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35FBDEF-8837-4328-A1C8-FDD4D99D2286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e920b328d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20e920b328d_0_3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64a01d793_0_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64a01d793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e920b328d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20e920b328d_0_3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64a01d793_1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64a01d79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64a01d793_1_1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64a01d793_1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64a01d79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g1b64a01d793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64a01d793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g1b64a01d793_0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4a01d793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g1b64a01d793_0_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64a01d793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g1b64a01d793_0_1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8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8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shahinur.com/en/RT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ieeexplore.ieee.org/xpl/conhome/9130794/proceeding" TargetMode="External"/><Relationship Id="rId1" Type="http://schemas.openxmlformats.org/officeDocument/2006/relationships/hyperlink" Target="https://ieeexplore.ieee.org/xpl/conhome/9043849/procee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ieeexplore.ieee.org/xpl/conhome/9130794/proceed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961425" y="300400"/>
            <a:ext cx="10515600" cy="1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1"/>
              <a:t>ABSTRACT REVIEW</a:t>
            </a:r>
            <a:b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b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solidFill>
                  <a:srgbClr val="0070C0"/>
                </a:solidFill>
              </a:rPr>
              <a:t>WebCam Wizardry: A Virtual Keyboard and Mouse for Frictionless Computing</a:t>
            </a:r>
            <a:endParaRPr sz="28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 txBox="1"/>
          <p:nvPr>
            <p:ph type="body" idx="1"/>
          </p:nvPr>
        </p:nvSpPr>
        <p:spPr>
          <a:xfrm>
            <a:off x="3107184" y="1899312"/>
            <a:ext cx="6187735" cy="2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Group: 19A</a:t>
            </a:r>
            <a:endParaRPr lang="en-US" sz="2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Team Members</a:t>
            </a:r>
            <a:endParaRPr lang="en-US" sz="2400"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/>
              <a:t>Varanasi Naga Sai Pavan Kumar(20241A1256)</a:t>
            </a:r>
            <a:endParaRPr lang="en-US" sz="2400"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/>
              <a:t>Shakhapuram Prashanth            </a:t>
            </a:r>
            <a:r>
              <a:rPr lang="en-US" sz="2400"/>
              <a:t>(20241A1244)</a:t>
            </a:r>
            <a:endParaRPr sz="2400"/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/>
              <a:t>Seelam Pavan Kalyan                  (20241A1243)</a:t>
            </a:r>
            <a:endParaRPr lang="en-US" sz="2400"/>
          </a:p>
        </p:txBody>
      </p:sp>
      <p:sp>
        <p:nvSpPr>
          <p:cNvPr id="86" name="Google Shape;86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20-03-2023</a:t>
            </a:r>
            <a:endParaRPr lang="en-US"/>
          </a:p>
        </p:txBody>
      </p:sp>
      <p:sp>
        <p:nvSpPr>
          <p:cNvPr id="87" name="Google Shape;87;p2"/>
          <p:cNvSpPr txBox="1"/>
          <p:nvPr/>
        </p:nvSpPr>
        <p:spPr>
          <a:xfrm>
            <a:off x="961417" y="5032000"/>
            <a:ext cx="10506683" cy="138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838200" y="4437785"/>
            <a:ext cx="10515600" cy="18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Under the Guidance </a:t>
            </a:r>
            <a:endParaRPr lang="en-US"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of </a:t>
            </a:r>
            <a:endParaRPr sz="2800" b="0" i="0" u="none" strike="noStrike" cap="none">
              <a:solidFill>
                <a:srgbClr val="00B05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 panose="020B0604020202020204"/>
              <a:buNone/>
            </a:pPr>
            <a:r>
              <a:rPr lang="en-US" sz="2800">
                <a:solidFill>
                  <a:srgbClr val="00B05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Dr. K Prasanna Lakshmi</a:t>
            </a:r>
            <a:endParaRPr sz="2800" b="0" i="0" u="none" strike="noStrike" cap="none">
              <a:solidFill>
                <a:srgbClr val="00B05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 panose="020B0604020202020204"/>
              <a:buNone/>
            </a:pPr>
            <a:r>
              <a:rPr lang="en-US" sz="2800">
                <a:solidFill>
                  <a:srgbClr val="00B05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Professor</a:t>
            </a:r>
            <a:endParaRPr lang="en-US" sz="2800">
              <a:solidFill>
                <a:srgbClr val="00B05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Information Technology</a:t>
            </a:r>
            <a:endParaRPr lang="en-US" sz="2800" b="0" i="0" u="none" strike="noStrike" cap="none">
              <a:solidFill>
                <a:srgbClr val="00B05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400" b="0" i="0" u="none" strike="noStrike" cap="none">
              <a:solidFill>
                <a:srgbClr val="00B05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Ph.D. OPEN TALK          173030211           Department of CSE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Google Shape;90;p2"/>
          <p:cNvSpPr txBox="1"/>
          <p:nvPr>
            <p:ph type="sldNum" idx="12"/>
          </p:nvPr>
        </p:nvSpPr>
        <p:spPr>
          <a:xfrm>
            <a:off x="10369118" y="6356350"/>
            <a:ext cx="98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576350" y="315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EXISTING SYSTEM</a:t>
            </a:r>
            <a:endParaRPr lang="en-US" b="1"/>
          </a:p>
        </p:txBody>
      </p:sp>
      <p:sp>
        <p:nvSpPr>
          <p:cNvPr id="144" name="Google Shape;144;p7"/>
          <p:cNvSpPr txBox="1"/>
          <p:nvPr>
            <p:ph type="body" idx="1"/>
          </p:nvPr>
        </p:nvSpPr>
        <p:spPr>
          <a:xfrm>
            <a:off x="576350" y="1800675"/>
            <a:ext cx="10895100" cy="435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30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>
                <a:highlight>
                  <a:schemeClr val="lt1"/>
                </a:highlight>
              </a:rPr>
              <a:t>Virtual air mouse uses webcam to track the hand gestures and move the mouse .</a:t>
            </a:r>
            <a:endParaRPr sz="2500">
              <a:highlight>
                <a:schemeClr val="lt1"/>
              </a:highlight>
            </a:endParaRPr>
          </a:p>
          <a:p>
            <a:pPr marL="228600" lvl="0" indent="-2730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>
                <a:highlight>
                  <a:schemeClr val="lt1"/>
                </a:highlight>
              </a:rPr>
              <a:t>We can use virtual mouse to perform mouse operations like  drag, select , scroll, delete etc.</a:t>
            </a:r>
            <a:endParaRPr sz="2500">
              <a:highlight>
                <a:schemeClr val="lt1"/>
              </a:highlight>
            </a:endParaRPr>
          </a:p>
          <a:p>
            <a:pPr marL="228600" lvl="0" indent="-2730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>
                <a:highlight>
                  <a:schemeClr val="lt1"/>
                </a:highlight>
              </a:rPr>
              <a:t>The finger air writing is a way of inputting text, allowing users to write in the air without the need for a physical keyboard.</a:t>
            </a:r>
            <a:endParaRPr sz="2500">
              <a:highlight>
                <a:schemeClr val="lt1"/>
              </a:highlight>
            </a:endParaRPr>
          </a:p>
          <a:p>
            <a:pPr marL="228600" lvl="0" indent="-2730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>
                <a:highlight>
                  <a:schemeClr val="lt1"/>
                </a:highlight>
              </a:rPr>
              <a:t>The recognition of text accuracy rate falls in between 90%-93%. </a:t>
            </a:r>
            <a:endParaRPr sz="2500">
              <a:highlight>
                <a:schemeClr val="lt1"/>
              </a:highlight>
            </a:endParaRPr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PROPOSED SYSTEM</a:t>
            </a:r>
            <a:endParaRPr lang="en-US" b="1"/>
          </a:p>
        </p:txBody>
      </p:sp>
      <p:sp>
        <p:nvSpPr>
          <p:cNvPr id="150" name="Google Shape;150;p8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730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/>
              <a:t>Our innovative project brings a new level of interaction to computing.</a:t>
            </a:r>
            <a:endParaRPr sz="2500"/>
          </a:p>
          <a:p>
            <a:pPr marL="228600" lvl="0" indent="-2730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/>
              <a:t>With our virtual air mouse, users can control their device simply by moving their hand.</a:t>
            </a:r>
            <a:endParaRPr sz="2500"/>
          </a:p>
          <a:p>
            <a:pPr marL="228600" lvl="0" indent="-2730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/>
              <a:t>And also the additional feature is adding virtual air writing.</a:t>
            </a:r>
            <a:endParaRPr sz="2500"/>
          </a:p>
          <a:p>
            <a:pPr marL="228600" lvl="0" indent="-2730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/>
              <a:t>Users can write directly on the screen and have their handwriting instantly converted to text.</a:t>
            </a:r>
            <a:endParaRPr sz="2500"/>
          </a:p>
          <a:p>
            <a:pPr marL="228600" lvl="0" indent="-2730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 panose="020F0502020204030204"/>
              <a:buChar char="•"/>
            </a:pPr>
            <a:r>
              <a:rPr lang="en-US" sz="2500"/>
              <a:t>After converting, the user is prompted with two options either to save the file in .docx, .txt  and text to speech.</a:t>
            </a:r>
            <a:endParaRPr sz="25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e920b328d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METHODOLOGY - 1</a:t>
            </a:r>
            <a:endParaRPr lang="en-US" b="1"/>
          </a:p>
        </p:txBody>
      </p:sp>
      <p:sp>
        <p:nvSpPr>
          <p:cNvPr id="156" name="Google Shape;156;g20e920b328d_0_31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SVM and HMM were employed for spotting and recognition for air-writing.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An Intel RealSense SR300 camera was used to track the trajectory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Dataset available: </a:t>
            </a:r>
            <a:r>
              <a:rPr lang="en-US" sz="2500" u="sng">
                <a:solidFill>
                  <a:schemeClr val="hlink"/>
                </a:solidFill>
                <a:hlinkClick r:id="rId1"/>
              </a:rPr>
              <a:t>https://www.shahinur.com/en/RTC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ReLu is commonly used activation function which simply eliminates the negative term and keeps the positive term.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M</a:t>
            </a:r>
            <a:r>
              <a:rPr lang="en-US" sz="2500"/>
              <a:t>ax pooling is used  to decrease the sample to the most important feature.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Dropout is a regularization technique, where neurons are randomly selected and ignored during training.</a:t>
            </a:r>
            <a:endParaRPr sz="25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Md. Shahinur Alam , Ki-Chul Kwon, and Nam Kim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64a01d793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METHODOLOGY - 2</a:t>
            </a:r>
            <a:endParaRPr lang="en-US" b="1"/>
          </a:p>
        </p:txBody>
      </p:sp>
      <p:sp>
        <p:nvSpPr>
          <p:cNvPr id="162" name="Google Shape;162;g1b64a01d793_0_30"/>
          <p:cNvSpPr txBox="1"/>
          <p:nvPr>
            <p:ph type="body" idx="1"/>
          </p:nvPr>
        </p:nvSpPr>
        <p:spPr>
          <a:xfrm>
            <a:off x="838200" y="181155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object detection - OpenCV, CNN and SVM classifier are used.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Tkinter is used to create the UI.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 Color Selection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Color Masking 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Contour Detection</a:t>
            </a:r>
            <a:endParaRPr lang="en-US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3 saving mode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Palak Rai, Reeya Gupta, Vinicia Dsouza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e920b328d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METHODOLOGY - 3</a:t>
            </a:r>
            <a:endParaRPr lang="en-US" b="1"/>
          </a:p>
        </p:txBody>
      </p:sp>
      <p:sp>
        <p:nvSpPr>
          <p:cNvPr id="168" name="Google Shape;168;g20e920b328d_0_36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30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Threshold value is fixed and a range is detected.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WebCam is used to detect hands and a yellow color object.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Now with movement of object, mouse is moved along with it.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MedianBlur( ) filter to remove noise by some averaging operations 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GaussianBlur( ) to remove high-frequency components 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The screen size should be set to gui.size( ), and then divide it by a damping factor to reduce extra movement as the object in real-world moves a lot across the frame.</a:t>
            </a:r>
            <a:endParaRPr sz="25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1800"/>
              <a:t>Prof. Monali Shetty, Christina A. Daniel, Manthan K.Bhatkar, Ofrin P. Lopes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64a01d793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METHODOLOGY - 4</a:t>
            </a:r>
            <a:endParaRPr lang="en-US" b="1"/>
          </a:p>
        </p:txBody>
      </p:sp>
      <p:sp>
        <p:nvSpPr>
          <p:cNvPr id="174" name="Google Shape;174;g1b64a01d793_1_0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PyAutoGUI is used to implement 5 different mouse operations.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</a:t>
            </a:r>
            <a:r>
              <a:rPr lang="en-US"/>
              <a:t>retrained model called “SSD Mobile Net V2 FPN Lite” is trained with transfer learning and tensorflow.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transfer learning, a machine exploits the knowledge gained from a previous task to improve generalization about another. </a:t>
            </a:r>
            <a:endParaRPr lang="en-US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 Sairam, Dharani Kumar Reddy Gowra, Sai Charan Kopparapu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METHODOLOGY - 5</a:t>
            </a:r>
            <a:endParaRPr lang="en-US" b="1"/>
          </a:p>
        </p:txBody>
      </p:sp>
      <p:sp>
        <p:nvSpPr>
          <p:cNvPr id="180" name="Google Shape;180;p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This project uses the HAAR based algorithm to get the metadata which is used to differentiate the human hand from all other objects within the environment.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CAMSHIFT algorithm is used to decreases the complexity and CPU </a:t>
            </a:r>
            <a:r>
              <a:rPr lang="en-US" sz="2500"/>
              <a:t>intensive process to keep of the detected hand.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It uses an image which is a combination of the image detected via HSV skin detection and edge detection using canny edge detection.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if we can track the hand, we can find displacement of the hand and able to move the mouse accordingly.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To perform the click operation and other mouse we must use the convex hull algorithm on the other hand.</a:t>
            </a:r>
            <a:endParaRPr sz="25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Verghese Koshy Puthukkeril, Shyam Sundar E H, Nandha Kumar P R 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64a01d793_1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OUR </a:t>
            </a:r>
            <a:r>
              <a:rPr lang="en-US" b="1"/>
              <a:t>METHODOLOGY </a:t>
            </a:r>
            <a:endParaRPr lang="en-US" b="1"/>
          </a:p>
        </p:txBody>
      </p:sp>
      <p:sp>
        <p:nvSpPr>
          <p:cNvPr id="186" name="Google Shape;186;g1b64a01d793_1_18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mouse operations openCV is used.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air writing </a:t>
            </a:r>
            <a:r>
              <a:rPr lang="en-US"/>
              <a:t>the </a:t>
            </a:r>
            <a:r>
              <a:rPr lang="en-US"/>
              <a:t> Random Forest Classifier, Convolutional Neural Networks (CNN), Recurrent Neural Networks (RNN), Hidden Markov Models (HMMs), K-Nearest Neighbors (KNN).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Ensemble Techniques.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S/W &amp; H/W </a:t>
            </a:r>
            <a:r>
              <a:rPr lang="en-US" b="1"/>
              <a:t>REQUIREMENTS</a:t>
            </a:r>
            <a:endParaRPr lang="en-US" b="1"/>
          </a:p>
        </p:txBody>
      </p:sp>
      <p:sp>
        <p:nvSpPr>
          <p:cNvPr id="192" name="Google Shape;192;p1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/>
              <a:t>Gesture Recognition Library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/>
              <a:t>Computer Vision </a:t>
            </a:r>
            <a:r>
              <a:rPr lang="en-US" sz="2600"/>
              <a:t>Library</a:t>
            </a:r>
            <a:r>
              <a:rPr lang="en-US" sz="2600"/>
              <a:t> like OpenCv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/>
              <a:t>Text Recognition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 panose="020F0502020204030204"/>
              <a:buChar char="●"/>
            </a:pPr>
            <a:r>
              <a:rPr lang="en-US" sz="2600"/>
              <a:t>Programming </a:t>
            </a:r>
            <a:r>
              <a:rPr lang="en-US" sz="2600"/>
              <a:t>languages</a:t>
            </a:r>
            <a:r>
              <a:rPr lang="en-US" sz="2600"/>
              <a:t> : python, js, html,css.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Web Cam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Processor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Memory</a:t>
            </a:r>
            <a:endParaRPr sz="260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838200" y="1539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REFERENCES </a:t>
            </a:r>
            <a:endParaRPr lang="en-US" b="1"/>
          </a:p>
        </p:txBody>
      </p:sp>
      <p:sp>
        <p:nvSpPr>
          <p:cNvPr id="198" name="Google Shape;198;p11"/>
          <p:cNvSpPr txBox="1"/>
          <p:nvPr>
            <p:ph type="body" idx="1"/>
          </p:nvPr>
        </p:nvSpPr>
        <p:spPr>
          <a:xfrm>
            <a:off x="838200" y="1345500"/>
            <a:ext cx="10515600" cy="52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[1] Md. Shahinur Alam , Ki-Chul Kwon, and Nam Kim.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</a:t>
            </a:r>
            <a:r>
              <a:rPr lang="en-US" sz="2000"/>
              <a:t>“</a:t>
            </a:r>
            <a:r>
              <a:rPr lang="en-US" sz="2000"/>
              <a:t>Trajectory-based Air-writing Character Recognition Using Convolutional Neural Network”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2000"/>
              <a:t>        </a:t>
            </a:r>
            <a:r>
              <a:rPr lang="en-US" sz="2000">
                <a:uFill>
                  <a:noFill/>
                </a:uFill>
                <a:hlinkClick r:id="rId1"/>
              </a:rPr>
              <a:t>4th International Conference on Control, Robotics and Cybernetics (CRC)</a:t>
            </a:r>
            <a:r>
              <a:rPr lang="en-US" sz="2000"/>
              <a:t> -IEEE 2019.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[2] Palak Rai, Reeya Gupta, Vinicia Dsouza, Dipti Jadhav.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“Virtual Canvas for Interactive Learning using OpenCV”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2000"/>
              <a:t>        3rd Global conference for Advancement in Technology - IEEE 2022.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[3] Prof. Monali Shetty, Christina A. Daniel, Manthan K.Bhatkar, Ofrin P. Lopes.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“Virtual Mouse Using Object Tracking”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</a:t>
            </a:r>
            <a:r>
              <a:rPr lang="en-US" sz="2000">
                <a:uFill>
                  <a:noFill/>
                </a:uFill>
                <a:hlinkClick r:id="rId2"/>
              </a:rPr>
              <a:t>5th International Conference on Communication and Electronics (ICCES)</a:t>
            </a:r>
            <a:r>
              <a:rPr lang="en-US" sz="2000"/>
              <a:t> -IEEE 2020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[4] Prof. U Sairam, Dharani Kumar G, Sai Charan Kopparapu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“Virtual Mouse using ML and GUI Automation”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International Conference on Advanced Computing and Communication(ICACCS) -2022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[5] Verghese Koshy Puthukkeril, Shyam Sundar E H, Nandha Kumar P R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“Hand Gesture Mouse Interface system”</a:t>
            </a:r>
            <a:endParaRPr sz="20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/>
              <a:t> International Conference on Human Computer Interactions (ICHCI) - IEEE 2013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OUTLINE</a:t>
            </a:r>
            <a:endParaRPr lang="en-US" b="1"/>
          </a:p>
        </p:txBody>
      </p:sp>
      <p:sp>
        <p:nvSpPr>
          <p:cNvPr id="96" name="Google Shape;96;p3"/>
          <p:cNvSpPr txBox="1"/>
          <p:nvPr>
            <p:ph type="body" idx="1"/>
          </p:nvPr>
        </p:nvSpPr>
        <p:spPr>
          <a:xfrm>
            <a:off x="838200" y="15060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/>
              <a:t>Abstract</a:t>
            </a:r>
            <a:endParaRPr lang="en-US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/>
              <a:t>Introduction </a:t>
            </a:r>
            <a:endParaRPr lang="en-US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/>
              <a:t>Literature Survey</a:t>
            </a:r>
            <a:endParaRPr lang="en-US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/>
              <a:t>Existing System</a:t>
            </a:r>
            <a:endParaRPr lang="en-US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/>
              <a:t>Proposed System</a:t>
            </a:r>
            <a:endParaRPr lang="en-US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/>
              <a:t>Methodology</a:t>
            </a:r>
            <a:endParaRPr lang="en-US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/>
              <a:t>Software &amp; Hardware Requirements</a:t>
            </a:r>
            <a:endParaRPr lang="en-US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/>
              <a:t>References </a:t>
            </a:r>
            <a:endParaRPr lang="en-US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838200" y="26022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THANK YOU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ABSTRACT</a:t>
            </a:r>
            <a:endParaRPr lang="en-US" b="1"/>
          </a:p>
        </p:txBody>
      </p:sp>
      <p:sp>
        <p:nvSpPr>
          <p:cNvPr id="102" name="Google Shape;102;p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/>
              <a:t>This project aims to develop a system that uses a webcam to track the movement of a virtual mouse cursor and finger air writing on a computer screen</a:t>
            </a:r>
            <a:r>
              <a:rPr lang="en-US" sz="2200"/>
              <a:t>.</a:t>
            </a:r>
            <a:endParaRPr sz="2200"/>
          </a:p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/>
              <a:t>Used as an assistive technology for people with limited mobility or disabilities.</a:t>
            </a:r>
            <a:endParaRPr sz="2200"/>
          </a:p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/>
              <a:t> A virtual mouse cursor is a software-generated cursor</a:t>
            </a:r>
            <a:r>
              <a:rPr lang="en-US" sz="2200"/>
              <a:t>.</a:t>
            </a:r>
            <a:endParaRPr sz="2200"/>
          </a:p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/>
              <a:t>Some of its features include position tracking, click and drag, multi-touch support.</a:t>
            </a:r>
            <a:endParaRPr sz="2200"/>
          </a:p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/>
              <a:t>Without a physical keyboard we can write anything in air.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INTRODUCTION</a:t>
            </a:r>
            <a:endParaRPr b="1"/>
          </a:p>
        </p:txBody>
      </p:sp>
      <p:sp>
        <p:nvSpPr>
          <p:cNvPr id="108" name="Google Shape;108;p5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>
                <a:highlight>
                  <a:srgbClr val="FFFFFF"/>
                </a:highlight>
              </a:rPr>
              <a:t>The HCI is still limited by usage of certain physical equipment to give the command. </a:t>
            </a:r>
            <a:endParaRPr sz="2200">
              <a:highlight>
                <a:srgbClr val="FFFFFF"/>
              </a:highlight>
            </a:endParaRPr>
          </a:p>
          <a:p>
            <a:pPr marL="22860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>
                <a:highlight>
                  <a:srgbClr val="FFFFFF"/>
                </a:highlight>
              </a:rPr>
              <a:t>Therefore, to fulfil the futuristic requirements in economic and user-friendly process, gesture recognition has become a trending research topic in the field of HCI applications. </a:t>
            </a:r>
            <a:endParaRPr sz="2200">
              <a:highlight>
                <a:srgbClr val="FFFFFF"/>
              </a:highlight>
            </a:endParaRPr>
          </a:p>
          <a:p>
            <a:pPr marL="22860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>
                <a:highlight>
                  <a:srgbClr val="FFFFFF"/>
                </a:highlight>
              </a:rPr>
              <a:t>Human-computer interaction based on computer vision is still in the theoretical and experimental stages, the number of gestures can be identified is relatively small. </a:t>
            </a:r>
            <a:endParaRPr sz="2200">
              <a:highlight>
                <a:srgbClr val="FFFFFF"/>
              </a:highlight>
            </a:endParaRPr>
          </a:p>
          <a:p>
            <a:pPr marL="22860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>
                <a:highlight>
                  <a:srgbClr val="FFFFFF"/>
                </a:highlight>
              </a:rPr>
              <a:t>Most of the gestures proposed are not very user friendly. </a:t>
            </a:r>
            <a:endParaRPr sz="2200">
              <a:highlight>
                <a:srgbClr val="FFFFFF"/>
              </a:highlight>
            </a:endParaRPr>
          </a:p>
          <a:p>
            <a:pPr marL="22860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 panose="020F0502020204030204"/>
              <a:buChar char="•"/>
            </a:pPr>
            <a:r>
              <a:rPr lang="en-US" sz="2200">
                <a:highlight>
                  <a:srgbClr val="FFFFFF"/>
                </a:highlight>
              </a:rPr>
              <a:t>The key problem in hand gesture interaction is how to make hand gestures understood by computers keeping them User Friendly.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64a01d79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LITERATURE SURVEY</a:t>
            </a:r>
            <a:endParaRPr b="1"/>
          </a:p>
        </p:txBody>
      </p:sp>
      <p:graphicFrame>
        <p:nvGraphicFramePr>
          <p:cNvPr id="114" name="Google Shape;114;g1b64a01d793_0_0"/>
          <p:cNvGraphicFramePr/>
          <p:nvPr/>
        </p:nvGraphicFramePr>
        <p:xfrm>
          <a:off x="301841" y="1500327"/>
          <a:ext cx="11756250" cy="5722350"/>
        </p:xfrm>
        <a:graphic>
          <a:graphicData uri="http://schemas.openxmlformats.org/drawingml/2006/table">
            <a:tbl>
              <a:tblPr firstRow="1" bandRow="1">
                <a:noFill/>
                <a:tableStyleId>{235FBDEF-8837-4328-A1C8-FDD4D99D2286}</a:tableStyleId>
              </a:tblPr>
              <a:tblGrid>
                <a:gridCol w="679700"/>
                <a:gridCol w="2138325"/>
                <a:gridCol w="1764525"/>
                <a:gridCol w="1825475"/>
                <a:gridCol w="1502600"/>
                <a:gridCol w="1996125"/>
                <a:gridCol w="1849500"/>
              </a:tblGrid>
              <a:tr h="127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S.NO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TITLE OF THE PAPER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JOURNAL NAME AND YEAR OF PUBLICATION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METHODOLOGY ADAPTED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 FINDINGS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/>
                        <a:t>LIMITATIONS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445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1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Trajectory</a:t>
                      </a:r>
                      <a:r>
                        <a:rPr lang="en-US" sz="2200"/>
                        <a:t>-</a:t>
                      </a:r>
                      <a:r>
                        <a:rPr lang="en-US" sz="2200"/>
                        <a:t>based Air</a:t>
                      </a:r>
                      <a:r>
                        <a:rPr lang="en-US" sz="2200"/>
                        <a:t>-</a:t>
                      </a:r>
                      <a:r>
                        <a:rPr lang="en-US" sz="2200"/>
                        <a:t>writing Character Recognition Using Convolutional Neural Network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Md. Shahinur Alam , Ki</a:t>
                      </a:r>
                      <a:r>
                        <a:rPr lang="en-US" sz="2200"/>
                        <a:t>-</a:t>
                      </a:r>
                      <a:r>
                        <a:rPr lang="en-US" sz="2200"/>
                        <a:t>Chul Kwon, and Nam Kim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uFill>
                            <a:noFill/>
                          </a:uFill>
                        </a:rPr>
                        <a:t>4th International Conference on Control, Robotics and Cybernetics (CRC)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IEEE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(2019)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CNN 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-ReLU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-Max pooling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-dropout.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-I</a:t>
                      </a:r>
                      <a:r>
                        <a:rPr lang="en-US" sz="2200"/>
                        <a:t>nstead of using HMM, LSTM, BLSTM, accelerometers and gyroscopes , CNN is used for better results.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Written in an unistroke manner .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Some letters are predicted wrongly because of the same writing style.</a:t>
                      </a:r>
                      <a:endParaRPr sz="2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64a01d793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LITERATURE SURVEY</a:t>
            </a:r>
            <a:endParaRPr b="1"/>
          </a:p>
        </p:txBody>
      </p:sp>
      <p:graphicFrame>
        <p:nvGraphicFramePr>
          <p:cNvPr id="120" name="Google Shape;120;g1b64a01d793_0_5"/>
          <p:cNvGraphicFramePr/>
          <p:nvPr/>
        </p:nvGraphicFramePr>
        <p:xfrm>
          <a:off x="301841" y="1500327"/>
          <a:ext cx="11567500" cy="4929875"/>
        </p:xfrm>
        <a:graphic>
          <a:graphicData uri="http://schemas.openxmlformats.org/drawingml/2006/table">
            <a:tbl>
              <a:tblPr firstRow="1" bandRow="1">
                <a:noFill/>
                <a:tableStyleId>{235FBDEF-8837-4328-A1C8-FDD4D99D2286}</a:tableStyleId>
              </a:tblPr>
              <a:tblGrid>
                <a:gridCol w="793500"/>
                <a:gridCol w="2159425"/>
                <a:gridCol w="1736200"/>
                <a:gridCol w="1920875"/>
                <a:gridCol w="1652500"/>
                <a:gridCol w="1637600"/>
                <a:gridCol w="1667400"/>
              </a:tblGrid>
              <a:tr h="127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S.NO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TITLE OF THE PAPER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JOURNAL NAME AND YEAR OF PUBLICATION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METHODOLOGY ADAPTED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 FINDINGS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/>
                        <a:t>LIMITATIONS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65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2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Virtual Canvas for Interactive Learning using OpenCV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Palak Rai, 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Reeya Gupta,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Vinicia Dsouza,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Dipti Jadhav.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3rd Global conference for Advancement in Technology.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IEEE (2022)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OpenCV with CNN and SVM classifier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-RCNN,Raspberry pi for object tracking</a:t>
                      </a:r>
                      <a:endParaRPr sz="22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Object color selection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-canvas creation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-color masking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-contour detection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Accuracy when in dark- 86%(indoor).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-crowded (people walking) 81%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(outdoor -  very bright) </a:t>
                      </a:r>
                      <a:endParaRPr sz="2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64a01d793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LITERATURE SURVEY</a:t>
            </a:r>
            <a:endParaRPr b="1"/>
          </a:p>
        </p:txBody>
      </p:sp>
      <p:graphicFrame>
        <p:nvGraphicFramePr>
          <p:cNvPr id="126" name="Google Shape;126;g1b64a01d793_0_10"/>
          <p:cNvGraphicFramePr/>
          <p:nvPr/>
        </p:nvGraphicFramePr>
        <p:xfrm>
          <a:off x="301841" y="1500327"/>
          <a:ext cx="11567500" cy="4929875"/>
        </p:xfrm>
        <a:graphic>
          <a:graphicData uri="http://schemas.openxmlformats.org/drawingml/2006/table">
            <a:tbl>
              <a:tblPr firstRow="1" bandRow="1">
                <a:noFill/>
                <a:tableStyleId>{235FBDEF-8837-4328-A1C8-FDD4D99D2286}</a:tableStyleId>
              </a:tblPr>
              <a:tblGrid>
                <a:gridCol w="793500"/>
                <a:gridCol w="1677225"/>
                <a:gridCol w="1963900"/>
                <a:gridCol w="1693200"/>
                <a:gridCol w="1866775"/>
                <a:gridCol w="1838525"/>
                <a:gridCol w="1734375"/>
              </a:tblGrid>
              <a:tr h="127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S.NO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TITLE OF THE PAPER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JOURNAL NAME AND YEAR OF PUBLICATION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METHODOLOGY ADAPTED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 FINDINGS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/>
                        <a:t>LIMITATIONS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65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3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Virtual Mouse Using Object Tracking 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Prof. Monali Shetty, Christina A. Daniel, Manthan K.Bhatkar, Ofrin P. Lopes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uFill>
                            <a:noFill/>
                          </a:uFill>
                          <a:hlinkClick r:id="rId1"/>
                        </a:rPr>
                        <a:t>5th International Conference on Communication and Electronics Systems     (ICCES)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IEEE 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(2020)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-</a:t>
                      </a:r>
                      <a:r>
                        <a:rPr lang="en-US" sz="2200"/>
                        <a:t>OpenCV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-Object detection using color detection.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-MedianBlur() GaussianBlur()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Operations like left-click, right-click,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dragging a file 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-Color detection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Gesture Recognition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-Accuracy improvement</a:t>
                      </a:r>
                      <a:endParaRPr sz="2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64a01d793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LITERATURE SURVEY</a:t>
            </a:r>
            <a:endParaRPr b="1"/>
          </a:p>
        </p:txBody>
      </p:sp>
      <p:graphicFrame>
        <p:nvGraphicFramePr>
          <p:cNvPr id="132" name="Google Shape;132;g1b64a01d793_0_15"/>
          <p:cNvGraphicFramePr/>
          <p:nvPr/>
        </p:nvGraphicFramePr>
        <p:xfrm>
          <a:off x="301841" y="1500327"/>
          <a:ext cx="11567500" cy="4929875"/>
        </p:xfrm>
        <a:graphic>
          <a:graphicData uri="http://schemas.openxmlformats.org/drawingml/2006/table">
            <a:tbl>
              <a:tblPr firstRow="1" bandRow="1">
                <a:noFill/>
                <a:tableStyleId>{235FBDEF-8837-4328-A1C8-FDD4D99D2286}</a:tableStyleId>
              </a:tblPr>
              <a:tblGrid>
                <a:gridCol w="793500"/>
                <a:gridCol w="2159425"/>
                <a:gridCol w="1736200"/>
                <a:gridCol w="1920875"/>
                <a:gridCol w="1652500"/>
                <a:gridCol w="1637600"/>
                <a:gridCol w="1667400"/>
              </a:tblGrid>
              <a:tr h="127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S.NO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TITLE OF THE PAPER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JOURNAL NAME AND YEAR OF PUBLICATION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METHODOLOGY ADAPTED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 FINDINGS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/>
                        <a:t>LIMITATIONS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65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4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Virtual Mouse using ML and GUI Automation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Prof. U Sairam,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Dharani Kumar G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Sai Charan Kopparapu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 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International Conference on Advanced Computing and Communication Systems (ICACCS)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(2022)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PyAutoGui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-Gesture images collection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-Label map for images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-Transfer Learning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-OpenCV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Creating separate label for each gesture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Thresholding is not efficient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-High Latency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-Very low accuracy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-less gestures.</a:t>
                      </a:r>
                      <a:endParaRPr sz="2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LITERATURE SURVEY</a:t>
            </a:r>
            <a:endParaRPr b="1"/>
          </a:p>
        </p:txBody>
      </p:sp>
      <p:graphicFrame>
        <p:nvGraphicFramePr>
          <p:cNvPr id="138" name="Google Shape;138;p6"/>
          <p:cNvGraphicFramePr/>
          <p:nvPr/>
        </p:nvGraphicFramePr>
        <p:xfrm>
          <a:off x="301841" y="1500327"/>
          <a:ext cx="11567500" cy="5066675"/>
        </p:xfrm>
        <a:graphic>
          <a:graphicData uri="http://schemas.openxmlformats.org/drawingml/2006/table">
            <a:tbl>
              <a:tblPr firstRow="1" bandRow="1">
                <a:noFill/>
                <a:tableStyleId>{235FBDEF-8837-4328-A1C8-FDD4D99D2286}</a:tableStyleId>
              </a:tblPr>
              <a:tblGrid>
                <a:gridCol w="793500"/>
                <a:gridCol w="2159425"/>
                <a:gridCol w="1736200"/>
                <a:gridCol w="1920875"/>
                <a:gridCol w="1652500"/>
                <a:gridCol w="1637600"/>
                <a:gridCol w="1667400"/>
              </a:tblGrid>
              <a:tr h="127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S.NO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TITLE OF THE PAPER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JOURNAL NAME AND YEAR OF PUBLICATION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METHODOLOGY ADAPTED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 FINDINGS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/>
                        <a:t>LIMITATIONS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9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5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Hand Gesture Mouse Interface system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Verghese Koshy Puthukkeril, Shyam Sundar E H, Nandha Kumar P R 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International Conference on Human Computer Interactions (ICHCI)</a:t>
                      </a:r>
                      <a:endParaRPr sz="2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IEEE</a:t>
                      </a:r>
                      <a:endParaRPr sz="2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(2013)</a:t>
                      </a:r>
                      <a:endParaRPr sz="2200">
                        <a:highlight>
                          <a:srgbClr val="4A86E8"/>
                        </a:highlight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</a:t>
                      </a:r>
                      <a:r>
                        <a:rPr lang="en-US" sz="2200"/>
                        <a:t>HAAR based algorithm</a:t>
                      </a:r>
                      <a:endParaRPr sz="2200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-CAMSHIFT algorithm</a:t>
                      </a:r>
                      <a:endParaRPr sz="2200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-Canny edge detection.</a:t>
                      </a:r>
                      <a:endParaRPr sz="2200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-Convex hull algorithm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Mouse operations using hand gestures detection.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-The algorithm works little bit slow.</a:t>
                      </a:r>
                      <a:endParaRPr sz="2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-Complex gestures can not be implemented</a:t>
                      </a:r>
                      <a:endParaRPr sz="2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8810</Words>
  <Application>WPS Presentation</Application>
  <PresentationFormat/>
  <Paragraphs>364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ABSTRACT REVIEW  WebCam Wizardry: A Virtual Keyboard and Mouse for Frictionless Computing</vt:lpstr>
      <vt:lpstr>OUTLINE</vt:lpstr>
      <vt:lpstr>ABSTRACT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EXISTING SYSTEM</vt:lpstr>
      <vt:lpstr>PROPOSED SYSTEM</vt:lpstr>
      <vt:lpstr>METHODOLOGY - 1</vt:lpstr>
      <vt:lpstr>METHODOLOGY - 2</vt:lpstr>
      <vt:lpstr>METHODOLOGY - 3</vt:lpstr>
      <vt:lpstr>METHODOLOGY - 4</vt:lpstr>
      <vt:lpstr>METHODOLOGY - 5</vt:lpstr>
      <vt:lpstr>OUR METHODOLOGY </vt:lpstr>
      <vt:lpstr>S/W &amp; H/W REQUIREMENTS</vt:lpstr>
      <vt:lpstr>REFERENCES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REVIEW  WebCam Wizardry: A Virtual Keyboard and Mouse for Frictionless Computing</dc:title>
  <dc:creator>Gs Prasad</dc:creator>
  <cp:lastModifiedBy>Pavan</cp:lastModifiedBy>
  <cp:revision>1</cp:revision>
  <dcterms:created xsi:type="dcterms:W3CDTF">2023-02-23T06:35:22Z</dcterms:created>
  <dcterms:modified xsi:type="dcterms:W3CDTF">2023-02-23T06:35:22Z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41AD73764505422BB4116B1C8958417A</vt:lpwstr>
  </property>
  <property fmtid="{D5CDD505-2E9C-101B-9397-08002B2CF9AE}" pid="3" name="KSOProductBuildVer">
    <vt:lpwstr>1033-11.2.0.11219</vt:lpwstr>
  </property>
</Properties>
</file>