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854B54-FEC8-435A-89B7-0BCD1FA4AD98}" v="118" dt="2023-11-29T05:20:37.453"/>
    <p1510:client id="{B13052A4-FCFA-47E0-97CF-3C992709299A}" v="98" dt="2023-11-30T13:54:54.9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07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817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994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9762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102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336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499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509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82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38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008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55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609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560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292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789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572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7026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45" r:id="rId11"/>
    <p:sldLayoutId id="2147483839" r:id="rId12"/>
    <p:sldLayoutId id="2147483840" r:id="rId13"/>
    <p:sldLayoutId id="2147483841" r:id="rId14"/>
    <p:sldLayoutId id="2147483842" r:id="rId15"/>
    <p:sldLayoutId id="2147483843" r:id="rId16"/>
    <p:sldLayoutId id="2147483844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ist.gov/cyberframework" TargetMode="External"/><Relationship Id="rId2" Type="http://schemas.openxmlformats.org/officeDocument/2006/relationships/hyperlink" Target="https://www.cisa.gov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ysafeonline.org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BFC186A-5A9F-4A9A-A72D-DFBBE9934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8EE1E2B-262B-4EE5-9AB3-125FAB1A8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4444" y="966851"/>
            <a:ext cx="6889930" cy="4626864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b="1">
                <a:ea typeface="+mj-lt"/>
                <a:cs typeface="+mj-lt"/>
              </a:rPr>
              <a:t>Defending Against Phishing Attacks</a:t>
            </a:r>
            <a:endParaRPr lang="en-US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57843" y="966851"/>
            <a:ext cx="2820362" cy="4626864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b="1">
                <a:latin typeface="Goudy Old Style"/>
              </a:rPr>
              <a:t>A Guide to Recognizing and Avoiding Threats</a:t>
            </a:r>
            <a:endParaRPr lang="en-US">
              <a:latin typeface="Goudy Old Style"/>
            </a:endParaRPr>
          </a:p>
          <a:p>
            <a:pPr algn="l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62CADB7-E9BE-4376-8036-0D21CBDC9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6109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36829-285E-CAD3-FC9C-4F23E983C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EXAMPLES OF REAL LIFE INCIDENTS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FB92E-2A9D-5F74-ECBF-D02ECDBF3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7465" indent="0">
              <a:buNone/>
            </a:pPr>
            <a:r>
              <a:rPr lang="en-US" sz="2800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Credential Theft - Yahoo (2014):</a:t>
            </a:r>
            <a:endParaRPr lang="en-US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n-US" sz="2800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Incident:</a:t>
            </a:r>
            <a:r>
              <a:rPr lang="en-US" sz="28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Yahoo suffered a massive data breach when attackers used a combination of spear-phishing and credential theft to gain unauthorized access to user accounts.</a:t>
            </a:r>
            <a:endParaRPr lang="en-US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n-US" sz="2800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Consequences:</a:t>
            </a:r>
            <a:r>
              <a:rPr lang="en-US" sz="28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The breach exposed the personal information of 500 million users. This event severely damaged Yahoo's reputation, resulting in legal consequences and a decrease in user trust.</a:t>
            </a:r>
            <a:endParaRPr lang="en-US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endParaRPr lang="en-US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8560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B9B4B-C7E1-309F-93C6-D2C252656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681239"/>
            <a:ext cx="10353762" cy="5109960"/>
          </a:xfrm>
        </p:spPr>
        <p:txBody>
          <a:bodyPr/>
          <a:lstStyle/>
          <a:p>
            <a:pPr marL="37465" indent="0">
              <a:buNone/>
            </a:pPr>
            <a:r>
              <a:rPr lang="en-US" sz="2800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Ransomware Attack - WannaCry (2017):</a:t>
            </a:r>
            <a:endParaRPr lang="en-US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n-US" sz="2800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Incident:</a:t>
            </a:r>
            <a:r>
              <a:rPr lang="en-US" sz="28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While not a traditional phishing attack, the WannaCry ransomware spread via phishing emails. It exploited a Windows vulnerability to encrypt files and demanded a ransom for their release.</a:t>
            </a:r>
            <a:endParaRPr lang="en-US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n-US" sz="2800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Consequences:</a:t>
            </a:r>
            <a:r>
              <a:rPr lang="en-US" sz="28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The attack impacted over 200,000 computers in 150 countries, affecting critical infrastructure, healthcare systems, and businesses. The financial and operational consequences were significant.</a:t>
            </a:r>
            <a:endParaRPr lang="en-US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endParaRPr lang="en-US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2402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B7A05-5CAB-24CE-C38C-42B85C532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Additional Resources</a:t>
            </a:r>
            <a:endParaRPr lang="en-US" dirty="0"/>
          </a:p>
          <a:p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2A139-35A0-90D3-65F2-09F1C688A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indent="-305435"/>
            <a:r>
              <a:rPr lang="en-US" sz="1600" b="1" dirty="0">
                <a:solidFill>
                  <a:schemeClr val="tx1"/>
                </a:solidFill>
              </a:rPr>
              <a:t>General Cybersecurity Resources:</a:t>
            </a:r>
            <a:endParaRPr lang="en-US" sz="16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n-US" sz="1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95000"/>
                  </a:scheme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Cybersecurity &amp; Infrastructure Security Agency (CISA)</a:t>
            </a:r>
            <a:r>
              <a:rPr lang="en-US" sz="16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95000"/>
                  </a:scheme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:</a:t>
            </a:r>
            <a:endParaRPr lang="en-US" sz="16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>
                  <a:lumMod val="95000"/>
                </a:schemeClr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/>
            <a:r>
              <a:rPr lang="en-US" sz="1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Provides resources on cybersecurity best practices, alerts, and incident response.</a:t>
            </a:r>
            <a:endParaRPr lang="en-US" sz="16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n-US" sz="1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National Institute of Standards and Technology (NIST) Cybersecurity Framework</a:t>
            </a:r>
            <a:r>
              <a:rPr lang="en-US" sz="16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:</a:t>
            </a:r>
            <a:endParaRPr lang="en-US" sz="16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/>
            <a:r>
              <a:rPr lang="en-US" sz="1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Offers a framework for improving cybersecurity posture, with guidelines and best practices.</a:t>
            </a:r>
            <a:endParaRPr lang="en-US" sz="16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n-US" sz="1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StaySafeOnline</a:t>
            </a:r>
            <a:r>
              <a:rPr lang="en-US" sz="16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:</a:t>
            </a:r>
            <a:endParaRPr lang="en-US" sz="16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/>
            <a:r>
              <a:rPr lang="en-US" sz="1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A resource by the National Cyber Security Alliance, providing tips, resources, and educational materials.</a:t>
            </a:r>
            <a:endParaRPr lang="en-US" sz="16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endParaRPr lang="en-US" sz="16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2984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FAC9FD-BAD6-47B4-9C11-BE23CEAC7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44847-B7F0-557E-8C8E-99081C7A9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4167" y="1078263"/>
            <a:ext cx="6117578" cy="4701474"/>
          </a:xfrm>
          <a:effectLst/>
        </p:spPr>
        <p:txBody>
          <a:bodyPr anchor="ctr">
            <a:normAutofit/>
          </a:bodyPr>
          <a:lstStyle/>
          <a:p>
            <a:pPr indent="-305435"/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11740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6B051A4-96A7-4A11-9DAD-063A9C577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659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00ADDB-610D-D458-A86A-3A320D8DD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741515"/>
            <a:ext cx="10353761" cy="1633340"/>
          </a:xfrm>
        </p:spPr>
        <p:txBody>
          <a:bodyPr>
            <a:normAutofit/>
          </a:bodyPr>
          <a:lstStyle/>
          <a:p>
            <a:r>
              <a:rPr lang="en-US" sz="4800" b="1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FFFF"/>
                </a:solidFill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  <a:ea typeface="+mj-lt"/>
                <a:cs typeface="+mj-lt"/>
              </a:rPr>
              <a:t>The Importance of Cybersecurity and the Prevalence of Phishing Attacks</a:t>
            </a:r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8602B-7343-A995-6F25-2CA2A1026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070927"/>
            <a:ext cx="10353762" cy="3045558"/>
          </a:xfrm>
          <a:effectLst/>
        </p:spPr>
        <p:txBody>
          <a:bodyPr anchor="ctr">
            <a:normAutofit/>
          </a:bodyPr>
          <a:lstStyle/>
          <a:p>
            <a:pPr marL="37465" indent="0">
              <a:buNone/>
            </a:pPr>
            <a:r>
              <a:rPr lang="en-US" dirty="0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  <a:ea typeface="+mn-lt"/>
                <a:cs typeface="+mn-lt"/>
              </a:rPr>
              <a:t>Cybersecurity is a critical aspect of our interconnected, digital world.  Among the various threats, phishing attacks have emerged as a pervasive and highly effective means.</a:t>
            </a:r>
          </a:p>
          <a:p>
            <a:pPr marL="37465" indent="0">
              <a:buNone/>
            </a:pPr>
            <a:r>
              <a:rPr lang="en-US" b="1"/>
              <a:t>Importance of Cybersecurity:</a:t>
            </a:r>
            <a:endParaRPr lang="en-US">
              <a:ln>
                <a:solidFill>
                  <a:prstClr val="white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white">
                    <a:alpha val="30000"/>
                  </a:prstClr>
                </a:outerShdw>
              </a:effectLst>
            </a:endParaRPr>
          </a:p>
          <a:p>
            <a:pPr marL="494665" indent="-457200">
              <a:buAutoNum type="arabicPeriod"/>
            </a:pPr>
            <a:r>
              <a:rPr lang="en-US" b="1" dirty="0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  <a:ea typeface="+mn-lt"/>
                <a:cs typeface="+mn-lt"/>
              </a:rPr>
              <a:t>Protection of Personal and Financial Information</a:t>
            </a:r>
            <a:endParaRPr lang="en-US" dirty="0">
              <a:ln>
                <a:solidFill>
                  <a:prstClr val="white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white">
                    <a:alpha val="30000"/>
                  </a:prstClr>
                </a:outerShdw>
              </a:effectLst>
            </a:endParaRPr>
          </a:p>
          <a:p>
            <a:pPr marL="494665" indent="-457200">
              <a:buAutoNum type="arabicPeriod"/>
            </a:pPr>
            <a:r>
              <a:rPr lang="en-US" sz="2000" b="1" dirty="0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  <a:ea typeface="+mn-lt"/>
                <a:cs typeface="+mn-lt"/>
              </a:rPr>
              <a:t>Business Continuity and Reputation</a:t>
            </a:r>
            <a:endParaRPr lang="en-US" sz="2000" b="1" dirty="0">
              <a:ln>
                <a:solidFill>
                  <a:prstClr val="white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white">
                    <a:alpha val="30000"/>
                  </a:prstClr>
                </a:outerShdw>
              </a:effectLst>
            </a:endParaRPr>
          </a:p>
          <a:p>
            <a:pPr marL="494665" indent="-457200">
              <a:buAutoNum type="arabicPeriod"/>
            </a:pPr>
            <a:r>
              <a:rPr lang="en-US" sz="2000" b="1" dirty="0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  <a:ea typeface="+mn-lt"/>
                <a:cs typeface="+mn-lt"/>
              </a:rPr>
              <a:t>National Security</a:t>
            </a:r>
            <a:endParaRPr lang="en-US" sz="2000" b="1" dirty="0">
              <a:ln>
                <a:solidFill>
                  <a:prstClr val="white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white">
                    <a:alpha val="30000"/>
                  </a:prstClr>
                </a:outerShdw>
              </a:effectLst>
            </a:endParaRPr>
          </a:p>
          <a:p>
            <a:pPr indent="-305435">
              <a:buAutoNum type="arabicPeriod"/>
            </a:pPr>
            <a:endParaRPr lang="en-US">
              <a:ln>
                <a:solidFill>
                  <a:prstClr val="white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white">
                    <a:alpha val="3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85222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E706D-926E-7B65-3C64-02FACBBE8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17" y="462214"/>
            <a:ext cx="10955340" cy="6000748"/>
          </a:xfrm>
        </p:spPr>
        <p:txBody>
          <a:bodyPr/>
          <a:lstStyle/>
          <a:p>
            <a:pPr marL="37465" indent="0">
              <a:buNone/>
            </a:pPr>
            <a:r>
              <a:rPr lang="en-US" b="1"/>
              <a:t>Prevalence of Phishing Attacks: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494665" indent="-457200">
              <a:buAutoNum type="arabicPeriod"/>
            </a:pPr>
            <a:r>
              <a:rPr lang="en-US" sz="20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Ubiquity of Email-Based Attacks</a:t>
            </a:r>
            <a:endParaRPr lang="en-US" sz="2000" b="1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494665" indent="-457200">
              <a:buAutoNum type="arabicPeriod"/>
            </a:pPr>
            <a:r>
              <a:rPr lang="en-US" sz="20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Diverse Target Landscape</a:t>
            </a:r>
            <a:endParaRPr lang="en-US" sz="2000" b="1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494665" indent="-457200">
              <a:buAutoNum type="arabicPeriod"/>
            </a:pPr>
            <a:r>
              <a:rPr lang="en-US" sz="2000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Constant Evolution of Tactics</a:t>
            </a:r>
            <a:endParaRPr lang="en-US" sz="2000" b="1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+mn-lt"/>
              <a:cs typeface="+mn-lt"/>
            </a:endParaRPr>
          </a:p>
          <a:p>
            <a:pPr marL="494665" indent="-457200">
              <a:buAutoNum type="arabicPeriod"/>
            </a:pPr>
            <a:r>
              <a:rPr lang="en-US" sz="20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Phishing attacks have a global impact, affecting millions of users and organizations worldwide.</a:t>
            </a:r>
            <a:endParaRPr lang="en-US" sz="2000" b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+mn-lt"/>
              <a:cs typeface="+mn-lt"/>
            </a:endParaRPr>
          </a:p>
          <a:p>
            <a:pPr marL="494665" indent="-457200">
              <a:buAutoNum type="arabicPeriod"/>
            </a:pPr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The interconnected nature of the digital landscape means that an attack on one entity can have cascading effects.</a:t>
            </a:r>
            <a:endParaRPr lang="en-US" sz="2000" b="1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+mn-lt"/>
              <a:cs typeface="+mn-lt"/>
            </a:endParaRPr>
          </a:p>
          <a:p>
            <a:pPr marL="494665" indent="-457200">
              <a:buAutoNum type="arabicPeriod"/>
            </a:pPr>
            <a:endParaRPr lang="en-US" sz="20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+mn-lt"/>
              <a:cs typeface="+mn-lt"/>
            </a:endParaRPr>
          </a:p>
          <a:p>
            <a:pPr marL="494665" indent="-457200">
              <a:buAutoNum type="arabicPeriod"/>
            </a:pPr>
            <a:endParaRPr lang="en-US" sz="2000" b="1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+mn-lt"/>
              <a:cs typeface="+mn-lt"/>
            </a:endParaRPr>
          </a:p>
          <a:p>
            <a:pPr indent="-305435">
              <a:buAutoNum type="arabicPeriod"/>
            </a:pP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6515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F079C-AB09-1558-3D62-9CB9B17BD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PHISHING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3605D-6FF1-17A9-16A2-35F3B5436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Definition: Phishing is a type of </a:t>
            </a:r>
            <a:r>
              <a:rPr lang="en-US" sz="24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Cyber attack</a:t>
            </a: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where attackers use deceptive techniques to trick individuals into revealing sensitive information, such as passwords or financial details.</a:t>
            </a:r>
          </a:p>
          <a:p>
            <a:pPr indent="-305435"/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Common delivery methods: Email, websites, social engineering.</a:t>
            </a:r>
            <a:endParaRPr lang="en-US" sz="24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37465" indent="0">
              <a:buNone/>
            </a:pPr>
            <a:endParaRPr lang="en-US" sz="24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endParaRPr lang="en-US" sz="24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9958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E5B48-3EA5-7568-B8E4-42A0CD030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PHISHING EMAILS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CE9AF-1182-6AA1-906B-1E06F6E05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7465" indent="0">
              <a:buNone/>
            </a:pPr>
            <a:r>
              <a:rPr lang="en-US" sz="3200" dirty="0"/>
              <a:t>Characteristics:</a:t>
            </a:r>
            <a:endParaRPr lang="en-US" sz="3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n-US" sz="32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Unexpected sender</a:t>
            </a:r>
            <a:endParaRPr lang="en-US" sz="32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n-US" sz="32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Urgent or alarming language</a:t>
            </a:r>
            <a:endParaRPr lang="en-US" sz="32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n-US" sz="32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Generic greetings</a:t>
            </a:r>
            <a:endParaRPr lang="en-US" sz="32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n-US" sz="32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Suspicious links or attachments</a:t>
            </a:r>
            <a:endParaRPr lang="en-US" sz="32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4064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987AE-BE5B-A699-0157-48D067CD9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Recognizing Phishing Emails</a:t>
            </a:r>
            <a:endParaRPr lang="en-US" dirty="0"/>
          </a:p>
          <a:p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174C9-FAC4-1058-F2E6-02F10A5D8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7465" indent="0">
              <a:buNone/>
            </a:pPr>
            <a:r>
              <a:rPr lang="en-US" sz="3200" dirty="0"/>
              <a:t>Tips for Identifying:</a:t>
            </a:r>
            <a:endParaRPr lang="en-US" sz="3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n-US" sz="32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Check the sender's email address</a:t>
            </a:r>
            <a:endParaRPr lang="en-US" sz="32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n-US" sz="32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Hover over links to preview the URL</a:t>
            </a:r>
            <a:endParaRPr lang="en-US" sz="32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n-US" sz="32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Look for spelling and grammar mistakes</a:t>
            </a:r>
            <a:endParaRPr lang="en-US" sz="32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n-US" sz="32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Verify unexpected attachments</a:t>
            </a:r>
            <a:endParaRPr lang="en-US" sz="32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endParaRPr lang="en-US" sz="3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3110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B9BDE-98AB-8B9B-279F-AADDCAF45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Phishing Websites</a:t>
            </a:r>
            <a:endParaRPr lang="en-US" dirty="0"/>
          </a:p>
          <a:p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0EC02-40CB-C4F1-03ED-62B551F01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7465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Characteristics:</a:t>
            </a:r>
            <a:endParaRPr lang="en-US" sz="3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n-US" sz="32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Spoofed URLs</a:t>
            </a:r>
            <a:endParaRPr lang="en-US" sz="3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n-US" sz="32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Lack of HTTPS</a:t>
            </a:r>
            <a:endParaRPr lang="en-US" sz="3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n-US" sz="32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Poor website design</a:t>
            </a:r>
            <a:endParaRPr lang="en-US" sz="3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n-US" sz="32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Requests for sensitive information</a:t>
            </a:r>
            <a:endParaRPr lang="en-US" sz="3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endParaRPr lang="en-US" sz="3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4729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E9A9C-1592-B44F-BDCC-F8B93EF46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Recognizing Phishing Websites</a:t>
            </a:r>
            <a:endParaRPr lang="en-US" dirty="0"/>
          </a:p>
          <a:p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3A2CB-F522-765F-B616-B5A2DDB96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7465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Tips for Identifying:</a:t>
            </a:r>
            <a:endParaRPr lang="en-US" sz="3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n-US" sz="32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Check the URL for inconsistencies</a:t>
            </a:r>
            <a:endParaRPr lang="en-US" sz="3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n-US" sz="32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Look for HTTPS</a:t>
            </a:r>
            <a:endParaRPr lang="en-US" sz="3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n-US" sz="32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Verify the website's design and functionality</a:t>
            </a:r>
            <a:endParaRPr lang="en-US" sz="3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n-US" sz="32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Be cautious with information requests</a:t>
            </a:r>
            <a:endParaRPr lang="en-US" sz="3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endParaRPr lang="en-US" sz="3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3690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B1BB3-6852-FAEF-DA7F-3755E6E0D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Protecting Yourself Against Phishing</a:t>
            </a:r>
            <a:endParaRPr lang="en-US" dirty="0"/>
          </a:p>
          <a:p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AF0C4-C5ED-61AC-9B46-23C65CA5E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7465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Best Practices: </a:t>
            </a:r>
            <a:endParaRPr lang="en-US" sz="3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n-US" sz="32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Keep software and systems up to date</a:t>
            </a:r>
            <a:endParaRPr lang="en-US" sz="3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n-US" sz="32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Use strong, unique passwords</a:t>
            </a:r>
            <a:endParaRPr lang="en-US" sz="3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n-US" sz="32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Enable multi-factor authentication</a:t>
            </a:r>
            <a:endParaRPr lang="en-US" sz="3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n-US" sz="32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Educate yourself and others about phishing threats</a:t>
            </a:r>
            <a:endParaRPr lang="en-US" sz="3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67180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Bodoni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SlateVTI</vt:lpstr>
      <vt:lpstr>Defending Against Phishing Attacks</vt:lpstr>
      <vt:lpstr>The Importance of Cybersecurity and the Prevalence of Phishing Attacks</vt:lpstr>
      <vt:lpstr>PowerPoint Presentation</vt:lpstr>
      <vt:lpstr>PHISHING</vt:lpstr>
      <vt:lpstr>PHISHING EMAILS</vt:lpstr>
      <vt:lpstr>Recognizing Phishing Emails </vt:lpstr>
      <vt:lpstr>Phishing Websites </vt:lpstr>
      <vt:lpstr>Recognizing Phishing Websites </vt:lpstr>
      <vt:lpstr>Protecting Yourself Against Phishing </vt:lpstr>
      <vt:lpstr>EXAMPLES OF REAL LIFE INCIDENTS</vt:lpstr>
      <vt:lpstr>PowerPoint Presentation</vt:lpstr>
      <vt:lpstr>Additional Resources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104</cp:revision>
  <dcterms:created xsi:type="dcterms:W3CDTF">2023-11-29T05:07:39Z</dcterms:created>
  <dcterms:modified xsi:type="dcterms:W3CDTF">2023-11-30T13:55:42Z</dcterms:modified>
</cp:coreProperties>
</file>