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4" r:id="rId3"/>
    <p:sldId id="263" r:id="rId4"/>
    <p:sldId id="285" r:id="rId5"/>
    <p:sldId id="270" r:id="rId6"/>
    <p:sldId id="271" r:id="rId7"/>
    <p:sldId id="272" r:id="rId8"/>
    <p:sldId id="275" r:id="rId9"/>
    <p:sldId id="279" r:id="rId10"/>
    <p:sldId id="262" r:id="rId11"/>
    <p:sldId id="265" r:id="rId12"/>
    <p:sldId id="276" r:id="rId13"/>
    <p:sldId id="277" r:id="rId14"/>
    <p:sldId id="268" r:id="rId15"/>
    <p:sldId id="278" r:id="rId16"/>
    <p:sldId id="258" r:id="rId17"/>
    <p:sldId id="259" r:id="rId18"/>
    <p:sldId id="283" r:id="rId19"/>
    <p:sldId id="261" r:id="rId20"/>
    <p:sldId id="288" r:id="rId21"/>
    <p:sldId id="286" r:id="rId22"/>
    <p:sldId id="287" r:id="rId23"/>
    <p:sldId id="280" r:id="rId24"/>
    <p:sldId id="282" r:id="rId25"/>
    <p:sldId id="289" r:id="rId26"/>
    <p:sldId id="274" r:id="rId27"/>
  </p:sldIdLst>
  <p:sldSz cx="12192000" cy="9601200"/>
  <p:notesSz cx="12192000" cy="9601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0836AF-139E-5F09-9BF4-7E2F79476487}" name="Abhilash Patade" initials="AP" userId="2b9bbc9abce5b36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EC238D-4EFC-4E63-9231-638CFC79F262}" v="3" dt="2024-04-24T23:10:44.535"/>
    <p1510:client id="{46E0EEE6-3932-44BD-AA73-66727AB97E34}" v="180" dt="2024-04-24T23:49:44.977"/>
    <p1510:client id="{4E6817C7-43CD-4E5A-83A4-F936957350A0}" v="2" dt="2024-04-24T23:12:36.278"/>
    <p1510:client id="{5D2BB3FC-D0F6-4A9B-AEA6-E4103A4A2EF1}" v="9" dt="2024-04-24T17:14:14.141"/>
    <p1510:client id="{7BD5CA2A-EE41-4485-947D-7631A86CF833}" v="9" dt="2024-04-25T02:47:54.367"/>
    <p1510:client id="{D7B2B1F2-BFA2-4ED5-95AB-E26CFD7C2BCE}" v="1" dt="2024-04-24T13:16:38.378"/>
    <p1510:client id="{E6A4080A-C470-48FE-9A03-3D8BED416DCC}" v="839" dt="2024-04-25T09:12:05.1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0CDFB-E0BE-40C1-9C7C-9D8E3C3FD9E3}" type="doc">
      <dgm:prSet loTypeId="urn:microsoft.com/office/officeart/2008/layout/LinedList" loCatId="list" qsTypeId="urn:microsoft.com/office/officeart/2005/8/quickstyle/3d2" qsCatId="3D" csTypeId="urn:microsoft.com/office/officeart/2005/8/colors/accent5_2" csCatId="accent5" phldr="1"/>
      <dgm:spPr/>
      <dgm:t>
        <a:bodyPr/>
        <a:lstStyle/>
        <a:p>
          <a:endParaRPr lang="en-US"/>
        </a:p>
      </dgm:t>
    </dgm:pt>
    <dgm:pt modelId="{6D7A5BA3-19E8-4C87-8A49-8B338CA416D0}">
      <dgm:prSet custT="1"/>
      <dgm:spPr/>
      <dgm:t>
        <a:bodyPr/>
        <a:lstStyle/>
        <a:p>
          <a:pPr algn="ctr"/>
          <a:r>
            <a:rPr lang="en-US" sz="2800" b="1"/>
            <a:t>Group Number : 13</a:t>
          </a:r>
        </a:p>
      </dgm:t>
    </dgm:pt>
    <dgm:pt modelId="{B1438D32-7646-4EF7-A08C-B75A32F6D9C9}" type="parTrans" cxnId="{9B75AAF6-72C0-4A59-98FA-16166839748F}">
      <dgm:prSet/>
      <dgm:spPr/>
      <dgm:t>
        <a:bodyPr/>
        <a:lstStyle/>
        <a:p>
          <a:endParaRPr lang="en-US"/>
        </a:p>
      </dgm:t>
    </dgm:pt>
    <dgm:pt modelId="{44A2FCC4-5BED-4743-8695-6BCDF52B4BBA}" type="sibTrans" cxnId="{9B75AAF6-72C0-4A59-98FA-16166839748F}">
      <dgm:prSet/>
      <dgm:spPr/>
      <dgm:t>
        <a:bodyPr/>
        <a:lstStyle/>
        <a:p>
          <a:endParaRPr lang="en-US"/>
        </a:p>
      </dgm:t>
    </dgm:pt>
    <dgm:pt modelId="{A4509C17-0271-4702-839E-D1E0A2646B57}">
      <dgm:prSet custT="1"/>
      <dgm:spPr/>
      <dgm:t>
        <a:bodyPr/>
        <a:lstStyle/>
        <a:p>
          <a:r>
            <a:rPr lang="en-US" sz="2400" b="1"/>
            <a:t>Team Members:</a:t>
          </a:r>
        </a:p>
      </dgm:t>
    </dgm:pt>
    <dgm:pt modelId="{6BC82AA7-129E-4F58-BCEB-0A574B4507D1}" type="parTrans" cxnId="{B66F31EB-B6CA-4456-B9F0-CF7CA33A3932}">
      <dgm:prSet/>
      <dgm:spPr/>
      <dgm:t>
        <a:bodyPr/>
        <a:lstStyle/>
        <a:p>
          <a:endParaRPr lang="en-US"/>
        </a:p>
      </dgm:t>
    </dgm:pt>
    <dgm:pt modelId="{1C722384-BA25-4D4E-8D62-623A58702FE3}" type="sibTrans" cxnId="{B66F31EB-B6CA-4456-B9F0-CF7CA33A3932}">
      <dgm:prSet/>
      <dgm:spPr/>
      <dgm:t>
        <a:bodyPr/>
        <a:lstStyle/>
        <a:p>
          <a:endParaRPr lang="en-US"/>
        </a:p>
      </dgm:t>
    </dgm:pt>
    <dgm:pt modelId="{C4F9936E-7E2D-45C0-BADB-B764AB481F4E}">
      <dgm:prSet custT="1"/>
      <dgm:spPr/>
      <dgm:t>
        <a:bodyPr/>
        <a:lstStyle/>
        <a:p>
          <a:r>
            <a:rPr lang="en-US" sz="2400"/>
            <a:t>Alejandra Martinez Aleman</a:t>
          </a:r>
        </a:p>
      </dgm:t>
    </dgm:pt>
    <dgm:pt modelId="{107C9AC1-24B8-4E6B-BA6E-9520B60B3A7D}" type="parTrans" cxnId="{EAE90733-C4A1-424E-9976-6F79183B5066}">
      <dgm:prSet/>
      <dgm:spPr/>
      <dgm:t>
        <a:bodyPr/>
        <a:lstStyle/>
        <a:p>
          <a:endParaRPr lang="en-US"/>
        </a:p>
      </dgm:t>
    </dgm:pt>
    <dgm:pt modelId="{D9882500-E085-41B9-96BE-9C8BB2024057}" type="sibTrans" cxnId="{EAE90733-C4A1-424E-9976-6F79183B5066}">
      <dgm:prSet/>
      <dgm:spPr/>
      <dgm:t>
        <a:bodyPr/>
        <a:lstStyle/>
        <a:p>
          <a:endParaRPr lang="en-US"/>
        </a:p>
      </dgm:t>
    </dgm:pt>
    <dgm:pt modelId="{4FAB4536-49B2-47DC-8C9A-6184B7B6CB9D}">
      <dgm:prSet custT="1"/>
      <dgm:spPr/>
      <dgm:t>
        <a:bodyPr/>
        <a:lstStyle/>
        <a:p>
          <a:r>
            <a:rPr lang="en-US" sz="2400"/>
            <a:t>Abhilash Dattatray </a:t>
          </a:r>
          <a:r>
            <a:rPr lang="en-US" sz="2400" err="1"/>
            <a:t>Patade</a:t>
          </a:r>
          <a:endParaRPr lang="en-US" sz="2400"/>
        </a:p>
      </dgm:t>
    </dgm:pt>
    <dgm:pt modelId="{63E9AAE1-FC2C-4234-B23B-9B73AF153739}" type="parTrans" cxnId="{02A33F67-51FF-4239-91D8-9A4BD57B2638}">
      <dgm:prSet/>
      <dgm:spPr/>
      <dgm:t>
        <a:bodyPr/>
        <a:lstStyle/>
        <a:p>
          <a:endParaRPr lang="en-US"/>
        </a:p>
      </dgm:t>
    </dgm:pt>
    <dgm:pt modelId="{86D0BED4-0E4C-4A2F-A2AB-B581E219D3C7}" type="sibTrans" cxnId="{02A33F67-51FF-4239-91D8-9A4BD57B2638}">
      <dgm:prSet/>
      <dgm:spPr/>
      <dgm:t>
        <a:bodyPr/>
        <a:lstStyle/>
        <a:p>
          <a:endParaRPr lang="en-US"/>
        </a:p>
      </dgm:t>
    </dgm:pt>
    <dgm:pt modelId="{330CCD36-B494-4CD3-89E5-694CFAF5EFC5}">
      <dgm:prSet custT="1"/>
      <dgm:spPr/>
      <dgm:t>
        <a:bodyPr/>
        <a:lstStyle/>
        <a:p>
          <a:r>
            <a:rPr lang="en-US" sz="2400"/>
            <a:t>Mark Rodgers</a:t>
          </a:r>
        </a:p>
      </dgm:t>
    </dgm:pt>
    <dgm:pt modelId="{46178204-3A49-4FF1-A4B6-C0C1972B5AC1}" type="parTrans" cxnId="{BB17DA52-FDE3-4439-BB2B-E91C5D698B82}">
      <dgm:prSet/>
      <dgm:spPr/>
      <dgm:t>
        <a:bodyPr/>
        <a:lstStyle/>
        <a:p>
          <a:endParaRPr lang="en-US"/>
        </a:p>
      </dgm:t>
    </dgm:pt>
    <dgm:pt modelId="{5C7D666A-1702-429E-A2A6-9E86647FD96F}" type="sibTrans" cxnId="{BB17DA52-FDE3-4439-BB2B-E91C5D698B82}">
      <dgm:prSet/>
      <dgm:spPr/>
      <dgm:t>
        <a:bodyPr/>
        <a:lstStyle/>
        <a:p>
          <a:endParaRPr lang="en-US"/>
        </a:p>
      </dgm:t>
    </dgm:pt>
    <dgm:pt modelId="{35B4644B-221A-44BD-8295-86380CEBE427}">
      <dgm:prSet custT="1"/>
      <dgm:spPr/>
      <dgm:t>
        <a:bodyPr/>
        <a:lstStyle/>
        <a:p>
          <a:r>
            <a:rPr lang="en-US" sz="2400"/>
            <a:t>Alen Roby Thomas</a:t>
          </a:r>
        </a:p>
      </dgm:t>
    </dgm:pt>
    <dgm:pt modelId="{550A921E-FA30-44AA-AACD-AA9CC2BD8E53}" type="parTrans" cxnId="{22A42F82-D12A-4CDD-ACB5-85578ADB36D4}">
      <dgm:prSet/>
      <dgm:spPr/>
      <dgm:t>
        <a:bodyPr/>
        <a:lstStyle/>
        <a:p>
          <a:endParaRPr lang="en-US"/>
        </a:p>
      </dgm:t>
    </dgm:pt>
    <dgm:pt modelId="{DABBB601-01A5-4BD0-8E1A-4AAFFF3E5B1A}" type="sibTrans" cxnId="{22A42F82-D12A-4CDD-ACB5-85578ADB36D4}">
      <dgm:prSet/>
      <dgm:spPr/>
      <dgm:t>
        <a:bodyPr/>
        <a:lstStyle/>
        <a:p>
          <a:endParaRPr lang="en-US"/>
        </a:p>
      </dgm:t>
    </dgm:pt>
    <dgm:pt modelId="{7DD254B8-C4DD-4160-9566-0F7B3B699B0A}">
      <dgm:prSet custT="1"/>
      <dgm:spPr/>
      <dgm:t>
        <a:bodyPr/>
        <a:lstStyle/>
        <a:p>
          <a:r>
            <a:rPr lang="en-US" sz="2400"/>
            <a:t>Rohan John Jose</a:t>
          </a:r>
        </a:p>
      </dgm:t>
    </dgm:pt>
    <dgm:pt modelId="{72FF1DBC-CFBA-4025-8BB4-417325B6D86B}" type="parTrans" cxnId="{DC4C98A2-ECEA-4737-8CA5-D0CE75F18A91}">
      <dgm:prSet/>
      <dgm:spPr/>
      <dgm:t>
        <a:bodyPr/>
        <a:lstStyle/>
        <a:p>
          <a:endParaRPr lang="en-IN"/>
        </a:p>
      </dgm:t>
    </dgm:pt>
    <dgm:pt modelId="{9A805A34-F894-4F5F-BBF8-36CFC8F12F84}" type="sibTrans" cxnId="{DC4C98A2-ECEA-4737-8CA5-D0CE75F18A91}">
      <dgm:prSet/>
      <dgm:spPr/>
      <dgm:t>
        <a:bodyPr/>
        <a:lstStyle/>
        <a:p>
          <a:endParaRPr lang="en-IN"/>
        </a:p>
      </dgm:t>
    </dgm:pt>
    <dgm:pt modelId="{72E0759A-4986-4E0B-88CA-7DA58584C255}" type="pres">
      <dgm:prSet presAssocID="{F960CDFB-E0BE-40C1-9C7C-9D8E3C3FD9E3}" presName="vert0" presStyleCnt="0">
        <dgm:presLayoutVars>
          <dgm:dir/>
          <dgm:animOne val="branch"/>
          <dgm:animLvl val="lvl"/>
        </dgm:presLayoutVars>
      </dgm:prSet>
      <dgm:spPr/>
    </dgm:pt>
    <dgm:pt modelId="{7613B02D-23B9-45AD-AC74-C10316747832}" type="pres">
      <dgm:prSet presAssocID="{6D7A5BA3-19E8-4C87-8A49-8B338CA416D0}" presName="thickLine" presStyleLbl="alignNode1" presStyleIdx="0" presStyleCnt="1"/>
      <dgm:spPr/>
    </dgm:pt>
    <dgm:pt modelId="{B355EAF6-2C74-4D23-BC2A-FF3773C16C9A}" type="pres">
      <dgm:prSet presAssocID="{6D7A5BA3-19E8-4C87-8A49-8B338CA416D0}" presName="horz1" presStyleCnt="0"/>
      <dgm:spPr/>
    </dgm:pt>
    <dgm:pt modelId="{CA76423A-4689-4166-9805-E661C97C8409}" type="pres">
      <dgm:prSet presAssocID="{6D7A5BA3-19E8-4C87-8A49-8B338CA416D0}" presName="tx1" presStyleLbl="revTx" presStyleIdx="0" presStyleCnt="7"/>
      <dgm:spPr/>
    </dgm:pt>
    <dgm:pt modelId="{B40CC114-02E5-4DAB-B34A-520092433B97}" type="pres">
      <dgm:prSet presAssocID="{6D7A5BA3-19E8-4C87-8A49-8B338CA416D0}" presName="vert1" presStyleCnt="0"/>
      <dgm:spPr/>
    </dgm:pt>
    <dgm:pt modelId="{72937FB5-BDCA-4ACF-9CB6-603CC8CEEEAE}" type="pres">
      <dgm:prSet presAssocID="{A4509C17-0271-4702-839E-D1E0A2646B57}" presName="vertSpace2a" presStyleCnt="0"/>
      <dgm:spPr/>
    </dgm:pt>
    <dgm:pt modelId="{AC7E8B57-0E78-4932-89CE-D2ED5BF745D2}" type="pres">
      <dgm:prSet presAssocID="{A4509C17-0271-4702-839E-D1E0A2646B57}" presName="horz2" presStyleCnt="0"/>
      <dgm:spPr/>
    </dgm:pt>
    <dgm:pt modelId="{E641AC74-8D4B-4327-9D75-7CBF68FB0446}" type="pres">
      <dgm:prSet presAssocID="{A4509C17-0271-4702-839E-D1E0A2646B57}" presName="horzSpace2" presStyleCnt="0"/>
      <dgm:spPr/>
    </dgm:pt>
    <dgm:pt modelId="{07E669E4-7CE4-446B-8577-F5CC1F219ACB}" type="pres">
      <dgm:prSet presAssocID="{A4509C17-0271-4702-839E-D1E0A2646B57}" presName="tx2" presStyleLbl="revTx" presStyleIdx="1" presStyleCnt="7"/>
      <dgm:spPr/>
    </dgm:pt>
    <dgm:pt modelId="{CA01530F-7A30-474B-8A6B-40380DC6669F}" type="pres">
      <dgm:prSet presAssocID="{A4509C17-0271-4702-839E-D1E0A2646B57}" presName="vert2" presStyleCnt="0"/>
      <dgm:spPr/>
    </dgm:pt>
    <dgm:pt modelId="{27A4D895-917A-4ABD-BE43-0F5AC17F1444}" type="pres">
      <dgm:prSet presAssocID="{A4509C17-0271-4702-839E-D1E0A2646B57}" presName="thinLine2b" presStyleLbl="callout" presStyleIdx="0" presStyleCnt="6"/>
      <dgm:spPr/>
    </dgm:pt>
    <dgm:pt modelId="{4E84186B-6B8A-44AF-A74D-036916F78D00}" type="pres">
      <dgm:prSet presAssocID="{A4509C17-0271-4702-839E-D1E0A2646B57}" presName="vertSpace2b" presStyleCnt="0"/>
      <dgm:spPr/>
    </dgm:pt>
    <dgm:pt modelId="{DC39AA46-E334-45A8-9E55-97518A13D6B2}" type="pres">
      <dgm:prSet presAssocID="{C4F9936E-7E2D-45C0-BADB-B764AB481F4E}" presName="horz2" presStyleCnt="0"/>
      <dgm:spPr/>
    </dgm:pt>
    <dgm:pt modelId="{14568ABD-7B4C-4EE9-B53E-2D42C8BFA420}" type="pres">
      <dgm:prSet presAssocID="{C4F9936E-7E2D-45C0-BADB-B764AB481F4E}" presName="horzSpace2" presStyleCnt="0"/>
      <dgm:spPr/>
    </dgm:pt>
    <dgm:pt modelId="{F5C99FBB-8945-45A1-A845-659BE87055E3}" type="pres">
      <dgm:prSet presAssocID="{C4F9936E-7E2D-45C0-BADB-B764AB481F4E}" presName="tx2" presStyleLbl="revTx" presStyleIdx="2" presStyleCnt="7"/>
      <dgm:spPr/>
    </dgm:pt>
    <dgm:pt modelId="{8717AFEC-0575-4D41-B115-97BBF6D20370}" type="pres">
      <dgm:prSet presAssocID="{C4F9936E-7E2D-45C0-BADB-B764AB481F4E}" presName="vert2" presStyleCnt="0"/>
      <dgm:spPr/>
    </dgm:pt>
    <dgm:pt modelId="{B76677BC-0CCF-4C90-95D0-DAC04C27FE61}" type="pres">
      <dgm:prSet presAssocID="{C4F9936E-7E2D-45C0-BADB-B764AB481F4E}" presName="thinLine2b" presStyleLbl="callout" presStyleIdx="1" presStyleCnt="6"/>
      <dgm:spPr/>
    </dgm:pt>
    <dgm:pt modelId="{A9C5512E-83E1-41F9-AD54-F7AE07EACDC1}" type="pres">
      <dgm:prSet presAssocID="{C4F9936E-7E2D-45C0-BADB-B764AB481F4E}" presName="vertSpace2b" presStyleCnt="0"/>
      <dgm:spPr/>
    </dgm:pt>
    <dgm:pt modelId="{9B9E2EAA-A225-497A-9A00-083625AC2BA3}" type="pres">
      <dgm:prSet presAssocID="{4FAB4536-49B2-47DC-8C9A-6184B7B6CB9D}" presName="horz2" presStyleCnt="0"/>
      <dgm:spPr/>
    </dgm:pt>
    <dgm:pt modelId="{B3961775-12B7-449B-A885-63BE409248CD}" type="pres">
      <dgm:prSet presAssocID="{4FAB4536-49B2-47DC-8C9A-6184B7B6CB9D}" presName="horzSpace2" presStyleCnt="0"/>
      <dgm:spPr/>
    </dgm:pt>
    <dgm:pt modelId="{D89BC57A-312B-4A31-80AF-2457BBAD56F4}" type="pres">
      <dgm:prSet presAssocID="{4FAB4536-49B2-47DC-8C9A-6184B7B6CB9D}" presName="tx2" presStyleLbl="revTx" presStyleIdx="3" presStyleCnt="7"/>
      <dgm:spPr/>
    </dgm:pt>
    <dgm:pt modelId="{93414969-D50F-48FF-B0DA-3334E41567FD}" type="pres">
      <dgm:prSet presAssocID="{4FAB4536-49B2-47DC-8C9A-6184B7B6CB9D}" presName="vert2" presStyleCnt="0"/>
      <dgm:spPr/>
    </dgm:pt>
    <dgm:pt modelId="{E6339149-D2CE-44D5-9FF7-0275AAFA661B}" type="pres">
      <dgm:prSet presAssocID="{4FAB4536-49B2-47DC-8C9A-6184B7B6CB9D}" presName="thinLine2b" presStyleLbl="callout" presStyleIdx="2" presStyleCnt="6"/>
      <dgm:spPr/>
    </dgm:pt>
    <dgm:pt modelId="{65A55F4A-2731-40FB-81FD-66AB95BE6B0E}" type="pres">
      <dgm:prSet presAssocID="{4FAB4536-49B2-47DC-8C9A-6184B7B6CB9D}" presName="vertSpace2b" presStyleCnt="0"/>
      <dgm:spPr/>
    </dgm:pt>
    <dgm:pt modelId="{A0AAFEB9-EF74-4325-A7F3-59A023E64147}" type="pres">
      <dgm:prSet presAssocID="{7DD254B8-C4DD-4160-9566-0F7B3B699B0A}" presName="horz2" presStyleCnt="0"/>
      <dgm:spPr/>
    </dgm:pt>
    <dgm:pt modelId="{6EE80390-15FB-49DF-B225-3B3873EC2D10}" type="pres">
      <dgm:prSet presAssocID="{7DD254B8-C4DD-4160-9566-0F7B3B699B0A}" presName="horzSpace2" presStyleCnt="0"/>
      <dgm:spPr/>
    </dgm:pt>
    <dgm:pt modelId="{6ECD44E0-757A-478F-B215-C6489BAAAB8B}" type="pres">
      <dgm:prSet presAssocID="{7DD254B8-C4DD-4160-9566-0F7B3B699B0A}" presName="tx2" presStyleLbl="revTx" presStyleIdx="4" presStyleCnt="7"/>
      <dgm:spPr/>
    </dgm:pt>
    <dgm:pt modelId="{3AC24CC3-B32F-4A0F-B06A-8449025956F3}" type="pres">
      <dgm:prSet presAssocID="{7DD254B8-C4DD-4160-9566-0F7B3B699B0A}" presName="vert2" presStyleCnt="0"/>
      <dgm:spPr/>
    </dgm:pt>
    <dgm:pt modelId="{8AF9D9F0-060E-416C-AC3E-D76C1D9C15EC}" type="pres">
      <dgm:prSet presAssocID="{7DD254B8-C4DD-4160-9566-0F7B3B699B0A}" presName="thinLine2b" presStyleLbl="callout" presStyleIdx="3" presStyleCnt="6"/>
      <dgm:spPr/>
    </dgm:pt>
    <dgm:pt modelId="{CAF9908C-93B5-43C0-ACDD-606AD18D7D9B}" type="pres">
      <dgm:prSet presAssocID="{7DD254B8-C4DD-4160-9566-0F7B3B699B0A}" presName="vertSpace2b" presStyleCnt="0"/>
      <dgm:spPr/>
    </dgm:pt>
    <dgm:pt modelId="{372E87DA-6E6A-4B19-8C86-90EEEF7FBAA3}" type="pres">
      <dgm:prSet presAssocID="{330CCD36-B494-4CD3-89E5-694CFAF5EFC5}" presName="horz2" presStyleCnt="0"/>
      <dgm:spPr/>
    </dgm:pt>
    <dgm:pt modelId="{EB1BD7A4-1ED0-4DE7-9F31-0FFD9B003419}" type="pres">
      <dgm:prSet presAssocID="{330CCD36-B494-4CD3-89E5-694CFAF5EFC5}" presName="horzSpace2" presStyleCnt="0"/>
      <dgm:spPr/>
    </dgm:pt>
    <dgm:pt modelId="{39B1A34E-AD42-4E09-A1B5-553C477A4416}" type="pres">
      <dgm:prSet presAssocID="{330CCD36-B494-4CD3-89E5-694CFAF5EFC5}" presName="tx2" presStyleLbl="revTx" presStyleIdx="5" presStyleCnt="7"/>
      <dgm:spPr/>
    </dgm:pt>
    <dgm:pt modelId="{B91E852A-4D16-4858-8E3F-B2A1AFF9AEA6}" type="pres">
      <dgm:prSet presAssocID="{330CCD36-B494-4CD3-89E5-694CFAF5EFC5}" presName="vert2" presStyleCnt="0"/>
      <dgm:spPr/>
    </dgm:pt>
    <dgm:pt modelId="{831864DB-3F40-4D0F-A864-103986B921B7}" type="pres">
      <dgm:prSet presAssocID="{330CCD36-B494-4CD3-89E5-694CFAF5EFC5}" presName="thinLine2b" presStyleLbl="callout" presStyleIdx="4" presStyleCnt="6"/>
      <dgm:spPr/>
    </dgm:pt>
    <dgm:pt modelId="{4C31D11B-5DFD-4179-AAAF-997657CDEBA9}" type="pres">
      <dgm:prSet presAssocID="{330CCD36-B494-4CD3-89E5-694CFAF5EFC5}" presName="vertSpace2b" presStyleCnt="0"/>
      <dgm:spPr/>
    </dgm:pt>
    <dgm:pt modelId="{1DA4B0B0-2777-4C2D-A8AD-9B5E302D1F6B}" type="pres">
      <dgm:prSet presAssocID="{35B4644B-221A-44BD-8295-86380CEBE427}" presName="horz2" presStyleCnt="0"/>
      <dgm:spPr/>
    </dgm:pt>
    <dgm:pt modelId="{EC843B7B-411E-4DF2-9236-10797D1CFF36}" type="pres">
      <dgm:prSet presAssocID="{35B4644B-221A-44BD-8295-86380CEBE427}" presName="horzSpace2" presStyleCnt="0"/>
      <dgm:spPr/>
    </dgm:pt>
    <dgm:pt modelId="{A6911796-EEE1-467F-BC90-B0296E0CF2D0}" type="pres">
      <dgm:prSet presAssocID="{35B4644B-221A-44BD-8295-86380CEBE427}" presName="tx2" presStyleLbl="revTx" presStyleIdx="6" presStyleCnt="7"/>
      <dgm:spPr/>
    </dgm:pt>
    <dgm:pt modelId="{D457EAEE-C7BD-40A9-87E7-4BF67C617C1A}" type="pres">
      <dgm:prSet presAssocID="{35B4644B-221A-44BD-8295-86380CEBE427}" presName="vert2" presStyleCnt="0"/>
      <dgm:spPr/>
    </dgm:pt>
    <dgm:pt modelId="{765B3CC1-6FDF-4F6A-B0B0-FCF980705F2A}" type="pres">
      <dgm:prSet presAssocID="{35B4644B-221A-44BD-8295-86380CEBE427}" presName="thinLine2b" presStyleLbl="callout" presStyleIdx="5" presStyleCnt="6"/>
      <dgm:spPr/>
    </dgm:pt>
    <dgm:pt modelId="{9FC06A02-FC21-4B84-A42C-597C5714CEC5}" type="pres">
      <dgm:prSet presAssocID="{35B4644B-221A-44BD-8295-86380CEBE427}" presName="vertSpace2b" presStyleCnt="0"/>
      <dgm:spPr/>
    </dgm:pt>
  </dgm:ptLst>
  <dgm:cxnLst>
    <dgm:cxn modelId="{F0EDAC01-38C8-46A3-891C-4C37494E5E99}" type="presOf" srcId="{F960CDFB-E0BE-40C1-9C7C-9D8E3C3FD9E3}" destId="{72E0759A-4986-4E0B-88CA-7DA58584C255}" srcOrd="0" destOrd="0" presId="urn:microsoft.com/office/officeart/2008/layout/LinedList"/>
    <dgm:cxn modelId="{EAE90733-C4A1-424E-9976-6F79183B5066}" srcId="{6D7A5BA3-19E8-4C87-8A49-8B338CA416D0}" destId="{C4F9936E-7E2D-45C0-BADB-B764AB481F4E}" srcOrd="1" destOrd="0" parTransId="{107C9AC1-24B8-4E6B-BA6E-9520B60B3A7D}" sibTransId="{D9882500-E085-41B9-96BE-9C8BB2024057}"/>
    <dgm:cxn modelId="{D783923D-0FFA-46C2-96C0-29E754CAAEF4}" type="presOf" srcId="{7DD254B8-C4DD-4160-9566-0F7B3B699B0A}" destId="{6ECD44E0-757A-478F-B215-C6489BAAAB8B}" srcOrd="0" destOrd="0" presId="urn:microsoft.com/office/officeart/2008/layout/LinedList"/>
    <dgm:cxn modelId="{B2E7E040-8FF0-4329-9FAB-105496CA5C2F}" type="presOf" srcId="{35B4644B-221A-44BD-8295-86380CEBE427}" destId="{A6911796-EEE1-467F-BC90-B0296E0CF2D0}" srcOrd="0" destOrd="0" presId="urn:microsoft.com/office/officeart/2008/layout/LinedList"/>
    <dgm:cxn modelId="{C1BF4B66-61CC-4FED-9694-6BF0B75D6DDD}" type="presOf" srcId="{6D7A5BA3-19E8-4C87-8A49-8B338CA416D0}" destId="{CA76423A-4689-4166-9805-E661C97C8409}" srcOrd="0" destOrd="0" presId="urn:microsoft.com/office/officeart/2008/layout/LinedList"/>
    <dgm:cxn modelId="{02A33F67-51FF-4239-91D8-9A4BD57B2638}" srcId="{6D7A5BA3-19E8-4C87-8A49-8B338CA416D0}" destId="{4FAB4536-49B2-47DC-8C9A-6184B7B6CB9D}" srcOrd="2" destOrd="0" parTransId="{63E9AAE1-FC2C-4234-B23B-9B73AF153739}" sibTransId="{86D0BED4-0E4C-4A2F-A2AB-B581E219D3C7}"/>
    <dgm:cxn modelId="{BB17DA52-FDE3-4439-BB2B-E91C5D698B82}" srcId="{6D7A5BA3-19E8-4C87-8A49-8B338CA416D0}" destId="{330CCD36-B494-4CD3-89E5-694CFAF5EFC5}" srcOrd="4" destOrd="0" parTransId="{46178204-3A49-4FF1-A4B6-C0C1972B5AC1}" sibTransId="{5C7D666A-1702-429E-A2A6-9E86647FD96F}"/>
    <dgm:cxn modelId="{22A42F82-D12A-4CDD-ACB5-85578ADB36D4}" srcId="{6D7A5BA3-19E8-4C87-8A49-8B338CA416D0}" destId="{35B4644B-221A-44BD-8295-86380CEBE427}" srcOrd="5" destOrd="0" parTransId="{550A921E-FA30-44AA-AACD-AA9CC2BD8E53}" sibTransId="{DABBB601-01A5-4BD0-8E1A-4AAFFF3E5B1A}"/>
    <dgm:cxn modelId="{AA85658F-613B-4FAB-A6DF-7F8C75C7818E}" type="presOf" srcId="{C4F9936E-7E2D-45C0-BADB-B764AB481F4E}" destId="{F5C99FBB-8945-45A1-A845-659BE87055E3}" srcOrd="0" destOrd="0" presId="urn:microsoft.com/office/officeart/2008/layout/LinedList"/>
    <dgm:cxn modelId="{7C94A992-B865-4B64-9933-25C6EF6A8790}" type="presOf" srcId="{A4509C17-0271-4702-839E-D1E0A2646B57}" destId="{07E669E4-7CE4-446B-8577-F5CC1F219ACB}" srcOrd="0" destOrd="0" presId="urn:microsoft.com/office/officeart/2008/layout/LinedList"/>
    <dgm:cxn modelId="{DC4C98A2-ECEA-4737-8CA5-D0CE75F18A91}" srcId="{6D7A5BA3-19E8-4C87-8A49-8B338CA416D0}" destId="{7DD254B8-C4DD-4160-9566-0F7B3B699B0A}" srcOrd="3" destOrd="0" parTransId="{72FF1DBC-CFBA-4025-8BB4-417325B6D86B}" sibTransId="{9A805A34-F894-4F5F-BBF8-36CFC8F12F84}"/>
    <dgm:cxn modelId="{603A86B6-A12F-4371-A801-4184357000A3}" type="presOf" srcId="{330CCD36-B494-4CD3-89E5-694CFAF5EFC5}" destId="{39B1A34E-AD42-4E09-A1B5-553C477A4416}" srcOrd="0" destOrd="0" presId="urn:microsoft.com/office/officeart/2008/layout/LinedList"/>
    <dgm:cxn modelId="{B66F31EB-B6CA-4456-B9F0-CF7CA33A3932}" srcId="{6D7A5BA3-19E8-4C87-8A49-8B338CA416D0}" destId="{A4509C17-0271-4702-839E-D1E0A2646B57}" srcOrd="0" destOrd="0" parTransId="{6BC82AA7-129E-4F58-BCEB-0A574B4507D1}" sibTransId="{1C722384-BA25-4D4E-8D62-623A58702FE3}"/>
    <dgm:cxn modelId="{C88EDCF0-0C55-4BEF-A1A9-8F7ED999486A}" type="presOf" srcId="{4FAB4536-49B2-47DC-8C9A-6184B7B6CB9D}" destId="{D89BC57A-312B-4A31-80AF-2457BBAD56F4}" srcOrd="0" destOrd="0" presId="urn:microsoft.com/office/officeart/2008/layout/LinedList"/>
    <dgm:cxn modelId="{9B75AAF6-72C0-4A59-98FA-16166839748F}" srcId="{F960CDFB-E0BE-40C1-9C7C-9D8E3C3FD9E3}" destId="{6D7A5BA3-19E8-4C87-8A49-8B338CA416D0}" srcOrd="0" destOrd="0" parTransId="{B1438D32-7646-4EF7-A08C-B75A32F6D9C9}" sibTransId="{44A2FCC4-5BED-4743-8695-6BCDF52B4BBA}"/>
    <dgm:cxn modelId="{9CA7F7E9-D34A-4AC4-9D80-FFE9A846F058}" type="presParOf" srcId="{72E0759A-4986-4E0B-88CA-7DA58584C255}" destId="{7613B02D-23B9-45AD-AC74-C10316747832}" srcOrd="0" destOrd="0" presId="urn:microsoft.com/office/officeart/2008/layout/LinedList"/>
    <dgm:cxn modelId="{72BCF212-E7CC-4341-837A-18A408BF1C8C}" type="presParOf" srcId="{72E0759A-4986-4E0B-88CA-7DA58584C255}" destId="{B355EAF6-2C74-4D23-BC2A-FF3773C16C9A}" srcOrd="1" destOrd="0" presId="urn:microsoft.com/office/officeart/2008/layout/LinedList"/>
    <dgm:cxn modelId="{5E3022FD-4E0D-48D6-A9CA-36D664C6ED7D}" type="presParOf" srcId="{B355EAF6-2C74-4D23-BC2A-FF3773C16C9A}" destId="{CA76423A-4689-4166-9805-E661C97C8409}" srcOrd="0" destOrd="0" presId="urn:microsoft.com/office/officeart/2008/layout/LinedList"/>
    <dgm:cxn modelId="{59ED3D90-1B23-49ED-9817-66A9A3EA8295}" type="presParOf" srcId="{B355EAF6-2C74-4D23-BC2A-FF3773C16C9A}" destId="{B40CC114-02E5-4DAB-B34A-520092433B97}" srcOrd="1" destOrd="0" presId="urn:microsoft.com/office/officeart/2008/layout/LinedList"/>
    <dgm:cxn modelId="{BF7198A5-28A3-461A-A434-6AA08F5811FD}" type="presParOf" srcId="{B40CC114-02E5-4DAB-B34A-520092433B97}" destId="{72937FB5-BDCA-4ACF-9CB6-603CC8CEEEAE}" srcOrd="0" destOrd="0" presId="urn:microsoft.com/office/officeart/2008/layout/LinedList"/>
    <dgm:cxn modelId="{D14A9354-4987-4FAE-B956-BD4C3C3535E7}" type="presParOf" srcId="{B40CC114-02E5-4DAB-B34A-520092433B97}" destId="{AC7E8B57-0E78-4932-89CE-D2ED5BF745D2}" srcOrd="1" destOrd="0" presId="urn:microsoft.com/office/officeart/2008/layout/LinedList"/>
    <dgm:cxn modelId="{EC80578F-1D31-4D9D-BB19-7DBB38E85E36}" type="presParOf" srcId="{AC7E8B57-0E78-4932-89CE-D2ED5BF745D2}" destId="{E641AC74-8D4B-4327-9D75-7CBF68FB0446}" srcOrd="0" destOrd="0" presId="urn:microsoft.com/office/officeart/2008/layout/LinedList"/>
    <dgm:cxn modelId="{498B4922-6395-4ED9-96EB-E86168FFFA18}" type="presParOf" srcId="{AC7E8B57-0E78-4932-89CE-D2ED5BF745D2}" destId="{07E669E4-7CE4-446B-8577-F5CC1F219ACB}" srcOrd="1" destOrd="0" presId="urn:microsoft.com/office/officeart/2008/layout/LinedList"/>
    <dgm:cxn modelId="{D53DC71D-30D2-4EC6-8872-E029F67C9E92}" type="presParOf" srcId="{AC7E8B57-0E78-4932-89CE-D2ED5BF745D2}" destId="{CA01530F-7A30-474B-8A6B-40380DC6669F}" srcOrd="2" destOrd="0" presId="urn:microsoft.com/office/officeart/2008/layout/LinedList"/>
    <dgm:cxn modelId="{B78AC26B-87E6-463F-B09A-DCECAA634283}" type="presParOf" srcId="{B40CC114-02E5-4DAB-B34A-520092433B97}" destId="{27A4D895-917A-4ABD-BE43-0F5AC17F1444}" srcOrd="2" destOrd="0" presId="urn:microsoft.com/office/officeart/2008/layout/LinedList"/>
    <dgm:cxn modelId="{5651A52C-8C04-4494-99B4-162D1E48F1A6}" type="presParOf" srcId="{B40CC114-02E5-4DAB-B34A-520092433B97}" destId="{4E84186B-6B8A-44AF-A74D-036916F78D00}" srcOrd="3" destOrd="0" presId="urn:microsoft.com/office/officeart/2008/layout/LinedList"/>
    <dgm:cxn modelId="{CFA62898-B25A-45D9-956C-3795FF8193DD}" type="presParOf" srcId="{B40CC114-02E5-4DAB-B34A-520092433B97}" destId="{DC39AA46-E334-45A8-9E55-97518A13D6B2}" srcOrd="4" destOrd="0" presId="urn:microsoft.com/office/officeart/2008/layout/LinedList"/>
    <dgm:cxn modelId="{B2275C5C-DB34-4949-9554-0802D14EEEA4}" type="presParOf" srcId="{DC39AA46-E334-45A8-9E55-97518A13D6B2}" destId="{14568ABD-7B4C-4EE9-B53E-2D42C8BFA420}" srcOrd="0" destOrd="0" presId="urn:microsoft.com/office/officeart/2008/layout/LinedList"/>
    <dgm:cxn modelId="{861DF58B-4481-4A51-942E-604FE6655065}" type="presParOf" srcId="{DC39AA46-E334-45A8-9E55-97518A13D6B2}" destId="{F5C99FBB-8945-45A1-A845-659BE87055E3}" srcOrd="1" destOrd="0" presId="urn:microsoft.com/office/officeart/2008/layout/LinedList"/>
    <dgm:cxn modelId="{4B1D92B5-0251-4CC4-A42A-0225B46EDFCC}" type="presParOf" srcId="{DC39AA46-E334-45A8-9E55-97518A13D6B2}" destId="{8717AFEC-0575-4D41-B115-97BBF6D20370}" srcOrd="2" destOrd="0" presId="urn:microsoft.com/office/officeart/2008/layout/LinedList"/>
    <dgm:cxn modelId="{F2FE4DFF-1276-40B1-A88A-DE1A0D4952B1}" type="presParOf" srcId="{B40CC114-02E5-4DAB-B34A-520092433B97}" destId="{B76677BC-0CCF-4C90-95D0-DAC04C27FE61}" srcOrd="5" destOrd="0" presId="urn:microsoft.com/office/officeart/2008/layout/LinedList"/>
    <dgm:cxn modelId="{DC0FD2EC-6C42-4141-BEB1-8FFEF78BC460}" type="presParOf" srcId="{B40CC114-02E5-4DAB-B34A-520092433B97}" destId="{A9C5512E-83E1-41F9-AD54-F7AE07EACDC1}" srcOrd="6" destOrd="0" presId="urn:microsoft.com/office/officeart/2008/layout/LinedList"/>
    <dgm:cxn modelId="{18F2B56A-9F0C-405D-945F-BAEF06E02D0C}" type="presParOf" srcId="{B40CC114-02E5-4DAB-B34A-520092433B97}" destId="{9B9E2EAA-A225-497A-9A00-083625AC2BA3}" srcOrd="7" destOrd="0" presId="urn:microsoft.com/office/officeart/2008/layout/LinedList"/>
    <dgm:cxn modelId="{0057D7EA-5806-4C5A-86F7-16D9BFF9FCED}" type="presParOf" srcId="{9B9E2EAA-A225-497A-9A00-083625AC2BA3}" destId="{B3961775-12B7-449B-A885-63BE409248CD}" srcOrd="0" destOrd="0" presId="urn:microsoft.com/office/officeart/2008/layout/LinedList"/>
    <dgm:cxn modelId="{48BA02FC-28C1-4E8F-B962-F4255884A0E5}" type="presParOf" srcId="{9B9E2EAA-A225-497A-9A00-083625AC2BA3}" destId="{D89BC57A-312B-4A31-80AF-2457BBAD56F4}" srcOrd="1" destOrd="0" presId="urn:microsoft.com/office/officeart/2008/layout/LinedList"/>
    <dgm:cxn modelId="{72FAA70C-D640-49D5-A274-4ADD3FA72F80}" type="presParOf" srcId="{9B9E2EAA-A225-497A-9A00-083625AC2BA3}" destId="{93414969-D50F-48FF-B0DA-3334E41567FD}" srcOrd="2" destOrd="0" presId="urn:microsoft.com/office/officeart/2008/layout/LinedList"/>
    <dgm:cxn modelId="{60220FA4-C69D-45D5-8F51-60E0AE2D2C26}" type="presParOf" srcId="{B40CC114-02E5-4DAB-B34A-520092433B97}" destId="{E6339149-D2CE-44D5-9FF7-0275AAFA661B}" srcOrd="8" destOrd="0" presId="urn:microsoft.com/office/officeart/2008/layout/LinedList"/>
    <dgm:cxn modelId="{B5DC8B27-84E3-4F54-9C5B-78438E4B03C4}" type="presParOf" srcId="{B40CC114-02E5-4DAB-B34A-520092433B97}" destId="{65A55F4A-2731-40FB-81FD-66AB95BE6B0E}" srcOrd="9" destOrd="0" presId="urn:microsoft.com/office/officeart/2008/layout/LinedList"/>
    <dgm:cxn modelId="{8F313791-0DE3-4D9E-92B9-FA53FD006FA2}" type="presParOf" srcId="{B40CC114-02E5-4DAB-B34A-520092433B97}" destId="{A0AAFEB9-EF74-4325-A7F3-59A023E64147}" srcOrd="10" destOrd="0" presId="urn:microsoft.com/office/officeart/2008/layout/LinedList"/>
    <dgm:cxn modelId="{EFBAE34B-D62D-4D4B-A96F-D7C5AF723E23}" type="presParOf" srcId="{A0AAFEB9-EF74-4325-A7F3-59A023E64147}" destId="{6EE80390-15FB-49DF-B225-3B3873EC2D10}" srcOrd="0" destOrd="0" presId="urn:microsoft.com/office/officeart/2008/layout/LinedList"/>
    <dgm:cxn modelId="{58724E97-A4C9-466D-B5A5-7496A7E6CF07}" type="presParOf" srcId="{A0AAFEB9-EF74-4325-A7F3-59A023E64147}" destId="{6ECD44E0-757A-478F-B215-C6489BAAAB8B}" srcOrd="1" destOrd="0" presId="urn:microsoft.com/office/officeart/2008/layout/LinedList"/>
    <dgm:cxn modelId="{FE8C9009-C913-46AE-9C07-3DCF15928AE0}" type="presParOf" srcId="{A0AAFEB9-EF74-4325-A7F3-59A023E64147}" destId="{3AC24CC3-B32F-4A0F-B06A-8449025956F3}" srcOrd="2" destOrd="0" presId="urn:microsoft.com/office/officeart/2008/layout/LinedList"/>
    <dgm:cxn modelId="{E7E2F43E-59DF-40D2-85E0-A6EA33DD1F01}" type="presParOf" srcId="{B40CC114-02E5-4DAB-B34A-520092433B97}" destId="{8AF9D9F0-060E-416C-AC3E-D76C1D9C15EC}" srcOrd="11" destOrd="0" presId="urn:microsoft.com/office/officeart/2008/layout/LinedList"/>
    <dgm:cxn modelId="{96E99942-BA64-4833-B8FC-FBE2B717ACDA}" type="presParOf" srcId="{B40CC114-02E5-4DAB-B34A-520092433B97}" destId="{CAF9908C-93B5-43C0-ACDD-606AD18D7D9B}" srcOrd="12" destOrd="0" presId="urn:microsoft.com/office/officeart/2008/layout/LinedList"/>
    <dgm:cxn modelId="{05E0CF18-DEFD-4E67-8A86-AFBE3E0BA057}" type="presParOf" srcId="{B40CC114-02E5-4DAB-B34A-520092433B97}" destId="{372E87DA-6E6A-4B19-8C86-90EEEF7FBAA3}" srcOrd="13" destOrd="0" presId="urn:microsoft.com/office/officeart/2008/layout/LinedList"/>
    <dgm:cxn modelId="{A4AEC2BA-836F-4331-B7ED-E1858BEAF1DA}" type="presParOf" srcId="{372E87DA-6E6A-4B19-8C86-90EEEF7FBAA3}" destId="{EB1BD7A4-1ED0-4DE7-9F31-0FFD9B003419}" srcOrd="0" destOrd="0" presId="urn:microsoft.com/office/officeart/2008/layout/LinedList"/>
    <dgm:cxn modelId="{FD1F3199-F182-435D-8AB9-A7F833886BE4}" type="presParOf" srcId="{372E87DA-6E6A-4B19-8C86-90EEEF7FBAA3}" destId="{39B1A34E-AD42-4E09-A1B5-553C477A4416}" srcOrd="1" destOrd="0" presId="urn:microsoft.com/office/officeart/2008/layout/LinedList"/>
    <dgm:cxn modelId="{F1247F58-CBAE-484C-AC95-8BE1DD4451F0}" type="presParOf" srcId="{372E87DA-6E6A-4B19-8C86-90EEEF7FBAA3}" destId="{B91E852A-4D16-4858-8E3F-B2A1AFF9AEA6}" srcOrd="2" destOrd="0" presId="urn:microsoft.com/office/officeart/2008/layout/LinedList"/>
    <dgm:cxn modelId="{AD6DECAD-1959-49D6-8218-2FC9C44C3E25}" type="presParOf" srcId="{B40CC114-02E5-4DAB-B34A-520092433B97}" destId="{831864DB-3F40-4D0F-A864-103986B921B7}" srcOrd="14" destOrd="0" presId="urn:microsoft.com/office/officeart/2008/layout/LinedList"/>
    <dgm:cxn modelId="{F1782C33-39A0-415C-8AF7-59B743444975}" type="presParOf" srcId="{B40CC114-02E5-4DAB-B34A-520092433B97}" destId="{4C31D11B-5DFD-4179-AAAF-997657CDEBA9}" srcOrd="15" destOrd="0" presId="urn:microsoft.com/office/officeart/2008/layout/LinedList"/>
    <dgm:cxn modelId="{087EEE2A-6612-4255-8891-3B3A088D4ADD}" type="presParOf" srcId="{B40CC114-02E5-4DAB-B34A-520092433B97}" destId="{1DA4B0B0-2777-4C2D-A8AD-9B5E302D1F6B}" srcOrd="16" destOrd="0" presId="urn:microsoft.com/office/officeart/2008/layout/LinedList"/>
    <dgm:cxn modelId="{7003C600-1032-4757-AA81-0B2CF47213E9}" type="presParOf" srcId="{1DA4B0B0-2777-4C2D-A8AD-9B5E302D1F6B}" destId="{EC843B7B-411E-4DF2-9236-10797D1CFF36}" srcOrd="0" destOrd="0" presId="urn:microsoft.com/office/officeart/2008/layout/LinedList"/>
    <dgm:cxn modelId="{C8C9B839-24DD-4189-AC43-047084351146}" type="presParOf" srcId="{1DA4B0B0-2777-4C2D-A8AD-9B5E302D1F6B}" destId="{A6911796-EEE1-467F-BC90-B0296E0CF2D0}" srcOrd="1" destOrd="0" presId="urn:microsoft.com/office/officeart/2008/layout/LinedList"/>
    <dgm:cxn modelId="{1743F4E4-9406-482F-A21D-856DB143C3A2}" type="presParOf" srcId="{1DA4B0B0-2777-4C2D-A8AD-9B5E302D1F6B}" destId="{D457EAEE-C7BD-40A9-87E7-4BF67C617C1A}" srcOrd="2" destOrd="0" presId="urn:microsoft.com/office/officeart/2008/layout/LinedList"/>
    <dgm:cxn modelId="{E817D7EB-CA5E-4CC4-A714-1E4C1F05B51D}" type="presParOf" srcId="{B40CC114-02E5-4DAB-B34A-520092433B97}" destId="{765B3CC1-6FDF-4F6A-B0B0-FCF980705F2A}" srcOrd="17" destOrd="0" presId="urn:microsoft.com/office/officeart/2008/layout/LinedList"/>
    <dgm:cxn modelId="{7109809E-7D75-4029-BB9A-3CBB7EDEA0C8}" type="presParOf" srcId="{B40CC114-02E5-4DAB-B34A-520092433B97}" destId="{9FC06A02-FC21-4B84-A42C-597C5714CEC5}"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B02D-23B9-45AD-AC74-C10316747832}">
      <dsp:nvSpPr>
        <dsp:cNvPr id="0" name=""/>
        <dsp:cNvSpPr/>
      </dsp:nvSpPr>
      <dsp:spPr>
        <a:xfrm>
          <a:off x="0" y="0"/>
          <a:ext cx="10851040"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A76423A-4689-4166-9805-E661C97C8409}">
      <dsp:nvSpPr>
        <dsp:cNvPr id="0" name=""/>
        <dsp:cNvSpPr/>
      </dsp:nvSpPr>
      <dsp:spPr>
        <a:xfrm>
          <a:off x="0" y="0"/>
          <a:ext cx="2170208" cy="415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b="1" kern="1200"/>
            <a:t>Group Number : 13</a:t>
          </a:r>
        </a:p>
      </dsp:txBody>
      <dsp:txXfrm>
        <a:off x="0" y="0"/>
        <a:ext cx="2170208" cy="4158883"/>
      </dsp:txXfrm>
    </dsp:sp>
    <dsp:sp modelId="{07E669E4-7CE4-446B-8577-F5CC1F219ACB}">
      <dsp:nvSpPr>
        <dsp:cNvPr id="0" name=""/>
        <dsp:cNvSpPr/>
      </dsp:nvSpPr>
      <dsp:spPr>
        <a:xfrm>
          <a:off x="2332973" y="32745"/>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Team Members:</a:t>
          </a:r>
        </a:p>
      </dsp:txBody>
      <dsp:txXfrm>
        <a:off x="2332973" y="32745"/>
        <a:ext cx="8518066" cy="654902"/>
      </dsp:txXfrm>
    </dsp:sp>
    <dsp:sp modelId="{27A4D895-917A-4ABD-BE43-0F5AC17F1444}">
      <dsp:nvSpPr>
        <dsp:cNvPr id="0" name=""/>
        <dsp:cNvSpPr/>
      </dsp:nvSpPr>
      <dsp:spPr>
        <a:xfrm>
          <a:off x="2170208" y="687647"/>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F5C99FBB-8945-45A1-A845-659BE87055E3}">
      <dsp:nvSpPr>
        <dsp:cNvPr id="0" name=""/>
        <dsp:cNvSpPr/>
      </dsp:nvSpPr>
      <dsp:spPr>
        <a:xfrm>
          <a:off x="2332973" y="720392"/>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Alejandra Martinez Aleman</a:t>
          </a:r>
        </a:p>
      </dsp:txBody>
      <dsp:txXfrm>
        <a:off x="2332973" y="720392"/>
        <a:ext cx="8518066" cy="654902"/>
      </dsp:txXfrm>
    </dsp:sp>
    <dsp:sp modelId="{B76677BC-0CCF-4C90-95D0-DAC04C27FE61}">
      <dsp:nvSpPr>
        <dsp:cNvPr id="0" name=""/>
        <dsp:cNvSpPr/>
      </dsp:nvSpPr>
      <dsp:spPr>
        <a:xfrm>
          <a:off x="2170208" y="1375294"/>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89BC57A-312B-4A31-80AF-2457BBAD56F4}">
      <dsp:nvSpPr>
        <dsp:cNvPr id="0" name=""/>
        <dsp:cNvSpPr/>
      </dsp:nvSpPr>
      <dsp:spPr>
        <a:xfrm>
          <a:off x="2332973" y="1408039"/>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Abhilash Dattatray </a:t>
          </a:r>
          <a:r>
            <a:rPr lang="en-US" sz="2400" kern="1200" err="1"/>
            <a:t>Patade</a:t>
          </a:r>
          <a:endParaRPr lang="en-US" sz="2400" kern="1200"/>
        </a:p>
      </dsp:txBody>
      <dsp:txXfrm>
        <a:off x="2332973" y="1408039"/>
        <a:ext cx="8518066" cy="654902"/>
      </dsp:txXfrm>
    </dsp:sp>
    <dsp:sp modelId="{E6339149-D2CE-44D5-9FF7-0275AAFA661B}">
      <dsp:nvSpPr>
        <dsp:cNvPr id="0" name=""/>
        <dsp:cNvSpPr/>
      </dsp:nvSpPr>
      <dsp:spPr>
        <a:xfrm>
          <a:off x="2170208" y="2062942"/>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ECD44E0-757A-478F-B215-C6489BAAAB8B}">
      <dsp:nvSpPr>
        <dsp:cNvPr id="0" name=""/>
        <dsp:cNvSpPr/>
      </dsp:nvSpPr>
      <dsp:spPr>
        <a:xfrm>
          <a:off x="2332973" y="2095687"/>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Rohan John Jose</a:t>
          </a:r>
        </a:p>
      </dsp:txBody>
      <dsp:txXfrm>
        <a:off x="2332973" y="2095687"/>
        <a:ext cx="8518066" cy="654902"/>
      </dsp:txXfrm>
    </dsp:sp>
    <dsp:sp modelId="{8AF9D9F0-060E-416C-AC3E-D76C1D9C15EC}">
      <dsp:nvSpPr>
        <dsp:cNvPr id="0" name=""/>
        <dsp:cNvSpPr/>
      </dsp:nvSpPr>
      <dsp:spPr>
        <a:xfrm>
          <a:off x="2170208" y="2750589"/>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39B1A34E-AD42-4E09-A1B5-553C477A4416}">
      <dsp:nvSpPr>
        <dsp:cNvPr id="0" name=""/>
        <dsp:cNvSpPr/>
      </dsp:nvSpPr>
      <dsp:spPr>
        <a:xfrm>
          <a:off x="2332973" y="2783334"/>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Mark Rodgers</a:t>
          </a:r>
        </a:p>
      </dsp:txBody>
      <dsp:txXfrm>
        <a:off x="2332973" y="2783334"/>
        <a:ext cx="8518066" cy="654902"/>
      </dsp:txXfrm>
    </dsp:sp>
    <dsp:sp modelId="{831864DB-3F40-4D0F-A864-103986B921B7}">
      <dsp:nvSpPr>
        <dsp:cNvPr id="0" name=""/>
        <dsp:cNvSpPr/>
      </dsp:nvSpPr>
      <dsp:spPr>
        <a:xfrm>
          <a:off x="2170208" y="3438236"/>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A6911796-EEE1-467F-BC90-B0296E0CF2D0}">
      <dsp:nvSpPr>
        <dsp:cNvPr id="0" name=""/>
        <dsp:cNvSpPr/>
      </dsp:nvSpPr>
      <dsp:spPr>
        <a:xfrm>
          <a:off x="2332973" y="3470981"/>
          <a:ext cx="8518066" cy="654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Alen Roby Thomas</a:t>
          </a:r>
        </a:p>
      </dsp:txBody>
      <dsp:txXfrm>
        <a:off x="2332973" y="3470981"/>
        <a:ext cx="8518066" cy="654902"/>
      </dsp:txXfrm>
    </dsp:sp>
    <dsp:sp modelId="{765B3CC1-6FDF-4F6A-B0B0-FCF980705F2A}">
      <dsp:nvSpPr>
        <dsp:cNvPr id="0" name=""/>
        <dsp:cNvSpPr/>
      </dsp:nvSpPr>
      <dsp:spPr>
        <a:xfrm>
          <a:off x="2170208" y="4125884"/>
          <a:ext cx="8680832"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481013"/>
          </a:xfrm>
          <a:prstGeom prst="rect">
            <a:avLst/>
          </a:prstGeom>
        </p:spPr>
        <p:txBody>
          <a:bodyPr vert="horz" lIns="91440" tIns="45720" rIns="91440" bIns="45720" rtlCol="0"/>
          <a:lstStyle>
            <a:lvl1pPr algn="r">
              <a:defRPr sz="1200"/>
            </a:lvl1pPr>
          </a:lstStyle>
          <a:p>
            <a:fld id="{63246344-FAAC-4C1A-A8EF-771D243B2463}" type="datetimeFigureOut">
              <a:rPr lang="en-US" smtClean="0"/>
              <a:t>4/27/2024</a:t>
            </a:fld>
            <a:endParaRPr lang="en-US"/>
          </a:p>
        </p:txBody>
      </p:sp>
      <p:sp>
        <p:nvSpPr>
          <p:cNvPr id="4" name="Slide Image Placeholder 3"/>
          <p:cNvSpPr>
            <a:spLocks noGrp="1" noRot="1" noChangeAspect="1"/>
          </p:cNvSpPr>
          <p:nvPr>
            <p:ph type="sldImg" idx="2"/>
          </p:nvPr>
        </p:nvSpPr>
        <p:spPr>
          <a:xfrm>
            <a:off x="4038600" y="1200150"/>
            <a:ext cx="411480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4621213"/>
            <a:ext cx="9753600"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5283200"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9120188"/>
            <a:ext cx="5283200" cy="481012"/>
          </a:xfrm>
          <a:prstGeom prst="rect">
            <a:avLst/>
          </a:prstGeom>
        </p:spPr>
        <p:txBody>
          <a:bodyPr vert="horz" lIns="91440" tIns="45720" rIns="91440" bIns="45720" rtlCol="0" anchor="b"/>
          <a:lstStyle>
            <a:lvl1pPr algn="r">
              <a:defRPr sz="1200"/>
            </a:lvl1pPr>
          </a:lstStyle>
          <a:p>
            <a:fld id="{A141AEE1-446E-40EA-8C2A-636BA5D7EE2C}" type="slidenum">
              <a:rPr lang="en-US" smtClean="0"/>
              <a:t>‹#›</a:t>
            </a:fld>
            <a:endParaRPr lang="en-US"/>
          </a:p>
        </p:txBody>
      </p:sp>
    </p:spTree>
    <p:extLst>
      <p:ext uri="{BB962C8B-B14F-4D97-AF65-F5344CB8AC3E}">
        <p14:creationId xmlns:p14="http://schemas.microsoft.com/office/powerpoint/2010/main" val="108035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ECECEC"/>
                </a:solidFill>
                <a:effectLst/>
                <a:highlight>
                  <a:srgbClr val="212121"/>
                </a:highlight>
                <a:latin typeface="Söhne"/>
              </a:rPr>
              <a:t>Firstly, Data Preprocessing is where it all begins. We fine-tune our data to ensure it meshes well with our algorithms, scrubbing it clean and transforming it for maximum accuracy and efficiency in fraud detection.</a:t>
            </a:r>
          </a:p>
          <a:p>
            <a:pPr algn="l"/>
            <a:r>
              <a:rPr lang="en-US" b="0" i="0">
                <a:solidFill>
                  <a:srgbClr val="ECECEC"/>
                </a:solidFill>
                <a:effectLst/>
                <a:highlight>
                  <a:srgbClr val="212121"/>
                </a:highlight>
                <a:latin typeface="Söhne"/>
              </a:rPr>
              <a:t>Moving on to Enhanced Algorithm Accuracy, our use of sophisticated machine learning techniques is key. By training these algorithms with our historical data, we’re able to pinpoint fraud with ever-greater precision.</a:t>
            </a:r>
          </a:p>
          <a:p>
            <a:pPr algn="l"/>
            <a:r>
              <a:rPr lang="en-US" b="0" i="0">
                <a:solidFill>
                  <a:srgbClr val="ECECEC"/>
                </a:solidFill>
                <a:effectLst/>
                <a:highlight>
                  <a:srgbClr val="212121"/>
                </a:highlight>
                <a:latin typeface="Söhne"/>
              </a:rPr>
              <a:t>Next is Transaction Pattern Analysis. Here, we identify and analyze the patterns and characteristics that might flag a transaction as suspicious.</a:t>
            </a:r>
          </a:p>
          <a:p>
            <a:pPr algn="l"/>
            <a:r>
              <a:rPr lang="en-US" b="0" i="0">
                <a:solidFill>
                  <a:srgbClr val="ECECEC"/>
                </a:solidFill>
                <a:effectLst/>
                <a:highlight>
                  <a:srgbClr val="212121"/>
                </a:highlight>
                <a:latin typeface="Söhne"/>
              </a:rPr>
              <a:t>And finally, we tackle Mitigating Fraudulent Transaction Losses. Our proactive measures and strategies are all about staying one step ahead to prevent and minimize the impact of fraudulent activities.</a:t>
            </a:r>
          </a:p>
          <a:p>
            <a:pPr algn="l"/>
            <a:r>
              <a:rPr lang="en-US" b="0" i="0">
                <a:solidFill>
                  <a:srgbClr val="ECECEC"/>
                </a:solidFill>
                <a:effectLst/>
                <a:highlight>
                  <a:srgbClr val="212121"/>
                </a:highlight>
                <a:latin typeface="Söhne"/>
              </a:rPr>
              <a:t>In summary, our approach is methodical and data-driven, aiming to shield our system and our users from the risks of fraudulent transactions."</a:t>
            </a:r>
          </a:p>
          <a:p>
            <a:endParaRPr lang="en-US"/>
          </a:p>
        </p:txBody>
      </p:sp>
      <p:sp>
        <p:nvSpPr>
          <p:cNvPr id="4" name="Slide Number Placeholder 3"/>
          <p:cNvSpPr>
            <a:spLocks noGrp="1"/>
          </p:cNvSpPr>
          <p:nvPr>
            <p:ph type="sldNum" sz="quarter" idx="5"/>
          </p:nvPr>
        </p:nvSpPr>
        <p:spPr/>
        <p:txBody>
          <a:bodyPr/>
          <a:lstStyle/>
          <a:p>
            <a:fld id="{A141AEE1-446E-40EA-8C2A-636BA5D7EE2C}" type="slidenum">
              <a:rPr lang="en-US" smtClean="0"/>
              <a:t>18</a:t>
            </a:fld>
            <a:endParaRPr lang="en-US"/>
          </a:p>
        </p:txBody>
      </p:sp>
    </p:spTree>
    <p:extLst>
      <p:ext uri="{BB962C8B-B14F-4D97-AF65-F5344CB8AC3E}">
        <p14:creationId xmlns:p14="http://schemas.microsoft.com/office/powerpoint/2010/main" val="98524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Our system has proven its efficacy with an impressive 97% accuracy rate in detecting fraudulent transactions. This level of precision allows banks and other financial institutions to trust in our algorithm to significantly reduce the risk of fraud. By utilizing our advanced analytics, organizations can expect a sharp decrease in fraudulent losses and an increase in customer trust.</a:t>
            </a:r>
            <a:endParaRPr lang="en-US"/>
          </a:p>
        </p:txBody>
      </p:sp>
      <p:sp>
        <p:nvSpPr>
          <p:cNvPr id="4" name="Slide Number Placeholder 3"/>
          <p:cNvSpPr>
            <a:spLocks noGrp="1"/>
          </p:cNvSpPr>
          <p:nvPr>
            <p:ph type="sldNum" sz="quarter" idx="5"/>
          </p:nvPr>
        </p:nvSpPr>
        <p:spPr/>
        <p:txBody>
          <a:bodyPr/>
          <a:lstStyle/>
          <a:p>
            <a:fld id="{A141AEE1-446E-40EA-8C2A-636BA5D7EE2C}" type="slidenum">
              <a:rPr lang="en-US" smtClean="0"/>
              <a:t>23</a:t>
            </a:fld>
            <a:endParaRPr lang="en-US"/>
          </a:p>
        </p:txBody>
      </p:sp>
    </p:spTree>
    <p:extLst>
      <p:ext uri="{BB962C8B-B14F-4D97-AF65-F5344CB8AC3E}">
        <p14:creationId xmlns:p14="http://schemas.microsoft.com/office/powerpoint/2010/main" val="29018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In an era where digital transactions are the norm, our system stands as a sentinel against fraud. It's not just a tool; it's your partner in ensuring transactional integrity. For banks and consumers alike, adopting our system means investing in a secure financial future, minimizing risks, and promoting a safe transaction environment for all users.</a:t>
            </a:r>
            <a:endParaRPr lang="en-US"/>
          </a:p>
        </p:txBody>
      </p:sp>
      <p:sp>
        <p:nvSpPr>
          <p:cNvPr id="4" name="Slide Number Placeholder 3"/>
          <p:cNvSpPr>
            <a:spLocks noGrp="1"/>
          </p:cNvSpPr>
          <p:nvPr>
            <p:ph type="sldNum" sz="quarter" idx="5"/>
          </p:nvPr>
        </p:nvSpPr>
        <p:spPr/>
        <p:txBody>
          <a:bodyPr/>
          <a:lstStyle/>
          <a:p>
            <a:fld id="{A141AEE1-446E-40EA-8C2A-636BA5D7EE2C}" type="slidenum">
              <a:rPr lang="en-US" smtClean="0"/>
              <a:t>24</a:t>
            </a:fld>
            <a:endParaRPr lang="en-US"/>
          </a:p>
        </p:txBody>
      </p:sp>
    </p:spTree>
    <p:extLst>
      <p:ext uri="{BB962C8B-B14F-4D97-AF65-F5344CB8AC3E}">
        <p14:creationId xmlns:p14="http://schemas.microsoft.com/office/powerpoint/2010/main" val="323455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accuracy of the system us currently at 97%. However, we could improve these using other models. Our expert will run us through a walkthrough testing now to show the operation of the system.</a:t>
            </a:r>
          </a:p>
        </p:txBody>
      </p:sp>
      <p:sp>
        <p:nvSpPr>
          <p:cNvPr id="4" name="Slide Number Placeholder 3"/>
          <p:cNvSpPr>
            <a:spLocks noGrp="1"/>
          </p:cNvSpPr>
          <p:nvPr>
            <p:ph type="sldNum" sz="quarter" idx="5"/>
          </p:nvPr>
        </p:nvSpPr>
        <p:spPr/>
        <p:txBody>
          <a:bodyPr/>
          <a:lstStyle/>
          <a:p>
            <a:fld id="{A141AEE1-446E-40EA-8C2A-636BA5D7EE2C}" type="slidenum">
              <a:rPr lang="en-US" smtClean="0"/>
              <a:t>25</a:t>
            </a:fld>
            <a:endParaRPr lang="en-US"/>
          </a:p>
        </p:txBody>
      </p:sp>
    </p:spTree>
    <p:extLst>
      <p:ext uri="{BB962C8B-B14F-4D97-AF65-F5344CB8AC3E}">
        <p14:creationId xmlns:p14="http://schemas.microsoft.com/office/powerpoint/2010/main" val="302934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1988185"/>
            <a:ext cx="10363200" cy="1346835"/>
          </a:xfrm>
          <a:prstGeom prst="rect">
            <a:avLst/>
          </a:prstGeom>
        </p:spPr>
        <p:txBody>
          <a:bodyPr wrap="square" lIns="0" tIns="0" rIns="0" bIns="0">
            <a:spAutoFit/>
          </a:bodyPr>
          <a:lstStyle>
            <a:lvl1pPr>
              <a:defRPr sz="2500" b="0" i="0">
                <a:solidFill>
                  <a:srgbClr val="37B4F6"/>
                </a:solidFill>
                <a:latin typeface="Arial"/>
                <a:cs typeface="Arial"/>
              </a:defRPr>
            </a:lvl1pPr>
          </a:lstStyle>
          <a:p>
            <a:endParaRPr/>
          </a:p>
        </p:txBody>
      </p:sp>
      <p:sp>
        <p:nvSpPr>
          <p:cNvPr id="3" name="Holder 3"/>
          <p:cNvSpPr>
            <a:spLocks noGrp="1"/>
          </p:cNvSpPr>
          <p:nvPr>
            <p:ph type="subTitle" idx="4"/>
          </p:nvPr>
        </p:nvSpPr>
        <p:spPr>
          <a:xfrm>
            <a:off x="1828800" y="3591560"/>
            <a:ext cx="8534400" cy="16033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7B4F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7B4F6"/>
                </a:solidFill>
                <a:latin typeface="Arial"/>
                <a:cs typeface="Arial"/>
              </a:defRPr>
            </a:lvl1pPr>
          </a:lstStyle>
          <a:p>
            <a:endParaRPr/>
          </a:p>
        </p:txBody>
      </p:sp>
      <p:sp>
        <p:nvSpPr>
          <p:cNvPr id="3" name="Holder 3"/>
          <p:cNvSpPr>
            <a:spLocks noGrp="1"/>
          </p:cNvSpPr>
          <p:nvPr>
            <p:ph sz="half" idx="2"/>
          </p:nvPr>
        </p:nvSpPr>
        <p:spPr>
          <a:xfrm>
            <a:off x="609600" y="1475105"/>
            <a:ext cx="5303520" cy="42329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475105"/>
            <a:ext cx="5303520" cy="42329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7B4F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4824" y="536582"/>
            <a:ext cx="6572884" cy="417830"/>
          </a:xfrm>
          <a:prstGeom prst="rect">
            <a:avLst/>
          </a:prstGeom>
        </p:spPr>
        <p:txBody>
          <a:bodyPr wrap="square" lIns="0" tIns="0" rIns="0" bIns="0">
            <a:spAutoFit/>
          </a:bodyPr>
          <a:lstStyle>
            <a:lvl1pPr>
              <a:defRPr sz="2500" b="0" i="0">
                <a:solidFill>
                  <a:srgbClr val="37B4F6"/>
                </a:solidFill>
                <a:latin typeface="Arial"/>
                <a:cs typeface="Arial"/>
              </a:defRPr>
            </a:lvl1pPr>
          </a:lstStyle>
          <a:p>
            <a:endParaRPr/>
          </a:p>
        </p:txBody>
      </p:sp>
      <p:sp>
        <p:nvSpPr>
          <p:cNvPr id="3" name="Holder 3"/>
          <p:cNvSpPr>
            <a:spLocks noGrp="1"/>
          </p:cNvSpPr>
          <p:nvPr>
            <p:ph type="body" idx="1"/>
          </p:nvPr>
        </p:nvSpPr>
        <p:spPr>
          <a:xfrm>
            <a:off x="609600" y="1475105"/>
            <a:ext cx="10972800" cy="42329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12648" y="1909940"/>
            <a:ext cx="11255301" cy="1252498"/>
          </a:xfrm>
          <a:prstGeom prst="rect">
            <a:avLst/>
          </a:prstGeom>
        </p:spPr>
        <p:txBody>
          <a:bodyPr vert="horz" lIns="91440" tIns="45720" rIns="91440" bIns="45720" rtlCol="0" anchor="b">
            <a:normAutofit/>
          </a:bodyPr>
          <a:lstStyle/>
          <a:p>
            <a:pPr marL="2814638" marR="5080" indent="-2814638" rtl="0">
              <a:lnSpc>
                <a:spcPct val="90000"/>
              </a:lnSpc>
              <a:spcBef>
                <a:spcPct val="0"/>
              </a:spcBef>
              <a:tabLst>
                <a:tab pos="2954338" algn="l"/>
              </a:tabLst>
            </a:pPr>
            <a:r>
              <a:rPr lang="en-US" sz="3600" b="1" kern="1200">
                <a:solidFill>
                  <a:schemeClr val="tx1"/>
                </a:solidFill>
                <a:latin typeface="+mj-lt"/>
                <a:cs typeface="+mj-cs"/>
              </a:rPr>
              <a:t>Live Credit Card Transaction </a:t>
            </a:r>
            <a:r>
              <a:rPr lang="en-US" sz="3400" b="1" kern="1200">
                <a:solidFill>
                  <a:schemeClr val="tx1"/>
                </a:solidFill>
                <a:latin typeface="+mj-lt"/>
                <a:cs typeface="+mj-cs"/>
              </a:rPr>
              <a:t>: 	</a:t>
            </a:r>
            <a:r>
              <a:rPr lang="en-US" sz="3600" b="1" kern="1200">
                <a:solidFill>
                  <a:schemeClr val="tx1"/>
                </a:solidFill>
                <a:latin typeface="+mj-lt"/>
                <a:cs typeface="+mj-cs"/>
              </a:rPr>
              <a:t>Fraud Detection 							using </a:t>
            </a:r>
            <a:r>
              <a:rPr lang="en-US" sz="3600" b="1" kern="1200" err="1">
                <a:solidFill>
                  <a:schemeClr val="tx1"/>
                </a:solidFill>
                <a:latin typeface="+mj-lt"/>
                <a:cs typeface="+mj-cs"/>
              </a:rPr>
              <a:t>PySpark</a:t>
            </a:r>
            <a:endParaRPr lang="en-US" sz="3600" b="1" kern="1200">
              <a:solidFill>
                <a:schemeClr val="tx1"/>
              </a:solidFill>
              <a:latin typeface="+mj-lt"/>
              <a:cs typeface="Calibri"/>
            </a:endParaRPr>
          </a:p>
        </p:txBody>
      </p:sp>
      <p:sp>
        <p:nvSpPr>
          <p:cNvPr id="63" name="Rectangle 6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8572" y="61847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4109757"/>
            <a:ext cx="62179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TextBox 3">
            <a:extLst>
              <a:ext uri="{FF2B5EF4-FFF2-40B4-BE49-F238E27FC236}">
                <a16:creationId xmlns:a16="http://schemas.microsoft.com/office/drawing/2014/main" id="{3227322C-D1FF-38B2-19EF-252CFD0D44C9}"/>
              </a:ext>
            </a:extLst>
          </p:cNvPr>
          <p:cNvGraphicFramePr/>
          <p:nvPr>
            <p:extLst>
              <p:ext uri="{D42A27DB-BD31-4B8C-83A1-F6EECF244321}">
                <p14:modId xmlns:p14="http://schemas.microsoft.com/office/powerpoint/2010/main" val="531410549"/>
              </p:ext>
            </p:extLst>
          </p:nvPr>
        </p:nvGraphicFramePr>
        <p:xfrm>
          <a:off x="612648" y="4494998"/>
          <a:ext cx="10851040" cy="4158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571308"/>
            <a:ext cx="4023360" cy="4485787"/>
          </a:xfrm>
          <a:prstGeom prst="rect">
            <a:avLst/>
          </a:prstGeom>
        </p:spPr>
        <p:txBody>
          <a:bodyPr vert="horz" lIns="91440" tIns="45720" rIns="91440" bIns="45720" rtlCol="0" anchor="b">
            <a:normAutofit/>
          </a:bodyPr>
          <a:lstStyle/>
          <a:p>
            <a:pPr marL="12700" algn="l" rtl="0">
              <a:lnSpc>
                <a:spcPct val="90000"/>
              </a:lnSpc>
              <a:spcBef>
                <a:spcPct val="0"/>
              </a:spcBef>
            </a:pPr>
            <a:r>
              <a:rPr lang="en-US" sz="5800" b="1" kern="1200" spc="-35">
                <a:solidFill>
                  <a:schemeClr val="tx1"/>
                </a:solidFill>
                <a:latin typeface="+mj-lt"/>
                <a:ea typeface="+mj-ea"/>
                <a:cs typeface="+mj-cs"/>
              </a:rPr>
              <a:t>Architecture</a:t>
            </a:r>
            <a:endParaRPr lang="en-US" sz="5800" b="1" kern="1200">
              <a:solidFill>
                <a:schemeClr val="tx1"/>
              </a:solidFill>
              <a:latin typeface="+mj-lt"/>
              <a:ea typeface="+mj-ea"/>
              <a:cs typeface="+mj-cs"/>
            </a:endParaRP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diagram of a credit card transaction">
            <a:extLst>
              <a:ext uri="{FF2B5EF4-FFF2-40B4-BE49-F238E27FC236}">
                <a16:creationId xmlns:a16="http://schemas.microsoft.com/office/drawing/2014/main" id="{FB883118-D5B8-175D-551B-618ADC30F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3501077"/>
            <a:ext cx="6408836" cy="2387291"/>
          </a:xfrm>
          <a:prstGeom prst="rect">
            <a:avLst/>
          </a:prstGeom>
        </p:spPr>
      </p:pic>
    </p:spTree>
    <p:extLst>
      <p:ext uri="{BB962C8B-B14F-4D97-AF65-F5344CB8AC3E}">
        <p14:creationId xmlns:p14="http://schemas.microsoft.com/office/powerpoint/2010/main" val="328939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6057E0BB-58EB-465F-AD1E-92692B4B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0" y="5997495"/>
            <a:ext cx="10515600" cy="1528869"/>
          </a:xfrm>
          <a:prstGeom prst="rect">
            <a:avLst/>
          </a:prstGeom>
        </p:spPr>
        <p:txBody>
          <a:bodyPr vert="horz" lIns="91440" tIns="45720" rIns="91440" bIns="45720" rtlCol="0" anchor="b">
            <a:normAutofit/>
          </a:bodyPr>
          <a:lstStyle/>
          <a:p>
            <a:pPr marL="12700" algn="ctr" rtl="0">
              <a:lnSpc>
                <a:spcPct val="90000"/>
              </a:lnSpc>
              <a:spcBef>
                <a:spcPct val="0"/>
              </a:spcBef>
            </a:pPr>
            <a:r>
              <a:rPr lang="en-US" sz="6200" b="1" kern="1200" spc="-35">
                <a:solidFill>
                  <a:schemeClr val="tx1"/>
                </a:solidFill>
                <a:latin typeface="+mj-lt"/>
                <a:cs typeface="+mj-cs"/>
              </a:rPr>
              <a:t>Understanding the Data</a:t>
            </a:r>
            <a:endParaRPr lang="en-US" sz="6200" b="1" kern="1200">
              <a:solidFill>
                <a:schemeClr val="tx1"/>
              </a:solidFill>
              <a:latin typeface="+mj-lt"/>
              <a:cs typeface="+mj-cs"/>
            </a:endParaRPr>
          </a:p>
        </p:txBody>
      </p:sp>
      <p:sp useBgFill="1">
        <p:nvSpPr>
          <p:cNvPr id="116" name="Rectangle 115">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7635525"/>
            <a:ext cx="10515599" cy="1152144"/>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DBD8543-3B17-7CC0-D618-31FAD9154A87}"/>
              </a:ext>
            </a:extLst>
          </p:cNvPr>
          <p:cNvPicPr>
            <a:picLocks noChangeAspect="1"/>
          </p:cNvPicPr>
          <p:nvPr/>
        </p:nvPicPr>
        <p:blipFill>
          <a:blip r:embed="rId2"/>
          <a:stretch>
            <a:fillRect/>
          </a:stretch>
        </p:blipFill>
        <p:spPr>
          <a:xfrm>
            <a:off x="838199" y="1244807"/>
            <a:ext cx="5140661" cy="3662720"/>
          </a:xfrm>
          <a:prstGeom prst="rect">
            <a:avLst/>
          </a:prstGeom>
        </p:spPr>
      </p:pic>
      <p:pic>
        <p:nvPicPr>
          <p:cNvPr id="12" name="Picture 11">
            <a:extLst>
              <a:ext uri="{FF2B5EF4-FFF2-40B4-BE49-F238E27FC236}">
                <a16:creationId xmlns:a16="http://schemas.microsoft.com/office/drawing/2014/main" id="{61255409-9772-8A0F-70BF-3B07F1E1534A}"/>
              </a:ext>
            </a:extLst>
          </p:cNvPr>
          <p:cNvPicPr>
            <a:picLocks noChangeAspect="1"/>
          </p:cNvPicPr>
          <p:nvPr/>
        </p:nvPicPr>
        <p:blipFill>
          <a:blip r:embed="rId3"/>
          <a:stretch>
            <a:fillRect/>
          </a:stretch>
        </p:blipFill>
        <p:spPr>
          <a:xfrm>
            <a:off x="6213142" y="595801"/>
            <a:ext cx="5140656" cy="4960732"/>
          </a:xfrm>
          <a:prstGeom prst="rect">
            <a:avLst/>
          </a:prstGeom>
        </p:spPr>
      </p:pic>
      <p:sp>
        <p:nvSpPr>
          <p:cNvPr id="118" name="Rectangle 117">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9190" y="8431078"/>
            <a:ext cx="153619"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9BFA35C3-DACD-9AAB-89B2-9EF73B1C5644}"/>
              </a:ext>
            </a:extLst>
          </p:cNvPr>
          <p:cNvSpPr txBox="1"/>
          <p:nvPr/>
        </p:nvSpPr>
        <p:spPr>
          <a:xfrm>
            <a:off x="4581727" y="909272"/>
            <a:ext cx="3025303" cy="776446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endParaRPr lang="en-US" sz="2400" kern="1200">
              <a:solidFill>
                <a:schemeClr val="tx1"/>
              </a:solidFill>
              <a:latin typeface="+mn-lt"/>
              <a:ea typeface="+mn-ea"/>
              <a:cs typeface="+mn-cs"/>
            </a:endParaRPr>
          </a:p>
        </p:txBody>
      </p:sp>
      <p:sp>
        <p:nvSpPr>
          <p:cNvPr id="3" name="TextBox 2">
            <a:extLst>
              <a:ext uri="{FF2B5EF4-FFF2-40B4-BE49-F238E27FC236}">
                <a16:creationId xmlns:a16="http://schemas.microsoft.com/office/drawing/2014/main" id="{9A000C53-8C3B-4FAB-E1E8-3F5680DCB78D}"/>
              </a:ext>
            </a:extLst>
          </p:cNvPr>
          <p:cNvSpPr txBox="1"/>
          <p:nvPr/>
        </p:nvSpPr>
        <p:spPr>
          <a:xfrm>
            <a:off x="1143000" y="3429000"/>
            <a:ext cx="9525000" cy="38100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30315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Freeform: Shape 10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0" name="Freeform: Shape 10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571308"/>
            <a:ext cx="4023360" cy="4485787"/>
          </a:xfrm>
          <a:prstGeom prst="rect">
            <a:avLst/>
          </a:prstGeom>
        </p:spPr>
        <p:txBody>
          <a:bodyPr vert="horz" lIns="91440" tIns="45720" rIns="91440" bIns="45720" rtlCol="0" anchor="b">
            <a:normAutofit/>
          </a:bodyPr>
          <a:lstStyle/>
          <a:p>
            <a:pPr marL="12700" algn="l" rtl="0">
              <a:lnSpc>
                <a:spcPct val="90000"/>
              </a:lnSpc>
              <a:spcBef>
                <a:spcPct val="0"/>
              </a:spcBef>
            </a:pPr>
            <a:r>
              <a:rPr lang="en-US" sz="4900" b="1" kern="1200" spc="-35">
                <a:solidFill>
                  <a:schemeClr val="tx1"/>
                </a:solidFill>
                <a:latin typeface="+mj-lt"/>
                <a:ea typeface="+mj-ea"/>
                <a:cs typeface="+mj-cs"/>
              </a:rPr>
              <a:t>Understanding the Data</a:t>
            </a:r>
            <a:endParaRPr lang="en-US" sz="4900" b="1" kern="1200">
              <a:solidFill>
                <a:schemeClr val="tx1"/>
              </a:solidFill>
              <a:latin typeface="+mj-lt"/>
              <a:ea typeface="+mj-ea"/>
              <a:cs typeface="+mj-cs"/>
            </a:endParaRPr>
          </a:p>
        </p:txBody>
      </p:sp>
      <p:sp>
        <p:nvSpPr>
          <p:cNvPr id="1032" name="Rectangle 10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4" name="Rectangle 10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861C4EE0-A5BE-835C-1858-3FA7F46170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1341" y="2081350"/>
            <a:ext cx="7573672" cy="4885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FA35C3-DACD-9AAB-89B2-9EF73B1C5644}"/>
              </a:ext>
            </a:extLst>
          </p:cNvPr>
          <p:cNvSpPr txBox="1"/>
          <p:nvPr/>
        </p:nvSpPr>
        <p:spPr>
          <a:xfrm>
            <a:off x="4581727" y="909272"/>
            <a:ext cx="3025303" cy="776446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58275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51183" y="1600200"/>
            <a:ext cx="4846320" cy="4058107"/>
          </a:xfrm>
          <a:prstGeom prst="rect">
            <a:avLst/>
          </a:prstGeom>
        </p:spPr>
        <p:txBody>
          <a:bodyPr vert="horz" lIns="91440" tIns="45720" rIns="91440" bIns="45720" rtlCol="0" anchor="b">
            <a:normAutofit/>
          </a:bodyPr>
          <a:lstStyle/>
          <a:p>
            <a:pPr marL="12700" algn="l" rtl="0">
              <a:lnSpc>
                <a:spcPct val="90000"/>
              </a:lnSpc>
              <a:spcBef>
                <a:spcPct val="0"/>
              </a:spcBef>
            </a:pPr>
            <a:r>
              <a:rPr lang="en-US" sz="6500" b="1" kern="1200" spc="-35">
                <a:solidFill>
                  <a:schemeClr val="tx1"/>
                </a:solidFill>
                <a:latin typeface="+mj-lt"/>
                <a:cs typeface="+mj-cs"/>
              </a:rPr>
              <a:t>ETL</a:t>
            </a:r>
            <a:endParaRPr lang="en-US" sz="6500" b="1" kern="1200">
              <a:solidFill>
                <a:schemeClr val="tx1"/>
              </a:solidFill>
              <a:latin typeface="+mj-lt"/>
              <a:cs typeface="+mj-cs"/>
            </a:endParaRPr>
          </a:p>
        </p:txBody>
      </p:sp>
      <p:sp>
        <p:nvSpPr>
          <p:cNvPr id="102" name="Rectangle 101">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3714"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D5B6D2E1-02D8-D65D-5D5B-60C1AD752F2E}"/>
              </a:ext>
            </a:extLst>
          </p:cNvPr>
          <p:cNvPicPr>
            <a:picLocks noChangeAspect="1"/>
          </p:cNvPicPr>
          <p:nvPr/>
        </p:nvPicPr>
        <p:blipFill>
          <a:blip r:embed="rId2"/>
          <a:stretch>
            <a:fillRect/>
          </a:stretch>
        </p:blipFill>
        <p:spPr>
          <a:xfrm>
            <a:off x="3335384" y="1836927"/>
            <a:ext cx="8366574" cy="1945229"/>
          </a:xfrm>
          <a:prstGeom prst="rect">
            <a:avLst/>
          </a:prstGeom>
        </p:spPr>
      </p:pic>
      <p:sp>
        <p:nvSpPr>
          <p:cNvPr id="103" name="Rectangle 102">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5848847"/>
            <a:ext cx="4824407"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82D522A-3528-8672-EC73-2EFCD89B0736}"/>
              </a:ext>
            </a:extLst>
          </p:cNvPr>
          <p:cNvPicPr>
            <a:picLocks noChangeAspect="1"/>
          </p:cNvPicPr>
          <p:nvPr/>
        </p:nvPicPr>
        <p:blipFill>
          <a:blip r:embed="rId3"/>
          <a:stretch>
            <a:fillRect/>
          </a:stretch>
        </p:blipFill>
        <p:spPr>
          <a:xfrm>
            <a:off x="3335384" y="6458429"/>
            <a:ext cx="8366574" cy="2070727"/>
          </a:xfrm>
          <a:prstGeom prst="rect">
            <a:avLst/>
          </a:prstGeom>
        </p:spPr>
      </p:pic>
      <p:sp>
        <p:nvSpPr>
          <p:cNvPr id="6" name="TextBox 5">
            <a:extLst>
              <a:ext uri="{FF2B5EF4-FFF2-40B4-BE49-F238E27FC236}">
                <a16:creationId xmlns:a16="http://schemas.microsoft.com/office/drawing/2014/main" id="{9BFA35C3-DACD-9AAB-89B2-9EF73B1C5644}"/>
              </a:ext>
            </a:extLst>
          </p:cNvPr>
          <p:cNvSpPr txBox="1"/>
          <p:nvPr/>
        </p:nvSpPr>
        <p:spPr>
          <a:xfrm>
            <a:off x="4581727" y="909272"/>
            <a:ext cx="3025303" cy="776446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endParaRPr lang="en-US" sz="2400" kern="1200">
              <a:solidFill>
                <a:schemeClr val="tx1"/>
              </a:solidFill>
              <a:latin typeface="+mn-lt"/>
              <a:ea typeface="+mn-ea"/>
              <a:cs typeface="+mn-cs"/>
            </a:endParaRPr>
          </a:p>
        </p:txBody>
      </p:sp>
      <p:sp>
        <p:nvSpPr>
          <p:cNvPr id="3" name="TextBox 2">
            <a:extLst>
              <a:ext uri="{FF2B5EF4-FFF2-40B4-BE49-F238E27FC236}">
                <a16:creationId xmlns:a16="http://schemas.microsoft.com/office/drawing/2014/main" id="{9A000C53-8C3B-4FAB-E1E8-3F5680DCB78D}"/>
              </a:ext>
            </a:extLst>
          </p:cNvPr>
          <p:cNvSpPr txBox="1"/>
          <p:nvPr/>
        </p:nvSpPr>
        <p:spPr>
          <a:xfrm>
            <a:off x="1143000" y="3429000"/>
            <a:ext cx="9525000" cy="38100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334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8A630-B2BA-544E-CE33-67B920BB76E8}"/>
              </a:ext>
            </a:extLst>
          </p:cNvPr>
          <p:cNvSpPr>
            <a:spLocks noGrp="1"/>
          </p:cNvSpPr>
          <p:nvPr>
            <p:ph type="title"/>
          </p:nvPr>
        </p:nvSpPr>
        <p:spPr>
          <a:xfrm>
            <a:off x="477981" y="1571308"/>
            <a:ext cx="4023360" cy="4485787"/>
          </a:xfrm>
        </p:spPr>
        <p:txBody>
          <a:bodyPr vert="horz" lIns="91440" tIns="45720" rIns="91440" bIns="45720" rtlCol="0" anchor="b">
            <a:normAutofit/>
          </a:bodyPr>
          <a:lstStyle/>
          <a:p>
            <a:pPr algn="l" rtl="0">
              <a:lnSpc>
                <a:spcPct val="90000"/>
              </a:lnSpc>
              <a:spcBef>
                <a:spcPct val="0"/>
              </a:spcBef>
            </a:pPr>
            <a:r>
              <a:rPr lang="en-US" sz="5800" b="1" kern="1200">
                <a:solidFill>
                  <a:schemeClr val="tx1"/>
                </a:solidFill>
                <a:latin typeface="+mj-lt"/>
                <a:ea typeface="+mj-ea"/>
                <a:cs typeface="+mj-cs"/>
              </a:rPr>
              <a:t>Feature Importance</a:t>
            </a:r>
            <a:br>
              <a:rPr lang="en-US" sz="5800" b="1" kern="1200">
                <a:solidFill>
                  <a:schemeClr val="tx1"/>
                </a:solidFill>
                <a:latin typeface="+mj-lt"/>
                <a:ea typeface="+mj-ea"/>
                <a:cs typeface="+mj-cs"/>
              </a:rPr>
            </a:br>
            <a:endParaRPr lang="en-US" sz="5800" b="1" kern="1200">
              <a:solidFill>
                <a:schemeClr val="tx1"/>
              </a:solidFill>
              <a:latin typeface="+mj-lt"/>
              <a:ea typeface="+mj-ea"/>
              <a:cs typeface="+mj-cs"/>
            </a:endParaRPr>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graph of a bar graph&#10;&#10;Description automatically generated with medium confidence">
            <a:extLst>
              <a:ext uri="{FF2B5EF4-FFF2-40B4-BE49-F238E27FC236}">
                <a16:creationId xmlns:a16="http://schemas.microsoft.com/office/drawing/2014/main" id="{B0925F00-E543-C4EC-E011-7C87B85CF4A9}"/>
              </a:ext>
            </a:extLst>
          </p:cNvPr>
          <p:cNvPicPr>
            <a:picLocks noChangeAspect="1"/>
          </p:cNvPicPr>
          <p:nvPr/>
        </p:nvPicPr>
        <p:blipFill rotWithShape="1">
          <a:blip r:embed="rId2">
            <a:extLst>
              <a:ext uri="{28A0092B-C50C-407E-A947-70E740481C1C}">
                <a14:useLocalDpi xmlns:a14="http://schemas.microsoft.com/office/drawing/2010/main" val="0"/>
              </a:ext>
            </a:extLst>
          </a:blip>
          <a:srcRect l="10380" r="20731"/>
          <a:stretch/>
        </p:blipFill>
        <p:spPr>
          <a:xfrm>
            <a:off x="5036833" y="2171248"/>
            <a:ext cx="6786359" cy="5344249"/>
          </a:xfrm>
          <a:prstGeom prst="rect">
            <a:avLst/>
          </a:prstGeom>
        </p:spPr>
      </p:pic>
    </p:spTree>
    <p:extLst>
      <p:ext uri="{BB962C8B-B14F-4D97-AF65-F5344CB8AC3E}">
        <p14:creationId xmlns:p14="http://schemas.microsoft.com/office/powerpoint/2010/main" val="364515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8A630-B2BA-544E-CE33-67B920BB76E8}"/>
              </a:ext>
            </a:extLst>
          </p:cNvPr>
          <p:cNvSpPr>
            <a:spLocks noGrp="1"/>
          </p:cNvSpPr>
          <p:nvPr>
            <p:ph type="title"/>
          </p:nvPr>
        </p:nvSpPr>
        <p:spPr>
          <a:xfrm>
            <a:off x="477981" y="1571308"/>
            <a:ext cx="4023360" cy="4485787"/>
          </a:xfrm>
        </p:spPr>
        <p:txBody>
          <a:bodyPr vert="horz" lIns="91440" tIns="45720" rIns="91440" bIns="45720" rtlCol="0" anchor="b">
            <a:normAutofit/>
          </a:bodyPr>
          <a:lstStyle/>
          <a:p>
            <a:pPr algn="l" rtl="0">
              <a:lnSpc>
                <a:spcPct val="90000"/>
              </a:lnSpc>
              <a:spcBef>
                <a:spcPct val="0"/>
              </a:spcBef>
            </a:pPr>
            <a:r>
              <a:rPr lang="en-US" sz="5400" b="1" kern="1200">
                <a:solidFill>
                  <a:schemeClr val="tx1"/>
                </a:solidFill>
                <a:latin typeface="+mj-lt"/>
                <a:ea typeface="+mj-ea"/>
                <a:cs typeface="+mj-cs"/>
              </a:rPr>
              <a:t>Model Performance</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C30D9E32-FEF6-192D-E661-37766310AA1D}"/>
              </a:ext>
            </a:extLst>
          </p:cNvPr>
          <p:cNvPicPr>
            <a:picLocks noChangeAspect="1"/>
          </p:cNvPicPr>
          <p:nvPr/>
        </p:nvPicPr>
        <p:blipFill>
          <a:blip r:embed="rId2"/>
          <a:stretch>
            <a:fillRect/>
          </a:stretch>
        </p:blipFill>
        <p:spPr>
          <a:xfrm>
            <a:off x="4962511" y="2772072"/>
            <a:ext cx="6860681" cy="4116408"/>
          </a:xfrm>
          <a:prstGeom prst="rect">
            <a:avLst/>
          </a:prstGeom>
        </p:spPr>
      </p:pic>
    </p:spTree>
    <p:extLst>
      <p:ext uri="{BB962C8B-B14F-4D97-AF65-F5344CB8AC3E}">
        <p14:creationId xmlns:p14="http://schemas.microsoft.com/office/powerpoint/2010/main" val="148358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2572"/>
            <a:ext cx="4485861" cy="1523391"/>
          </a:xfrm>
          <a:prstGeom prst="rect">
            <a:avLst/>
          </a:prstGeom>
        </p:spPr>
        <p:txBody>
          <a:bodyPr vert="horz" lIns="91440" tIns="45720" rIns="91440" bIns="45720" rtlCol="0" anchor="b">
            <a:normAutofit/>
          </a:bodyPr>
          <a:lstStyle/>
          <a:p>
            <a:pPr marL="12700" algn="l" rtl="0">
              <a:lnSpc>
                <a:spcPct val="90000"/>
              </a:lnSpc>
              <a:spcBef>
                <a:spcPct val="0"/>
              </a:spcBef>
            </a:pPr>
            <a:r>
              <a:rPr lang="en-US" sz="3800" b="1" kern="1200" spc="-95">
                <a:solidFill>
                  <a:schemeClr val="tx1"/>
                </a:solidFill>
                <a:latin typeface="+mj-lt"/>
                <a:cs typeface="+mj-cs"/>
              </a:rPr>
              <a:t>Overview</a:t>
            </a:r>
            <a:r>
              <a:rPr lang="en-US" sz="3800" b="1" kern="1200" spc="-260">
                <a:solidFill>
                  <a:schemeClr val="tx1"/>
                </a:solidFill>
                <a:latin typeface="+mj-lt"/>
                <a:cs typeface="+mj-cs"/>
              </a:rPr>
              <a:t> </a:t>
            </a:r>
            <a:r>
              <a:rPr lang="en-US" sz="3800" b="1" kern="1200">
                <a:solidFill>
                  <a:schemeClr val="tx1"/>
                </a:solidFill>
                <a:latin typeface="+mj-lt"/>
                <a:cs typeface="+mj-cs"/>
              </a:rPr>
              <a:t>of</a:t>
            </a:r>
            <a:r>
              <a:rPr lang="en-US" sz="3800" b="1" kern="1200" spc="-245">
                <a:solidFill>
                  <a:schemeClr val="tx1"/>
                </a:solidFill>
                <a:latin typeface="+mj-lt"/>
                <a:cs typeface="+mj-cs"/>
              </a:rPr>
              <a:t> </a:t>
            </a:r>
            <a:r>
              <a:rPr lang="en-US" sz="3800" b="1" kern="1200" spc="-75">
                <a:solidFill>
                  <a:schemeClr val="tx1"/>
                </a:solidFill>
                <a:latin typeface="+mj-lt"/>
                <a:cs typeface="+mj-cs"/>
              </a:rPr>
              <a:t>Historical</a:t>
            </a:r>
            <a:r>
              <a:rPr lang="en-US" sz="3800" b="1" kern="1200" spc="-285">
                <a:solidFill>
                  <a:schemeClr val="tx1"/>
                </a:solidFill>
                <a:latin typeface="+mj-lt"/>
                <a:cs typeface="+mj-cs"/>
              </a:rPr>
              <a:t> </a:t>
            </a:r>
            <a:r>
              <a:rPr lang="en-US" sz="3800" b="1" kern="1200" spc="-130">
                <a:solidFill>
                  <a:schemeClr val="tx1"/>
                </a:solidFill>
                <a:latin typeface="+mj-lt"/>
                <a:cs typeface="+mj-cs"/>
              </a:rPr>
              <a:t>Transaction</a:t>
            </a:r>
            <a:r>
              <a:rPr lang="en-US" sz="3800" b="1" kern="1200" spc="-210">
                <a:solidFill>
                  <a:schemeClr val="tx1"/>
                </a:solidFill>
                <a:latin typeface="+mj-lt"/>
                <a:cs typeface="+mj-cs"/>
              </a:rPr>
              <a:t> </a:t>
            </a:r>
            <a:r>
              <a:rPr lang="en-US" sz="3800" b="1" kern="1200" spc="-25">
                <a:solidFill>
                  <a:schemeClr val="tx1"/>
                </a:solidFill>
                <a:latin typeface="+mj-lt"/>
                <a:cs typeface="+mj-cs"/>
              </a:rPr>
              <a:t>Data</a:t>
            </a:r>
            <a:endParaRPr lang="en-US" sz="3800" b="1" kern="1200">
              <a:solidFill>
                <a:schemeClr val="tx1"/>
              </a:solidFill>
              <a:latin typeface="+mj-lt"/>
              <a:cs typeface="+mj-cs"/>
            </a:endParaRPr>
          </a:p>
        </p:txBody>
      </p:sp>
      <p:sp>
        <p:nvSpPr>
          <p:cNvPr id="79" name="Rectangle 7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200400"/>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411478" y="3763670"/>
            <a:ext cx="4896573" cy="5018227"/>
          </a:xfrm>
          <a:prstGeom prst="rect">
            <a:avLst/>
          </a:prstGeom>
        </p:spPr>
        <p:txBody>
          <a:bodyPr vert="horz" lIns="91440" tIns="45720" rIns="91440" bIns="45720" rtlCol="0" anchor="t">
            <a:normAutofit/>
          </a:bodyPr>
          <a:lstStyle/>
          <a:p>
            <a:pPr marL="127000" marR="5080" indent="-342900" algn="l" rtl="0">
              <a:lnSpc>
                <a:spcPct val="90000"/>
              </a:lnSpc>
              <a:spcBef>
                <a:spcPts val="130"/>
              </a:spcBef>
              <a:buFont typeface="Wingdings" panose="05000000000000000000" pitchFamily="2" charset="2"/>
              <a:buChar char="§"/>
            </a:pPr>
            <a:r>
              <a:rPr lang="en-US" sz="2000" kern="1200" spc="-70">
                <a:solidFill>
                  <a:schemeClr val="tx1"/>
                </a:solidFill>
                <a:latin typeface="+mn-lt"/>
                <a:ea typeface="+mn-ea"/>
                <a:cs typeface="+mn-cs"/>
              </a:rPr>
              <a:t>The</a:t>
            </a:r>
            <a:r>
              <a:rPr lang="en-US" sz="2000" kern="1200" spc="-45">
                <a:solidFill>
                  <a:schemeClr val="tx1"/>
                </a:solidFill>
                <a:latin typeface="+mn-lt"/>
                <a:ea typeface="+mn-ea"/>
                <a:cs typeface="+mn-cs"/>
              </a:rPr>
              <a:t> </a:t>
            </a:r>
            <a:r>
              <a:rPr lang="en-US" sz="2000" kern="1200" spc="-30">
                <a:solidFill>
                  <a:schemeClr val="tx1"/>
                </a:solidFill>
                <a:latin typeface="+mn-lt"/>
                <a:ea typeface="+mn-ea"/>
                <a:cs typeface="+mn-cs"/>
              </a:rPr>
              <a:t>historical</a:t>
            </a:r>
            <a:r>
              <a:rPr lang="en-US" sz="2000" kern="1200" spc="-65">
                <a:solidFill>
                  <a:schemeClr val="tx1"/>
                </a:solidFill>
                <a:latin typeface="+mn-lt"/>
                <a:ea typeface="+mn-ea"/>
                <a:cs typeface="+mn-cs"/>
              </a:rPr>
              <a:t> </a:t>
            </a:r>
            <a:r>
              <a:rPr lang="en-US" sz="2000" kern="1200" spc="-35">
                <a:solidFill>
                  <a:schemeClr val="tx1"/>
                </a:solidFill>
                <a:latin typeface="+mn-lt"/>
                <a:ea typeface="+mn-ea"/>
                <a:cs typeface="+mn-cs"/>
              </a:rPr>
              <a:t>transaction</a:t>
            </a:r>
            <a:r>
              <a:rPr lang="en-US" sz="2000" kern="1200" spc="-45">
                <a:solidFill>
                  <a:schemeClr val="tx1"/>
                </a:solidFill>
                <a:latin typeface="+mn-lt"/>
                <a:ea typeface="+mn-ea"/>
                <a:cs typeface="+mn-cs"/>
              </a:rPr>
              <a:t> </a:t>
            </a:r>
            <a:r>
              <a:rPr lang="en-US" sz="2000" kern="1200" spc="-50">
                <a:solidFill>
                  <a:schemeClr val="tx1"/>
                </a:solidFill>
                <a:latin typeface="+mn-lt"/>
                <a:ea typeface="+mn-ea"/>
                <a:cs typeface="+mn-cs"/>
              </a:rPr>
              <a:t>data</a:t>
            </a:r>
            <a:r>
              <a:rPr lang="en-US" sz="2000" kern="1200" spc="-45">
                <a:solidFill>
                  <a:schemeClr val="tx1"/>
                </a:solidFill>
                <a:latin typeface="+mn-lt"/>
                <a:ea typeface="+mn-ea"/>
                <a:cs typeface="+mn-cs"/>
              </a:rPr>
              <a:t> </a:t>
            </a:r>
            <a:r>
              <a:rPr lang="en-US" sz="2000" kern="1200" spc="-40">
                <a:solidFill>
                  <a:schemeClr val="tx1"/>
                </a:solidFill>
                <a:latin typeface="+mn-lt"/>
                <a:ea typeface="+mn-ea"/>
                <a:cs typeface="+mn-cs"/>
              </a:rPr>
              <a:t>provides</a:t>
            </a:r>
            <a:r>
              <a:rPr lang="en-US" sz="2000" kern="1200" spc="-70">
                <a:solidFill>
                  <a:schemeClr val="tx1"/>
                </a:solidFill>
                <a:latin typeface="+mn-lt"/>
                <a:ea typeface="+mn-ea"/>
                <a:cs typeface="+mn-cs"/>
              </a:rPr>
              <a:t> </a:t>
            </a:r>
            <a:r>
              <a:rPr lang="en-US" sz="2000" kern="1200" spc="-60">
                <a:solidFill>
                  <a:schemeClr val="tx1"/>
                </a:solidFill>
                <a:latin typeface="+mn-lt"/>
                <a:ea typeface="+mn-ea"/>
                <a:cs typeface="+mn-cs"/>
              </a:rPr>
              <a:t>valuable</a:t>
            </a:r>
            <a:r>
              <a:rPr lang="en-US" sz="2000" kern="1200" spc="-45">
                <a:solidFill>
                  <a:schemeClr val="tx1"/>
                </a:solidFill>
                <a:latin typeface="+mn-lt"/>
                <a:ea typeface="+mn-ea"/>
                <a:cs typeface="+mn-cs"/>
              </a:rPr>
              <a:t> </a:t>
            </a:r>
            <a:r>
              <a:rPr lang="en-US" sz="2000" kern="1200" spc="-30">
                <a:solidFill>
                  <a:schemeClr val="tx1"/>
                </a:solidFill>
                <a:latin typeface="+mn-lt"/>
                <a:ea typeface="+mn-ea"/>
                <a:cs typeface="+mn-cs"/>
              </a:rPr>
              <a:t>insights</a:t>
            </a:r>
            <a:r>
              <a:rPr lang="en-US" sz="2000" kern="1200" spc="-45">
                <a:solidFill>
                  <a:schemeClr val="tx1"/>
                </a:solidFill>
                <a:latin typeface="+mn-lt"/>
                <a:ea typeface="+mn-ea"/>
                <a:cs typeface="+mn-cs"/>
              </a:rPr>
              <a:t> </a:t>
            </a:r>
            <a:r>
              <a:rPr lang="en-US" sz="2000" kern="1200" spc="-10">
                <a:solidFill>
                  <a:schemeClr val="tx1"/>
                </a:solidFill>
                <a:latin typeface="+mn-lt"/>
                <a:ea typeface="+mn-ea"/>
                <a:cs typeface="+mn-cs"/>
              </a:rPr>
              <a:t>into</a:t>
            </a:r>
            <a:r>
              <a:rPr lang="en-US" sz="2000" kern="1200" spc="-45">
                <a:solidFill>
                  <a:schemeClr val="tx1"/>
                </a:solidFill>
                <a:latin typeface="+mn-lt"/>
                <a:ea typeface="+mn-ea"/>
                <a:cs typeface="+mn-cs"/>
              </a:rPr>
              <a:t> </a:t>
            </a:r>
            <a:r>
              <a:rPr lang="en-US" sz="2000" kern="1200" spc="-35">
                <a:solidFill>
                  <a:schemeClr val="tx1"/>
                </a:solidFill>
                <a:latin typeface="+mn-lt"/>
                <a:ea typeface="+mn-ea"/>
                <a:cs typeface="+mn-cs"/>
              </a:rPr>
              <a:t>fraudulent</a:t>
            </a:r>
            <a:r>
              <a:rPr lang="en-US" sz="2000" kern="1200" spc="-40">
                <a:solidFill>
                  <a:schemeClr val="tx1"/>
                </a:solidFill>
                <a:latin typeface="+mn-lt"/>
                <a:ea typeface="+mn-ea"/>
                <a:cs typeface="+mn-cs"/>
              </a:rPr>
              <a:t> </a:t>
            </a:r>
            <a:r>
              <a:rPr lang="en-US" sz="2000" kern="1200" spc="-30">
                <a:solidFill>
                  <a:schemeClr val="tx1"/>
                </a:solidFill>
                <a:latin typeface="+mn-lt"/>
                <a:ea typeface="+mn-ea"/>
                <a:cs typeface="+mn-cs"/>
              </a:rPr>
              <a:t>activities</a:t>
            </a:r>
            <a:r>
              <a:rPr lang="en-US" sz="2000" kern="1200" spc="-45">
                <a:solidFill>
                  <a:schemeClr val="tx1"/>
                </a:solidFill>
                <a:latin typeface="+mn-lt"/>
                <a:ea typeface="+mn-ea"/>
                <a:cs typeface="+mn-cs"/>
              </a:rPr>
              <a:t> </a:t>
            </a:r>
            <a:r>
              <a:rPr lang="en-US" sz="2000" kern="1200" spc="-55">
                <a:solidFill>
                  <a:schemeClr val="tx1"/>
                </a:solidFill>
                <a:latin typeface="+mn-lt"/>
                <a:ea typeface="+mn-ea"/>
                <a:cs typeface="+mn-cs"/>
              </a:rPr>
              <a:t>and</a:t>
            </a:r>
            <a:r>
              <a:rPr lang="en-US" sz="2000" kern="1200" spc="-45">
                <a:solidFill>
                  <a:schemeClr val="tx1"/>
                </a:solidFill>
                <a:latin typeface="+mn-lt"/>
                <a:ea typeface="+mn-ea"/>
                <a:cs typeface="+mn-cs"/>
              </a:rPr>
              <a:t> </a:t>
            </a:r>
            <a:r>
              <a:rPr lang="en-US" sz="2000" kern="1200" spc="-40">
                <a:solidFill>
                  <a:schemeClr val="tx1"/>
                </a:solidFill>
                <a:latin typeface="+mn-lt"/>
                <a:ea typeface="+mn-ea"/>
                <a:cs typeface="+mn-cs"/>
              </a:rPr>
              <a:t>patterns.</a:t>
            </a:r>
          </a:p>
          <a:p>
            <a:pPr marL="114300" marR="5080" indent="-342900" algn="l" rtl="0">
              <a:lnSpc>
                <a:spcPct val="90000"/>
              </a:lnSpc>
              <a:spcBef>
                <a:spcPts val="130"/>
              </a:spcBef>
              <a:buFont typeface="Wingdings" panose="05000000000000000000" pitchFamily="2" charset="2"/>
              <a:buChar char="§"/>
            </a:pPr>
            <a:endParaRPr lang="en-US" sz="2000" kern="1200" spc="-40">
              <a:solidFill>
                <a:schemeClr val="tx1"/>
              </a:solidFill>
              <a:latin typeface="+mn-lt"/>
              <a:ea typeface="+mn-ea"/>
              <a:cs typeface="+mn-cs"/>
            </a:endParaRPr>
          </a:p>
          <a:p>
            <a:pPr marL="127000" marR="5080" indent="-342900" algn="l" rtl="0">
              <a:lnSpc>
                <a:spcPct val="90000"/>
              </a:lnSpc>
              <a:spcBef>
                <a:spcPts val="130"/>
              </a:spcBef>
              <a:buFont typeface="Wingdings" panose="05000000000000000000" pitchFamily="2" charset="2"/>
              <a:buChar char="§"/>
            </a:pPr>
            <a:r>
              <a:rPr lang="en-US" sz="2000" kern="1200" spc="-150">
                <a:solidFill>
                  <a:schemeClr val="tx1"/>
                </a:solidFill>
                <a:latin typeface="+mn-lt"/>
                <a:ea typeface="+mn-ea"/>
                <a:cs typeface="+mn-cs"/>
              </a:rPr>
              <a:t> </a:t>
            </a:r>
            <a:r>
              <a:rPr lang="en-US" sz="2000" kern="1200" spc="-70">
                <a:solidFill>
                  <a:schemeClr val="tx1"/>
                </a:solidFill>
                <a:latin typeface="+mn-lt"/>
                <a:ea typeface="+mn-ea"/>
                <a:cs typeface="+mn-cs"/>
              </a:rPr>
              <a:t>The</a:t>
            </a:r>
            <a:r>
              <a:rPr lang="en-US" sz="2000" kern="1200" spc="-40">
                <a:solidFill>
                  <a:schemeClr val="tx1"/>
                </a:solidFill>
                <a:latin typeface="+mn-lt"/>
                <a:ea typeface="+mn-ea"/>
                <a:cs typeface="+mn-cs"/>
              </a:rPr>
              <a:t> </a:t>
            </a:r>
            <a:r>
              <a:rPr lang="en-US" sz="2000" kern="1200" spc="-45">
                <a:solidFill>
                  <a:schemeClr val="tx1"/>
                </a:solidFill>
                <a:latin typeface="+mn-lt"/>
                <a:ea typeface="+mn-ea"/>
                <a:cs typeface="+mn-cs"/>
              </a:rPr>
              <a:t>dataset </a:t>
            </a:r>
            <a:r>
              <a:rPr lang="en-US" sz="2000" kern="1200" spc="-10">
                <a:solidFill>
                  <a:schemeClr val="tx1"/>
                </a:solidFill>
                <a:latin typeface="+mn-lt"/>
                <a:ea typeface="+mn-ea"/>
                <a:cs typeface="+mn-cs"/>
              </a:rPr>
              <a:t>consists of</a:t>
            </a:r>
            <a:r>
              <a:rPr lang="en-US" sz="2000" kern="1200" spc="-75">
                <a:solidFill>
                  <a:schemeClr val="tx1"/>
                </a:solidFill>
                <a:latin typeface="+mn-lt"/>
                <a:ea typeface="+mn-ea"/>
                <a:cs typeface="+mn-cs"/>
              </a:rPr>
              <a:t> </a:t>
            </a:r>
            <a:r>
              <a:rPr lang="en-US" sz="2000" kern="1200" spc="-50">
                <a:solidFill>
                  <a:schemeClr val="tx1"/>
                </a:solidFill>
                <a:latin typeface="+mn-lt"/>
                <a:ea typeface="+mn-ea"/>
                <a:cs typeface="+mn-cs"/>
              </a:rPr>
              <a:t>comprehensive</a:t>
            </a:r>
            <a:r>
              <a:rPr lang="en-US" sz="2000" kern="1200" spc="-75">
                <a:solidFill>
                  <a:schemeClr val="tx1"/>
                </a:solidFill>
                <a:latin typeface="+mn-lt"/>
                <a:ea typeface="+mn-ea"/>
                <a:cs typeface="+mn-cs"/>
              </a:rPr>
              <a:t> </a:t>
            </a:r>
            <a:r>
              <a:rPr lang="en-US" sz="2000" kern="1200" spc="-35">
                <a:solidFill>
                  <a:schemeClr val="tx1"/>
                </a:solidFill>
                <a:latin typeface="+mn-lt"/>
                <a:ea typeface="+mn-ea"/>
                <a:cs typeface="+mn-cs"/>
              </a:rPr>
              <a:t>transaction</a:t>
            </a:r>
            <a:r>
              <a:rPr lang="en-US" sz="2000" kern="1200" spc="-45">
                <a:solidFill>
                  <a:schemeClr val="tx1"/>
                </a:solidFill>
                <a:latin typeface="+mn-lt"/>
                <a:ea typeface="+mn-ea"/>
                <a:cs typeface="+mn-cs"/>
              </a:rPr>
              <a:t> </a:t>
            </a:r>
            <a:r>
              <a:rPr lang="en-US" sz="2000" kern="1200" spc="-35">
                <a:solidFill>
                  <a:schemeClr val="tx1"/>
                </a:solidFill>
                <a:latin typeface="+mn-lt"/>
                <a:ea typeface="+mn-ea"/>
                <a:cs typeface="+mn-cs"/>
              </a:rPr>
              <a:t>records,</a:t>
            </a:r>
            <a:r>
              <a:rPr lang="en-US" sz="2000" kern="1200" spc="-125">
                <a:solidFill>
                  <a:schemeClr val="tx1"/>
                </a:solidFill>
                <a:latin typeface="+mn-lt"/>
                <a:ea typeface="+mn-ea"/>
                <a:cs typeface="+mn-cs"/>
              </a:rPr>
              <a:t> </a:t>
            </a:r>
            <a:r>
              <a:rPr lang="en-US" sz="2000" kern="1200">
                <a:solidFill>
                  <a:schemeClr val="tx1"/>
                </a:solidFill>
                <a:latin typeface="+mn-lt"/>
                <a:ea typeface="+mn-ea"/>
                <a:cs typeface="+mn-cs"/>
              </a:rPr>
              <a:t>with</a:t>
            </a:r>
            <a:r>
              <a:rPr lang="en-US" sz="2000" kern="1200" spc="-45">
                <a:solidFill>
                  <a:schemeClr val="tx1"/>
                </a:solidFill>
                <a:latin typeface="+mn-lt"/>
                <a:ea typeface="+mn-ea"/>
                <a:cs typeface="+mn-cs"/>
              </a:rPr>
              <a:t> </a:t>
            </a:r>
            <a:r>
              <a:rPr lang="en-US" sz="2000" kern="1200" spc="-114">
                <a:solidFill>
                  <a:schemeClr val="tx1"/>
                </a:solidFill>
                <a:latin typeface="+mn-lt"/>
                <a:ea typeface="+mn-ea"/>
                <a:cs typeface="+mn-cs"/>
              </a:rPr>
              <a:t>a</a:t>
            </a:r>
            <a:r>
              <a:rPr lang="en-US" sz="2000" kern="1200" spc="-75">
                <a:solidFill>
                  <a:schemeClr val="tx1"/>
                </a:solidFill>
                <a:latin typeface="+mn-lt"/>
                <a:ea typeface="+mn-ea"/>
                <a:cs typeface="+mn-cs"/>
              </a:rPr>
              <a:t> </a:t>
            </a:r>
            <a:r>
              <a:rPr lang="en-US" sz="2000" kern="1200" spc="-20">
                <a:solidFill>
                  <a:schemeClr val="tx1"/>
                </a:solidFill>
                <a:latin typeface="+mn-lt"/>
                <a:ea typeface="+mn-ea"/>
                <a:cs typeface="+mn-cs"/>
              </a:rPr>
              <a:t>total</a:t>
            </a:r>
            <a:r>
              <a:rPr lang="en-US" sz="2000" kern="1200" spc="-70">
                <a:solidFill>
                  <a:schemeClr val="tx1"/>
                </a:solidFill>
                <a:latin typeface="+mn-lt"/>
                <a:ea typeface="+mn-ea"/>
                <a:cs typeface="+mn-cs"/>
              </a:rPr>
              <a:t> </a:t>
            </a:r>
            <a:r>
              <a:rPr lang="en-US" sz="2000" kern="1200" spc="-35">
                <a:solidFill>
                  <a:schemeClr val="tx1"/>
                </a:solidFill>
                <a:latin typeface="+mn-lt"/>
                <a:ea typeface="+mn-ea"/>
                <a:cs typeface="+mn-cs"/>
              </a:rPr>
              <a:t>transaction</a:t>
            </a:r>
            <a:r>
              <a:rPr lang="en-US" sz="2000" kern="1200" spc="-45">
                <a:solidFill>
                  <a:schemeClr val="tx1"/>
                </a:solidFill>
                <a:latin typeface="+mn-lt"/>
                <a:ea typeface="+mn-ea"/>
                <a:cs typeface="+mn-cs"/>
              </a:rPr>
              <a:t> </a:t>
            </a:r>
            <a:r>
              <a:rPr lang="en-US" sz="2000" kern="1200" spc="-50">
                <a:solidFill>
                  <a:schemeClr val="tx1"/>
                </a:solidFill>
                <a:latin typeface="+mn-lt"/>
                <a:ea typeface="+mn-ea"/>
                <a:cs typeface="+mn-cs"/>
              </a:rPr>
              <a:t>amount</a:t>
            </a:r>
            <a:r>
              <a:rPr lang="en-US" sz="2000" kern="1200" spc="-45">
                <a:solidFill>
                  <a:schemeClr val="tx1"/>
                </a:solidFill>
                <a:latin typeface="+mn-lt"/>
                <a:ea typeface="+mn-ea"/>
                <a:cs typeface="+mn-cs"/>
              </a:rPr>
              <a:t> </a:t>
            </a:r>
            <a:r>
              <a:rPr lang="en-US" sz="2000" kern="1200" spc="-10">
                <a:solidFill>
                  <a:schemeClr val="tx1"/>
                </a:solidFill>
                <a:latin typeface="+mn-lt"/>
                <a:ea typeface="+mn-ea"/>
                <a:cs typeface="+mn-cs"/>
              </a:rPr>
              <a:t>of</a:t>
            </a:r>
            <a:r>
              <a:rPr lang="en-US" sz="2000" kern="1200" spc="-75">
                <a:solidFill>
                  <a:schemeClr val="tx1"/>
                </a:solidFill>
                <a:latin typeface="+mn-lt"/>
                <a:ea typeface="+mn-ea"/>
                <a:cs typeface="+mn-cs"/>
              </a:rPr>
              <a:t> </a:t>
            </a:r>
            <a:r>
              <a:rPr lang="en-US" sz="2000" kern="1200" spc="-80">
                <a:solidFill>
                  <a:schemeClr val="tx1"/>
                </a:solidFill>
                <a:latin typeface="+mn-lt"/>
                <a:ea typeface="+mn-ea"/>
                <a:cs typeface="+mn-cs"/>
              </a:rPr>
              <a:t>$38 Million.</a:t>
            </a:r>
            <a:r>
              <a:rPr lang="en-US" sz="2000" kern="1200" spc="-150">
                <a:solidFill>
                  <a:schemeClr val="tx1"/>
                </a:solidFill>
                <a:latin typeface="+mn-lt"/>
                <a:ea typeface="+mn-ea"/>
                <a:cs typeface="+mn-cs"/>
              </a:rPr>
              <a:t> </a:t>
            </a:r>
          </a:p>
          <a:p>
            <a:pPr marL="114300" marR="5080" indent="-342900" algn="l" rtl="0">
              <a:lnSpc>
                <a:spcPct val="90000"/>
              </a:lnSpc>
              <a:spcBef>
                <a:spcPts val="130"/>
              </a:spcBef>
              <a:buFont typeface="Wingdings" panose="05000000000000000000" pitchFamily="2" charset="2"/>
              <a:buChar char="§"/>
            </a:pPr>
            <a:endParaRPr lang="en-US" sz="2000" kern="1200" spc="-150">
              <a:solidFill>
                <a:schemeClr val="tx1"/>
              </a:solidFill>
              <a:latin typeface="+mn-lt"/>
              <a:ea typeface="+mn-ea"/>
              <a:cs typeface="+mn-cs"/>
            </a:endParaRPr>
          </a:p>
          <a:p>
            <a:pPr marL="127000" marR="5080" indent="-342900" algn="l" rtl="0">
              <a:lnSpc>
                <a:spcPct val="90000"/>
              </a:lnSpc>
              <a:spcBef>
                <a:spcPts val="130"/>
              </a:spcBef>
              <a:buFont typeface="Wingdings" panose="05000000000000000000" pitchFamily="2" charset="2"/>
              <a:buChar char="§"/>
            </a:pPr>
            <a:r>
              <a:rPr lang="en-US" sz="2000" kern="1200" spc="-70">
                <a:solidFill>
                  <a:schemeClr val="tx1"/>
                </a:solidFill>
                <a:latin typeface="+mn-lt"/>
                <a:ea typeface="+mn-ea"/>
                <a:cs typeface="+mn-cs"/>
              </a:rPr>
              <a:t>The</a:t>
            </a:r>
            <a:r>
              <a:rPr lang="en-US" sz="2000" kern="1200" spc="-45">
                <a:solidFill>
                  <a:schemeClr val="tx1"/>
                </a:solidFill>
                <a:latin typeface="+mn-lt"/>
                <a:ea typeface="+mn-ea"/>
                <a:cs typeface="+mn-cs"/>
              </a:rPr>
              <a:t> </a:t>
            </a:r>
            <a:r>
              <a:rPr lang="en-US" sz="2000" kern="1200" spc="-50">
                <a:solidFill>
                  <a:schemeClr val="tx1"/>
                </a:solidFill>
                <a:latin typeface="+mn-lt"/>
                <a:ea typeface="+mn-ea"/>
                <a:cs typeface="+mn-cs"/>
              </a:rPr>
              <a:t>data </a:t>
            </a:r>
            <a:r>
              <a:rPr lang="en-US" sz="2000" kern="1200" spc="-40">
                <a:solidFill>
                  <a:schemeClr val="tx1"/>
                </a:solidFill>
                <a:latin typeface="+mn-lt"/>
                <a:ea typeface="+mn-ea"/>
                <a:cs typeface="+mn-cs"/>
              </a:rPr>
              <a:t>is</a:t>
            </a:r>
            <a:r>
              <a:rPr lang="en-US" sz="2000" kern="1200" spc="-45">
                <a:solidFill>
                  <a:schemeClr val="tx1"/>
                </a:solidFill>
                <a:latin typeface="+mn-lt"/>
                <a:ea typeface="+mn-ea"/>
                <a:cs typeface="+mn-cs"/>
              </a:rPr>
              <a:t> segmented </a:t>
            </a:r>
            <a:r>
              <a:rPr lang="en-US" sz="2000" kern="1200" spc="-20">
                <a:solidFill>
                  <a:schemeClr val="tx1"/>
                </a:solidFill>
                <a:latin typeface="+mn-lt"/>
                <a:ea typeface="+mn-ea"/>
                <a:cs typeface="+mn-cs"/>
              </a:rPr>
              <a:t>into </a:t>
            </a:r>
            <a:r>
              <a:rPr lang="en-US" sz="2000" kern="1200" spc="-45">
                <a:solidFill>
                  <a:schemeClr val="tx1"/>
                </a:solidFill>
                <a:latin typeface="+mn-lt"/>
                <a:ea typeface="+mn-ea"/>
                <a:cs typeface="+mn-cs"/>
              </a:rPr>
              <a:t>primary</a:t>
            </a:r>
            <a:r>
              <a:rPr lang="en-US" sz="2000" kern="1200" spc="-65">
                <a:solidFill>
                  <a:schemeClr val="tx1"/>
                </a:solidFill>
                <a:latin typeface="+mn-lt"/>
                <a:ea typeface="+mn-ea"/>
                <a:cs typeface="+mn-cs"/>
              </a:rPr>
              <a:t> </a:t>
            </a:r>
            <a:r>
              <a:rPr lang="en-US" sz="2000" kern="1200" spc="-45">
                <a:solidFill>
                  <a:schemeClr val="tx1"/>
                </a:solidFill>
                <a:latin typeface="+mn-lt"/>
                <a:ea typeface="+mn-ea"/>
                <a:cs typeface="+mn-cs"/>
              </a:rPr>
              <a:t>transactions,</a:t>
            </a:r>
            <a:r>
              <a:rPr lang="en-US" sz="2000" kern="1200" spc="-95">
                <a:solidFill>
                  <a:schemeClr val="tx1"/>
                </a:solidFill>
                <a:latin typeface="+mn-lt"/>
                <a:ea typeface="+mn-ea"/>
                <a:cs typeface="+mn-cs"/>
              </a:rPr>
              <a:t> </a:t>
            </a:r>
            <a:r>
              <a:rPr lang="en-US" sz="2000" kern="1200" spc="-20">
                <a:solidFill>
                  <a:schemeClr val="tx1"/>
                </a:solidFill>
                <a:latin typeface="+mn-lt"/>
                <a:ea typeface="+mn-ea"/>
                <a:cs typeface="+mn-cs"/>
              </a:rPr>
              <a:t>totaling</a:t>
            </a:r>
            <a:r>
              <a:rPr lang="en-US" sz="2000" kern="1200" spc="-10">
                <a:solidFill>
                  <a:schemeClr val="tx1"/>
                </a:solidFill>
                <a:latin typeface="+mn-lt"/>
                <a:ea typeface="+mn-ea"/>
                <a:cs typeface="+mn-cs"/>
              </a:rPr>
              <a:t> </a:t>
            </a:r>
            <a:r>
              <a:rPr lang="en-US" sz="2000" kern="1200" spc="-60">
                <a:solidFill>
                  <a:schemeClr val="tx1"/>
                </a:solidFill>
                <a:latin typeface="+mn-lt"/>
                <a:ea typeface="+mn-ea"/>
                <a:cs typeface="+mn-cs"/>
              </a:rPr>
              <a:t>$37 Million,</a:t>
            </a:r>
            <a:r>
              <a:rPr lang="en-US" sz="2000" kern="1200" spc="-70">
                <a:solidFill>
                  <a:schemeClr val="tx1"/>
                </a:solidFill>
                <a:latin typeface="+mn-lt"/>
                <a:ea typeface="+mn-ea"/>
                <a:cs typeface="+mn-cs"/>
              </a:rPr>
              <a:t> </a:t>
            </a:r>
            <a:r>
              <a:rPr lang="en-US" sz="2000" kern="1200" spc="-55">
                <a:solidFill>
                  <a:schemeClr val="tx1"/>
                </a:solidFill>
                <a:latin typeface="+mn-lt"/>
                <a:ea typeface="+mn-ea"/>
                <a:cs typeface="+mn-cs"/>
              </a:rPr>
              <a:t>and</a:t>
            </a:r>
            <a:r>
              <a:rPr lang="en-US" sz="2000" kern="1200" spc="-10">
                <a:solidFill>
                  <a:schemeClr val="tx1"/>
                </a:solidFill>
                <a:latin typeface="+mn-lt"/>
                <a:ea typeface="+mn-ea"/>
                <a:cs typeface="+mn-cs"/>
              </a:rPr>
              <a:t> </a:t>
            </a:r>
            <a:r>
              <a:rPr lang="en-US" sz="2000" kern="1200" spc="-55">
                <a:solidFill>
                  <a:schemeClr val="tx1"/>
                </a:solidFill>
                <a:latin typeface="+mn-lt"/>
                <a:ea typeface="+mn-ea"/>
                <a:cs typeface="+mn-cs"/>
              </a:rPr>
              <a:t>secondary</a:t>
            </a:r>
            <a:r>
              <a:rPr lang="en-US" sz="2000" kern="1200" spc="-65">
                <a:solidFill>
                  <a:schemeClr val="tx1"/>
                </a:solidFill>
                <a:latin typeface="+mn-lt"/>
                <a:ea typeface="+mn-ea"/>
                <a:cs typeface="+mn-cs"/>
              </a:rPr>
              <a:t> </a:t>
            </a:r>
            <a:r>
              <a:rPr lang="en-US" sz="2000" kern="1200" spc="-45">
                <a:solidFill>
                  <a:schemeClr val="tx1"/>
                </a:solidFill>
                <a:latin typeface="+mn-lt"/>
                <a:ea typeface="+mn-ea"/>
                <a:cs typeface="+mn-cs"/>
              </a:rPr>
              <a:t>transactions,</a:t>
            </a:r>
            <a:r>
              <a:rPr lang="en-US" sz="2000" kern="1200" spc="-90">
                <a:solidFill>
                  <a:schemeClr val="tx1"/>
                </a:solidFill>
                <a:latin typeface="+mn-lt"/>
                <a:ea typeface="+mn-ea"/>
                <a:cs typeface="+mn-cs"/>
              </a:rPr>
              <a:t> </a:t>
            </a:r>
            <a:r>
              <a:rPr lang="en-US" sz="2000" kern="1200" spc="-20">
                <a:solidFill>
                  <a:schemeClr val="tx1"/>
                </a:solidFill>
                <a:latin typeface="+mn-lt"/>
                <a:ea typeface="+mn-ea"/>
                <a:cs typeface="+mn-cs"/>
              </a:rPr>
              <a:t>totaling</a:t>
            </a:r>
            <a:r>
              <a:rPr lang="en-US" sz="2000" kern="1200" spc="-15">
                <a:solidFill>
                  <a:schemeClr val="tx1"/>
                </a:solidFill>
                <a:latin typeface="+mn-lt"/>
                <a:ea typeface="+mn-ea"/>
                <a:cs typeface="+mn-cs"/>
              </a:rPr>
              <a:t> </a:t>
            </a:r>
            <a:r>
              <a:rPr lang="en-US" sz="2000" kern="1200" spc="-90">
                <a:solidFill>
                  <a:schemeClr val="tx1"/>
                </a:solidFill>
                <a:latin typeface="+mn-lt"/>
                <a:ea typeface="+mn-ea"/>
                <a:cs typeface="+mn-cs"/>
              </a:rPr>
              <a:t>$1.13 Million</a:t>
            </a:r>
            <a:endParaRPr lang="en-US" sz="2000" kern="1200" spc="-120">
              <a:solidFill>
                <a:schemeClr val="tx1"/>
              </a:solidFill>
              <a:latin typeface="+mn-lt"/>
              <a:ea typeface="+mn-ea"/>
              <a:cs typeface="+mn-cs"/>
            </a:endParaRPr>
          </a:p>
          <a:p>
            <a:pPr marL="114300" marR="5080" indent="-342900" algn="l" rtl="0">
              <a:lnSpc>
                <a:spcPct val="90000"/>
              </a:lnSpc>
              <a:spcBef>
                <a:spcPts val="130"/>
              </a:spcBef>
              <a:buFont typeface="Wingdings" panose="05000000000000000000" pitchFamily="2" charset="2"/>
              <a:buChar char="§"/>
            </a:pPr>
            <a:endParaRPr lang="en-US" sz="2000" kern="1200" spc="-120">
              <a:solidFill>
                <a:schemeClr val="tx1"/>
              </a:solidFill>
              <a:latin typeface="+mn-lt"/>
              <a:ea typeface="+mn-ea"/>
              <a:cs typeface="+mn-cs"/>
            </a:endParaRPr>
          </a:p>
          <a:p>
            <a:pPr marL="127000" marR="5080" indent="-342900" algn="l" rtl="0">
              <a:lnSpc>
                <a:spcPct val="90000"/>
              </a:lnSpc>
              <a:spcBef>
                <a:spcPts val="130"/>
              </a:spcBef>
              <a:buFont typeface="Wingdings" panose="05000000000000000000" pitchFamily="2" charset="2"/>
              <a:buChar char="§"/>
            </a:pPr>
            <a:r>
              <a:rPr lang="en-US" sz="2000" kern="1200" spc="-50">
                <a:solidFill>
                  <a:schemeClr val="tx1"/>
                </a:solidFill>
                <a:latin typeface="+mn-lt"/>
                <a:ea typeface="+mn-ea"/>
                <a:cs typeface="+mn-cs"/>
              </a:rPr>
              <a:t>This</a:t>
            </a:r>
            <a:r>
              <a:rPr lang="en-US" sz="2000" kern="1200" spc="-10">
                <a:solidFill>
                  <a:schemeClr val="tx1"/>
                </a:solidFill>
                <a:latin typeface="+mn-lt"/>
                <a:ea typeface="+mn-ea"/>
                <a:cs typeface="+mn-cs"/>
              </a:rPr>
              <a:t> </a:t>
            </a:r>
            <a:r>
              <a:rPr lang="en-US" sz="2000" kern="1200" spc="-45">
                <a:solidFill>
                  <a:schemeClr val="tx1"/>
                </a:solidFill>
                <a:latin typeface="+mn-lt"/>
                <a:ea typeface="+mn-ea"/>
                <a:cs typeface="+mn-cs"/>
              </a:rPr>
              <a:t>dataset</a:t>
            </a:r>
            <a:r>
              <a:rPr lang="en-US" sz="2000" kern="1200" spc="-10">
                <a:solidFill>
                  <a:schemeClr val="tx1"/>
                </a:solidFill>
                <a:latin typeface="+mn-lt"/>
                <a:ea typeface="+mn-ea"/>
                <a:cs typeface="+mn-cs"/>
              </a:rPr>
              <a:t> serves </a:t>
            </a:r>
            <a:r>
              <a:rPr lang="en-US" sz="2000" kern="1200" spc="-95">
                <a:solidFill>
                  <a:schemeClr val="tx1"/>
                </a:solidFill>
                <a:latin typeface="+mn-lt"/>
                <a:ea typeface="+mn-ea"/>
                <a:cs typeface="+mn-cs"/>
              </a:rPr>
              <a:t>as</a:t>
            </a:r>
            <a:r>
              <a:rPr lang="en-US" sz="2000" kern="1200" spc="-80">
                <a:solidFill>
                  <a:schemeClr val="tx1"/>
                </a:solidFill>
                <a:latin typeface="+mn-lt"/>
                <a:ea typeface="+mn-ea"/>
                <a:cs typeface="+mn-cs"/>
              </a:rPr>
              <a:t> </a:t>
            </a:r>
            <a:r>
              <a:rPr lang="en-US" sz="2000" kern="1200" spc="-30">
                <a:solidFill>
                  <a:schemeClr val="tx1"/>
                </a:solidFill>
                <a:latin typeface="+mn-lt"/>
                <a:ea typeface="+mn-ea"/>
                <a:cs typeface="+mn-cs"/>
              </a:rPr>
              <a:t>the</a:t>
            </a:r>
            <a:r>
              <a:rPr lang="en-US" sz="2000" kern="1200" spc="-55">
                <a:solidFill>
                  <a:schemeClr val="tx1"/>
                </a:solidFill>
                <a:latin typeface="+mn-lt"/>
                <a:ea typeface="+mn-ea"/>
                <a:cs typeface="+mn-cs"/>
              </a:rPr>
              <a:t> </a:t>
            </a:r>
            <a:r>
              <a:rPr lang="en-US" sz="2000" kern="1200" spc="-35">
                <a:solidFill>
                  <a:schemeClr val="tx1"/>
                </a:solidFill>
                <a:latin typeface="+mn-lt"/>
                <a:ea typeface="+mn-ea"/>
                <a:cs typeface="+mn-cs"/>
              </a:rPr>
              <a:t>foundation</a:t>
            </a:r>
            <a:r>
              <a:rPr lang="en-US" sz="2000" kern="1200" spc="-50">
                <a:solidFill>
                  <a:schemeClr val="tx1"/>
                </a:solidFill>
                <a:latin typeface="+mn-lt"/>
                <a:ea typeface="+mn-ea"/>
                <a:cs typeface="+mn-cs"/>
              </a:rPr>
              <a:t> </a:t>
            </a:r>
            <a:r>
              <a:rPr lang="en-US" sz="2000" kern="1200" spc="-10">
                <a:solidFill>
                  <a:schemeClr val="tx1"/>
                </a:solidFill>
                <a:latin typeface="+mn-lt"/>
                <a:ea typeface="+mn-ea"/>
                <a:cs typeface="+mn-cs"/>
              </a:rPr>
              <a:t>for</a:t>
            </a:r>
            <a:r>
              <a:rPr lang="en-US" sz="2000" kern="1200" spc="-114">
                <a:solidFill>
                  <a:schemeClr val="tx1"/>
                </a:solidFill>
                <a:latin typeface="+mn-lt"/>
                <a:ea typeface="+mn-ea"/>
                <a:cs typeface="+mn-cs"/>
              </a:rPr>
              <a:t> </a:t>
            </a:r>
            <a:r>
              <a:rPr lang="en-US" sz="2000" kern="1200" spc="-30">
                <a:solidFill>
                  <a:schemeClr val="tx1"/>
                </a:solidFill>
                <a:latin typeface="+mn-lt"/>
                <a:ea typeface="+mn-ea"/>
                <a:cs typeface="+mn-cs"/>
              </a:rPr>
              <a:t>training</a:t>
            </a:r>
            <a:r>
              <a:rPr lang="en-US" sz="2000" kern="1200" spc="-55">
                <a:solidFill>
                  <a:schemeClr val="tx1"/>
                </a:solidFill>
                <a:latin typeface="+mn-lt"/>
                <a:ea typeface="+mn-ea"/>
                <a:cs typeface="+mn-cs"/>
              </a:rPr>
              <a:t> </a:t>
            </a:r>
            <a:r>
              <a:rPr lang="en-US" sz="2000" kern="1200" spc="-50">
                <a:solidFill>
                  <a:schemeClr val="tx1"/>
                </a:solidFill>
                <a:latin typeface="+mn-lt"/>
                <a:ea typeface="+mn-ea"/>
                <a:cs typeface="+mn-cs"/>
              </a:rPr>
              <a:t>machine </a:t>
            </a:r>
            <a:r>
              <a:rPr lang="en-US" sz="2000" kern="1200" spc="-40">
                <a:solidFill>
                  <a:schemeClr val="tx1"/>
                </a:solidFill>
                <a:latin typeface="+mn-lt"/>
                <a:ea typeface="+mn-ea"/>
                <a:cs typeface="+mn-cs"/>
              </a:rPr>
              <a:t>learning</a:t>
            </a:r>
            <a:r>
              <a:rPr lang="en-US" sz="2000" kern="1200" spc="-50">
                <a:solidFill>
                  <a:schemeClr val="tx1"/>
                </a:solidFill>
                <a:latin typeface="+mn-lt"/>
                <a:ea typeface="+mn-ea"/>
                <a:cs typeface="+mn-cs"/>
              </a:rPr>
              <a:t> </a:t>
            </a:r>
            <a:r>
              <a:rPr lang="en-US" sz="2000" kern="1200" spc="-35">
                <a:solidFill>
                  <a:schemeClr val="tx1"/>
                </a:solidFill>
                <a:latin typeface="+mn-lt"/>
                <a:ea typeface="+mn-ea"/>
                <a:cs typeface="+mn-cs"/>
              </a:rPr>
              <a:t>algorithms</a:t>
            </a:r>
            <a:r>
              <a:rPr lang="en-US" sz="2000" kern="1200" spc="-80">
                <a:solidFill>
                  <a:schemeClr val="tx1"/>
                </a:solidFill>
                <a:latin typeface="+mn-lt"/>
                <a:ea typeface="+mn-ea"/>
                <a:cs typeface="+mn-cs"/>
              </a:rPr>
              <a:t> </a:t>
            </a:r>
            <a:r>
              <a:rPr lang="en-US" sz="2000" kern="1200">
                <a:solidFill>
                  <a:schemeClr val="tx1"/>
                </a:solidFill>
                <a:latin typeface="+mn-lt"/>
                <a:ea typeface="+mn-ea"/>
                <a:cs typeface="+mn-cs"/>
              </a:rPr>
              <a:t>to</a:t>
            </a:r>
            <a:r>
              <a:rPr lang="en-US" sz="2000" kern="1200" spc="-50">
                <a:solidFill>
                  <a:schemeClr val="tx1"/>
                </a:solidFill>
                <a:latin typeface="+mn-lt"/>
                <a:ea typeface="+mn-ea"/>
                <a:cs typeface="+mn-cs"/>
              </a:rPr>
              <a:t> </a:t>
            </a:r>
            <a:r>
              <a:rPr lang="en-US" sz="2000" kern="1200" spc="-10">
                <a:solidFill>
                  <a:schemeClr val="tx1"/>
                </a:solidFill>
                <a:latin typeface="+mn-lt"/>
                <a:ea typeface="+mn-ea"/>
                <a:cs typeface="+mn-cs"/>
              </a:rPr>
              <a:t>detect</a:t>
            </a:r>
            <a:r>
              <a:rPr lang="en-US" sz="2000" kern="1200" spc="-55">
                <a:solidFill>
                  <a:schemeClr val="tx1"/>
                </a:solidFill>
                <a:latin typeface="+mn-lt"/>
                <a:ea typeface="+mn-ea"/>
                <a:cs typeface="+mn-cs"/>
              </a:rPr>
              <a:t> </a:t>
            </a:r>
            <a:r>
              <a:rPr lang="en-US" sz="2000" kern="1200" spc="-30">
                <a:solidFill>
                  <a:schemeClr val="tx1"/>
                </a:solidFill>
                <a:latin typeface="+mn-lt"/>
                <a:ea typeface="+mn-ea"/>
                <a:cs typeface="+mn-cs"/>
              </a:rPr>
              <a:t>patterns</a:t>
            </a:r>
            <a:r>
              <a:rPr lang="en-US" sz="2000" kern="1200" spc="-50">
                <a:solidFill>
                  <a:schemeClr val="tx1"/>
                </a:solidFill>
                <a:latin typeface="+mn-lt"/>
                <a:ea typeface="+mn-ea"/>
                <a:cs typeface="+mn-cs"/>
              </a:rPr>
              <a:t> </a:t>
            </a:r>
            <a:r>
              <a:rPr lang="en-US" sz="2000" kern="1200" spc="-35">
                <a:solidFill>
                  <a:schemeClr val="tx1"/>
                </a:solidFill>
                <a:latin typeface="+mn-lt"/>
                <a:ea typeface="+mn-ea"/>
                <a:cs typeface="+mn-cs"/>
              </a:rPr>
              <a:t>indicative</a:t>
            </a:r>
            <a:r>
              <a:rPr lang="en-US" sz="2000" kern="1200" spc="-55">
                <a:solidFill>
                  <a:schemeClr val="tx1"/>
                </a:solidFill>
                <a:latin typeface="+mn-lt"/>
                <a:ea typeface="+mn-ea"/>
                <a:cs typeface="+mn-cs"/>
              </a:rPr>
              <a:t> </a:t>
            </a:r>
            <a:r>
              <a:rPr lang="en-US" sz="2000" kern="1200" spc="-10">
                <a:solidFill>
                  <a:schemeClr val="tx1"/>
                </a:solidFill>
                <a:latin typeface="+mn-lt"/>
                <a:ea typeface="+mn-ea"/>
                <a:cs typeface="+mn-cs"/>
              </a:rPr>
              <a:t>of</a:t>
            </a:r>
            <a:r>
              <a:rPr lang="en-US" sz="2000" kern="1200" spc="-75">
                <a:solidFill>
                  <a:schemeClr val="tx1"/>
                </a:solidFill>
                <a:latin typeface="+mn-lt"/>
                <a:ea typeface="+mn-ea"/>
                <a:cs typeface="+mn-cs"/>
              </a:rPr>
              <a:t> </a:t>
            </a:r>
            <a:r>
              <a:rPr lang="en-US" sz="2000" kern="1200" spc="-10">
                <a:solidFill>
                  <a:schemeClr val="tx1"/>
                </a:solidFill>
                <a:latin typeface="+mn-lt"/>
                <a:ea typeface="+mn-ea"/>
                <a:cs typeface="+mn-cs"/>
              </a:rPr>
              <a:t>fraud.</a:t>
            </a:r>
            <a:endParaRPr lang="en-US" sz="2000" kern="1200">
              <a:solidFill>
                <a:schemeClr val="tx1"/>
              </a:solidFill>
              <a:latin typeface="+mn-lt"/>
              <a:ea typeface="+mn-ea"/>
              <a:cs typeface="+mn-cs"/>
            </a:endParaRPr>
          </a:p>
        </p:txBody>
      </p:sp>
      <p:pic>
        <p:nvPicPr>
          <p:cNvPr id="5" name="Picture 4" descr="Programming data on computer monitor">
            <a:extLst>
              <a:ext uri="{FF2B5EF4-FFF2-40B4-BE49-F238E27FC236}">
                <a16:creationId xmlns:a16="http://schemas.microsoft.com/office/drawing/2014/main" id="{5918DE75-94AB-2375-BEED-06A80AF1CA91}"/>
              </a:ext>
            </a:extLst>
          </p:cNvPr>
          <p:cNvPicPr>
            <a:picLocks noChangeAspect="1"/>
          </p:cNvPicPr>
          <p:nvPr/>
        </p:nvPicPr>
        <p:blipFill rotWithShape="1">
          <a:blip r:embed="rId2"/>
          <a:srcRect l="26068" r="26074" b="1"/>
          <a:stretch/>
        </p:blipFill>
        <p:spPr>
          <a:xfrm>
            <a:off x="5308052" y="10"/>
            <a:ext cx="6883948" cy="96011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0" tIns="15875" rIns="0" bIns="0" rtlCol="0" anchor="b">
            <a:normAutofit/>
          </a:bodyPr>
          <a:lstStyle/>
          <a:p>
            <a:pPr marL="12700">
              <a:lnSpc>
                <a:spcPct val="90000"/>
              </a:lnSpc>
              <a:spcBef>
                <a:spcPts val="125"/>
              </a:spcBef>
            </a:pPr>
            <a:r>
              <a:rPr lang="en-US" sz="3500" b="1" spc="-65">
                <a:solidFill>
                  <a:schemeClr val="tx1"/>
                </a:solidFill>
                <a:latin typeface="+mj-lt"/>
              </a:rPr>
              <a:t>Alloca</a:t>
            </a:r>
            <a:r>
              <a:rPr lang="en-US" sz="3500" b="1" spc="-65">
                <a:solidFill>
                  <a:schemeClr val="tx1"/>
                </a:solidFill>
                <a:latin typeface="+mj-lt"/>
                <a:cs typeface="Lucida Sans Unicode"/>
              </a:rPr>
              <a:t>t</a:t>
            </a:r>
            <a:r>
              <a:rPr lang="en-US" sz="3500" b="1" spc="-65">
                <a:solidFill>
                  <a:schemeClr val="tx1"/>
                </a:solidFill>
                <a:latin typeface="+mj-lt"/>
              </a:rPr>
              <a:t>ion</a:t>
            </a:r>
            <a:r>
              <a:rPr lang="en-US" sz="3500" b="1" spc="-215">
                <a:solidFill>
                  <a:schemeClr val="tx1"/>
                </a:solidFill>
                <a:latin typeface="+mj-lt"/>
              </a:rPr>
              <a:t> </a:t>
            </a:r>
            <a:r>
              <a:rPr lang="en-US" sz="3500" b="1">
                <a:solidFill>
                  <a:schemeClr val="tx1"/>
                </a:solidFill>
                <a:latin typeface="+mj-lt"/>
              </a:rPr>
              <a:t>of</a:t>
            </a:r>
            <a:r>
              <a:rPr lang="en-US" sz="3500" b="1" spc="-330">
                <a:solidFill>
                  <a:schemeClr val="tx1"/>
                </a:solidFill>
                <a:latin typeface="+mj-lt"/>
              </a:rPr>
              <a:t> </a:t>
            </a:r>
            <a:r>
              <a:rPr lang="en-US" sz="3500" b="1" spc="-130">
                <a:solidFill>
                  <a:schemeClr val="tx1"/>
                </a:solidFill>
                <a:latin typeface="+mj-lt"/>
              </a:rPr>
              <a:t>T</a:t>
            </a:r>
            <a:r>
              <a:rPr lang="en-US" sz="3500" b="1" spc="-130">
                <a:solidFill>
                  <a:schemeClr val="tx1"/>
                </a:solidFill>
                <a:latin typeface="+mj-lt"/>
                <a:cs typeface="Lucida Sans Unicode"/>
              </a:rPr>
              <a:t>r</a:t>
            </a:r>
            <a:r>
              <a:rPr lang="en-US" sz="3500" b="1" spc="-130">
                <a:solidFill>
                  <a:schemeClr val="tx1"/>
                </a:solidFill>
                <a:latin typeface="+mj-lt"/>
              </a:rPr>
              <a:t>an</a:t>
            </a:r>
            <a:r>
              <a:rPr lang="en-US" sz="3500" b="1" spc="-130">
                <a:solidFill>
                  <a:schemeClr val="tx1"/>
                </a:solidFill>
                <a:latin typeface="+mj-lt"/>
                <a:cs typeface="Lucida Sans Unicode"/>
              </a:rPr>
              <a:t>s</a:t>
            </a:r>
            <a:r>
              <a:rPr lang="en-US" sz="3500" b="1" spc="-130">
                <a:solidFill>
                  <a:schemeClr val="tx1"/>
                </a:solidFill>
                <a:latin typeface="+mj-lt"/>
              </a:rPr>
              <a:t>ac</a:t>
            </a:r>
            <a:r>
              <a:rPr lang="en-US" sz="3500" b="1" spc="-130">
                <a:solidFill>
                  <a:schemeClr val="tx1"/>
                </a:solidFill>
                <a:latin typeface="+mj-lt"/>
                <a:cs typeface="Lucida Sans Unicode"/>
              </a:rPr>
              <a:t>t</a:t>
            </a:r>
            <a:r>
              <a:rPr lang="en-US" sz="3500" b="1" spc="-130">
                <a:solidFill>
                  <a:schemeClr val="tx1"/>
                </a:solidFill>
                <a:latin typeface="+mj-lt"/>
              </a:rPr>
              <a:t>ion</a:t>
            </a:r>
            <a:r>
              <a:rPr lang="en-US" sz="3500" b="1" spc="-210">
                <a:solidFill>
                  <a:schemeClr val="tx1"/>
                </a:solidFill>
                <a:latin typeface="+mj-lt"/>
              </a:rPr>
              <a:t> </a:t>
            </a:r>
            <a:r>
              <a:rPr lang="en-US" sz="3500" b="1" spc="-140">
                <a:solidFill>
                  <a:schemeClr val="tx1"/>
                </a:solidFill>
                <a:latin typeface="+mj-lt"/>
              </a:rPr>
              <a:t>Da</a:t>
            </a:r>
            <a:r>
              <a:rPr lang="en-US" sz="3500" b="1" spc="-140">
                <a:solidFill>
                  <a:schemeClr val="tx1"/>
                </a:solidFill>
                <a:latin typeface="+mj-lt"/>
                <a:cs typeface="Lucida Sans Unicode"/>
              </a:rPr>
              <a:t>t</a:t>
            </a:r>
            <a:r>
              <a:rPr lang="en-US" sz="3500" b="1" spc="-140">
                <a:solidFill>
                  <a:schemeClr val="tx1"/>
                </a:solidFill>
                <a:latin typeface="+mj-lt"/>
              </a:rPr>
              <a:t>a</a:t>
            </a:r>
            <a:r>
              <a:rPr lang="en-US" sz="3500" b="1" spc="-295">
                <a:solidFill>
                  <a:schemeClr val="tx1"/>
                </a:solidFill>
                <a:latin typeface="+mj-lt"/>
              </a:rPr>
              <a:t> </a:t>
            </a:r>
            <a:r>
              <a:rPr lang="en-US" sz="3500" b="1" spc="-75">
                <a:solidFill>
                  <a:schemeClr val="tx1"/>
                </a:solidFill>
                <a:latin typeface="+mj-lt"/>
              </a:rPr>
              <a:t>Ac</a:t>
            </a:r>
            <a:r>
              <a:rPr lang="en-US" sz="3500" b="1" spc="-75">
                <a:solidFill>
                  <a:schemeClr val="tx1"/>
                </a:solidFill>
                <a:latin typeface="+mj-lt"/>
                <a:cs typeface="Lucida Sans Unicode"/>
              </a:rPr>
              <a:t>r</a:t>
            </a:r>
            <a:r>
              <a:rPr lang="en-US" sz="3500" b="1" spc="-75">
                <a:solidFill>
                  <a:schemeClr val="tx1"/>
                </a:solidFill>
                <a:latin typeface="+mj-lt"/>
              </a:rPr>
              <a:t>o</a:t>
            </a:r>
            <a:r>
              <a:rPr lang="en-US" sz="3500" b="1" spc="-75">
                <a:solidFill>
                  <a:schemeClr val="tx1"/>
                </a:solidFill>
                <a:latin typeface="+mj-lt"/>
                <a:cs typeface="Lucida Sans Unicode"/>
              </a:rPr>
              <a:t>ss</a:t>
            </a:r>
            <a:r>
              <a:rPr lang="en-US" sz="3500" b="1" spc="-260">
                <a:solidFill>
                  <a:schemeClr val="tx1"/>
                </a:solidFill>
                <a:latin typeface="+mj-lt"/>
                <a:cs typeface="Lucida Sans Unicode"/>
              </a:rPr>
              <a:t> </a:t>
            </a:r>
            <a:r>
              <a:rPr lang="en-US" sz="3500" b="1" spc="-55">
                <a:solidFill>
                  <a:schemeClr val="tx1"/>
                </a:solidFill>
                <a:latin typeface="+mj-lt"/>
              </a:rPr>
              <a:t>Ca</a:t>
            </a:r>
            <a:r>
              <a:rPr lang="en-US" sz="3500" b="1" spc="-55">
                <a:solidFill>
                  <a:schemeClr val="tx1"/>
                </a:solidFill>
                <a:latin typeface="+mj-lt"/>
                <a:cs typeface="Lucida Sans Unicode"/>
              </a:rPr>
              <a:t>t</a:t>
            </a:r>
            <a:r>
              <a:rPr lang="en-US" sz="3500" b="1" spc="-55">
                <a:solidFill>
                  <a:schemeClr val="tx1"/>
                </a:solidFill>
                <a:latin typeface="+mj-lt"/>
              </a:rPr>
              <a:t>ego</a:t>
            </a:r>
            <a:r>
              <a:rPr lang="en-US" sz="3500" b="1" spc="-55">
                <a:solidFill>
                  <a:schemeClr val="tx1"/>
                </a:solidFill>
                <a:latin typeface="+mj-lt"/>
                <a:cs typeface="Lucida Sans Unicode"/>
              </a:rPr>
              <a:t>r</a:t>
            </a:r>
            <a:r>
              <a:rPr lang="en-US" sz="3500" b="1" spc="-55">
                <a:solidFill>
                  <a:schemeClr val="tx1"/>
                </a:solidFill>
                <a:latin typeface="+mj-lt"/>
              </a:rPr>
              <a:t>ie</a:t>
            </a:r>
            <a:r>
              <a:rPr lang="en-US" sz="3500" b="1" spc="-55">
                <a:solidFill>
                  <a:schemeClr val="tx1"/>
                </a:solidFill>
                <a:latin typeface="+mj-lt"/>
                <a:cs typeface="Lucida Sans Unicode"/>
              </a:rPr>
              <a:t>s</a:t>
            </a:r>
            <a:endParaRPr lang="en-US" sz="3500" b="1">
              <a:solidFill>
                <a:schemeClr val="tx1"/>
              </a:solidFill>
              <a:latin typeface="+mj-lt"/>
              <a:cs typeface="Lucida Sans Unicode"/>
            </a:endParaRP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411479" y="3729445"/>
            <a:ext cx="10388066" cy="545406"/>
          </a:xfrm>
          <a:prstGeom prst="rect">
            <a:avLst/>
          </a:prstGeom>
        </p:spPr>
        <p:txBody>
          <a:bodyPr vert="horz" wrap="square" lIns="0" tIns="17145" rIns="0" bIns="0" rtlCol="0">
            <a:spAutoFit/>
          </a:bodyPr>
          <a:lstStyle/>
          <a:p>
            <a:pPr marL="8636" marR="3454" algn="just">
              <a:lnSpc>
                <a:spcPct val="110400"/>
              </a:lnSpc>
              <a:spcBef>
                <a:spcPts val="92"/>
              </a:spcBef>
            </a:pPr>
            <a:r>
              <a:rPr lang="en-US" sz="1600" spc="-37">
                <a:solidFill>
                  <a:schemeClr val="tx1"/>
                </a:solidFill>
                <a:latin typeface="+mn-lt"/>
                <a:cs typeface="Arial"/>
              </a:rPr>
              <a:t>In</a:t>
            </a:r>
            <a:r>
              <a:rPr lang="en-US" sz="1600" spc="-34">
                <a:solidFill>
                  <a:schemeClr val="tx1"/>
                </a:solidFill>
                <a:latin typeface="+mn-lt"/>
                <a:cs typeface="Arial"/>
              </a:rPr>
              <a:t> </a:t>
            </a:r>
            <a:r>
              <a:rPr lang="en-US" sz="1600" spc="-17">
                <a:solidFill>
                  <a:schemeClr val="tx1"/>
                </a:solidFill>
                <a:latin typeface="+mn-lt"/>
                <a:cs typeface="Arial"/>
              </a:rPr>
              <a:t>order</a:t>
            </a:r>
            <a:r>
              <a:rPr lang="en-US" sz="1600" spc="-48">
                <a:solidFill>
                  <a:schemeClr val="tx1"/>
                </a:solidFill>
                <a:latin typeface="+mn-lt"/>
                <a:cs typeface="Arial"/>
              </a:rPr>
              <a:t> </a:t>
            </a:r>
            <a:r>
              <a:rPr lang="en-US" sz="1600">
                <a:solidFill>
                  <a:schemeClr val="tx1"/>
                </a:solidFill>
                <a:latin typeface="+mn-lt"/>
                <a:cs typeface="Arial"/>
              </a:rPr>
              <a:t>to</a:t>
            </a:r>
            <a:r>
              <a:rPr lang="en-US" sz="1600" spc="-54">
                <a:solidFill>
                  <a:schemeClr val="tx1"/>
                </a:solidFill>
                <a:latin typeface="+mn-lt"/>
                <a:cs typeface="Arial"/>
              </a:rPr>
              <a:t> </a:t>
            </a:r>
            <a:r>
              <a:rPr lang="en-US" sz="1600" spc="-14">
                <a:solidFill>
                  <a:schemeClr val="tx1"/>
                </a:solidFill>
                <a:latin typeface="+mn-lt"/>
                <a:cs typeface="Arial"/>
              </a:rPr>
              <a:t>effectively</a:t>
            </a:r>
            <a:r>
              <a:rPr lang="en-US" sz="1600" spc="-24">
                <a:solidFill>
                  <a:schemeClr val="tx1"/>
                </a:solidFill>
                <a:latin typeface="+mn-lt"/>
                <a:cs typeface="Arial"/>
              </a:rPr>
              <a:t> </a:t>
            </a:r>
            <a:r>
              <a:rPr lang="en-US" sz="1600" spc="-54">
                <a:solidFill>
                  <a:schemeClr val="tx1"/>
                </a:solidFill>
                <a:latin typeface="+mn-lt"/>
                <a:cs typeface="Arial"/>
              </a:rPr>
              <a:t>analyze</a:t>
            </a:r>
            <a:r>
              <a:rPr lang="en-US" sz="1600" spc="-17">
                <a:solidFill>
                  <a:schemeClr val="tx1"/>
                </a:solidFill>
                <a:latin typeface="+mn-lt"/>
                <a:cs typeface="Arial"/>
              </a:rPr>
              <a:t> transaction</a:t>
            </a:r>
            <a:r>
              <a:rPr lang="en-US" sz="1600" spc="-24">
                <a:solidFill>
                  <a:schemeClr val="tx1"/>
                </a:solidFill>
                <a:latin typeface="+mn-lt"/>
                <a:cs typeface="Arial"/>
              </a:rPr>
              <a:t> </a:t>
            </a:r>
            <a:r>
              <a:rPr lang="en-US" sz="1600" spc="-34">
                <a:solidFill>
                  <a:schemeClr val="tx1"/>
                </a:solidFill>
                <a:latin typeface="+mn-lt"/>
                <a:cs typeface="Arial"/>
              </a:rPr>
              <a:t>data</a:t>
            </a:r>
            <a:r>
              <a:rPr lang="en-US" sz="1600" spc="-27">
                <a:solidFill>
                  <a:schemeClr val="tx1"/>
                </a:solidFill>
                <a:latin typeface="+mn-lt"/>
                <a:cs typeface="Arial"/>
              </a:rPr>
              <a:t> </a:t>
            </a:r>
            <a:r>
              <a:rPr lang="en-US" sz="1600">
                <a:solidFill>
                  <a:schemeClr val="tx1"/>
                </a:solidFill>
                <a:latin typeface="+mn-lt"/>
                <a:cs typeface="Arial"/>
              </a:rPr>
              <a:t>for</a:t>
            </a:r>
            <a:r>
              <a:rPr lang="en-US" sz="1600" spc="-37">
                <a:solidFill>
                  <a:schemeClr val="tx1"/>
                </a:solidFill>
                <a:latin typeface="+mn-lt"/>
                <a:cs typeface="Arial"/>
              </a:rPr>
              <a:t> </a:t>
            </a:r>
            <a:r>
              <a:rPr lang="en-US" sz="1600" spc="-14">
                <a:solidFill>
                  <a:schemeClr val="tx1"/>
                </a:solidFill>
                <a:latin typeface="+mn-lt"/>
                <a:cs typeface="Arial"/>
              </a:rPr>
              <a:t>fraud</a:t>
            </a:r>
            <a:r>
              <a:rPr lang="en-US" sz="1600" spc="-27">
                <a:solidFill>
                  <a:schemeClr val="tx1"/>
                </a:solidFill>
                <a:latin typeface="+mn-lt"/>
                <a:cs typeface="Arial"/>
              </a:rPr>
              <a:t> </a:t>
            </a:r>
            <a:r>
              <a:rPr lang="en-US" sz="1600" spc="-7">
                <a:solidFill>
                  <a:schemeClr val="tx1"/>
                </a:solidFill>
                <a:latin typeface="+mn-lt"/>
                <a:cs typeface="Arial"/>
              </a:rPr>
              <a:t>detection</a:t>
            </a:r>
            <a:r>
              <a:rPr lang="en-US" sz="1600" spc="-7">
                <a:solidFill>
                  <a:schemeClr val="tx1"/>
                </a:solidFill>
                <a:latin typeface="+mn-lt"/>
                <a:cs typeface="Calibri"/>
              </a:rPr>
              <a:t>,</a:t>
            </a:r>
            <a:r>
              <a:rPr lang="en-US" sz="1600" spc="3">
                <a:solidFill>
                  <a:schemeClr val="tx1"/>
                </a:solidFill>
                <a:latin typeface="+mn-lt"/>
                <a:cs typeface="Calibri"/>
              </a:rPr>
              <a:t> </a:t>
            </a:r>
            <a:r>
              <a:rPr lang="en-US" sz="1600" spc="-7">
                <a:solidFill>
                  <a:schemeClr val="tx1"/>
                </a:solidFill>
                <a:latin typeface="+mn-lt"/>
                <a:cs typeface="Arial"/>
              </a:rPr>
              <a:t>the</a:t>
            </a:r>
            <a:r>
              <a:rPr lang="en-US" sz="1600" spc="-27">
                <a:solidFill>
                  <a:schemeClr val="tx1"/>
                </a:solidFill>
                <a:latin typeface="+mn-lt"/>
                <a:cs typeface="Arial"/>
              </a:rPr>
              <a:t> </a:t>
            </a:r>
            <a:r>
              <a:rPr lang="en-US" sz="1600" spc="-34">
                <a:solidFill>
                  <a:schemeClr val="tx1"/>
                </a:solidFill>
                <a:latin typeface="+mn-lt"/>
                <a:cs typeface="Arial"/>
              </a:rPr>
              <a:t>data</a:t>
            </a:r>
            <a:r>
              <a:rPr lang="en-US" sz="1600" spc="-24">
                <a:solidFill>
                  <a:schemeClr val="tx1"/>
                </a:solidFill>
                <a:latin typeface="+mn-lt"/>
                <a:cs typeface="Arial"/>
              </a:rPr>
              <a:t> </a:t>
            </a:r>
            <a:r>
              <a:rPr lang="en-US" sz="1600" spc="-51">
                <a:solidFill>
                  <a:schemeClr val="tx1"/>
                </a:solidFill>
                <a:latin typeface="+mn-lt"/>
                <a:cs typeface="Arial"/>
              </a:rPr>
              <a:t>has</a:t>
            </a:r>
            <a:r>
              <a:rPr lang="en-US" sz="1600" spc="-10">
                <a:solidFill>
                  <a:schemeClr val="tx1"/>
                </a:solidFill>
                <a:latin typeface="+mn-lt"/>
                <a:cs typeface="Arial"/>
              </a:rPr>
              <a:t> </a:t>
            </a:r>
            <a:r>
              <a:rPr lang="en-US" sz="1600" spc="-41">
                <a:solidFill>
                  <a:schemeClr val="tx1"/>
                </a:solidFill>
                <a:latin typeface="+mn-lt"/>
                <a:cs typeface="Arial"/>
              </a:rPr>
              <a:t>been</a:t>
            </a:r>
            <a:r>
              <a:rPr lang="en-US" sz="1600" spc="-27">
                <a:solidFill>
                  <a:schemeClr val="tx1"/>
                </a:solidFill>
                <a:latin typeface="+mn-lt"/>
                <a:cs typeface="Arial"/>
              </a:rPr>
              <a:t> organized </a:t>
            </a:r>
            <a:r>
              <a:rPr lang="en-US" sz="1600">
                <a:solidFill>
                  <a:schemeClr val="tx1"/>
                </a:solidFill>
                <a:latin typeface="+mn-lt"/>
                <a:cs typeface="Arial"/>
              </a:rPr>
              <a:t>into</a:t>
            </a:r>
            <a:r>
              <a:rPr lang="en-US" sz="1600" spc="-24">
                <a:solidFill>
                  <a:schemeClr val="tx1"/>
                </a:solidFill>
                <a:latin typeface="+mn-lt"/>
                <a:cs typeface="Arial"/>
              </a:rPr>
              <a:t> </a:t>
            </a:r>
            <a:r>
              <a:rPr lang="en-US" sz="1600" spc="-7">
                <a:solidFill>
                  <a:schemeClr val="tx1"/>
                </a:solidFill>
                <a:latin typeface="+mn-lt"/>
                <a:cs typeface="Arial"/>
              </a:rPr>
              <a:t>different </a:t>
            </a:r>
            <a:r>
              <a:rPr lang="en-US" sz="1600" spc="-17">
                <a:solidFill>
                  <a:schemeClr val="tx1"/>
                </a:solidFill>
                <a:latin typeface="+mn-lt"/>
                <a:cs typeface="Arial"/>
              </a:rPr>
              <a:t>categories</a:t>
            </a:r>
            <a:r>
              <a:rPr lang="en-US" sz="1600" spc="-17">
                <a:solidFill>
                  <a:schemeClr val="tx1"/>
                </a:solidFill>
                <a:latin typeface="+mn-lt"/>
                <a:cs typeface="Calibri"/>
              </a:rPr>
              <a:t>.</a:t>
            </a:r>
            <a:r>
              <a:rPr lang="en-US" sz="1600" spc="-34">
                <a:solidFill>
                  <a:schemeClr val="tx1"/>
                </a:solidFill>
                <a:latin typeface="+mn-lt"/>
                <a:cs typeface="Calibri"/>
              </a:rPr>
              <a:t> </a:t>
            </a:r>
            <a:r>
              <a:rPr lang="en-US" sz="1600" spc="-48">
                <a:solidFill>
                  <a:schemeClr val="tx1"/>
                </a:solidFill>
                <a:latin typeface="+mn-lt"/>
                <a:cs typeface="Arial"/>
              </a:rPr>
              <a:t>These</a:t>
            </a:r>
            <a:r>
              <a:rPr lang="en-US" sz="1600" spc="-24">
                <a:solidFill>
                  <a:schemeClr val="tx1"/>
                </a:solidFill>
                <a:latin typeface="+mn-lt"/>
                <a:cs typeface="Arial"/>
              </a:rPr>
              <a:t> </a:t>
            </a:r>
            <a:r>
              <a:rPr lang="en-US" sz="1600" spc="-17">
                <a:solidFill>
                  <a:schemeClr val="tx1"/>
                </a:solidFill>
                <a:latin typeface="+mn-lt"/>
                <a:cs typeface="Arial"/>
              </a:rPr>
              <a:t>categories</a:t>
            </a:r>
            <a:r>
              <a:rPr lang="en-US" sz="1600" spc="-48">
                <a:solidFill>
                  <a:schemeClr val="tx1"/>
                </a:solidFill>
                <a:latin typeface="+mn-lt"/>
                <a:cs typeface="Arial"/>
              </a:rPr>
              <a:t> </a:t>
            </a:r>
            <a:r>
              <a:rPr lang="en-US" sz="1600" spc="-7">
                <a:solidFill>
                  <a:schemeClr val="tx1"/>
                </a:solidFill>
                <a:latin typeface="+mn-lt"/>
                <a:cs typeface="Arial"/>
              </a:rPr>
              <a:t>provide</a:t>
            </a:r>
            <a:r>
              <a:rPr lang="en-US" sz="1600" spc="-48">
                <a:solidFill>
                  <a:schemeClr val="tx1"/>
                </a:solidFill>
                <a:latin typeface="+mn-lt"/>
                <a:cs typeface="Arial"/>
              </a:rPr>
              <a:t> </a:t>
            </a:r>
            <a:r>
              <a:rPr lang="en-US" sz="1600" spc="-7">
                <a:solidFill>
                  <a:schemeClr val="tx1"/>
                </a:solidFill>
                <a:latin typeface="+mn-lt"/>
                <a:cs typeface="Arial"/>
              </a:rPr>
              <a:t>insights</a:t>
            </a:r>
            <a:r>
              <a:rPr lang="en-US" sz="1600" spc="-17">
                <a:solidFill>
                  <a:schemeClr val="tx1"/>
                </a:solidFill>
                <a:latin typeface="+mn-lt"/>
                <a:cs typeface="Arial"/>
              </a:rPr>
              <a:t> </a:t>
            </a:r>
            <a:r>
              <a:rPr lang="en-US" sz="1600" spc="-7">
                <a:solidFill>
                  <a:schemeClr val="tx1"/>
                </a:solidFill>
                <a:latin typeface="+mn-lt"/>
                <a:cs typeface="Arial"/>
              </a:rPr>
              <a:t>into</a:t>
            </a:r>
            <a:r>
              <a:rPr lang="en-US" sz="1600" spc="-54">
                <a:solidFill>
                  <a:schemeClr val="tx1"/>
                </a:solidFill>
                <a:latin typeface="+mn-lt"/>
                <a:cs typeface="Arial"/>
              </a:rPr>
              <a:t> </a:t>
            </a:r>
            <a:r>
              <a:rPr lang="en-US" sz="1600" spc="-17">
                <a:solidFill>
                  <a:schemeClr val="tx1"/>
                </a:solidFill>
                <a:latin typeface="+mn-lt"/>
                <a:cs typeface="Arial"/>
              </a:rPr>
              <a:t>various </a:t>
            </a:r>
            <a:r>
              <a:rPr lang="en-US" sz="1600" spc="-7">
                <a:solidFill>
                  <a:schemeClr val="tx1"/>
                </a:solidFill>
                <a:latin typeface="+mn-lt"/>
                <a:cs typeface="Arial"/>
              </a:rPr>
              <a:t>aspects</a:t>
            </a:r>
            <a:r>
              <a:rPr lang="en-US" sz="1600" spc="-20">
                <a:solidFill>
                  <a:schemeClr val="tx1"/>
                </a:solidFill>
                <a:latin typeface="+mn-lt"/>
                <a:cs typeface="Arial"/>
              </a:rPr>
              <a:t> </a:t>
            </a:r>
            <a:r>
              <a:rPr lang="en-US" sz="1600" spc="-31">
                <a:solidFill>
                  <a:schemeClr val="tx1"/>
                </a:solidFill>
                <a:latin typeface="+mn-lt"/>
                <a:cs typeface="Arial"/>
              </a:rPr>
              <a:t>of</a:t>
            </a:r>
            <a:r>
              <a:rPr lang="en-US" sz="1600" spc="-37">
                <a:solidFill>
                  <a:schemeClr val="tx1"/>
                </a:solidFill>
                <a:latin typeface="+mn-lt"/>
                <a:cs typeface="Arial"/>
              </a:rPr>
              <a:t> </a:t>
            </a:r>
            <a:r>
              <a:rPr lang="en-US" sz="1600" spc="-14">
                <a:solidFill>
                  <a:schemeClr val="tx1"/>
                </a:solidFill>
                <a:latin typeface="+mn-lt"/>
                <a:cs typeface="Arial"/>
              </a:rPr>
              <a:t>the</a:t>
            </a:r>
            <a:r>
              <a:rPr lang="en-US" sz="1600" spc="-54">
                <a:solidFill>
                  <a:schemeClr val="tx1"/>
                </a:solidFill>
                <a:latin typeface="+mn-lt"/>
                <a:cs typeface="Arial"/>
              </a:rPr>
              <a:t> </a:t>
            </a:r>
            <a:r>
              <a:rPr lang="en-US" sz="1600" spc="-17">
                <a:solidFill>
                  <a:schemeClr val="tx1"/>
                </a:solidFill>
                <a:latin typeface="+mn-lt"/>
                <a:cs typeface="Arial"/>
              </a:rPr>
              <a:t>transactions </a:t>
            </a:r>
            <a:r>
              <a:rPr lang="en-US" sz="1600" spc="-48">
                <a:solidFill>
                  <a:schemeClr val="tx1"/>
                </a:solidFill>
                <a:latin typeface="+mn-lt"/>
                <a:cs typeface="Arial"/>
              </a:rPr>
              <a:t>and</a:t>
            </a:r>
            <a:r>
              <a:rPr lang="en-US" sz="1600" spc="-24">
                <a:solidFill>
                  <a:schemeClr val="tx1"/>
                </a:solidFill>
                <a:latin typeface="+mn-lt"/>
                <a:cs typeface="Arial"/>
              </a:rPr>
              <a:t> </a:t>
            </a:r>
            <a:r>
              <a:rPr lang="en-US" sz="1600" spc="-14">
                <a:solidFill>
                  <a:schemeClr val="tx1"/>
                </a:solidFill>
                <a:latin typeface="+mn-lt"/>
                <a:cs typeface="Arial"/>
              </a:rPr>
              <a:t>help</a:t>
            </a:r>
            <a:r>
              <a:rPr lang="en-US" sz="1600" spc="-17">
                <a:solidFill>
                  <a:schemeClr val="tx1"/>
                </a:solidFill>
                <a:latin typeface="+mn-lt"/>
                <a:cs typeface="Arial"/>
              </a:rPr>
              <a:t> </a:t>
            </a:r>
            <a:r>
              <a:rPr lang="en-US" sz="1600" spc="-7">
                <a:solidFill>
                  <a:schemeClr val="tx1"/>
                </a:solidFill>
                <a:latin typeface="+mn-lt"/>
                <a:cs typeface="Arial"/>
              </a:rPr>
              <a:t>identify</a:t>
            </a:r>
            <a:r>
              <a:rPr lang="en-US" sz="1600" spc="-34">
                <a:solidFill>
                  <a:schemeClr val="tx1"/>
                </a:solidFill>
                <a:latin typeface="+mn-lt"/>
                <a:cs typeface="Arial"/>
              </a:rPr>
              <a:t> </a:t>
            </a:r>
            <a:r>
              <a:rPr lang="en-US" sz="1600" spc="-7">
                <a:solidFill>
                  <a:schemeClr val="tx1"/>
                </a:solidFill>
                <a:latin typeface="+mn-lt"/>
                <a:cs typeface="Arial"/>
              </a:rPr>
              <a:t>fraud </a:t>
            </a:r>
            <a:r>
              <a:rPr lang="en-US" sz="1600" spc="-14">
                <a:solidFill>
                  <a:schemeClr val="tx1"/>
                </a:solidFill>
                <a:latin typeface="+mn-lt"/>
                <a:cs typeface="Arial"/>
              </a:rPr>
              <a:t>characteristics</a:t>
            </a:r>
            <a:r>
              <a:rPr lang="en-US" sz="1600" spc="-3">
                <a:solidFill>
                  <a:schemeClr val="tx1"/>
                </a:solidFill>
                <a:latin typeface="+mn-lt"/>
                <a:cs typeface="Arial"/>
              </a:rPr>
              <a:t> </a:t>
            </a:r>
            <a:r>
              <a:rPr lang="en-US" sz="1600" spc="-37">
                <a:solidFill>
                  <a:schemeClr val="tx1"/>
                </a:solidFill>
                <a:latin typeface="+mn-lt"/>
                <a:cs typeface="Arial"/>
              </a:rPr>
              <a:t>and</a:t>
            </a:r>
            <a:r>
              <a:rPr lang="en-US" sz="1600" spc="-20">
                <a:solidFill>
                  <a:schemeClr val="tx1"/>
                </a:solidFill>
                <a:latin typeface="+mn-lt"/>
                <a:cs typeface="Arial"/>
              </a:rPr>
              <a:t> </a:t>
            </a:r>
            <a:r>
              <a:rPr lang="en-US" sz="1600" spc="-7">
                <a:solidFill>
                  <a:schemeClr val="tx1"/>
                </a:solidFill>
                <a:latin typeface="+mn-lt"/>
                <a:cs typeface="Arial"/>
              </a:rPr>
              <a:t>patterns</a:t>
            </a:r>
            <a:r>
              <a:rPr lang="en-US" sz="1600" spc="-7">
                <a:solidFill>
                  <a:schemeClr val="tx1"/>
                </a:solidFill>
                <a:latin typeface="+mn-lt"/>
                <a:cs typeface="Calibri"/>
              </a:rPr>
              <a:t>.</a:t>
            </a:r>
            <a:endParaRPr lang="en-US" sz="1600">
              <a:solidFill>
                <a:schemeClr val="tx1"/>
              </a:solidFill>
              <a:latin typeface="+mn-lt"/>
              <a:cs typeface="Calibri"/>
            </a:endParaRPr>
          </a:p>
        </p:txBody>
      </p:sp>
      <p:sp>
        <p:nvSpPr>
          <p:cNvPr id="4" name="object 4"/>
          <p:cNvSpPr txBox="1"/>
          <p:nvPr/>
        </p:nvSpPr>
        <p:spPr>
          <a:xfrm>
            <a:off x="411479" y="4512059"/>
            <a:ext cx="2122715" cy="288541"/>
          </a:xfrm>
          <a:prstGeom prst="rect">
            <a:avLst/>
          </a:prstGeom>
        </p:spPr>
        <p:txBody>
          <a:bodyPr vert="horz" wrap="square" lIns="0" tIns="11430" rIns="0" bIns="0" rtlCol="0">
            <a:spAutoFit/>
          </a:bodyPr>
          <a:lstStyle/>
          <a:p>
            <a:pPr marL="8636">
              <a:spcBef>
                <a:spcPts val="61"/>
              </a:spcBef>
            </a:pPr>
            <a:r>
              <a:rPr lang="en-US" b="1" u="sng" spc="-41">
                <a:solidFill>
                  <a:schemeClr val="tx1"/>
                </a:solidFill>
                <a:latin typeface="+mj-lt"/>
                <a:cs typeface="Arial"/>
              </a:rPr>
              <a:t>Ca</a:t>
            </a:r>
            <a:r>
              <a:rPr lang="en-US" b="1" u="sng" spc="-41">
                <a:solidFill>
                  <a:schemeClr val="tx1"/>
                </a:solidFill>
                <a:latin typeface="+mj-lt"/>
                <a:cs typeface="Lucida Sans Unicode"/>
              </a:rPr>
              <a:t>t</a:t>
            </a:r>
            <a:r>
              <a:rPr lang="en-US" b="1" u="sng" spc="-41">
                <a:solidFill>
                  <a:schemeClr val="tx1"/>
                </a:solidFill>
                <a:latin typeface="+mj-lt"/>
                <a:cs typeface="Arial"/>
              </a:rPr>
              <a:t>ego</a:t>
            </a:r>
            <a:r>
              <a:rPr lang="en-US" b="1" u="sng" spc="-41">
                <a:solidFill>
                  <a:schemeClr val="tx1"/>
                </a:solidFill>
                <a:latin typeface="+mj-lt"/>
                <a:cs typeface="Lucida Sans Unicode"/>
              </a:rPr>
              <a:t>r</a:t>
            </a:r>
            <a:r>
              <a:rPr lang="en-US" b="1" u="sng" spc="-41">
                <a:solidFill>
                  <a:schemeClr val="tx1"/>
                </a:solidFill>
                <a:latin typeface="+mj-lt"/>
                <a:cs typeface="Arial"/>
              </a:rPr>
              <a:t>i</a:t>
            </a:r>
            <a:r>
              <a:rPr lang="en-US" b="1" u="sng" spc="-41">
                <a:solidFill>
                  <a:schemeClr val="tx1"/>
                </a:solidFill>
                <a:latin typeface="+mj-lt"/>
                <a:cs typeface="Lucida Sans Unicode"/>
              </a:rPr>
              <a:t>z</a:t>
            </a:r>
            <a:r>
              <a:rPr lang="en-US" b="1" u="sng" spc="-41">
                <a:solidFill>
                  <a:schemeClr val="tx1"/>
                </a:solidFill>
                <a:latin typeface="+mj-lt"/>
                <a:cs typeface="Arial"/>
              </a:rPr>
              <a:t>a</a:t>
            </a:r>
            <a:r>
              <a:rPr lang="en-US" b="1" u="sng" spc="-41">
                <a:solidFill>
                  <a:schemeClr val="tx1"/>
                </a:solidFill>
                <a:latin typeface="+mj-lt"/>
                <a:cs typeface="Lucida Sans Unicode"/>
              </a:rPr>
              <a:t>t</a:t>
            </a:r>
            <a:r>
              <a:rPr lang="en-US" b="1" u="sng" spc="-41">
                <a:solidFill>
                  <a:schemeClr val="tx1"/>
                </a:solidFill>
                <a:latin typeface="+mj-lt"/>
                <a:cs typeface="Arial"/>
              </a:rPr>
              <a:t>ion</a:t>
            </a:r>
            <a:r>
              <a:rPr lang="en-US" b="1" u="sng" spc="-41">
                <a:solidFill>
                  <a:schemeClr val="tx1"/>
                </a:solidFill>
                <a:latin typeface="+mj-lt"/>
                <a:cs typeface="Lucida Sans Unicode"/>
              </a:rPr>
              <a:t>s</a:t>
            </a:r>
            <a:endParaRPr lang="en-US" b="1" u="sng">
              <a:solidFill>
                <a:schemeClr val="tx1"/>
              </a:solidFill>
              <a:latin typeface="+mj-lt"/>
              <a:cs typeface="Lucida Sans Unicode"/>
            </a:endParaRPr>
          </a:p>
        </p:txBody>
      </p:sp>
      <p:pic>
        <p:nvPicPr>
          <p:cNvPr id="5" name="object 5"/>
          <p:cNvPicPr/>
          <p:nvPr/>
        </p:nvPicPr>
        <p:blipFill>
          <a:blip r:embed="rId2" cstate="print"/>
          <a:stretch>
            <a:fillRect/>
          </a:stretch>
        </p:blipFill>
        <p:spPr>
          <a:xfrm>
            <a:off x="411479" y="5093330"/>
            <a:ext cx="10517851" cy="41943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object 2">
            <a:extLst>
              <a:ext uri="{FF2B5EF4-FFF2-40B4-BE49-F238E27FC236}">
                <a16:creationId xmlns:a16="http://schemas.microsoft.com/office/drawing/2014/main" id="{D9DC568D-E1D3-68F2-B4BD-21B4367A5788}"/>
              </a:ext>
            </a:extLst>
          </p:cNvPr>
          <p:cNvSpPr txBox="1">
            <a:spLocks noGrp="1"/>
          </p:cNvSpPr>
          <p:nvPr>
            <p:ph type="title"/>
          </p:nvPr>
        </p:nvSpPr>
        <p:spPr>
          <a:xfrm>
            <a:off x="411479" y="1854326"/>
            <a:ext cx="6124075" cy="508473"/>
          </a:xfrm>
          <a:prstGeom prst="rect">
            <a:avLst/>
          </a:prstGeom>
        </p:spPr>
        <p:txBody>
          <a:bodyPr vert="horz" wrap="square" lIns="0" tIns="15875" rIns="0" bIns="0" rtlCol="0">
            <a:spAutoFit/>
          </a:bodyPr>
          <a:lstStyle/>
          <a:p>
            <a:pPr marL="12700" algn="ctr">
              <a:lnSpc>
                <a:spcPct val="100000"/>
              </a:lnSpc>
              <a:spcBef>
                <a:spcPts val="125"/>
              </a:spcBef>
            </a:pPr>
            <a:r>
              <a:rPr lang="en-US" sz="3200" b="1" spc="-35">
                <a:solidFill>
                  <a:schemeClr val="tx1"/>
                </a:solidFill>
                <a:latin typeface="+mj-lt"/>
              </a:rPr>
              <a:t>U</a:t>
            </a:r>
            <a:r>
              <a:rPr lang="en-US" sz="3200" b="1" spc="-35">
                <a:solidFill>
                  <a:schemeClr val="tx1"/>
                </a:solidFill>
                <a:latin typeface="+mj-lt"/>
                <a:cs typeface="Tahoma"/>
              </a:rPr>
              <a:t>t</a:t>
            </a:r>
            <a:r>
              <a:rPr lang="en-US" sz="3200" b="1" spc="-35">
                <a:solidFill>
                  <a:schemeClr val="tx1"/>
                </a:solidFill>
                <a:latin typeface="+mj-lt"/>
              </a:rPr>
              <a:t>ili</a:t>
            </a:r>
            <a:r>
              <a:rPr lang="en-US" sz="3200" b="1" spc="-35">
                <a:solidFill>
                  <a:schemeClr val="tx1"/>
                </a:solidFill>
                <a:latin typeface="+mj-lt"/>
                <a:cs typeface="Tahoma"/>
              </a:rPr>
              <a:t>z</a:t>
            </a:r>
            <a:r>
              <a:rPr lang="en-US" sz="3200" b="1" spc="-35">
                <a:solidFill>
                  <a:schemeClr val="tx1"/>
                </a:solidFill>
                <a:latin typeface="+mj-lt"/>
              </a:rPr>
              <a:t>a</a:t>
            </a:r>
            <a:r>
              <a:rPr lang="en-US" sz="3200" b="1" spc="-35">
                <a:solidFill>
                  <a:schemeClr val="tx1"/>
                </a:solidFill>
                <a:latin typeface="+mj-lt"/>
                <a:cs typeface="Tahoma"/>
              </a:rPr>
              <a:t>t</a:t>
            </a:r>
            <a:r>
              <a:rPr lang="en-US" sz="3200" b="1" spc="-35">
                <a:solidFill>
                  <a:schemeClr val="tx1"/>
                </a:solidFill>
                <a:latin typeface="+mj-lt"/>
              </a:rPr>
              <a:t>ion</a:t>
            </a:r>
            <a:r>
              <a:rPr lang="en-US" sz="3200" b="1" spc="-200">
                <a:solidFill>
                  <a:schemeClr val="tx1"/>
                </a:solidFill>
                <a:latin typeface="+mj-lt"/>
              </a:rPr>
              <a:t> </a:t>
            </a:r>
            <a:r>
              <a:rPr lang="en-US" sz="3200" b="1">
                <a:solidFill>
                  <a:schemeClr val="tx1"/>
                </a:solidFill>
                <a:latin typeface="+mj-lt"/>
              </a:rPr>
              <a:t>of</a:t>
            </a:r>
            <a:r>
              <a:rPr lang="en-US" sz="3200" b="1" spc="-240">
                <a:solidFill>
                  <a:schemeClr val="tx1"/>
                </a:solidFill>
                <a:latin typeface="+mj-lt"/>
              </a:rPr>
              <a:t> </a:t>
            </a:r>
            <a:r>
              <a:rPr lang="en-US" sz="3200" b="1" spc="-95">
                <a:solidFill>
                  <a:schemeClr val="tx1"/>
                </a:solidFill>
                <a:latin typeface="+mj-lt"/>
              </a:rPr>
              <a:t>Da</a:t>
            </a:r>
            <a:r>
              <a:rPr lang="en-US" sz="3200" b="1" spc="-95">
                <a:solidFill>
                  <a:schemeClr val="tx1"/>
                </a:solidFill>
                <a:latin typeface="+mj-lt"/>
                <a:cs typeface="Tahoma"/>
              </a:rPr>
              <a:t>t</a:t>
            </a:r>
            <a:r>
              <a:rPr lang="en-US" sz="3200" b="1" spc="-95">
                <a:solidFill>
                  <a:schemeClr val="tx1"/>
                </a:solidFill>
                <a:latin typeface="+mj-lt"/>
              </a:rPr>
              <a:t>a</a:t>
            </a:r>
            <a:r>
              <a:rPr lang="en-US" sz="3200" b="1" spc="-195">
                <a:solidFill>
                  <a:schemeClr val="tx1"/>
                </a:solidFill>
                <a:latin typeface="+mj-lt"/>
              </a:rPr>
              <a:t> </a:t>
            </a:r>
            <a:r>
              <a:rPr lang="en-US" sz="3200" b="1" spc="-45">
                <a:solidFill>
                  <a:schemeClr val="tx1"/>
                </a:solidFill>
                <a:latin typeface="+mj-lt"/>
              </a:rPr>
              <a:t>in</a:t>
            </a:r>
            <a:r>
              <a:rPr lang="en-US" sz="3200" b="1" spc="-200">
                <a:solidFill>
                  <a:schemeClr val="tx1"/>
                </a:solidFill>
                <a:latin typeface="+mj-lt"/>
              </a:rPr>
              <a:t> </a:t>
            </a:r>
            <a:r>
              <a:rPr lang="en-US" sz="3200" b="1" spc="-95">
                <a:solidFill>
                  <a:schemeClr val="tx1"/>
                </a:solidFill>
                <a:latin typeface="+mj-lt"/>
              </a:rPr>
              <a:t>F</a:t>
            </a:r>
            <a:r>
              <a:rPr lang="en-US" sz="3200" b="1" spc="-95">
                <a:solidFill>
                  <a:schemeClr val="tx1"/>
                </a:solidFill>
                <a:latin typeface="+mj-lt"/>
                <a:cs typeface="Tahoma"/>
              </a:rPr>
              <a:t>r</a:t>
            </a:r>
            <a:r>
              <a:rPr lang="en-US" sz="3200" b="1" spc="-95">
                <a:solidFill>
                  <a:schemeClr val="tx1"/>
                </a:solidFill>
                <a:latin typeface="+mj-lt"/>
              </a:rPr>
              <a:t>a</a:t>
            </a:r>
            <a:r>
              <a:rPr lang="en-US" sz="3200" b="1" spc="-95">
                <a:solidFill>
                  <a:schemeClr val="tx1"/>
                </a:solidFill>
                <a:latin typeface="+mj-lt"/>
                <a:cs typeface="Tahoma"/>
              </a:rPr>
              <a:t>u</a:t>
            </a:r>
            <a:r>
              <a:rPr lang="en-US" sz="3200" b="1" spc="-95">
                <a:solidFill>
                  <a:schemeClr val="tx1"/>
                </a:solidFill>
                <a:latin typeface="+mj-lt"/>
              </a:rPr>
              <a:t>d</a:t>
            </a:r>
            <a:r>
              <a:rPr lang="en-US" sz="3200" b="1" spc="-195">
                <a:solidFill>
                  <a:schemeClr val="tx1"/>
                </a:solidFill>
                <a:latin typeface="+mj-lt"/>
              </a:rPr>
              <a:t> </a:t>
            </a:r>
            <a:r>
              <a:rPr lang="en-US" sz="3200" b="1" spc="-10">
                <a:solidFill>
                  <a:schemeClr val="tx1"/>
                </a:solidFill>
                <a:latin typeface="+mj-lt"/>
              </a:rPr>
              <a:t>De</a:t>
            </a:r>
            <a:r>
              <a:rPr lang="en-US" sz="3200" b="1" spc="-10">
                <a:solidFill>
                  <a:schemeClr val="tx1"/>
                </a:solidFill>
                <a:latin typeface="+mj-lt"/>
                <a:cs typeface="Tahoma"/>
              </a:rPr>
              <a:t>t</a:t>
            </a:r>
            <a:r>
              <a:rPr lang="en-US" sz="3200" b="1" spc="-10">
                <a:solidFill>
                  <a:schemeClr val="tx1"/>
                </a:solidFill>
                <a:latin typeface="+mj-lt"/>
              </a:rPr>
              <a:t>ec</a:t>
            </a:r>
            <a:r>
              <a:rPr lang="en-US" sz="3200" b="1" spc="-10">
                <a:solidFill>
                  <a:schemeClr val="tx1"/>
                </a:solidFill>
                <a:latin typeface="+mj-lt"/>
                <a:cs typeface="Tahoma"/>
              </a:rPr>
              <a:t>t</a:t>
            </a:r>
            <a:r>
              <a:rPr lang="en-US" sz="3200" b="1" spc="-10">
                <a:solidFill>
                  <a:schemeClr val="tx1"/>
                </a:solidFill>
                <a:latin typeface="+mj-lt"/>
              </a:rPr>
              <a:t>ion</a:t>
            </a:r>
            <a:endParaRPr lang="en-US" sz="3200" b="1">
              <a:solidFill>
                <a:schemeClr val="tx1"/>
              </a:solidFill>
              <a:latin typeface="+mj-lt"/>
              <a:cs typeface="Tahoma"/>
            </a:endParaRPr>
          </a:p>
        </p:txBody>
      </p:sp>
      <p:sp>
        <p:nvSpPr>
          <p:cNvPr id="9" name="object 3">
            <a:extLst>
              <a:ext uri="{FF2B5EF4-FFF2-40B4-BE49-F238E27FC236}">
                <a16:creationId xmlns:a16="http://schemas.microsoft.com/office/drawing/2014/main" id="{F2A9F006-7311-678A-467D-3E501377415B}"/>
              </a:ext>
            </a:extLst>
          </p:cNvPr>
          <p:cNvSpPr txBox="1"/>
          <p:nvPr/>
        </p:nvSpPr>
        <p:spPr>
          <a:xfrm>
            <a:off x="411479" y="3714347"/>
            <a:ext cx="4302125" cy="1863908"/>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lang="en-US" sz="2400" b="1" spc="-45">
                <a:solidFill>
                  <a:schemeClr val="tx1"/>
                </a:solidFill>
                <a:latin typeface="+mj-lt"/>
                <a:cs typeface="Arial"/>
              </a:rPr>
              <a:t>Da</a:t>
            </a:r>
            <a:r>
              <a:rPr lang="en-US" sz="2400" b="1" spc="-45">
                <a:solidFill>
                  <a:schemeClr val="tx1"/>
                </a:solidFill>
                <a:latin typeface="+mj-lt"/>
                <a:cs typeface="Tahoma"/>
              </a:rPr>
              <a:t>t</a:t>
            </a:r>
            <a:r>
              <a:rPr lang="en-US" sz="2400" b="1" spc="-45">
                <a:solidFill>
                  <a:schemeClr val="tx1"/>
                </a:solidFill>
                <a:latin typeface="+mj-lt"/>
                <a:cs typeface="Arial"/>
              </a:rPr>
              <a:t>a</a:t>
            </a:r>
            <a:r>
              <a:rPr lang="en-US" sz="2400" b="1" spc="-95">
                <a:solidFill>
                  <a:schemeClr val="tx1"/>
                </a:solidFill>
                <a:latin typeface="+mj-lt"/>
                <a:cs typeface="Arial"/>
              </a:rPr>
              <a:t> </a:t>
            </a:r>
            <a:r>
              <a:rPr lang="en-US" sz="2400" b="1" spc="-10">
                <a:solidFill>
                  <a:schemeClr val="tx1"/>
                </a:solidFill>
                <a:latin typeface="+mj-lt"/>
                <a:cs typeface="Arial"/>
              </a:rPr>
              <a:t>P</a:t>
            </a:r>
            <a:r>
              <a:rPr lang="en-US" sz="2400" b="1" spc="-10">
                <a:solidFill>
                  <a:schemeClr val="tx1"/>
                </a:solidFill>
                <a:latin typeface="+mj-lt"/>
                <a:cs typeface="Tahoma"/>
              </a:rPr>
              <a:t>r</a:t>
            </a:r>
            <a:r>
              <a:rPr lang="en-US" sz="2400" b="1" spc="-10">
                <a:solidFill>
                  <a:schemeClr val="tx1"/>
                </a:solidFill>
                <a:latin typeface="+mj-lt"/>
                <a:cs typeface="Arial"/>
              </a:rPr>
              <a:t>e</a:t>
            </a:r>
            <a:r>
              <a:rPr lang="en-US" sz="2400" b="1" spc="-10">
                <a:solidFill>
                  <a:schemeClr val="tx1"/>
                </a:solidFill>
                <a:latin typeface="+mj-lt"/>
                <a:cs typeface="Tahoma"/>
              </a:rPr>
              <a:t>pr</a:t>
            </a:r>
            <a:r>
              <a:rPr lang="en-US" sz="2400" b="1" spc="-10">
                <a:solidFill>
                  <a:schemeClr val="tx1"/>
                </a:solidFill>
                <a:latin typeface="+mj-lt"/>
                <a:cs typeface="Arial"/>
              </a:rPr>
              <a:t>oce</a:t>
            </a:r>
            <a:r>
              <a:rPr lang="en-US" sz="2400" b="1" spc="-10">
                <a:solidFill>
                  <a:schemeClr val="tx1"/>
                </a:solidFill>
                <a:latin typeface="+mj-lt"/>
                <a:cs typeface="Tahoma"/>
              </a:rPr>
              <a:t>ss</a:t>
            </a:r>
            <a:r>
              <a:rPr lang="en-US" sz="2400" b="1" spc="-10">
                <a:solidFill>
                  <a:schemeClr val="tx1"/>
                </a:solidFill>
                <a:latin typeface="+mj-lt"/>
                <a:cs typeface="Arial"/>
              </a:rPr>
              <a:t>ing:</a:t>
            </a:r>
            <a:endParaRPr lang="en-US" sz="2400" b="1">
              <a:solidFill>
                <a:schemeClr val="tx1"/>
              </a:solidFill>
              <a:latin typeface="+mj-lt"/>
              <a:cs typeface="Arial"/>
            </a:endParaRPr>
          </a:p>
          <a:p>
            <a:pPr marL="284480" marR="171450" indent="-181610">
              <a:lnSpc>
                <a:spcPct val="108900"/>
              </a:lnSpc>
              <a:spcBef>
                <a:spcPts val="685"/>
              </a:spcBef>
              <a:buSzPct val="87096"/>
              <a:buFont typeface="Times New Roman"/>
              <a:buChar char="•"/>
              <a:tabLst>
                <a:tab pos="284480" algn="l"/>
              </a:tabLst>
            </a:pPr>
            <a:r>
              <a:rPr lang="en-US" spc="-65">
                <a:solidFill>
                  <a:schemeClr val="tx1"/>
                </a:solidFill>
                <a:latin typeface="+mn-lt"/>
                <a:cs typeface="Arial"/>
              </a:rPr>
              <a:t>Ensure</a:t>
            </a:r>
            <a:r>
              <a:rPr lang="en-US" spc="-45">
                <a:solidFill>
                  <a:schemeClr val="tx1"/>
                </a:solidFill>
                <a:latin typeface="+mn-lt"/>
                <a:cs typeface="Arial"/>
              </a:rPr>
              <a:t> </a:t>
            </a:r>
            <a:r>
              <a:rPr lang="en-US" spc="-25">
                <a:solidFill>
                  <a:schemeClr val="tx1"/>
                </a:solidFill>
                <a:latin typeface="+mn-lt"/>
                <a:cs typeface="Arial"/>
              </a:rPr>
              <a:t>compatibility </a:t>
            </a:r>
            <a:r>
              <a:rPr lang="en-US" spc="-35">
                <a:solidFill>
                  <a:schemeClr val="tx1"/>
                </a:solidFill>
                <a:latin typeface="+mn-lt"/>
                <a:cs typeface="Arial"/>
              </a:rPr>
              <a:t>of</a:t>
            </a:r>
            <a:r>
              <a:rPr lang="en-US" spc="-95">
                <a:solidFill>
                  <a:schemeClr val="tx1"/>
                </a:solidFill>
                <a:latin typeface="+mn-lt"/>
                <a:cs typeface="Arial"/>
              </a:rPr>
              <a:t> </a:t>
            </a:r>
            <a:r>
              <a:rPr lang="en-US" spc="-40">
                <a:solidFill>
                  <a:schemeClr val="tx1"/>
                </a:solidFill>
                <a:latin typeface="+mn-lt"/>
                <a:cs typeface="Arial"/>
              </a:rPr>
              <a:t>transaction </a:t>
            </a:r>
            <a:r>
              <a:rPr lang="en-US" spc="-70">
                <a:solidFill>
                  <a:schemeClr val="tx1"/>
                </a:solidFill>
                <a:latin typeface="+mn-lt"/>
                <a:cs typeface="Arial"/>
              </a:rPr>
              <a:t>data</a:t>
            </a:r>
            <a:r>
              <a:rPr lang="en-US" spc="-65">
                <a:solidFill>
                  <a:schemeClr val="tx1"/>
                </a:solidFill>
                <a:latin typeface="+mn-lt"/>
                <a:cs typeface="Arial"/>
              </a:rPr>
              <a:t> </a:t>
            </a:r>
            <a:r>
              <a:rPr lang="en-US">
                <a:solidFill>
                  <a:schemeClr val="tx1"/>
                </a:solidFill>
                <a:latin typeface="+mn-lt"/>
                <a:cs typeface="Arial"/>
              </a:rPr>
              <a:t>with</a:t>
            </a:r>
            <a:r>
              <a:rPr lang="en-US" spc="-70">
                <a:solidFill>
                  <a:schemeClr val="tx1"/>
                </a:solidFill>
                <a:latin typeface="+mn-lt"/>
                <a:cs typeface="Arial"/>
              </a:rPr>
              <a:t> </a:t>
            </a:r>
            <a:r>
              <a:rPr lang="en-US" spc="-25">
                <a:solidFill>
                  <a:schemeClr val="tx1"/>
                </a:solidFill>
                <a:latin typeface="+mn-lt"/>
                <a:cs typeface="Arial"/>
              </a:rPr>
              <a:t>the </a:t>
            </a:r>
            <a:r>
              <a:rPr lang="en-US" spc="-45">
                <a:solidFill>
                  <a:schemeClr val="tx1"/>
                </a:solidFill>
                <a:latin typeface="+mn-lt"/>
                <a:cs typeface="Arial"/>
              </a:rPr>
              <a:t>algorithm</a:t>
            </a:r>
            <a:r>
              <a:rPr lang="en-US" spc="-45">
                <a:solidFill>
                  <a:schemeClr val="tx1"/>
                </a:solidFill>
                <a:latin typeface="+mn-lt"/>
                <a:cs typeface="Times New Roman"/>
              </a:rPr>
              <a:t>'</a:t>
            </a:r>
            <a:r>
              <a:rPr lang="en-US" spc="-45">
                <a:solidFill>
                  <a:schemeClr val="tx1"/>
                </a:solidFill>
                <a:latin typeface="+mn-lt"/>
                <a:cs typeface="Arial"/>
              </a:rPr>
              <a:t>s</a:t>
            </a:r>
            <a:r>
              <a:rPr lang="en-US" spc="-35">
                <a:solidFill>
                  <a:schemeClr val="tx1"/>
                </a:solidFill>
                <a:latin typeface="+mn-lt"/>
                <a:cs typeface="Arial"/>
              </a:rPr>
              <a:t> </a:t>
            </a:r>
            <a:r>
              <a:rPr lang="en-US" spc="-10">
                <a:solidFill>
                  <a:schemeClr val="tx1"/>
                </a:solidFill>
                <a:latin typeface="+mn-lt"/>
                <a:cs typeface="Arial"/>
              </a:rPr>
              <a:t>requirements</a:t>
            </a:r>
            <a:r>
              <a:rPr lang="en-US" spc="-10">
                <a:solidFill>
                  <a:schemeClr val="tx1"/>
                </a:solidFill>
                <a:latin typeface="+mn-lt"/>
                <a:cs typeface="Times New Roman"/>
              </a:rPr>
              <a:t>.</a:t>
            </a:r>
            <a:endParaRPr lang="en-US">
              <a:solidFill>
                <a:schemeClr val="tx1"/>
              </a:solidFill>
              <a:latin typeface="+mn-lt"/>
              <a:cs typeface="Times New Roman"/>
            </a:endParaRPr>
          </a:p>
          <a:p>
            <a:pPr marL="284480" marR="5080" indent="-181610">
              <a:lnSpc>
                <a:spcPct val="108900"/>
              </a:lnSpc>
              <a:spcBef>
                <a:spcPts val="675"/>
              </a:spcBef>
              <a:buSzPct val="87096"/>
              <a:buFont typeface="Times New Roman"/>
              <a:buChar char="•"/>
              <a:tabLst>
                <a:tab pos="284480" algn="l"/>
              </a:tabLst>
            </a:pPr>
            <a:r>
              <a:rPr lang="en-US" spc="-95">
                <a:solidFill>
                  <a:schemeClr val="tx1"/>
                </a:solidFill>
                <a:latin typeface="+mn-lt"/>
                <a:cs typeface="Arial"/>
              </a:rPr>
              <a:t>Clean</a:t>
            </a:r>
            <a:r>
              <a:rPr lang="en-US" spc="-65">
                <a:solidFill>
                  <a:schemeClr val="tx1"/>
                </a:solidFill>
                <a:latin typeface="+mn-lt"/>
                <a:cs typeface="Arial"/>
              </a:rPr>
              <a:t> </a:t>
            </a:r>
            <a:r>
              <a:rPr lang="en-US" spc="-90">
                <a:solidFill>
                  <a:schemeClr val="tx1"/>
                </a:solidFill>
                <a:latin typeface="+mn-lt"/>
                <a:cs typeface="Arial"/>
              </a:rPr>
              <a:t>and</a:t>
            </a:r>
            <a:r>
              <a:rPr lang="en-US" spc="-85">
                <a:solidFill>
                  <a:schemeClr val="tx1"/>
                </a:solidFill>
                <a:latin typeface="+mn-lt"/>
                <a:cs typeface="Arial"/>
              </a:rPr>
              <a:t> </a:t>
            </a:r>
            <a:r>
              <a:rPr lang="en-US" spc="-35">
                <a:solidFill>
                  <a:schemeClr val="tx1"/>
                </a:solidFill>
                <a:latin typeface="+mn-lt"/>
                <a:cs typeface="Arial"/>
              </a:rPr>
              <a:t>transform</a:t>
            </a:r>
            <a:r>
              <a:rPr lang="en-US" spc="-65">
                <a:solidFill>
                  <a:schemeClr val="tx1"/>
                </a:solidFill>
                <a:latin typeface="+mn-lt"/>
                <a:cs typeface="Arial"/>
              </a:rPr>
              <a:t> </a:t>
            </a:r>
            <a:r>
              <a:rPr lang="en-US" spc="-70">
                <a:solidFill>
                  <a:schemeClr val="tx1"/>
                </a:solidFill>
                <a:latin typeface="+mn-lt"/>
                <a:cs typeface="Arial"/>
              </a:rPr>
              <a:t>data</a:t>
            </a:r>
            <a:r>
              <a:rPr lang="en-US" spc="-90">
                <a:solidFill>
                  <a:schemeClr val="tx1"/>
                </a:solidFill>
                <a:latin typeface="+mn-lt"/>
                <a:cs typeface="Arial"/>
              </a:rPr>
              <a:t> </a:t>
            </a:r>
            <a:r>
              <a:rPr lang="en-US">
                <a:solidFill>
                  <a:schemeClr val="tx1"/>
                </a:solidFill>
                <a:latin typeface="+mn-lt"/>
                <a:cs typeface="Arial"/>
              </a:rPr>
              <a:t>to</a:t>
            </a:r>
            <a:r>
              <a:rPr lang="en-US" spc="-60">
                <a:solidFill>
                  <a:schemeClr val="tx1"/>
                </a:solidFill>
                <a:latin typeface="+mn-lt"/>
                <a:cs typeface="Arial"/>
              </a:rPr>
              <a:t> </a:t>
            </a:r>
            <a:r>
              <a:rPr lang="en-US" spc="-40">
                <a:solidFill>
                  <a:schemeClr val="tx1"/>
                </a:solidFill>
                <a:latin typeface="+mn-lt"/>
                <a:cs typeface="Arial"/>
              </a:rPr>
              <a:t>improve</a:t>
            </a:r>
            <a:r>
              <a:rPr lang="en-US" spc="-65">
                <a:solidFill>
                  <a:schemeClr val="tx1"/>
                </a:solidFill>
                <a:latin typeface="+mn-lt"/>
                <a:cs typeface="Arial"/>
              </a:rPr>
              <a:t> </a:t>
            </a:r>
            <a:r>
              <a:rPr lang="en-US" spc="-50">
                <a:solidFill>
                  <a:schemeClr val="tx1"/>
                </a:solidFill>
                <a:latin typeface="+mn-lt"/>
                <a:cs typeface="Arial"/>
              </a:rPr>
              <a:t>accuracy</a:t>
            </a:r>
            <a:r>
              <a:rPr lang="en-US" spc="-45">
                <a:solidFill>
                  <a:schemeClr val="tx1"/>
                </a:solidFill>
                <a:latin typeface="+mn-lt"/>
                <a:cs typeface="Arial"/>
              </a:rPr>
              <a:t> </a:t>
            </a:r>
            <a:r>
              <a:rPr lang="en-US" spc="-25">
                <a:solidFill>
                  <a:schemeClr val="tx1"/>
                </a:solidFill>
                <a:latin typeface="+mn-lt"/>
                <a:cs typeface="Arial"/>
              </a:rPr>
              <a:t>and </a:t>
            </a:r>
            <a:r>
              <a:rPr lang="en-US" spc="-40">
                <a:solidFill>
                  <a:schemeClr val="tx1"/>
                </a:solidFill>
                <a:latin typeface="+mn-lt"/>
                <a:cs typeface="Arial"/>
              </a:rPr>
              <a:t>efficiency</a:t>
            </a:r>
            <a:r>
              <a:rPr lang="en-US" spc="-50">
                <a:solidFill>
                  <a:schemeClr val="tx1"/>
                </a:solidFill>
                <a:latin typeface="+mn-lt"/>
                <a:cs typeface="Arial"/>
              </a:rPr>
              <a:t> </a:t>
            </a:r>
            <a:r>
              <a:rPr lang="en-US" spc="-35">
                <a:solidFill>
                  <a:schemeClr val="tx1"/>
                </a:solidFill>
                <a:latin typeface="+mn-lt"/>
                <a:cs typeface="Arial"/>
              </a:rPr>
              <a:t>of</a:t>
            </a:r>
            <a:r>
              <a:rPr lang="en-US" spc="-90">
                <a:solidFill>
                  <a:schemeClr val="tx1"/>
                </a:solidFill>
                <a:latin typeface="+mn-lt"/>
                <a:cs typeface="Arial"/>
              </a:rPr>
              <a:t> </a:t>
            </a:r>
            <a:r>
              <a:rPr lang="en-US" spc="-35">
                <a:solidFill>
                  <a:schemeClr val="tx1"/>
                </a:solidFill>
                <a:latin typeface="+mn-lt"/>
                <a:cs typeface="Arial"/>
              </a:rPr>
              <a:t>fraud</a:t>
            </a:r>
            <a:r>
              <a:rPr lang="en-US" spc="-65">
                <a:solidFill>
                  <a:schemeClr val="tx1"/>
                </a:solidFill>
                <a:latin typeface="+mn-lt"/>
                <a:cs typeface="Arial"/>
              </a:rPr>
              <a:t> </a:t>
            </a:r>
            <a:r>
              <a:rPr lang="en-US" spc="-35">
                <a:solidFill>
                  <a:schemeClr val="tx1"/>
                </a:solidFill>
                <a:latin typeface="+mn-lt"/>
                <a:cs typeface="Arial"/>
              </a:rPr>
              <a:t>detection</a:t>
            </a:r>
            <a:r>
              <a:rPr lang="en-US" spc="-60">
                <a:solidFill>
                  <a:schemeClr val="tx1"/>
                </a:solidFill>
                <a:latin typeface="+mn-lt"/>
                <a:cs typeface="Arial"/>
              </a:rPr>
              <a:t> </a:t>
            </a:r>
            <a:r>
              <a:rPr lang="en-US" spc="-10">
                <a:solidFill>
                  <a:schemeClr val="tx1"/>
                </a:solidFill>
                <a:latin typeface="+mn-lt"/>
                <a:cs typeface="Arial"/>
              </a:rPr>
              <a:t>algorithms</a:t>
            </a:r>
            <a:r>
              <a:rPr lang="en-US" spc="-10">
                <a:solidFill>
                  <a:schemeClr val="tx1"/>
                </a:solidFill>
                <a:latin typeface="+mn-lt"/>
                <a:cs typeface="Times New Roman"/>
              </a:rPr>
              <a:t>.</a:t>
            </a:r>
            <a:endParaRPr lang="en-US">
              <a:solidFill>
                <a:schemeClr val="tx1"/>
              </a:solidFill>
              <a:latin typeface="+mn-lt"/>
              <a:cs typeface="Times New Roman"/>
            </a:endParaRPr>
          </a:p>
        </p:txBody>
      </p:sp>
      <p:sp>
        <p:nvSpPr>
          <p:cNvPr id="10" name="object 4">
            <a:extLst>
              <a:ext uri="{FF2B5EF4-FFF2-40B4-BE49-F238E27FC236}">
                <a16:creationId xmlns:a16="http://schemas.microsoft.com/office/drawing/2014/main" id="{D2B58341-203B-BB39-67E9-6FE3222DEC33}"/>
              </a:ext>
            </a:extLst>
          </p:cNvPr>
          <p:cNvSpPr txBox="1"/>
          <p:nvPr/>
        </p:nvSpPr>
        <p:spPr>
          <a:xfrm>
            <a:off x="6096000" y="3714347"/>
            <a:ext cx="4205605" cy="1863908"/>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lang="en-US" sz="2400" b="1" spc="-35">
                <a:solidFill>
                  <a:schemeClr val="tx1"/>
                </a:solidFill>
                <a:latin typeface="+mj-lt"/>
                <a:cs typeface="Arial"/>
              </a:rPr>
              <a:t>T</a:t>
            </a:r>
            <a:r>
              <a:rPr lang="en-US" sz="2400" b="1" spc="-35">
                <a:solidFill>
                  <a:schemeClr val="tx1"/>
                </a:solidFill>
                <a:latin typeface="+mj-lt"/>
                <a:cs typeface="Tahoma"/>
              </a:rPr>
              <a:t>r</a:t>
            </a:r>
            <a:r>
              <a:rPr lang="en-US" sz="2400" b="1" spc="-35">
                <a:solidFill>
                  <a:schemeClr val="tx1"/>
                </a:solidFill>
                <a:latin typeface="+mj-lt"/>
                <a:cs typeface="Arial"/>
              </a:rPr>
              <a:t>an</a:t>
            </a:r>
            <a:r>
              <a:rPr lang="en-US" sz="2400" b="1" spc="-35">
                <a:solidFill>
                  <a:schemeClr val="tx1"/>
                </a:solidFill>
                <a:latin typeface="+mj-lt"/>
                <a:cs typeface="Tahoma"/>
              </a:rPr>
              <a:t>s</a:t>
            </a:r>
            <a:r>
              <a:rPr lang="en-US" sz="2400" b="1" spc="-35">
                <a:solidFill>
                  <a:schemeClr val="tx1"/>
                </a:solidFill>
                <a:latin typeface="+mj-lt"/>
                <a:cs typeface="Arial"/>
              </a:rPr>
              <a:t>ac</a:t>
            </a:r>
            <a:r>
              <a:rPr lang="en-US" sz="2400" b="1" spc="-35">
                <a:solidFill>
                  <a:schemeClr val="tx1"/>
                </a:solidFill>
                <a:latin typeface="+mj-lt"/>
                <a:cs typeface="Tahoma"/>
              </a:rPr>
              <a:t>t</a:t>
            </a:r>
            <a:r>
              <a:rPr lang="en-US" sz="2400" b="1" spc="-35">
                <a:solidFill>
                  <a:schemeClr val="tx1"/>
                </a:solidFill>
                <a:latin typeface="+mj-lt"/>
                <a:cs typeface="Arial"/>
              </a:rPr>
              <a:t>ion</a:t>
            </a:r>
            <a:r>
              <a:rPr lang="en-US" sz="2400" b="1" spc="-50">
                <a:solidFill>
                  <a:schemeClr val="tx1"/>
                </a:solidFill>
                <a:latin typeface="+mj-lt"/>
                <a:cs typeface="Arial"/>
              </a:rPr>
              <a:t> </a:t>
            </a:r>
            <a:r>
              <a:rPr lang="en-US" sz="2400" b="1" spc="-35">
                <a:solidFill>
                  <a:schemeClr val="tx1"/>
                </a:solidFill>
                <a:latin typeface="+mj-lt"/>
                <a:cs typeface="Arial"/>
              </a:rPr>
              <a:t>Pa</a:t>
            </a:r>
            <a:r>
              <a:rPr lang="en-US" sz="2400" b="1" spc="-35">
                <a:solidFill>
                  <a:schemeClr val="tx1"/>
                </a:solidFill>
                <a:latin typeface="+mj-lt"/>
                <a:cs typeface="Tahoma"/>
              </a:rPr>
              <a:t>tt</a:t>
            </a:r>
            <a:r>
              <a:rPr lang="en-US" sz="2400" b="1" spc="-35">
                <a:solidFill>
                  <a:schemeClr val="tx1"/>
                </a:solidFill>
                <a:latin typeface="+mj-lt"/>
                <a:cs typeface="Arial"/>
              </a:rPr>
              <a:t>e</a:t>
            </a:r>
            <a:r>
              <a:rPr lang="en-US" sz="2400" b="1" spc="-35">
                <a:solidFill>
                  <a:schemeClr val="tx1"/>
                </a:solidFill>
                <a:latin typeface="+mj-lt"/>
                <a:cs typeface="Tahoma"/>
              </a:rPr>
              <a:t>r</a:t>
            </a:r>
            <a:r>
              <a:rPr lang="en-US" sz="2400" b="1" spc="-35">
                <a:solidFill>
                  <a:schemeClr val="tx1"/>
                </a:solidFill>
                <a:latin typeface="+mj-lt"/>
                <a:cs typeface="Arial"/>
              </a:rPr>
              <a:t>n</a:t>
            </a:r>
            <a:r>
              <a:rPr lang="en-US" sz="2400" b="1" spc="-100">
                <a:solidFill>
                  <a:schemeClr val="tx1"/>
                </a:solidFill>
                <a:latin typeface="+mj-lt"/>
                <a:cs typeface="Arial"/>
              </a:rPr>
              <a:t> </a:t>
            </a:r>
            <a:r>
              <a:rPr lang="en-US" sz="2400" b="1" spc="-10">
                <a:solidFill>
                  <a:schemeClr val="tx1"/>
                </a:solidFill>
                <a:latin typeface="+mj-lt"/>
                <a:cs typeface="Arial"/>
              </a:rPr>
              <a:t>Anal</a:t>
            </a:r>
            <a:r>
              <a:rPr lang="en-US" sz="2400" b="1" spc="-10">
                <a:solidFill>
                  <a:schemeClr val="tx1"/>
                </a:solidFill>
                <a:latin typeface="+mj-lt"/>
                <a:cs typeface="Tahoma"/>
              </a:rPr>
              <a:t>ys</a:t>
            </a:r>
            <a:r>
              <a:rPr lang="en-US" sz="2400" b="1" spc="-10">
                <a:solidFill>
                  <a:schemeClr val="tx1"/>
                </a:solidFill>
                <a:latin typeface="+mj-lt"/>
                <a:cs typeface="Arial"/>
              </a:rPr>
              <a:t>i</a:t>
            </a:r>
            <a:r>
              <a:rPr lang="en-US" sz="2400" b="1" spc="-10">
                <a:solidFill>
                  <a:schemeClr val="tx1"/>
                </a:solidFill>
                <a:latin typeface="+mj-lt"/>
                <a:cs typeface="Tahoma"/>
              </a:rPr>
              <a:t>s</a:t>
            </a:r>
            <a:endParaRPr lang="en-US" sz="2400" b="1">
              <a:solidFill>
                <a:schemeClr val="tx1"/>
              </a:solidFill>
              <a:latin typeface="+mj-lt"/>
              <a:cs typeface="Tahoma"/>
            </a:endParaRPr>
          </a:p>
          <a:p>
            <a:pPr marL="284480" marR="332105" indent="-181610">
              <a:lnSpc>
                <a:spcPct val="108900"/>
              </a:lnSpc>
              <a:spcBef>
                <a:spcPts val="685"/>
              </a:spcBef>
              <a:buSzPct val="87096"/>
              <a:buFont typeface="Times New Roman"/>
              <a:buChar char="•"/>
              <a:tabLst>
                <a:tab pos="284480" algn="l"/>
              </a:tabLst>
            </a:pPr>
            <a:r>
              <a:rPr lang="en-US" spc="-30">
                <a:solidFill>
                  <a:schemeClr val="tx1"/>
                </a:solidFill>
                <a:latin typeface="+mn-lt"/>
                <a:cs typeface="Arial"/>
              </a:rPr>
              <a:t>Identify</a:t>
            </a:r>
            <a:r>
              <a:rPr lang="en-US" spc="-60">
                <a:solidFill>
                  <a:schemeClr val="tx1"/>
                </a:solidFill>
                <a:latin typeface="+mn-lt"/>
                <a:cs typeface="Arial"/>
              </a:rPr>
              <a:t> </a:t>
            </a:r>
            <a:r>
              <a:rPr lang="en-US" spc="-10">
                <a:solidFill>
                  <a:schemeClr val="tx1"/>
                </a:solidFill>
                <a:latin typeface="+mn-lt"/>
                <a:cs typeface="Arial"/>
              </a:rPr>
              <a:t>patterns</a:t>
            </a:r>
            <a:r>
              <a:rPr lang="en-US" spc="-40">
                <a:solidFill>
                  <a:schemeClr val="tx1"/>
                </a:solidFill>
                <a:latin typeface="+mn-lt"/>
                <a:cs typeface="Arial"/>
              </a:rPr>
              <a:t> </a:t>
            </a:r>
            <a:r>
              <a:rPr lang="en-US" spc="-90">
                <a:solidFill>
                  <a:schemeClr val="tx1"/>
                </a:solidFill>
                <a:latin typeface="+mn-lt"/>
                <a:cs typeface="Arial"/>
              </a:rPr>
              <a:t>and</a:t>
            </a:r>
            <a:r>
              <a:rPr lang="en-US" spc="-80">
                <a:solidFill>
                  <a:schemeClr val="tx1"/>
                </a:solidFill>
                <a:latin typeface="+mn-lt"/>
                <a:cs typeface="Arial"/>
              </a:rPr>
              <a:t> </a:t>
            </a:r>
            <a:r>
              <a:rPr lang="en-US" spc="-30">
                <a:solidFill>
                  <a:schemeClr val="tx1"/>
                </a:solidFill>
                <a:latin typeface="+mn-lt"/>
                <a:cs typeface="Arial"/>
              </a:rPr>
              <a:t>characteristics</a:t>
            </a:r>
            <a:r>
              <a:rPr lang="en-US" spc="-35">
                <a:solidFill>
                  <a:schemeClr val="tx1"/>
                </a:solidFill>
                <a:latin typeface="+mn-lt"/>
                <a:cs typeface="Arial"/>
              </a:rPr>
              <a:t> </a:t>
            </a:r>
            <a:r>
              <a:rPr lang="en-US" spc="-65">
                <a:solidFill>
                  <a:schemeClr val="tx1"/>
                </a:solidFill>
                <a:latin typeface="+mn-lt"/>
                <a:cs typeface="Arial"/>
              </a:rPr>
              <a:t>linked</a:t>
            </a:r>
            <a:r>
              <a:rPr lang="en-US" spc="-100">
                <a:solidFill>
                  <a:schemeClr val="tx1"/>
                </a:solidFill>
                <a:latin typeface="+mn-lt"/>
                <a:cs typeface="Arial"/>
              </a:rPr>
              <a:t> </a:t>
            </a:r>
            <a:r>
              <a:rPr lang="en-US" spc="-25">
                <a:solidFill>
                  <a:schemeClr val="tx1"/>
                </a:solidFill>
                <a:latin typeface="+mn-lt"/>
                <a:cs typeface="Arial"/>
              </a:rPr>
              <a:t>to </a:t>
            </a:r>
            <a:r>
              <a:rPr lang="en-US" spc="-35">
                <a:solidFill>
                  <a:schemeClr val="tx1"/>
                </a:solidFill>
                <a:latin typeface="+mn-lt"/>
                <a:cs typeface="Arial"/>
              </a:rPr>
              <a:t>fraudulent</a:t>
            </a:r>
            <a:r>
              <a:rPr lang="en-US" spc="-5">
                <a:solidFill>
                  <a:schemeClr val="tx1"/>
                </a:solidFill>
                <a:latin typeface="+mn-lt"/>
                <a:cs typeface="Arial"/>
              </a:rPr>
              <a:t> </a:t>
            </a:r>
            <a:r>
              <a:rPr lang="en-US" spc="-10">
                <a:solidFill>
                  <a:schemeClr val="tx1"/>
                </a:solidFill>
                <a:latin typeface="+mn-lt"/>
                <a:cs typeface="Arial"/>
              </a:rPr>
              <a:t>transactions</a:t>
            </a:r>
            <a:r>
              <a:rPr lang="en-US" spc="-10">
                <a:solidFill>
                  <a:schemeClr val="tx1"/>
                </a:solidFill>
                <a:latin typeface="+mn-lt"/>
                <a:cs typeface="Times New Roman"/>
              </a:rPr>
              <a:t>.</a:t>
            </a:r>
            <a:endParaRPr lang="en-US">
              <a:solidFill>
                <a:schemeClr val="tx1"/>
              </a:solidFill>
              <a:latin typeface="+mn-lt"/>
              <a:cs typeface="Times New Roman"/>
            </a:endParaRPr>
          </a:p>
          <a:p>
            <a:pPr marL="284480" marR="5080" indent="-181610">
              <a:lnSpc>
                <a:spcPct val="108900"/>
              </a:lnSpc>
              <a:spcBef>
                <a:spcPts val="675"/>
              </a:spcBef>
              <a:buSzPct val="87096"/>
              <a:buFont typeface="Times New Roman"/>
              <a:buChar char="•"/>
              <a:tabLst>
                <a:tab pos="284480" algn="l"/>
              </a:tabLst>
            </a:pPr>
            <a:r>
              <a:rPr lang="en-US" spc="-75">
                <a:solidFill>
                  <a:schemeClr val="tx1"/>
                </a:solidFill>
                <a:latin typeface="+mn-lt"/>
                <a:cs typeface="Arial"/>
              </a:rPr>
              <a:t>Analyze</a:t>
            </a:r>
            <a:r>
              <a:rPr lang="en-US" spc="-85">
                <a:solidFill>
                  <a:schemeClr val="tx1"/>
                </a:solidFill>
                <a:latin typeface="+mn-lt"/>
                <a:cs typeface="Arial"/>
              </a:rPr>
              <a:t> </a:t>
            </a:r>
            <a:r>
              <a:rPr lang="en-US" spc="-40">
                <a:solidFill>
                  <a:schemeClr val="tx1"/>
                </a:solidFill>
                <a:latin typeface="+mn-lt"/>
                <a:cs typeface="Arial"/>
              </a:rPr>
              <a:t>transaction</a:t>
            </a:r>
            <a:r>
              <a:rPr lang="en-US" spc="-65">
                <a:solidFill>
                  <a:schemeClr val="tx1"/>
                </a:solidFill>
                <a:latin typeface="+mn-lt"/>
                <a:cs typeface="Arial"/>
              </a:rPr>
              <a:t> </a:t>
            </a:r>
            <a:r>
              <a:rPr lang="en-US" spc="-70">
                <a:solidFill>
                  <a:schemeClr val="tx1"/>
                </a:solidFill>
                <a:latin typeface="+mn-lt"/>
                <a:cs typeface="Arial"/>
              </a:rPr>
              <a:t>data</a:t>
            </a:r>
            <a:r>
              <a:rPr lang="en-US" spc="-80">
                <a:solidFill>
                  <a:schemeClr val="tx1"/>
                </a:solidFill>
                <a:latin typeface="+mn-lt"/>
                <a:cs typeface="Arial"/>
              </a:rPr>
              <a:t> </a:t>
            </a:r>
            <a:r>
              <a:rPr lang="en-US">
                <a:solidFill>
                  <a:schemeClr val="tx1"/>
                </a:solidFill>
                <a:latin typeface="+mn-lt"/>
                <a:cs typeface="Arial"/>
              </a:rPr>
              <a:t>to</a:t>
            </a:r>
            <a:r>
              <a:rPr lang="en-US" spc="-65">
                <a:solidFill>
                  <a:schemeClr val="tx1"/>
                </a:solidFill>
                <a:latin typeface="+mn-lt"/>
                <a:cs typeface="Arial"/>
              </a:rPr>
              <a:t> </a:t>
            </a:r>
            <a:r>
              <a:rPr lang="en-US" spc="-20">
                <a:solidFill>
                  <a:schemeClr val="tx1"/>
                </a:solidFill>
                <a:latin typeface="+mn-lt"/>
                <a:cs typeface="Arial"/>
              </a:rPr>
              <a:t>detect </a:t>
            </a:r>
            <a:r>
              <a:rPr lang="en-US" spc="-80">
                <a:solidFill>
                  <a:schemeClr val="tx1"/>
                </a:solidFill>
                <a:latin typeface="+mn-lt"/>
                <a:cs typeface="Arial"/>
              </a:rPr>
              <a:t>anomalies</a:t>
            </a:r>
            <a:r>
              <a:rPr lang="en-US" spc="-20">
                <a:solidFill>
                  <a:schemeClr val="tx1"/>
                </a:solidFill>
                <a:latin typeface="+mn-lt"/>
                <a:cs typeface="Arial"/>
              </a:rPr>
              <a:t> </a:t>
            </a:r>
            <a:r>
              <a:rPr lang="en-US" spc="-25">
                <a:solidFill>
                  <a:schemeClr val="tx1"/>
                </a:solidFill>
                <a:latin typeface="+mn-lt"/>
                <a:cs typeface="Arial"/>
              </a:rPr>
              <a:t>and </a:t>
            </a:r>
            <a:r>
              <a:rPr lang="en-US" spc="-30">
                <a:solidFill>
                  <a:schemeClr val="tx1"/>
                </a:solidFill>
                <a:latin typeface="+mn-lt"/>
                <a:cs typeface="Arial"/>
              </a:rPr>
              <a:t>potential</a:t>
            </a:r>
            <a:r>
              <a:rPr lang="en-US" spc="-70">
                <a:solidFill>
                  <a:schemeClr val="tx1"/>
                </a:solidFill>
                <a:latin typeface="+mn-lt"/>
                <a:cs typeface="Arial"/>
              </a:rPr>
              <a:t> </a:t>
            </a:r>
            <a:r>
              <a:rPr lang="en-US" spc="-35">
                <a:solidFill>
                  <a:schemeClr val="tx1"/>
                </a:solidFill>
                <a:latin typeface="+mn-lt"/>
                <a:cs typeface="Arial"/>
              </a:rPr>
              <a:t>fraud</a:t>
            </a:r>
            <a:r>
              <a:rPr lang="en-US" spc="-65">
                <a:solidFill>
                  <a:schemeClr val="tx1"/>
                </a:solidFill>
                <a:latin typeface="+mn-lt"/>
                <a:cs typeface="Arial"/>
              </a:rPr>
              <a:t> </a:t>
            </a:r>
            <a:r>
              <a:rPr lang="en-US" spc="-10">
                <a:solidFill>
                  <a:schemeClr val="tx1"/>
                </a:solidFill>
                <a:latin typeface="+mn-lt"/>
                <a:cs typeface="Arial"/>
              </a:rPr>
              <a:t>indicators</a:t>
            </a:r>
            <a:r>
              <a:rPr lang="en-US" spc="-10">
                <a:solidFill>
                  <a:schemeClr val="tx1"/>
                </a:solidFill>
                <a:latin typeface="+mn-lt"/>
                <a:cs typeface="Times New Roman"/>
              </a:rPr>
              <a:t>.</a:t>
            </a:r>
            <a:endParaRPr lang="en-US">
              <a:solidFill>
                <a:schemeClr val="tx1"/>
              </a:solidFill>
              <a:latin typeface="+mn-lt"/>
              <a:cs typeface="Times New Roman"/>
            </a:endParaRPr>
          </a:p>
        </p:txBody>
      </p:sp>
      <p:sp>
        <p:nvSpPr>
          <p:cNvPr id="12" name="object 5">
            <a:extLst>
              <a:ext uri="{FF2B5EF4-FFF2-40B4-BE49-F238E27FC236}">
                <a16:creationId xmlns:a16="http://schemas.microsoft.com/office/drawing/2014/main" id="{4BC3F4C3-991A-88C2-9DE2-2E834E18AD01}"/>
              </a:ext>
            </a:extLst>
          </p:cNvPr>
          <p:cNvSpPr txBox="1"/>
          <p:nvPr/>
        </p:nvSpPr>
        <p:spPr>
          <a:xfrm>
            <a:off x="411479" y="5990822"/>
            <a:ext cx="4350385" cy="2467791"/>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sz="2400" b="1" spc="-50">
                <a:solidFill>
                  <a:schemeClr val="tx1"/>
                </a:solidFill>
                <a:latin typeface="+mj-lt"/>
                <a:cs typeface="Arial"/>
              </a:rPr>
              <a:t>Enhanced</a:t>
            </a:r>
            <a:r>
              <a:rPr sz="2400" b="1" spc="-120">
                <a:solidFill>
                  <a:schemeClr val="tx1"/>
                </a:solidFill>
                <a:latin typeface="+mj-lt"/>
                <a:cs typeface="Arial"/>
              </a:rPr>
              <a:t> </a:t>
            </a:r>
            <a:r>
              <a:rPr sz="2400" b="1" spc="-10">
                <a:solidFill>
                  <a:schemeClr val="tx1"/>
                </a:solidFill>
                <a:latin typeface="+mj-lt"/>
                <a:cs typeface="Arial"/>
              </a:rPr>
              <a:t>Algo</a:t>
            </a:r>
            <a:r>
              <a:rPr sz="2400" b="1" spc="-10">
                <a:solidFill>
                  <a:schemeClr val="tx1"/>
                </a:solidFill>
                <a:latin typeface="+mj-lt"/>
                <a:cs typeface="Tahoma"/>
              </a:rPr>
              <a:t>r</a:t>
            </a:r>
            <a:r>
              <a:rPr sz="2400" b="1" spc="-10">
                <a:solidFill>
                  <a:schemeClr val="tx1"/>
                </a:solidFill>
                <a:latin typeface="+mj-lt"/>
                <a:cs typeface="Arial"/>
              </a:rPr>
              <a:t>i</a:t>
            </a:r>
            <a:r>
              <a:rPr sz="2400" b="1" spc="-10">
                <a:solidFill>
                  <a:schemeClr val="tx1"/>
                </a:solidFill>
                <a:latin typeface="+mj-lt"/>
                <a:cs typeface="Tahoma"/>
              </a:rPr>
              <a:t>t</a:t>
            </a:r>
            <a:r>
              <a:rPr sz="2400" b="1" spc="-10">
                <a:solidFill>
                  <a:schemeClr val="tx1"/>
                </a:solidFill>
                <a:latin typeface="+mj-lt"/>
                <a:cs typeface="Arial"/>
              </a:rPr>
              <a:t>hm</a:t>
            </a:r>
            <a:r>
              <a:rPr sz="2400" b="1" spc="-114">
                <a:solidFill>
                  <a:schemeClr val="tx1"/>
                </a:solidFill>
                <a:latin typeface="+mj-lt"/>
                <a:cs typeface="Arial"/>
              </a:rPr>
              <a:t> </a:t>
            </a:r>
            <a:r>
              <a:rPr sz="2400" b="1" spc="-10">
                <a:solidFill>
                  <a:schemeClr val="tx1"/>
                </a:solidFill>
                <a:latin typeface="+mj-lt"/>
                <a:cs typeface="Arial"/>
              </a:rPr>
              <a:t>Acc</a:t>
            </a:r>
            <a:r>
              <a:rPr sz="2400" b="1" spc="-10">
                <a:solidFill>
                  <a:schemeClr val="tx1"/>
                </a:solidFill>
                <a:latin typeface="+mj-lt"/>
                <a:cs typeface="Tahoma"/>
              </a:rPr>
              <a:t>ur</a:t>
            </a:r>
            <a:r>
              <a:rPr sz="2400" b="1" spc="-10">
                <a:solidFill>
                  <a:schemeClr val="tx1"/>
                </a:solidFill>
                <a:latin typeface="+mj-lt"/>
                <a:cs typeface="Arial"/>
              </a:rPr>
              <a:t>ac</a:t>
            </a:r>
            <a:r>
              <a:rPr sz="2400" b="1" spc="-10">
                <a:solidFill>
                  <a:schemeClr val="tx1"/>
                </a:solidFill>
                <a:latin typeface="+mj-lt"/>
                <a:cs typeface="Tahoma"/>
              </a:rPr>
              <a:t>y</a:t>
            </a:r>
            <a:endParaRPr sz="2400" b="1">
              <a:solidFill>
                <a:schemeClr val="tx1"/>
              </a:solidFill>
              <a:latin typeface="+mj-lt"/>
              <a:cs typeface="Tahoma"/>
            </a:endParaRPr>
          </a:p>
          <a:p>
            <a:pPr marL="284480" marR="34925" indent="-181610">
              <a:lnSpc>
                <a:spcPct val="108900"/>
              </a:lnSpc>
              <a:spcBef>
                <a:spcPts val="685"/>
              </a:spcBef>
              <a:buSzPct val="87096"/>
              <a:buFont typeface="Times New Roman"/>
              <a:buChar char="•"/>
              <a:tabLst>
                <a:tab pos="284480" algn="l"/>
              </a:tabLst>
            </a:pPr>
            <a:r>
              <a:rPr spc="-45">
                <a:solidFill>
                  <a:schemeClr val="tx1"/>
                </a:solidFill>
                <a:latin typeface="+mn-lt"/>
                <a:cs typeface="Arial"/>
              </a:rPr>
              <a:t>Utilize</a:t>
            </a:r>
            <a:r>
              <a:rPr spc="-50">
                <a:solidFill>
                  <a:schemeClr val="tx1"/>
                </a:solidFill>
                <a:latin typeface="+mn-lt"/>
                <a:cs typeface="Arial"/>
              </a:rPr>
              <a:t> </a:t>
            </a:r>
            <a:r>
              <a:rPr spc="-80">
                <a:solidFill>
                  <a:schemeClr val="tx1"/>
                </a:solidFill>
                <a:latin typeface="+mn-lt"/>
                <a:cs typeface="Arial"/>
              </a:rPr>
              <a:t>machine</a:t>
            </a:r>
            <a:r>
              <a:rPr spc="-50">
                <a:solidFill>
                  <a:schemeClr val="tx1"/>
                </a:solidFill>
                <a:latin typeface="+mn-lt"/>
                <a:cs typeface="Arial"/>
              </a:rPr>
              <a:t> </a:t>
            </a:r>
            <a:r>
              <a:rPr spc="-60">
                <a:solidFill>
                  <a:schemeClr val="tx1"/>
                </a:solidFill>
                <a:latin typeface="+mn-lt"/>
                <a:cs typeface="Arial"/>
              </a:rPr>
              <a:t>learning</a:t>
            </a:r>
            <a:r>
              <a:rPr spc="-75">
                <a:solidFill>
                  <a:schemeClr val="tx1"/>
                </a:solidFill>
                <a:latin typeface="+mn-lt"/>
                <a:cs typeface="Arial"/>
              </a:rPr>
              <a:t> </a:t>
            </a:r>
            <a:r>
              <a:rPr spc="-35">
                <a:solidFill>
                  <a:schemeClr val="tx1"/>
                </a:solidFill>
                <a:latin typeface="+mn-lt"/>
                <a:cs typeface="Arial"/>
              </a:rPr>
              <a:t>techniques</a:t>
            </a:r>
            <a:r>
              <a:rPr spc="-30">
                <a:solidFill>
                  <a:schemeClr val="tx1"/>
                </a:solidFill>
                <a:latin typeface="+mn-lt"/>
                <a:cs typeface="Arial"/>
              </a:rPr>
              <a:t> </a:t>
            </a:r>
            <a:r>
              <a:rPr>
                <a:solidFill>
                  <a:schemeClr val="tx1"/>
                </a:solidFill>
                <a:latin typeface="+mn-lt"/>
                <a:cs typeface="Arial"/>
              </a:rPr>
              <a:t>to</a:t>
            </a:r>
            <a:r>
              <a:rPr spc="-50">
                <a:solidFill>
                  <a:schemeClr val="tx1"/>
                </a:solidFill>
                <a:latin typeface="+mn-lt"/>
                <a:cs typeface="Arial"/>
              </a:rPr>
              <a:t> </a:t>
            </a:r>
            <a:r>
              <a:rPr spc="-45">
                <a:solidFill>
                  <a:schemeClr val="tx1"/>
                </a:solidFill>
                <a:latin typeface="+mn-lt"/>
                <a:cs typeface="Arial"/>
              </a:rPr>
              <a:t>improve</a:t>
            </a:r>
            <a:r>
              <a:rPr spc="-70">
                <a:solidFill>
                  <a:schemeClr val="tx1"/>
                </a:solidFill>
                <a:latin typeface="+mn-lt"/>
                <a:cs typeface="Arial"/>
              </a:rPr>
              <a:t> </a:t>
            </a:r>
            <a:r>
              <a:rPr spc="-25">
                <a:solidFill>
                  <a:schemeClr val="tx1"/>
                </a:solidFill>
                <a:latin typeface="+mn-lt"/>
                <a:cs typeface="Arial"/>
              </a:rPr>
              <a:t>the </a:t>
            </a:r>
            <a:r>
              <a:rPr spc="-50">
                <a:solidFill>
                  <a:schemeClr val="tx1"/>
                </a:solidFill>
                <a:latin typeface="+mn-lt"/>
                <a:cs typeface="Arial"/>
              </a:rPr>
              <a:t>accuracy </a:t>
            </a:r>
            <a:r>
              <a:rPr spc="-35">
                <a:solidFill>
                  <a:schemeClr val="tx1"/>
                </a:solidFill>
                <a:latin typeface="+mn-lt"/>
                <a:cs typeface="Arial"/>
              </a:rPr>
              <a:t>of</a:t>
            </a:r>
            <a:r>
              <a:rPr spc="-90">
                <a:solidFill>
                  <a:schemeClr val="tx1"/>
                </a:solidFill>
                <a:latin typeface="+mn-lt"/>
                <a:cs typeface="Arial"/>
              </a:rPr>
              <a:t> </a:t>
            </a:r>
            <a:r>
              <a:rPr spc="-35">
                <a:solidFill>
                  <a:schemeClr val="tx1"/>
                </a:solidFill>
                <a:latin typeface="+mn-lt"/>
                <a:cs typeface="Arial"/>
              </a:rPr>
              <a:t>fraud</a:t>
            </a:r>
            <a:r>
              <a:rPr spc="-65">
                <a:solidFill>
                  <a:schemeClr val="tx1"/>
                </a:solidFill>
                <a:latin typeface="+mn-lt"/>
                <a:cs typeface="Arial"/>
              </a:rPr>
              <a:t> </a:t>
            </a:r>
            <a:r>
              <a:rPr spc="-35">
                <a:solidFill>
                  <a:schemeClr val="tx1"/>
                </a:solidFill>
                <a:latin typeface="+mn-lt"/>
                <a:cs typeface="Arial"/>
              </a:rPr>
              <a:t>detection</a:t>
            </a:r>
            <a:r>
              <a:rPr spc="-65">
                <a:solidFill>
                  <a:schemeClr val="tx1"/>
                </a:solidFill>
                <a:latin typeface="+mn-lt"/>
                <a:cs typeface="Arial"/>
              </a:rPr>
              <a:t> </a:t>
            </a:r>
            <a:r>
              <a:rPr spc="-10">
                <a:solidFill>
                  <a:schemeClr val="tx1"/>
                </a:solidFill>
                <a:latin typeface="+mn-lt"/>
                <a:cs typeface="Arial"/>
              </a:rPr>
              <a:t>algorithms</a:t>
            </a:r>
            <a:r>
              <a:rPr spc="-10">
                <a:solidFill>
                  <a:schemeClr val="tx1"/>
                </a:solidFill>
                <a:latin typeface="+mn-lt"/>
                <a:cs typeface="Times New Roman"/>
              </a:rPr>
              <a:t>.</a:t>
            </a:r>
            <a:endParaRPr>
              <a:solidFill>
                <a:schemeClr val="tx1"/>
              </a:solidFill>
              <a:latin typeface="+mn-lt"/>
              <a:cs typeface="Times New Roman"/>
            </a:endParaRPr>
          </a:p>
          <a:p>
            <a:pPr marL="284480" marR="5080" indent="-181610">
              <a:lnSpc>
                <a:spcPct val="108900"/>
              </a:lnSpc>
              <a:spcBef>
                <a:spcPts val="675"/>
              </a:spcBef>
              <a:buSzPct val="87096"/>
              <a:buFont typeface="Times New Roman"/>
              <a:buChar char="•"/>
              <a:tabLst>
                <a:tab pos="284480" algn="l"/>
              </a:tabLst>
            </a:pPr>
            <a:r>
              <a:rPr spc="-100">
                <a:solidFill>
                  <a:schemeClr val="tx1"/>
                </a:solidFill>
                <a:latin typeface="+mn-lt"/>
                <a:cs typeface="Arial"/>
              </a:rPr>
              <a:t>Train</a:t>
            </a:r>
            <a:r>
              <a:rPr spc="-55">
                <a:solidFill>
                  <a:schemeClr val="tx1"/>
                </a:solidFill>
                <a:latin typeface="+mn-lt"/>
                <a:cs typeface="Arial"/>
              </a:rPr>
              <a:t> </a:t>
            </a:r>
            <a:r>
              <a:rPr spc="-40">
                <a:solidFill>
                  <a:schemeClr val="tx1"/>
                </a:solidFill>
                <a:latin typeface="+mn-lt"/>
                <a:cs typeface="Arial"/>
              </a:rPr>
              <a:t>algorithms</a:t>
            </a:r>
            <a:r>
              <a:rPr spc="-10">
                <a:solidFill>
                  <a:schemeClr val="tx1"/>
                </a:solidFill>
                <a:latin typeface="+mn-lt"/>
                <a:cs typeface="Arial"/>
              </a:rPr>
              <a:t> </a:t>
            </a:r>
            <a:r>
              <a:rPr spc="-35">
                <a:solidFill>
                  <a:schemeClr val="tx1"/>
                </a:solidFill>
                <a:latin typeface="+mn-lt"/>
                <a:cs typeface="Arial"/>
              </a:rPr>
              <a:t>using</a:t>
            </a:r>
            <a:r>
              <a:rPr spc="-55">
                <a:solidFill>
                  <a:schemeClr val="tx1"/>
                </a:solidFill>
                <a:latin typeface="+mn-lt"/>
                <a:cs typeface="Arial"/>
              </a:rPr>
              <a:t> </a:t>
            </a:r>
            <a:r>
              <a:rPr spc="-35">
                <a:solidFill>
                  <a:schemeClr val="tx1"/>
                </a:solidFill>
                <a:latin typeface="+mn-lt"/>
                <a:cs typeface="Arial"/>
              </a:rPr>
              <a:t>historical</a:t>
            </a:r>
            <a:r>
              <a:rPr spc="-75">
                <a:solidFill>
                  <a:schemeClr val="tx1"/>
                </a:solidFill>
                <a:latin typeface="+mn-lt"/>
                <a:cs typeface="Arial"/>
              </a:rPr>
              <a:t> </a:t>
            </a:r>
            <a:r>
              <a:rPr spc="-40">
                <a:solidFill>
                  <a:schemeClr val="tx1"/>
                </a:solidFill>
                <a:latin typeface="+mn-lt"/>
                <a:cs typeface="Arial"/>
              </a:rPr>
              <a:t>transaction</a:t>
            </a:r>
            <a:r>
              <a:rPr spc="-50">
                <a:solidFill>
                  <a:schemeClr val="tx1"/>
                </a:solidFill>
                <a:latin typeface="+mn-lt"/>
                <a:cs typeface="Arial"/>
              </a:rPr>
              <a:t> </a:t>
            </a:r>
            <a:r>
              <a:rPr spc="-70">
                <a:solidFill>
                  <a:schemeClr val="tx1"/>
                </a:solidFill>
                <a:latin typeface="+mn-lt"/>
                <a:cs typeface="Arial"/>
              </a:rPr>
              <a:t>data</a:t>
            </a:r>
            <a:r>
              <a:rPr spc="-75">
                <a:solidFill>
                  <a:schemeClr val="tx1"/>
                </a:solidFill>
                <a:latin typeface="+mn-lt"/>
                <a:cs typeface="Arial"/>
              </a:rPr>
              <a:t> </a:t>
            </a:r>
            <a:r>
              <a:rPr spc="-25">
                <a:solidFill>
                  <a:schemeClr val="tx1"/>
                </a:solidFill>
                <a:latin typeface="+mn-lt"/>
                <a:cs typeface="Arial"/>
              </a:rPr>
              <a:t>to </a:t>
            </a:r>
            <a:r>
              <a:rPr spc="-30">
                <a:solidFill>
                  <a:schemeClr val="tx1"/>
                </a:solidFill>
                <a:latin typeface="+mn-lt"/>
                <a:cs typeface="Arial"/>
              </a:rPr>
              <a:t>identify potential</a:t>
            </a:r>
            <a:r>
              <a:rPr spc="-40">
                <a:solidFill>
                  <a:schemeClr val="tx1"/>
                </a:solidFill>
                <a:latin typeface="+mn-lt"/>
                <a:cs typeface="Arial"/>
              </a:rPr>
              <a:t> fraud</a:t>
            </a:r>
            <a:r>
              <a:rPr spc="-65">
                <a:solidFill>
                  <a:schemeClr val="tx1"/>
                </a:solidFill>
                <a:latin typeface="+mn-lt"/>
                <a:cs typeface="Arial"/>
              </a:rPr>
              <a:t> </a:t>
            </a:r>
            <a:r>
              <a:rPr>
                <a:solidFill>
                  <a:schemeClr val="tx1"/>
                </a:solidFill>
                <a:latin typeface="+mn-lt"/>
                <a:cs typeface="Arial"/>
              </a:rPr>
              <a:t>with</a:t>
            </a:r>
            <a:r>
              <a:rPr spc="-45">
                <a:solidFill>
                  <a:schemeClr val="tx1"/>
                </a:solidFill>
                <a:latin typeface="+mn-lt"/>
                <a:cs typeface="Arial"/>
              </a:rPr>
              <a:t> </a:t>
            </a:r>
            <a:r>
              <a:rPr spc="-50">
                <a:solidFill>
                  <a:schemeClr val="tx1"/>
                </a:solidFill>
                <a:latin typeface="+mn-lt"/>
                <a:cs typeface="Arial"/>
              </a:rPr>
              <a:t>higher</a:t>
            </a:r>
            <a:r>
              <a:rPr spc="-40">
                <a:solidFill>
                  <a:schemeClr val="tx1"/>
                </a:solidFill>
                <a:latin typeface="+mn-lt"/>
                <a:cs typeface="Arial"/>
              </a:rPr>
              <a:t> </a:t>
            </a:r>
            <a:r>
              <a:rPr spc="-10">
                <a:solidFill>
                  <a:schemeClr val="tx1"/>
                </a:solidFill>
                <a:latin typeface="+mn-lt"/>
                <a:cs typeface="Arial"/>
              </a:rPr>
              <a:t>precision</a:t>
            </a:r>
            <a:r>
              <a:rPr spc="-10">
                <a:solidFill>
                  <a:schemeClr val="tx1"/>
                </a:solidFill>
                <a:latin typeface="+mn-lt"/>
                <a:cs typeface="Times New Roman"/>
              </a:rPr>
              <a:t>.</a:t>
            </a:r>
            <a:endParaRPr>
              <a:solidFill>
                <a:schemeClr val="tx1"/>
              </a:solidFill>
              <a:latin typeface="+mn-lt"/>
              <a:cs typeface="Times New Roman"/>
            </a:endParaRPr>
          </a:p>
        </p:txBody>
      </p:sp>
      <p:sp>
        <p:nvSpPr>
          <p:cNvPr id="14" name="object 6">
            <a:extLst>
              <a:ext uri="{FF2B5EF4-FFF2-40B4-BE49-F238E27FC236}">
                <a16:creationId xmlns:a16="http://schemas.microsoft.com/office/drawing/2014/main" id="{F9DE69D3-20FF-8CAD-07CD-9F7360426325}"/>
              </a:ext>
            </a:extLst>
          </p:cNvPr>
          <p:cNvSpPr txBox="1"/>
          <p:nvPr/>
        </p:nvSpPr>
        <p:spPr>
          <a:xfrm>
            <a:off x="6096000" y="5990822"/>
            <a:ext cx="4272280" cy="2535181"/>
          </a:xfrm>
          <a:prstGeom prst="rect">
            <a:avLst/>
          </a:prstGeom>
        </p:spPr>
        <p:txBody>
          <a:bodyPr vert="horz" wrap="square" lIns="0" tIns="120650" rIns="0" bIns="0" rtlCol="0">
            <a:spAutoFit/>
          </a:bodyPr>
          <a:lstStyle/>
          <a:p>
            <a:pPr marL="355600" indent="-342900">
              <a:lnSpc>
                <a:spcPct val="100000"/>
              </a:lnSpc>
              <a:spcBef>
                <a:spcPts val="950"/>
              </a:spcBef>
              <a:buFont typeface="Wingdings" panose="05000000000000000000" pitchFamily="2" charset="2"/>
              <a:buChar char="§"/>
            </a:pPr>
            <a:r>
              <a:rPr sz="2400" b="1">
                <a:solidFill>
                  <a:schemeClr val="tx1"/>
                </a:solidFill>
                <a:latin typeface="+mn-lt"/>
                <a:cs typeface="Arial"/>
              </a:rPr>
              <a:t>Mi</a:t>
            </a:r>
            <a:r>
              <a:rPr sz="2400" b="1">
                <a:solidFill>
                  <a:schemeClr val="tx1"/>
                </a:solidFill>
                <a:latin typeface="+mn-lt"/>
                <a:cs typeface="Tahoma"/>
              </a:rPr>
              <a:t>t</a:t>
            </a:r>
            <a:r>
              <a:rPr sz="2400" b="1">
                <a:solidFill>
                  <a:schemeClr val="tx1"/>
                </a:solidFill>
                <a:latin typeface="+mn-lt"/>
                <a:cs typeface="Arial"/>
              </a:rPr>
              <a:t>iga</a:t>
            </a:r>
            <a:r>
              <a:rPr sz="2400" b="1">
                <a:solidFill>
                  <a:schemeClr val="tx1"/>
                </a:solidFill>
                <a:latin typeface="+mn-lt"/>
                <a:cs typeface="Tahoma"/>
              </a:rPr>
              <a:t>t</a:t>
            </a:r>
            <a:r>
              <a:rPr sz="2400" b="1">
                <a:solidFill>
                  <a:schemeClr val="tx1"/>
                </a:solidFill>
                <a:latin typeface="+mn-lt"/>
                <a:cs typeface="Arial"/>
              </a:rPr>
              <a:t>ing</a:t>
            </a:r>
            <a:r>
              <a:rPr sz="2400" b="1" spc="-20">
                <a:solidFill>
                  <a:schemeClr val="tx1"/>
                </a:solidFill>
                <a:latin typeface="+mn-lt"/>
                <a:cs typeface="Arial"/>
              </a:rPr>
              <a:t> </a:t>
            </a:r>
            <a:r>
              <a:rPr sz="2400" b="1" spc="-30">
                <a:solidFill>
                  <a:schemeClr val="tx1"/>
                </a:solidFill>
                <a:latin typeface="+mn-lt"/>
                <a:cs typeface="Arial"/>
              </a:rPr>
              <a:t>F</a:t>
            </a:r>
            <a:r>
              <a:rPr sz="2400" b="1" spc="-30">
                <a:solidFill>
                  <a:schemeClr val="tx1"/>
                </a:solidFill>
                <a:latin typeface="+mn-lt"/>
                <a:cs typeface="Tahoma"/>
              </a:rPr>
              <a:t>r</a:t>
            </a:r>
            <a:r>
              <a:rPr sz="2400" b="1" spc="-30">
                <a:solidFill>
                  <a:schemeClr val="tx1"/>
                </a:solidFill>
                <a:latin typeface="+mn-lt"/>
                <a:cs typeface="Arial"/>
              </a:rPr>
              <a:t>a</a:t>
            </a:r>
            <a:r>
              <a:rPr sz="2400" b="1" spc="-30">
                <a:solidFill>
                  <a:schemeClr val="tx1"/>
                </a:solidFill>
                <a:latin typeface="+mn-lt"/>
                <a:cs typeface="Tahoma"/>
              </a:rPr>
              <a:t>u</a:t>
            </a:r>
            <a:r>
              <a:rPr sz="2400" b="1" spc="-30">
                <a:solidFill>
                  <a:schemeClr val="tx1"/>
                </a:solidFill>
                <a:latin typeface="+mn-lt"/>
                <a:cs typeface="Arial"/>
              </a:rPr>
              <a:t>d</a:t>
            </a:r>
            <a:r>
              <a:rPr sz="2400" b="1" spc="-30">
                <a:solidFill>
                  <a:schemeClr val="tx1"/>
                </a:solidFill>
                <a:latin typeface="+mn-lt"/>
                <a:cs typeface="Tahoma"/>
              </a:rPr>
              <a:t>u</a:t>
            </a:r>
            <a:r>
              <a:rPr sz="2400" b="1" spc="-30">
                <a:solidFill>
                  <a:schemeClr val="tx1"/>
                </a:solidFill>
                <a:latin typeface="+mn-lt"/>
                <a:cs typeface="Arial"/>
              </a:rPr>
              <a:t>len</a:t>
            </a:r>
            <a:r>
              <a:rPr sz="2400" b="1" spc="-30">
                <a:solidFill>
                  <a:schemeClr val="tx1"/>
                </a:solidFill>
                <a:latin typeface="+mn-lt"/>
                <a:cs typeface="Tahoma"/>
              </a:rPr>
              <a:t>t</a:t>
            </a:r>
            <a:r>
              <a:rPr sz="2400" b="1" spc="-114">
                <a:solidFill>
                  <a:schemeClr val="tx1"/>
                </a:solidFill>
                <a:latin typeface="+mn-lt"/>
                <a:cs typeface="Tahoma"/>
              </a:rPr>
              <a:t> </a:t>
            </a:r>
            <a:r>
              <a:rPr sz="2400" b="1" spc="-35">
                <a:solidFill>
                  <a:schemeClr val="tx1"/>
                </a:solidFill>
                <a:latin typeface="+mn-lt"/>
                <a:cs typeface="Arial"/>
              </a:rPr>
              <a:t>T</a:t>
            </a:r>
            <a:r>
              <a:rPr sz="2400" b="1" spc="-35">
                <a:solidFill>
                  <a:schemeClr val="tx1"/>
                </a:solidFill>
                <a:latin typeface="+mn-lt"/>
                <a:cs typeface="Tahoma"/>
              </a:rPr>
              <a:t>r</a:t>
            </a:r>
            <a:r>
              <a:rPr sz="2400" b="1" spc="-35">
                <a:solidFill>
                  <a:schemeClr val="tx1"/>
                </a:solidFill>
                <a:latin typeface="+mn-lt"/>
                <a:cs typeface="Arial"/>
              </a:rPr>
              <a:t>an</a:t>
            </a:r>
            <a:r>
              <a:rPr sz="2400" b="1" spc="-35">
                <a:solidFill>
                  <a:schemeClr val="tx1"/>
                </a:solidFill>
                <a:latin typeface="+mn-lt"/>
                <a:cs typeface="Tahoma"/>
              </a:rPr>
              <a:t>s</a:t>
            </a:r>
            <a:r>
              <a:rPr sz="2400" b="1" spc="-35">
                <a:solidFill>
                  <a:schemeClr val="tx1"/>
                </a:solidFill>
                <a:latin typeface="+mn-lt"/>
                <a:cs typeface="Arial"/>
              </a:rPr>
              <a:t>ac</a:t>
            </a:r>
            <a:r>
              <a:rPr sz="2400" b="1" spc="-35">
                <a:solidFill>
                  <a:schemeClr val="tx1"/>
                </a:solidFill>
                <a:latin typeface="+mn-lt"/>
                <a:cs typeface="Tahoma"/>
              </a:rPr>
              <a:t>t</a:t>
            </a:r>
            <a:r>
              <a:rPr sz="2400" b="1" spc="-35">
                <a:solidFill>
                  <a:schemeClr val="tx1"/>
                </a:solidFill>
                <a:latin typeface="+mn-lt"/>
                <a:cs typeface="Arial"/>
              </a:rPr>
              <a:t>ion</a:t>
            </a:r>
            <a:r>
              <a:rPr sz="2400" b="1" spc="-20">
                <a:solidFill>
                  <a:schemeClr val="tx1"/>
                </a:solidFill>
                <a:latin typeface="+mn-lt"/>
                <a:cs typeface="Arial"/>
              </a:rPr>
              <a:t> </a:t>
            </a:r>
            <a:r>
              <a:rPr sz="2400" b="1" spc="-10">
                <a:solidFill>
                  <a:schemeClr val="tx1"/>
                </a:solidFill>
                <a:latin typeface="+mn-lt"/>
                <a:cs typeface="Arial"/>
              </a:rPr>
              <a:t>Lo</a:t>
            </a:r>
            <a:r>
              <a:rPr sz="2400" b="1" spc="-10">
                <a:solidFill>
                  <a:schemeClr val="tx1"/>
                </a:solidFill>
                <a:latin typeface="+mn-lt"/>
                <a:cs typeface="Tahoma"/>
              </a:rPr>
              <a:t>ss</a:t>
            </a:r>
            <a:r>
              <a:rPr sz="2400" b="1" spc="-10">
                <a:solidFill>
                  <a:schemeClr val="tx1"/>
                </a:solidFill>
                <a:latin typeface="+mn-lt"/>
                <a:cs typeface="Arial"/>
              </a:rPr>
              <a:t>e</a:t>
            </a:r>
            <a:r>
              <a:rPr sz="2400" b="1" spc="-10">
                <a:solidFill>
                  <a:schemeClr val="tx1"/>
                </a:solidFill>
                <a:latin typeface="+mn-lt"/>
                <a:cs typeface="Tahoma"/>
              </a:rPr>
              <a:t>s</a:t>
            </a:r>
            <a:r>
              <a:rPr lang="en-US" sz="2400" b="1" spc="-10">
                <a:solidFill>
                  <a:schemeClr val="tx1"/>
                </a:solidFill>
                <a:latin typeface="+mn-lt"/>
                <a:cs typeface="Tahoma"/>
              </a:rPr>
              <a:t>:</a:t>
            </a:r>
            <a:endParaRPr lang="en-IN" sz="2400" b="1">
              <a:solidFill>
                <a:schemeClr val="tx1"/>
              </a:solidFill>
              <a:latin typeface="+mn-lt"/>
              <a:cs typeface="Tahoma"/>
            </a:endParaRPr>
          </a:p>
          <a:p>
            <a:pPr marL="284480" marR="5080" indent="-181610">
              <a:lnSpc>
                <a:spcPct val="108900"/>
              </a:lnSpc>
              <a:spcBef>
                <a:spcPts val="685"/>
              </a:spcBef>
              <a:buSzPct val="87096"/>
              <a:buFont typeface="Times New Roman"/>
              <a:buChar char="•"/>
              <a:tabLst>
                <a:tab pos="284480" algn="l"/>
              </a:tabLst>
            </a:pPr>
            <a:r>
              <a:rPr spc="-50">
                <a:solidFill>
                  <a:schemeClr val="tx1"/>
                </a:solidFill>
                <a:latin typeface="+mn-lt"/>
                <a:cs typeface="Arial"/>
              </a:rPr>
              <a:t>Implement</a:t>
            </a:r>
            <a:r>
              <a:rPr spc="-25">
                <a:solidFill>
                  <a:schemeClr val="tx1"/>
                </a:solidFill>
                <a:latin typeface="+mn-lt"/>
                <a:cs typeface="Arial"/>
              </a:rPr>
              <a:t> </a:t>
            </a:r>
            <a:r>
              <a:rPr spc="-65">
                <a:solidFill>
                  <a:schemeClr val="tx1"/>
                </a:solidFill>
                <a:latin typeface="+mn-lt"/>
                <a:cs typeface="Arial"/>
              </a:rPr>
              <a:t>measures</a:t>
            </a:r>
            <a:r>
              <a:rPr spc="-40">
                <a:solidFill>
                  <a:schemeClr val="tx1"/>
                </a:solidFill>
                <a:latin typeface="+mn-lt"/>
                <a:cs typeface="Arial"/>
              </a:rPr>
              <a:t> </a:t>
            </a:r>
            <a:r>
              <a:rPr>
                <a:solidFill>
                  <a:schemeClr val="tx1"/>
                </a:solidFill>
                <a:latin typeface="+mn-lt"/>
                <a:cs typeface="Arial"/>
              </a:rPr>
              <a:t>to</a:t>
            </a:r>
            <a:r>
              <a:rPr spc="-60">
                <a:solidFill>
                  <a:schemeClr val="tx1"/>
                </a:solidFill>
                <a:latin typeface="+mn-lt"/>
                <a:cs typeface="Arial"/>
              </a:rPr>
              <a:t> </a:t>
            </a:r>
            <a:r>
              <a:rPr spc="-40">
                <a:solidFill>
                  <a:schemeClr val="tx1"/>
                </a:solidFill>
                <a:latin typeface="+mn-lt"/>
                <a:cs typeface="Arial"/>
              </a:rPr>
              <a:t>mitigate</a:t>
            </a:r>
            <a:r>
              <a:rPr spc="-60">
                <a:solidFill>
                  <a:schemeClr val="tx1"/>
                </a:solidFill>
                <a:latin typeface="+mn-lt"/>
                <a:cs typeface="Arial"/>
              </a:rPr>
              <a:t> </a:t>
            </a:r>
            <a:r>
              <a:rPr spc="-40">
                <a:solidFill>
                  <a:schemeClr val="tx1"/>
                </a:solidFill>
                <a:latin typeface="+mn-lt"/>
                <a:cs typeface="Arial"/>
              </a:rPr>
              <a:t>losses</a:t>
            </a:r>
            <a:r>
              <a:rPr spc="-20">
                <a:solidFill>
                  <a:schemeClr val="tx1"/>
                </a:solidFill>
                <a:latin typeface="+mn-lt"/>
                <a:cs typeface="Arial"/>
              </a:rPr>
              <a:t> </a:t>
            </a:r>
            <a:r>
              <a:rPr spc="-60">
                <a:solidFill>
                  <a:schemeClr val="tx1"/>
                </a:solidFill>
                <a:latin typeface="+mn-lt"/>
                <a:cs typeface="Arial"/>
              </a:rPr>
              <a:t>caused </a:t>
            </a:r>
            <a:r>
              <a:rPr spc="-25">
                <a:solidFill>
                  <a:schemeClr val="tx1"/>
                </a:solidFill>
                <a:latin typeface="+mn-lt"/>
                <a:cs typeface="Arial"/>
              </a:rPr>
              <a:t>by </a:t>
            </a:r>
            <a:r>
              <a:rPr spc="-35">
                <a:solidFill>
                  <a:schemeClr val="tx1"/>
                </a:solidFill>
                <a:latin typeface="+mn-lt"/>
                <a:cs typeface="Arial"/>
              </a:rPr>
              <a:t>fraudulent</a:t>
            </a:r>
            <a:r>
              <a:rPr spc="-5">
                <a:solidFill>
                  <a:schemeClr val="tx1"/>
                </a:solidFill>
                <a:latin typeface="+mn-lt"/>
                <a:cs typeface="Arial"/>
              </a:rPr>
              <a:t> </a:t>
            </a:r>
            <a:r>
              <a:rPr spc="-10">
                <a:solidFill>
                  <a:schemeClr val="tx1"/>
                </a:solidFill>
                <a:latin typeface="+mn-lt"/>
                <a:cs typeface="Arial"/>
              </a:rPr>
              <a:t>transactions</a:t>
            </a:r>
            <a:r>
              <a:rPr spc="-10">
                <a:solidFill>
                  <a:schemeClr val="tx1"/>
                </a:solidFill>
                <a:latin typeface="+mn-lt"/>
                <a:cs typeface="Times New Roman"/>
              </a:rPr>
              <a:t>.</a:t>
            </a:r>
            <a:endParaRPr lang="en-IN">
              <a:solidFill>
                <a:schemeClr val="tx1"/>
              </a:solidFill>
              <a:latin typeface="+mn-lt"/>
              <a:cs typeface="Times New Roman"/>
            </a:endParaRPr>
          </a:p>
          <a:p>
            <a:pPr marL="284480" marR="379095" indent="-181610">
              <a:lnSpc>
                <a:spcPct val="108900"/>
              </a:lnSpc>
              <a:spcBef>
                <a:spcPts val="675"/>
              </a:spcBef>
              <a:buSzPct val="87096"/>
              <a:buFont typeface="Times New Roman"/>
              <a:buChar char="•"/>
              <a:tabLst>
                <a:tab pos="284480" algn="l"/>
              </a:tabLst>
            </a:pPr>
            <a:r>
              <a:rPr spc="-55">
                <a:solidFill>
                  <a:schemeClr val="tx1"/>
                </a:solidFill>
                <a:latin typeface="+mn-lt"/>
                <a:cs typeface="Arial"/>
              </a:rPr>
              <a:t>Develop</a:t>
            </a:r>
            <a:r>
              <a:rPr spc="-25">
                <a:solidFill>
                  <a:schemeClr val="tx1"/>
                </a:solidFill>
                <a:latin typeface="+mn-lt"/>
                <a:cs typeface="Arial"/>
              </a:rPr>
              <a:t> </a:t>
            </a:r>
            <a:r>
              <a:rPr spc="-35">
                <a:solidFill>
                  <a:schemeClr val="tx1"/>
                </a:solidFill>
                <a:latin typeface="+mn-lt"/>
                <a:cs typeface="Arial"/>
              </a:rPr>
              <a:t>strategies</a:t>
            </a:r>
            <a:r>
              <a:rPr spc="-40">
                <a:solidFill>
                  <a:schemeClr val="tx1"/>
                </a:solidFill>
                <a:latin typeface="+mn-lt"/>
                <a:cs typeface="Arial"/>
              </a:rPr>
              <a:t> </a:t>
            </a:r>
            <a:r>
              <a:rPr>
                <a:solidFill>
                  <a:schemeClr val="tx1"/>
                </a:solidFill>
                <a:latin typeface="+mn-lt"/>
                <a:cs typeface="Arial"/>
              </a:rPr>
              <a:t>to</a:t>
            </a:r>
            <a:r>
              <a:rPr spc="-60">
                <a:solidFill>
                  <a:schemeClr val="tx1"/>
                </a:solidFill>
                <a:latin typeface="+mn-lt"/>
                <a:cs typeface="Arial"/>
              </a:rPr>
              <a:t> </a:t>
            </a:r>
            <a:r>
              <a:rPr spc="-30">
                <a:solidFill>
                  <a:schemeClr val="tx1"/>
                </a:solidFill>
                <a:latin typeface="+mn-lt"/>
                <a:cs typeface="Arial"/>
              </a:rPr>
              <a:t>proactively</a:t>
            </a:r>
            <a:r>
              <a:rPr spc="-45">
                <a:solidFill>
                  <a:schemeClr val="tx1"/>
                </a:solidFill>
                <a:latin typeface="+mn-lt"/>
                <a:cs typeface="Arial"/>
              </a:rPr>
              <a:t> </a:t>
            </a:r>
            <a:r>
              <a:rPr spc="-25">
                <a:solidFill>
                  <a:schemeClr val="tx1"/>
                </a:solidFill>
                <a:latin typeface="+mn-lt"/>
                <a:cs typeface="Arial"/>
              </a:rPr>
              <a:t>prevent</a:t>
            </a:r>
            <a:r>
              <a:rPr spc="-20">
                <a:solidFill>
                  <a:schemeClr val="tx1"/>
                </a:solidFill>
                <a:latin typeface="+mn-lt"/>
                <a:cs typeface="Arial"/>
              </a:rPr>
              <a:t> </a:t>
            </a:r>
            <a:r>
              <a:rPr spc="-25">
                <a:solidFill>
                  <a:schemeClr val="tx1"/>
                </a:solidFill>
                <a:latin typeface="+mn-lt"/>
                <a:cs typeface="Arial"/>
              </a:rPr>
              <a:t>and </a:t>
            </a:r>
            <a:r>
              <a:rPr spc="-40">
                <a:solidFill>
                  <a:schemeClr val="tx1"/>
                </a:solidFill>
                <a:latin typeface="+mn-lt"/>
                <a:cs typeface="Arial"/>
              </a:rPr>
              <a:t>respond</a:t>
            </a:r>
            <a:r>
              <a:rPr spc="-90">
                <a:solidFill>
                  <a:schemeClr val="tx1"/>
                </a:solidFill>
                <a:latin typeface="+mn-lt"/>
                <a:cs typeface="Arial"/>
              </a:rPr>
              <a:t> </a:t>
            </a:r>
            <a:r>
              <a:rPr>
                <a:solidFill>
                  <a:schemeClr val="tx1"/>
                </a:solidFill>
                <a:latin typeface="+mn-lt"/>
                <a:cs typeface="Arial"/>
              </a:rPr>
              <a:t>to</a:t>
            </a:r>
            <a:r>
              <a:rPr spc="-65">
                <a:solidFill>
                  <a:schemeClr val="tx1"/>
                </a:solidFill>
                <a:latin typeface="+mn-lt"/>
                <a:cs typeface="Arial"/>
              </a:rPr>
              <a:t> </a:t>
            </a:r>
            <a:r>
              <a:rPr spc="-30">
                <a:solidFill>
                  <a:schemeClr val="tx1"/>
                </a:solidFill>
                <a:latin typeface="+mn-lt"/>
                <a:cs typeface="Arial"/>
              </a:rPr>
              <a:t>potential</a:t>
            </a:r>
            <a:r>
              <a:rPr spc="-65">
                <a:solidFill>
                  <a:schemeClr val="tx1"/>
                </a:solidFill>
                <a:latin typeface="+mn-lt"/>
                <a:cs typeface="Arial"/>
              </a:rPr>
              <a:t> </a:t>
            </a:r>
            <a:r>
              <a:rPr spc="-35">
                <a:solidFill>
                  <a:schemeClr val="tx1"/>
                </a:solidFill>
                <a:latin typeface="+mn-lt"/>
                <a:cs typeface="Arial"/>
              </a:rPr>
              <a:t>fraud</a:t>
            </a:r>
            <a:r>
              <a:rPr spc="-65">
                <a:solidFill>
                  <a:schemeClr val="tx1"/>
                </a:solidFill>
                <a:latin typeface="+mn-lt"/>
                <a:cs typeface="Arial"/>
              </a:rPr>
              <a:t> </a:t>
            </a:r>
            <a:r>
              <a:rPr spc="-10">
                <a:solidFill>
                  <a:schemeClr val="tx1"/>
                </a:solidFill>
                <a:latin typeface="+mn-lt"/>
                <a:cs typeface="Arial"/>
              </a:rPr>
              <a:t>attempts</a:t>
            </a:r>
            <a:r>
              <a:rPr spc="-10">
                <a:solidFill>
                  <a:schemeClr val="tx1"/>
                </a:solidFill>
                <a:latin typeface="+mn-lt"/>
                <a:cs typeface="Times New Roman"/>
              </a:rPr>
              <a:t>.</a:t>
            </a:r>
            <a:endParaRPr lang="en-IN">
              <a:solidFill>
                <a:schemeClr val="tx1"/>
              </a:solidFill>
              <a:latin typeface="+mn-lt"/>
              <a:cs typeface="Times New Roman"/>
            </a:endParaRPr>
          </a:p>
        </p:txBody>
      </p:sp>
    </p:spTree>
    <p:extLst>
      <p:ext uri="{BB962C8B-B14F-4D97-AF65-F5344CB8AC3E}">
        <p14:creationId xmlns:p14="http://schemas.microsoft.com/office/powerpoint/2010/main" val="100402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title="Microsoft Power BI">
                <a:extLst>
                  <a:ext uri="{FF2B5EF4-FFF2-40B4-BE49-F238E27FC236}">
                    <a16:creationId xmlns:a16="http://schemas.microsoft.com/office/drawing/2014/main" id="{E987AC50-FD40-1BEC-3A2D-C5C49E2E1209}"/>
                  </a:ext>
                </a:extLst>
              </p:cNvPr>
              <p:cNvGraphicFramePr>
                <a:graphicFrameLocks noGrp="1"/>
              </p:cNvGraphicFramePr>
              <p:nvPr>
                <p:extLst>
                  <p:ext uri="{D42A27DB-BD31-4B8C-83A1-F6EECF244321}">
                    <p14:modId xmlns:p14="http://schemas.microsoft.com/office/powerpoint/2010/main" val="2654779964"/>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Add-in 7" title="Microsoft Power BI">
                <a:extLst>
                  <a:ext uri="{FF2B5EF4-FFF2-40B4-BE49-F238E27FC236}">
                    <a16:creationId xmlns:a16="http://schemas.microsoft.com/office/drawing/2014/main" id="{E987AC50-FD40-1BEC-3A2D-C5C49E2E1209}"/>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264109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10320688"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i="0" kern="1200">
                <a:solidFill>
                  <a:schemeClr val="tx1"/>
                </a:solidFill>
                <a:effectLst/>
                <a:highlight>
                  <a:srgbClr val="FFFFFF"/>
                </a:highlight>
                <a:latin typeface="+mj-lt"/>
                <a:ea typeface="+mj-ea"/>
                <a:cs typeface="+mj-cs"/>
              </a:rPr>
              <a:t>Introduction :</a:t>
            </a:r>
            <a:endParaRPr lang="en-US" sz="4100" kern="120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object 5">
            <a:extLst>
              <a:ext uri="{FF2B5EF4-FFF2-40B4-BE49-F238E27FC236}">
                <a16:creationId xmlns:a16="http://schemas.microsoft.com/office/drawing/2014/main" id="{6902B207-ACEB-D4AE-ADF8-E04E410ACBDE}"/>
              </a:ext>
            </a:extLst>
          </p:cNvPr>
          <p:cNvSpPr txBox="1"/>
          <p:nvPr/>
        </p:nvSpPr>
        <p:spPr>
          <a:xfrm>
            <a:off x="555362" y="3371934"/>
            <a:ext cx="5943798" cy="1970118"/>
          </a:xfrm>
          <a:prstGeom prst="rect">
            <a:avLst/>
          </a:prstGeom>
        </p:spPr>
        <p:txBody>
          <a:bodyPr vert="horz" lIns="91440" tIns="45720" rIns="91440" bIns="45720" rtlCol="0" anchor="ctr">
            <a:normAutofit/>
          </a:bodyPr>
          <a:lstStyle/>
          <a:p>
            <a:pPr algn="l" rtl="0">
              <a:lnSpc>
                <a:spcPct val="90000"/>
              </a:lnSpc>
              <a:spcBef>
                <a:spcPts val="1000"/>
              </a:spcBef>
            </a:pPr>
            <a:r>
              <a:rPr lang="en-US" sz="2400" b="1" i="0" kern="1200">
                <a:solidFill>
                  <a:schemeClr val="tx1"/>
                </a:solidFill>
                <a:effectLst/>
                <a:highlight>
                  <a:srgbClr val="FFFFFF"/>
                </a:highlight>
                <a:latin typeface="+mn-lt"/>
                <a:ea typeface="+mn-ea"/>
                <a:cs typeface="+mn-cs"/>
              </a:rPr>
              <a:t>Harnessing Big Data for Real-Time Security</a:t>
            </a:r>
            <a:endParaRPr lang="en-US" sz="2400" kern="1200">
              <a:solidFill>
                <a:schemeClr val="tx1"/>
              </a:solidFill>
              <a:latin typeface="+mn-lt"/>
              <a:ea typeface="+mn-ea"/>
              <a:cs typeface="+mn-cs"/>
            </a:endParaRPr>
          </a:p>
        </p:txBody>
      </p:sp>
      <p:sp>
        <p:nvSpPr>
          <p:cNvPr id="6" name="TextBox 5">
            <a:extLst>
              <a:ext uri="{FF2B5EF4-FFF2-40B4-BE49-F238E27FC236}">
                <a16:creationId xmlns:a16="http://schemas.microsoft.com/office/drawing/2014/main" id="{06042CD3-3D2E-B642-7AB9-3E08C222DACB}"/>
              </a:ext>
            </a:extLst>
          </p:cNvPr>
          <p:cNvSpPr txBox="1"/>
          <p:nvPr/>
        </p:nvSpPr>
        <p:spPr>
          <a:xfrm>
            <a:off x="555362" y="4901686"/>
            <a:ext cx="11081276" cy="2816156"/>
          </a:xfrm>
          <a:prstGeom prst="rect">
            <a:avLst/>
          </a:prstGeom>
          <a:noFill/>
        </p:spPr>
        <p:txBody>
          <a:bodyPr wrap="square" rtlCol="0">
            <a:spAutoFit/>
          </a:bodyPr>
          <a:lstStyle/>
          <a:p>
            <a:pPr marL="285750" lvl="4" indent="-285750" algn="just">
              <a:spcAft>
                <a:spcPts val="600"/>
              </a:spcAft>
              <a:buClr>
                <a:schemeClr val="tx2"/>
              </a:buClr>
              <a:buFont typeface="Wingdings" panose="05000000000000000000" pitchFamily="2" charset="2"/>
              <a:buChar char="§"/>
            </a:pPr>
            <a:r>
              <a:rPr lang="en-US" b="0" i="0">
                <a:solidFill>
                  <a:srgbClr val="0D0D0D"/>
                </a:solidFill>
                <a:effectLst/>
                <a:highlight>
                  <a:srgbClr val="FFFFFF"/>
                </a:highlight>
                <a:latin typeface="+mn-lt"/>
              </a:rPr>
              <a:t>In this project, we're diving into a massive set of credit card data—</a:t>
            </a:r>
            <a:r>
              <a:rPr lang="en-US" b="1" i="0">
                <a:solidFill>
                  <a:srgbClr val="0D0D0D"/>
                </a:solidFill>
                <a:effectLst/>
                <a:highlight>
                  <a:srgbClr val="FFFFFF"/>
                </a:highlight>
                <a:latin typeface="+mn-lt"/>
              </a:rPr>
              <a:t>5.5 million records</a:t>
            </a:r>
            <a:r>
              <a:rPr lang="en-US" b="0" i="0">
                <a:solidFill>
                  <a:srgbClr val="0D0D0D"/>
                </a:solidFill>
                <a:effectLst/>
                <a:highlight>
                  <a:srgbClr val="FFFFFF"/>
                </a:highlight>
                <a:latin typeface="+mn-lt"/>
              </a:rPr>
              <a:t>—to figure out who might stop using their credit cards, a phenomenon called churn. </a:t>
            </a:r>
          </a:p>
          <a:p>
            <a:pPr marL="285750" lvl="4" indent="-285750" algn="just">
              <a:spcAft>
                <a:spcPts val="600"/>
              </a:spcAft>
              <a:buClr>
                <a:schemeClr val="tx2"/>
              </a:buClr>
              <a:buFont typeface="Wingdings" panose="05000000000000000000" pitchFamily="2" charset="2"/>
              <a:buChar char="§"/>
            </a:pPr>
            <a:r>
              <a:rPr lang="en-US">
                <a:solidFill>
                  <a:srgbClr val="0D0D0D"/>
                </a:solidFill>
                <a:highlight>
                  <a:srgbClr val="FFFFFF"/>
                </a:highlight>
                <a:latin typeface="+mn-lt"/>
              </a:rPr>
              <a:t>We have collected our dataset from </a:t>
            </a:r>
            <a:r>
              <a:rPr lang="en-US" b="1">
                <a:solidFill>
                  <a:srgbClr val="0D0D0D"/>
                </a:solidFill>
                <a:highlight>
                  <a:srgbClr val="FFFFFF"/>
                </a:highlight>
                <a:latin typeface="+mn-lt"/>
              </a:rPr>
              <a:t>IBM Developer website.</a:t>
            </a:r>
            <a:endParaRPr lang="en-US" b="1" i="0">
              <a:solidFill>
                <a:srgbClr val="0D0D0D"/>
              </a:solidFill>
              <a:effectLst/>
              <a:highlight>
                <a:srgbClr val="FFFFFF"/>
              </a:highlight>
              <a:latin typeface="+mn-lt"/>
            </a:endParaRPr>
          </a:p>
          <a:p>
            <a:pPr marL="285750" lvl="4" indent="-285750" algn="just">
              <a:spcAft>
                <a:spcPts val="600"/>
              </a:spcAft>
              <a:buClr>
                <a:schemeClr val="tx2"/>
              </a:buClr>
              <a:buFont typeface="Wingdings" panose="05000000000000000000" pitchFamily="2" charset="2"/>
              <a:buChar char="§"/>
            </a:pPr>
            <a:r>
              <a:rPr lang="en-US" b="0" i="0">
                <a:solidFill>
                  <a:srgbClr val="0D0D0D"/>
                </a:solidFill>
                <a:effectLst/>
                <a:highlight>
                  <a:srgbClr val="FFFFFF"/>
                </a:highlight>
                <a:latin typeface="+mn-lt"/>
              </a:rPr>
              <a:t>Our goal is to create a smart model that predicts churn accurately. To get there, we start by cleaning up the data to make sure it's accurate and ready for analysis. Then, we dig deep into the data to understand trends and patterns using techniques like exploratory data analysis. </a:t>
            </a:r>
          </a:p>
          <a:p>
            <a:pPr marL="285750" lvl="4" indent="-285750" algn="just">
              <a:spcAft>
                <a:spcPts val="600"/>
              </a:spcAft>
              <a:buClr>
                <a:schemeClr val="tx2"/>
              </a:buClr>
              <a:buFont typeface="Wingdings" panose="05000000000000000000" pitchFamily="2" charset="2"/>
              <a:buChar char="§"/>
            </a:pPr>
            <a:r>
              <a:rPr lang="en-US" b="0" i="0">
                <a:solidFill>
                  <a:srgbClr val="0D0D0D"/>
                </a:solidFill>
                <a:effectLst/>
                <a:highlight>
                  <a:srgbClr val="FFFFFF"/>
                </a:highlight>
                <a:latin typeface="+mn-lt"/>
              </a:rPr>
              <a:t>Next, we make sure all the data is on the same scale, so no one piece of information dominates the model unfairly. Finally, we use fancy math to build models that can tell us who might churn in the future. By doing this, we hope to help credit card companies keep their customers happy and minimize lost revenue.</a:t>
            </a:r>
            <a:endParaRPr lang="en-IN">
              <a:latin typeface="+mn-lt"/>
            </a:endParaRPr>
          </a:p>
        </p:txBody>
      </p:sp>
    </p:spTree>
    <p:extLst>
      <p:ext uri="{BB962C8B-B14F-4D97-AF65-F5344CB8AC3E}">
        <p14:creationId xmlns:p14="http://schemas.microsoft.com/office/powerpoint/2010/main" val="3744242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a:extLst>
                  <a:ext uri="{FF2B5EF4-FFF2-40B4-BE49-F238E27FC236}">
                    <a16:creationId xmlns:a16="http://schemas.microsoft.com/office/drawing/2014/main" id="{2DDB9F1A-6316-02D7-22A9-991539AFA58F}"/>
                  </a:ext>
                </a:extLst>
              </p:cNvPr>
              <p:cNvGraphicFramePr>
                <a:graphicFrameLocks noGrp="1"/>
              </p:cNvGraphicFramePr>
              <p:nvPr>
                <p:extLst>
                  <p:ext uri="{D42A27DB-BD31-4B8C-83A1-F6EECF244321}">
                    <p14:modId xmlns:p14="http://schemas.microsoft.com/office/powerpoint/2010/main" val="1485723977"/>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a:extLst>
                  <a:ext uri="{FF2B5EF4-FFF2-40B4-BE49-F238E27FC236}">
                    <a16:creationId xmlns:a16="http://schemas.microsoft.com/office/drawing/2014/main" id="{2DDB9F1A-6316-02D7-22A9-991539AFA58F}"/>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274672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a:extLst>
                  <a:ext uri="{FF2B5EF4-FFF2-40B4-BE49-F238E27FC236}">
                    <a16:creationId xmlns:a16="http://schemas.microsoft.com/office/drawing/2014/main" id="{5316A199-C78E-D3ED-2B4A-280AA9D1B168}"/>
                  </a:ext>
                </a:extLst>
              </p:cNvPr>
              <p:cNvGraphicFramePr>
                <a:graphicFrameLocks noGrp="1"/>
              </p:cNvGraphicFramePr>
              <p:nvPr>
                <p:extLst>
                  <p:ext uri="{D42A27DB-BD31-4B8C-83A1-F6EECF244321}">
                    <p14:modId xmlns:p14="http://schemas.microsoft.com/office/powerpoint/2010/main" val="3400090374"/>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a:extLst>
                  <a:ext uri="{FF2B5EF4-FFF2-40B4-BE49-F238E27FC236}">
                    <a16:creationId xmlns:a16="http://schemas.microsoft.com/office/drawing/2014/main" id="{5316A199-C78E-D3ED-2B4A-280AA9D1B168}"/>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117255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5B542897-DE55-EB29-AF23-BD2B44783684}"/>
                  </a:ext>
                </a:extLst>
              </p:cNvPr>
              <p:cNvGraphicFramePr>
                <a:graphicFrameLocks noGrp="1"/>
              </p:cNvGraphicFramePr>
              <p:nvPr>
                <p:extLst>
                  <p:ext uri="{D42A27DB-BD31-4B8C-83A1-F6EECF244321}">
                    <p14:modId xmlns:p14="http://schemas.microsoft.com/office/powerpoint/2010/main" val="159391301"/>
                  </p:ext>
                </p:extLst>
              </p:nvPr>
            </p:nvGraphicFramePr>
            <p:xfrm>
              <a:off x="0" y="0"/>
              <a:ext cx="12192000" cy="9601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a:extLst>
                  <a:ext uri="{FF2B5EF4-FFF2-40B4-BE49-F238E27FC236}">
                    <a16:creationId xmlns:a16="http://schemas.microsoft.com/office/drawing/2014/main" id="{5B542897-DE55-EB29-AF23-BD2B44783684}"/>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0" y="0"/>
                <a:ext cx="12192000" cy="9601200"/>
              </a:xfrm>
              <a:prstGeom prst="rect">
                <a:avLst/>
              </a:prstGeom>
            </p:spPr>
          </p:pic>
        </mc:Fallback>
      </mc:AlternateContent>
    </p:spTree>
    <p:extLst>
      <p:ext uri="{BB962C8B-B14F-4D97-AF65-F5344CB8AC3E}">
        <p14:creationId xmlns:p14="http://schemas.microsoft.com/office/powerpoint/2010/main" val="328265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E3C4BCA-12C5-D144-D5FB-BE848A01F0BC}"/>
              </a:ext>
            </a:extLst>
          </p:cNvPr>
          <p:cNvPicPr>
            <a:picLocks noChangeAspect="1"/>
          </p:cNvPicPr>
          <p:nvPr/>
        </p:nvPicPr>
        <p:blipFill rotWithShape="1">
          <a:blip r:embed="rId3"/>
          <a:srcRect t="735" r="45212" b="8355"/>
          <a:stretch/>
        </p:blipFill>
        <p:spPr>
          <a:xfrm>
            <a:off x="3523488" y="10"/>
            <a:ext cx="8668512" cy="96011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96012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71094" y="1625803"/>
            <a:ext cx="3438144" cy="1574597"/>
          </a:xfrm>
          <a:prstGeom prst="rect">
            <a:avLst/>
          </a:prstGeom>
        </p:spPr>
        <p:txBody>
          <a:bodyPr vert="horz" lIns="0" tIns="15875" rIns="0" bIns="0" rtlCol="0" anchor="b">
            <a:normAutofit/>
          </a:bodyPr>
          <a:lstStyle/>
          <a:p>
            <a:pPr marL="12700">
              <a:spcBef>
                <a:spcPts val="125"/>
              </a:spcBef>
            </a:pPr>
            <a:r>
              <a:rPr lang="en-US" sz="3400" b="1" spc="-114">
                <a:solidFill>
                  <a:schemeClr val="tx1"/>
                </a:solidFill>
                <a:latin typeface="+mj-lt"/>
              </a:rPr>
              <a:t>Enhancing</a:t>
            </a:r>
            <a:r>
              <a:rPr lang="en-US" sz="3400" b="1" spc="-215">
                <a:solidFill>
                  <a:schemeClr val="tx1"/>
                </a:solidFill>
                <a:latin typeface="+mj-lt"/>
              </a:rPr>
              <a:t> </a:t>
            </a:r>
            <a:r>
              <a:rPr lang="en-US" sz="3400" b="1" spc="-170">
                <a:solidFill>
                  <a:schemeClr val="tx1"/>
                </a:solidFill>
                <a:latin typeface="+mj-lt"/>
              </a:rPr>
              <a:t>F</a:t>
            </a:r>
            <a:r>
              <a:rPr lang="en-US" sz="3400" b="1" spc="-170">
                <a:solidFill>
                  <a:schemeClr val="tx1"/>
                </a:solidFill>
                <a:latin typeface="+mj-lt"/>
                <a:cs typeface="Lucida Sans Unicode"/>
              </a:rPr>
              <a:t>r</a:t>
            </a:r>
            <a:r>
              <a:rPr lang="en-US" sz="3400" b="1" spc="-170">
                <a:solidFill>
                  <a:schemeClr val="tx1"/>
                </a:solidFill>
                <a:latin typeface="+mj-lt"/>
              </a:rPr>
              <a:t>a</a:t>
            </a:r>
            <a:r>
              <a:rPr lang="en-US" sz="3400" b="1" spc="-170">
                <a:solidFill>
                  <a:schemeClr val="tx1"/>
                </a:solidFill>
                <a:latin typeface="+mj-lt"/>
                <a:cs typeface="Lucida Sans Unicode"/>
              </a:rPr>
              <a:t>u</a:t>
            </a:r>
            <a:r>
              <a:rPr lang="en-US" sz="3400" b="1" spc="-170">
                <a:solidFill>
                  <a:schemeClr val="tx1"/>
                </a:solidFill>
                <a:latin typeface="+mj-lt"/>
              </a:rPr>
              <a:t>d</a:t>
            </a:r>
            <a:r>
              <a:rPr lang="en-US" sz="3400" b="1" spc="-210">
                <a:solidFill>
                  <a:schemeClr val="tx1"/>
                </a:solidFill>
                <a:latin typeface="+mj-lt"/>
              </a:rPr>
              <a:t> </a:t>
            </a:r>
            <a:r>
              <a:rPr lang="en-US" sz="3400" b="1" spc="-90">
                <a:solidFill>
                  <a:schemeClr val="tx1"/>
                </a:solidFill>
                <a:latin typeface="+mj-lt"/>
              </a:rPr>
              <a:t>De</a:t>
            </a:r>
            <a:r>
              <a:rPr lang="en-US" sz="3400" b="1" spc="-90">
                <a:solidFill>
                  <a:schemeClr val="tx1"/>
                </a:solidFill>
                <a:latin typeface="+mj-lt"/>
                <a:cs typeface="Lucida Sans Unicode"/>
              </a:rPr>
              <a:t>t</a:t>
            </a:r>
            <a:r>
              <a:rPr lang="en-US" sz="3400" b="1" spc="-90">
                <a:solidFill>
                  <a:schemeClr val="tx1"/>
                </a:solidFill>
                <a:latin typeface="+mj-lt"/>
              </a:rPr>
              <a:t>ec</a:t>
            </a:r>
            <a:r>
              <a:rPr lang="en-US" sz="3400" b="1" spc="-90">
                <a:solidFill>
                  <a:schemeClr val="tx1"/>
                </a:solidFill>
                <a:latin typeface="+mj-lt"/>
                <a:cs typeface="Lucida Sans Unicode"/>
              </a:rPr>
              <a:t>t</a:t>
            </a:r>
            <a:r>
              <a:rPr lang="en-US" sz="3400" b="1" spc="-90">
                <a:solidFill>
                  <a:schemeClr val="tx1"/>
                </a:solidFill>
                <a:latin typeface="+mj-lt"/>
              </a:rPr>
              <a:t>ion</a:t>
            </a:r>
            <a:r>
              <a:rPr lang="en-US" sz="3400" b="1" spc="-250">
                <a:solidFill>
                  <a:schemeClr val="tx1"/>
                </a:solidFill>
                <a:latin typeface="+mj-lt"/>
              </a:rPr>
              <a:t> </a:t>
            </a:r>
            <a:r>
              <a:rPr lang="en-US" sz="3400" b="1" spc="-25">
                <a:solidFill>
                  <a:schemeClr val="tx1"/>
                </a:solidFill>
                <a:latin typeface="+mj-lt"/>
                <a:cs typeface="Lucida Sans Unicode"/>
              </a:rPr>
              <a:t>w</a:t>
            </a:r>
            <a:r>
              <a:rPr lang="en-US" sz="3400" b="1" spc="-25">
                <a:solidFill>
                  <a:schemeClr val="tx1"/>
                </a:solidFill>
                <a:latin typeface="+mj-lt"/>
              </a:rPr>
              <a:t>i</a:t>
            </a:r>
            <a:r>
              <a:rPr lang="en-US" sz="3400" b="1" spc="-25">
                <a:solidFill>
                  <a:schemeClr val="tx1"/>
                </a:solidFill>
                <a:latin typeface="+mj-lt"/>
                <a:cs typeface="Lucida Sans Unicode"/>
              </a:rPr>
              <a:t>t</a:t>
            </a:r>
            <a:r>
              <a:rPr lang="en-US" sz="3400" b="1" spc="-25">
                <a:solidFill>
                  <a:schemeClr val="tx1"/>
                </a:solidFill>
                <a:latin typeface="+mj-lt"/>
              </a:rPr>
              <a:t>h</a:t>
            </a:r>
            <a:r>
              <a:rPr lang="en-US" sz="3400" b="1" spc="-210">
                <a:solidFill>
                  <a:schemeClr val="tx1"/>
                </a:solidFill>
                <a:latin typeface="+mj-lt"/>
              </a:rPr>
              <a:t> </a:t>
            </a:r>
            <a:r>
              <a:rPr lang="en-US" sz="3400" b="1" spc="-145">
                <a:solidFill>
                  <a:schemeClr val="tx1"/>
                </a:solidFill>
                <a:latin typeface="+mj-lt"/>
              </a:rPr>
              <a:t>P</a:t>
            </a:r>
            <a:r>
              <a:rPr lang="en-US" sz="3400" b="1" spc="-145">
                <a:solidFill>
                  <a:schemeClr val="tx1"/>
                </a:solidFill>
                <a:latin typeface="+mj-lt"/>
                <a:cs typeface="Lucida Sans Unicode"/>
              </a:rPr>
              <a:t>r</a:t>
            </a:r>
            <a:r>
              <a:rPr lang="en-US" sz="3400" b="1" spc="-145">
                <a:solidFill>
                  <a:schemeClr val="tx1"/>
                </a:solidFill>
                <a:latin typeface="+mj-lt"/>
              </a:rPr>
              <a:t>o</a:t>
            </a:r>
            <a:r>
              <a:rPr lang="en-US" sz="3400" b="1" spc="-145">
                <a:solidFill>
                  <a:schemeClr val="tx1"/>
                </a:solidFill>
                <a:latin typeface="+mj-lt"/>
                <a:cs typeface="Lucida Sans Unicode"/>
              </a:rPr>
              <a:t>v</a:t>
            </a:r>
            <a:r>
              <a:rPr lang="en-US" sz="3400" b="1" spc="-145">
                <a:solidFill>
                  <a:schemeClr val="tx1"/>
                </a:solidFill>
                <a:latin typeface="+mj-lt"/>
              </a:rPr>
              <a:t>en</a:t>
            </a:r>
            <a:r>
              <a:rPr lang="en-US" sz="3400" b="1" spc="-290">
                <a:solidFill>
                  <a:schemeClr val="tx1"/>
                </a:solidFill>
                <a:latin typeface="+mj-lt"/>
              </a:rPr>
              <a:t> </a:t>
            </a:r>
            <a:r>
              <a:rPr lang="en-US" sz="3400" b="1" spc="-10">
                <a:solidFill>
                  <a:schemeClr val="tx1"/>
                </a:solidFill>
                <a:latin typeface="+mj-lt"/>
              </a:rPr>
              <a:t>Acc</a:t>
            </a:r>
            <a:r>
              <a:rPr lang="en-US" sz="3400" b="1" spc="-10">
                <a:solidFill>
                  <a:schemeClr val="tx1"/>
                </a:solidFill>
                <a:latin typeface="+mj-lt"/>
                <a:cs typeface="Lucida Sans Unicode"/>
              </a:rPr>
              <a:t>ur</a:t>
            </a:r>
            <a:r>
              <a:rPr lang="en-US" sz="3400" b="1" spc="-10">
                <a:solidFill>
                  <a:schemeClr val="tx1"/>
                </a:solidFill>
                <a:latin typeface="+mj-lt"/>
              </a:rPr>
              <a:t>ac</a:t>
            </a:r>
            <a:r>
              <a:rPr lang="en-US" sz="3400" b="1" spc="-10">
                <a:solidFill>
                  <a:schemeClr val="tx1"/>
                </a:solidFill>
                <a:latin typeface="+mj-lt"/>
                <a:cs typeface="Lucida Sans Unicode"/>
              </a:rPr>
              <a:t>y</a:t>
            </a:r>
            <a:endParaRPr lang="en-US" sz="3400" b="1">
              <a:solidFill>
                <a:schemeClr val="tx1"/>
              </a:solidFill>
              <a:latin typeface="+mj-lt"/>
              <a:cs typeface="Lucida Sans Unicode"/>
            </a:endParaRP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7929" y="957834"/>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3420872"/>
            <a:ext cx="3300984" cy="12801"/>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type="body" idx="1"/>
          </p:nvPr>
        </p:nvSpPr>
        <p:spPr>
          <a:xfrm>
            <a:off x="371094" y="3805275"/>
            <a:ext cx="4566666" cy="4490161"/>
          </a:xfrm>
          <a:prstGeom prst="rect">
            <a:avLst/>
          </a:prstGeom>
        </p:spPr>
        <p:txBody>
          <a:bodyPr vert="horz" lIns="0" tIns="119380" rIns="0" bIns="0" rtlCol="0" anchor="t">
            <a:normAutofit/>
          </a:bodyPr>
          <a:lstStyle/>
          <a:p>
            <a:pPr marL="12700">
              <a:lnSpc>
                <a:spcPct val="90000"/>
              </a:lnSpc>
              <a:spcBef>
                <a:spcPts val="940"/>
              </a:spcBef>
            </a:pPr>
            <a:r>
              <a:rPr lang="en-US" sz="1300" b="1" spc="-90"/>
              <a:t>P</a:t>
            </a:r>
            <a:r>
              <a:rPr lang="en-US" sz="1300" b="1" spc="-90">
                <a:cs typeface="Lucida Sans Unicode"/>
              </a:rPr>
              <a:t>r</a:t>
            </a:r>
            <a:r>
              <a:rPr lang="en-US" sz="1300" b="1" spc="-90"/>
              <a:t>o</a:t>
            </a:r>
            <a:r>
              <a:rPr lang="en-US" sz="1300" b="1" spc="-90">
                <a:cs typeface="Lucida Sans Unicode"/>
              </a:rPr>
              <a:t>v</a:t>
            </a:r>
            <a:r>
              <a:rPr lang="en-US" sz="1300" b="1" spc="-90"/>
              <a:t>en</a:t>
            </a:r>
            <a:r>
              <a:rPr lang="en-US" sz="1300" b="1" spc="-125"/>
              <a:t> </a:t>
            </a:r>
            <a:r>
              <a:rPr lang="en-US" sz="1300" b="1" spc="-10"/>
              <a:t>Acc</a:t>
            </a:r>
            <a:r>
              <a:rPr lang="en-US" sz="1300" b="1" spc="-10">
                <a:cs typeface="Lucida Sans Unicode"/>
              </a:rPr>
              <a:t>ur</a:t>
            </a:r>
            <a:r>
              <a:rPr lang="en-US" sz="1300" b="1" spc="-10"/>
              <a:t>ac</a:t>
            </a:r>
            <a:r>
              <a:rPr lang="en-US" sz="1300" b="1" spc="-10">
                <a:cs typeface="Lucida Sans Unicode"/>
              </a:rPr>
              <a:t>y</a:t>
            </a:r>
            <a:endParaRPr lang="en-US" sz="1300" b="1">
              <a:cs typeface="Lucida Sans Unicode"/>
            </a:endParaRPr>
          </a:p>
          <a:p>
            <a:pPr marL="283210" indent="-180340">
              <a:lnSpc>
                <a:spcPct val="90000"/>
              </a:lnSpc>
              <a:spcBef>
                <a:spcPts val="840"/>
              </a:spcBef>
              <a:buSzPct val="96774"/>
              <a:buFont typeface="Calibri"/>
              <a:buChar char="•"/>
              <a:tabLst>
                <a:tab pos="283210" algn="l"/>
              </a:tabLst>
            </a:pPr>
            <a:r>
              <a:rPr lang="en-US" sz="1300" spc="-75"/>
              <a:t>Our</a:t>
            </a:r>
            <a:r>
              <a:rPr lang="en-US" sz="1300" spc="-90"/>
              <a:t> </a:t>
            </a:r>
            <a:r>
              <a:rPr lang="en-US" sz="1300" spc="-70"/>
              <a:t>system</a:t>
            </a:r>
            <a:r>
              <a:rPr lang="en-US" sz="1300" spc="-65"/>
              <a:t> </a:t>
            </a:r>
            <a:r>
              <a:rPr lang="en-US" sz="1300" spc="-55"/>
              <a:t>boasts</a:t>
            </a:r>
            <a:r>
              <a:rPr lang="en-US" sz="1300" spc="-50"/>
              <a:t> </a:t>
            </a:r>
            <a:r>
              <a:rPr lang="en-US" sz="1300" spc="-145"/>
              <a:t>a</a:t>
            </a:r>
            <a:r>
              <a:rPr lang="en-US" sz="1300" spc="-65"/>
              <a:t> </a:t>
            </a:r>
            <a:r>
              <a:rPr lang="en-US" sz="1300" spc="-80"/>
              <a:t>remarkable</a:t>
            </a:r>
            <a:r>
              <a:rPr lang="en-US" sz="1300" spc="-70"/>
              <a:t> </a:t>
            </a:r>
            <a:r>
              <a:rPr lang="en-US" sz="1300"/>
              <a:t>97</a:t>
            </a:r>
            <a:r>
              <a:rPr lang="en-US" sz="1300">
                <a:cs typeface="Calibri"/>
              </a:rPr>
              <a:t>%</a:t>
            </a:r>
            <a:r>
              <a:rPr lang="en-US" sz="1300" spc="25">
                <a:cs typeface="Calibri"/>
              </a:rPr>
              <a:t> </a:t>
            </a:r>
            <a:r>
              <a:rPr lang="en-US" sz="1300" spc="-70"/>
              <a:t>accuracy</a:t>
            </a:r>
            <a:r>
              <a:rPr lang="en-US" sz="1300" spc="-75"/>
              <a:t> </a:t>
            </a:r>
            <a:r>
              <a:rPr lang="en-US" sz="1300" spc="-60"/>
              <a:t>rate</a:t>
            </a:r>
            <a:r>
              <a:rPr lang="en-US" sz="1300" spc="-65"/>
              <a:t> </a:t>
            </a:r>
            <a:r>
              <a:rPr lang="en-US" sz="1300" spc="-45"/>
              <a:t>in</a:t>
            </a:r>
            <a:r>
              <a:rPr lang="en-US" sz="1300" spc="-65"/>
              <a:t> </a:t>
            </a:r>
            <a:r>
              <a:rPr lang="en-US" sz="1300" spc="-55"/>
              <a:t>fraud</a:t>
            </a:r>
            <a:r>
              <a:rPr lang="en-US" sz="1300" spc="-65"/>
              <a:t> </a:t>
            </a:r>
            <a:r>
              <a:rPr lang="en-US" sz="1300" spc="-10"/>
              <a:t>detection</a:t>
            </a:r>
            <a:r>
              <a:rPr lang="en-US" sz="1300" spc="-10">
                <a:cs typeface="Calibri"/>
              </a:rPr>
              <a:t>.</a:t>
            </a:r>
            <a:endParaRPr lang="en-US" sz="1300">
              <a:cs typeface="Calibri"/>
            </a:endParaRPr>
          </a:p>
          <a:p>
            <a:pPr marL="12700">
              <a:lnSpc>
                <a:spcPct val="90000"/>
              </a:lnSpc>
              <a:spcBef>
                <a:spcPts val="1590"/>
              </a:spcBef>
            </a:pPr>
            <a:r>
              <a:rPr lang="en-US" sz="1300" b="1" spc="-50"/>
              <a:t>Ad</a:t>
            </a:r>
            <a:r>
              <a:rPr lang="en-US" sz="1300" b="1" spc="-50">
                <a:cs typeface="Lucida Sans Unicode"/>
              </a:rPr>
              <a:t>v</a:t>
            </a:r>
            <a:r>
              <a:rPr lang="en-US" sz="1300" b="1" spc="-50"/>
              <a:t>anced</a:t>
            </a:r>
            <a:r>
              <a:rPr lang="en-US" sz="1300" b="1" spc="-140"/>
              <a:t> </a:t>
            </a:r>
            <a:r>
              <a:rPr lang="en-US" sz="1300" b="1" spc="-10"/>
              <a:t>Anal</a:t>
            </a:r>
            <a:r>
              <a:rPr lang="en-US" sz="1300" b="1" spc="-10">
                <a:cs typeface="Lucida Sans Unicode"/>
              </a:rPr>
              <a:t>yt</a:t>
            </a:r>
            <a:r>
              <a:rPr lang="en-US" sz="1300" b="1" spc="-10"/>
              <a:t>ic</a:t>
            </a:r>
            <a:r>
              <a:rPr lang="en-US" sz="1300" b="1" spc="-10">
                <a:cs typeface="Lucida Sans Unicode"/>
              </a:rPr>
              <a:t>s</a:t>
            </a:r>
            <a:endParaRPr lang="en-US" sz="1300" b="1">
              <a:cs typeface="Lucida Sans Unicode"/>
            </a:endParaRPr>
          </a:p>
          <a:p>
            <a:pPr marL="283210" marR="24130" indent="-180340">
              <a:lnSpc>
                <a:spcPct val="90000"/>
              </a:lnSpc>
              <a:spcBef>
                <a:spcPts val="675"/>
              </a:spcBef>
              <a:buSzPct val="96774"/>
              <a:buFont typeface="Calibri"/>
              <a:buChar char="•"/>
              <a:tabLst>
                <a:tab pos="284480" algn="l"/>
              </a:tabLst>
            </a:pPr>
            <a:r>
              <a:rPr lang="en-US" sz="1300" spc="-75"/>
              <a:t>Our</a:t>
            </a:r>
            <a:r>
              <a:rPr lang="en-US" sz="1300" spc="-80"/>
              <a:t> </a:t>
            </a:r>
            <a:r>
              <a:rPr lang="en-US" sz="1300" spc="-85"/>
              <a:t>advanced</a:t>
            </a:r>
            <a:r>
              <a:rPr lang="en-US" sz="1300" spc="-50"/>
              <a:t> </a:t>
            </a:r>
            <a:r>
              <a:rPr lang="en-US" sz="1300" spc="-60"/>
              <a:t>analytics</a:t>
            </a:r>
            <a:r>
              <a:rPr lang="en-US" sz="1300" spc="-35"/>
              <a:t> </a:t>
            </a:r>
            <a:r>
              <a:rPr lang="en-US" sz="1300" spc="-45"/>
              <a:t>utilize</a:t>
            </a:r>
            <a:r>
              <a:rPr lang="en-US" sz="1300" spc="-50"/>
              <a:t> </a:t>
            </a:r>
            <a:r>
              <a:rPr lang="en-US" sz="1300" spc="-30"/>
              <a:t>high</a:t>
            </a:r>
            <a:r>
              <a:rPr lang="en-US" sz="1300" spc="-30">
                <a:cs typeface="Calibri"/>
              </a:rPr>
              <a:t>-</a:t>
            </a:r>
            <a:r>
              <a:rPr lang="en-US" sz="1300" spc="-50"/>
              <a:t>precision </a:t>
            </a:r>
            <a:r>
              <a:rPr lang="en-US" sz="1300" spc="-55"/>
              <a:t>algorithms</a:t>
            </a:r>
            <a:r>
              <a:rPr lang="en-US" sz="1300" spc="-65"/>
              <a:t> </a:t>
            </a:r>
            <a:r>
              <a:rPr lang="en-US" sz="1300" spc="-10"/>
              <a:t>to</a:t>
            </a:r>
            <a:r>
              <a:rPr lang="en-US" sz="1300" spc="-50"/>
              <a:t> </a:t>
            </a:r>
            <a:r>
              <a:rPr lang="en-US" sz="1300" spc="-100"/>
              <a:t>analyze</a:t>
            </a:r>
            <a:r>
              <a:rPr lang="en-US" sz="1300" spc="-75"/>
              <a:t> </a:t>
            </a:r>
            <a:r>
              <a:rPr lang="en-US" sz="1300" spc="-55"/>
              <a:t>transaction</a:t>
            </a:r>
            <a:r>
              <a:rPr lang="en-US" sz="1300" spc="-50"/>
              <a:t> </a:t>
            </a:r>
            <a:r>
              <a:rPr lang="en-US" sz="1300" spc="-40"/>
              <a:t>patterns</a:t>
            </a:r>
            <a:r>
              <a:rPr lang="en-US" sz="1300" spc="-35"/>
              <a:t> </a:t>
            </a:r>
            <a:r>
              <a:rPr lang="en-US" sz="1300" spc="-90"/>
              <a:t>and</a:t>
            </a:r>
            <a:r>
              <a:rPr lang="en-US" sz="1300" spc="-50"/>
              <a:t> flag</a:t>
            </a:r>
            <a:r>
              <a:rPr lang="en-US" sz="1300" spc="-55"/>
              <a:t> </a:t>
            </a:r>
            <a:r>
              <a:rPr lang="en-US" sz="1300" spc="-25"/>
              <a:t>anomalies</a:t>
            </a:r>
            <a:r>
              <a:rPr lang="en-US" sz="1300" spc="-25">
                <a:cs typeface="Calibri"/>
              </a:rPr>
              <a:t>, </a:t>
            </a:r>
            <a:r>
              <a:rPr lang="en-US" sz="1300" spc="-60"/>
              <a:t>ensuring</a:t>
            </a:r>
            <a:r>
              <a:rPr lang="en-US" sz="1300" spc="-55"/>
              <a:t> </a:t>
            </a:r>
            <a:r>
              <a:rPr lang="en-US" sz="1300" spc="-65"/>
              <a:t>accurate</a:t>
            </a:r>
            <a:r>
              <a:rPr lang="en-US" sz="1300" spc="-50"/>
              <a:t> </a:t>
            </a:r>
            <a:r>
              <a:rPr lang="en-US" sz="1300" spc="-55"/>
              <a:t>fraud</a:t>
            </a:r>
            <a:r>
              <a:rPr lang="en-US" sz="1300" spc="-50"/>
              <a:t> </a:t>
            </a:r>
            <a:r>
              <a:rPr lang="en-US" sz="1300" spc="-10"/>
              <a:t>detection</a:t>
            </a:r>
            <a:r>
              <a:rPr lang="en-US" sz="1300" spc="-10">
                <a:cs typeface="Calibri"/>
              </a:rPr>
              <a:t>.</a:t>
            </a:r>
            <a:endParaRPr lang="en-US" sz="1300">
              <a:cs typeface="Calibri"/>
            </a:endParaRPr>
          </a:p>
          <a:p>
            <a:pPr marL="12700">
              <a:lnSpc>
                <a:spcPct val="90000"/>
              </a:lnSpc>
              <a:spcBef>
                <a:spcPts val="1590"/>
              </a:spcBef>
            </a:pPr>
            <a:r>
              <a:rPr lang="en-US" sz="1300" b="1" spc="-55"/>
              <a:t>Co</a:t>
            </a:r>
            <a:r>
              <a:rPr lang="en-US" sz="1300" b="1" spc="-55">
                <a:cs typeface="Lucida Sans Unicode"/>
              </a:rPr>
              <a:t>st</a:t>
            </a:r>
            <a:r>
              <a:rPr lang="en-US" sz="1300" b="1" spc="-140">
                <a:cs typeface="Lucida Sans Unicode"/>
              </a:rPr>
              <a:t> </a:t>
            </a:r>
            <a:r>
              <a:rPr lang="en-US" sz="1300" b="1" spc="-10"/>
              <a:t>Efficienc</a:t>
            </a:r>
            <a:r>
              <a:rPr lang="en-US" sz="1300" b="1" spc="-10">
                <a:cs typeface="Lucida Sans Unicode"/>
              </a:rPr>
              <a:t>y</a:t>
            </a:r>
            <a:endParaRPr lang="en-US" sz="1300" b="1">
              <a:cs typeface="Lucida Sans Unicode"/>
            </a:endParaRPr>
          </a:p>
          <a:p>
            <a:pPr marL="283210" marR="24130" indent="-180340">
              <a:lnSpc>
                <a:spcPct val="90000"/>
              </a:lnSpc>
              <a:spcBef>
                <a:spcPts val="675"/>
              </a:spcBef>
              <a:buSzPct val="96774"/>
              <a:buFont typeface="Calibri"/>
              <a:buChar char="•"/>
              <a:tabLst>
                <a:tab pos="284480" algn="l"/>
              </a:tabLst>
            </a:pPr>
            <a:r>
              <a:rPr lang="en-US" sz="1300" spc="-75"/>
              <a:t>By effectively detecting and preventing fraud, our system reduces financial losses for financial institutions, delivering significant return on investment.</a:t>
            </a:r>
          </a:p>
          <a:p>
            <a:pPr marL="12700">
              <a:lnSpc>
                <a:spcPct val="90000"/>
              </a:lnSpc>
              <a:spcBef>
                <a:spcPts val="1515"/>
              </a:spcBef>
            </a:pPr>
            <a:r>
              <a:rPr lang="en-US" sz="1300" b="1" spc="-80"/>
              <a:t>C</a:t>
            </a:r>
            <a:r>
              <a:rPr lang="en-US" sz="1300" b="1" spc="-80">
                <a:cs typeface="Lucida Sans Unicode"/>
              </a:rPr>
              <a:t>ust</a:t>
            </a:r>
            <a:r>
              <a:rPr lang="en-US" sz="1300" b="1" spc="-80"/>
              <a:t>ome</a:t>
            </a:r>
            <a:r>
              <a:rPr lang="en-US" sz="1300" b="1" spc="-80">
                <a:cs typeface="Lucida Sans Unicode"/>
              </a:rPr>
              <a:t>r</a:t>
            </a:r>
            <a:r>
              <a:rPr lang="en-US" sz="1300" b="1" spc="-190">
                <a:cs typeface="Lucida Sans Unicode"/>
              </a:rPr>
              <a:t> </a:t>
            </a:r>
            <a:r>
              <a:rPr lang="en-US" sz="1300" b="1" spc="-20"/>
              <a:t>T</a:t>
            </a:r>
            <a:r>
              <a:rPr lang="en-US" sz="1300" b="1" spc="-20">
                <a:cs typeface="Lucida Sans Unicode"/>
              </a:rPr>
              <a:t>rust</a:t>
            </a:r>
            <a:endParaRPr lang="en-US" sz="1300" b="1">
              <a:cs typeface="Lucida Sans Unicode"/>
            </a:endParaRPr>
          </a:p>
          <a:p>
            <a:pPr marL="283210" marR="24130" indent="-180340">
              <a:lnSpc>
                <a:spcPct val="90000"/>
              </a:lnSpc>
              <a:spcBef>
                <a:spcPts val="675"/>
              </a:spcBef>
              <a:buSzPct val="96774"/>
              <a:buFont typeface="Calibri"/>
              <a:buChar char="•"/>
              <a:tabLst>
                <a:tab pos="284480" algn="l"/>
              </a:tabLst>
            </a:pPr>
            <a:r>
              <a:rPr lang="en-US" sz="1300" spc="-75"/>
              <a:t>By enhancing fraud detection and security measures, our system builds confidence in customers, leading to  increased loyalty and satisfaction.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96012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7929" y="957834"/>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3420872"/>
            <a:ext cx="3300984" cy="12801"/>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bject 2">
            <a:extLst>
              <a:ext uri="{FF2B5EF4-FFF2-40B4-BE49-F238E27FC236}">
                <a16:creationId xmlns:a16="http://schemas.microsoft.com/office/drawing/2014/main" id="{70911F4B-09AC-978A-A1F9-6BBBF5BC23AF}"/>
              </a:ext>
            </a:extLst>
          </p:cNvPr>
          <p:cNvSpPr txBox="1">
            <a:spLocks noGrp="1"/>
          </p:cNvSpPr>
          <p:nvPr>
            <p:ph type="title"/>
          </p:nvPr>
        </p:nvSpPr>
        <p:spPr>
          <a:xfrm>
            <a:off x="424815" y="2085723"/>
            <a:ext cx="6572884" cy="508473"/>
          </a:xfrm>
          <a:prstGeom prst="rect">
            <a:avLst/>
          </a:prstGeom>
        </p:spPr>
        <p:txBody>
          <a:bodyPr vert="horz" wrap="square" lIns="0" tIns="15875" rIns="0" bIns="0" rtlCol="0">
            <a:spAutoFit/>
          </a:bodyPr>
          <a:lstStyle/>
          <a:p>
            <a:pPr marL="12700" algn="l">
              <a:spcBef>
                <a:spcPts val="600"/>
              </a:spcBef>
              <a:spcAft>
                <a:spcPts val="600"/>
              </a:spcAft>
            </a:pPr>
            <a:r>
              <a:rPr lang="en-US" sz="3200" b="1" spc="-215">
                <a:solidFill>
                  <a:schemeClr val="tx1"/>
                </a:solidFill>
                <a:latin typeface="+mj-lt"/>
              </a:rPr>
              <a:t>Yo</a:t>
            </a:r>
            <a:r>
              <a:rPr lang="en-US" sz="3200" b="1" spc="-215">
                <a:solidFill>
                  <a:schemeClr val="tx1"/>
                </a:solidFill>
                <a:latin typeface="+mj-lt"/>
                <a:cs typeface="Lucida Sans Unicode"/>
              </a:rPr>
              <a:t>ur</a:t>
            </a:r>
            <a:r>
              <a:rPr lang="en-US" sz="3200" b="1" spc="-335">
                <a:solidFill>
                  <a:schemeClr val="tx1"/>
                </a:solidFill>
                <a:latin typeface="+mj-lt"/>
                <a:cs typeface="Lucida Sans Unicode"/>
              </a:rPr>
              <a:t>  </a:t>
            </a:r>
            <a:r>
              <a:rPr lang="en-US" sz="3200" b="1" spc="-145">
                <a:solidFill>
                  <a:schemeClr val="tx1"/>
                </a:solidFill>
                <a:latin typeface="+mj-lt"/>
              </a:rPr>
              <a:t>Pa</a:t>
            </a:r>
            <a:r>
              <a:rPr lang="en-US" sz="3200" b="1" spc="-145">
                <a:solidFill>
                  <a:schemeClr val="tx1"/>
                </a:solidFill>
                <a:latin typeface="+mj-lt"/>
                <a:cs typeface="Lucida Sans Unicode"/>
              </a:rPr>
              <a:t>rt</a:t>
            </a:r>
            <a:r>
              <a:rPr lang="en-US" sz="3200" b="1" spc="-145">
                <a:solidFill>
                  <a:schemeClr val="tx1"/>
                </a:solidFill>
                <a:latin typeface="+mj-lt"/>
              </a:rPr>
              <a:t>ne</a:t>
            </a:r>
            <a:r>
              <a:rPr lang="en-US" sz="3200" b="1" spc="-145">
                <a:solidFill>
                  <a:schemeClr val="tx1"/>
                </a:solidFill>
                <a:latin typeface="+mj-lt"/>
                <a:cs typeface="Lucida Sans Unicode"/>
              </a:rPr>
              <a:t>r</a:t>
            </a:r>
            <a:r>
              <a:rPr lang="en-US" sz="3200" b="1" spc="-335">
                <a:solidFill>
                  <a:schemeClr val="tx1"/>
                </a:solidFill>
                <a:latin typeface="+mj-lt"/>
                <a:cs typeface="Lucida Sans Unicode"/>
              </a:rPr>
              <a:t>  </a:t>
            </a:r>
            <a:r>
              <a:rPr lang="en-US" sz="3200" b="1" spc="-65">
                <a:solidFill>
                  <a:schemeClr val="tx1"/>
                </a:solidFill>
                <a:latin typeface="+mj-lt"/>
              </a:rPr>
              <a:t>in Sec</a:t>
            </a:r>
            <a:r>
              <a:rPr lang="en-US" sz="3200" b="1" spc="-65">
                <a:solidFill>
                  <a:schemeClr val="tx1"/>
                </a:solidFill>
                <a:latin typeface="+mj-lt"/>
                <a:cs typeface="Lucida Sans Unicode"/>
              </a:rPr>
              <a:t>ur</a:t>
            </a:r>
            <a:r>
              <a:rPr lang="en-US" sz="3200" b="1" spc="-65">
                <a:solidFill>
                  <a:schemeClr val="tx1"/>
                </a:solidFill>
                <a:latin typeface="+mj-lt"/>
              </a:rPr>
              <a:t>i</a:t>
            </a:r>
            <a:r>
              <a:rPr lang="en-US" sz="3200" b="1" spc="-65">
                <a:solidFill>
                  <a:schemeClr val="tx1"/>
                </a:solidFill>
                <a:latin typeface="+mj-lt"/>
                <a:cs typeface="Lucida Sans Unicode"/>
              </a:rPr>
              <a:t>ty</a:t>
            </a:r>
            <a:endParaRPr lang="en-US" sz="3200" b="1">
              <a:solidFill>
                <a:schemeClr val="tx1"/>
              </a:solidFill>
              <a:latin typeface="+mj-lt"/>
              <a:cs typeface="Lucida Sans Unicode"/>
            </a:endParaRPr>
          </a:p>
        </p:txBody>
      </p:sp>
      <p:sp>
        <p:nvSpPr>
          <p:cNvPr id="17" name="object 3">
            <a:extLst>
              <a:ext uri="{FF2B5EF4-FFF2-40B4-BE49-F238E27FC236}">
                <a16:creationId xmlns:a16="http://schemas.microsoft.com/office/drawing/2014/main" id="{F4EF3F50-7BE1-8E60-E484-A0D0E2FCDDCC}"/>
              </a:ext>
            </a:extLst>
          </p:cNvPr>
          <p:cNvSpPr txBox="1"/>
          <p:nvPr/>
        </p:nvSpPr>
        <p:spPr>
          <a:xfrm>
            <a:off x="424816" y="4455030"/>
            <a:ext cx="2505075" cy="798552"/>
          </a:xfrm>
          <a:prstGeom prst="rect">
            <a:avLst/>
          </a:prstGeom>
        </p:spPr>
        <p:txBody>
          <a:bodyPr vert="horz" wrap="square" lIns="0" tIns="12700" rIns="0" bIns="0" rtlCol="0">
            <a:spAutoFit/>
          </a:bodyPr>
          <a:lstStyle/>
          <a:p>
            <a:pPr marL="12700" marR="5080">
              <a:lnSpc>
                <a:spcPct val="108900"/>
              </a:lnSpc>
              <a:spcBef>
                <a:spcPts val="100"/>
              </a:spcBef>
            </a:pPr>
            <a:r>
              <a:rPr sz="2400" b="1" i="1" spc="-85">
                <a:solidFill>
                  <a:schemeClr val="tx1"/>
                </a:solidFill>
                <a:latin typeface="+mj-lt"/>
                <a:cs typeface="Arial"/>
              </a:rPr>
              <a:t>Sec</a:t>
            </a:r>
            <a:r>
              <a:rPr sz="2400" b="1" i="1" spc="-85">
                <a:solidFill>
                  <a:schemeClr val="tx1"/>
                </a:solidFill>
                <a:latin typeface="+mj-lt"/>
                <a:cs typeface="Lucida Sans Unicode"/>
              </a:rPr>
              <a:t>ur</a:t>
            </a:r>
            <a:r>
              <a:rPr sz="2400" b="1" i="1" spc="-85">
                <a:solidFill>
                  <a:schemeClr val="tx1"/>
                </a:solidFill>
                <a:latin typeface="+mj-lt"/>
                <a:cs typeface="Arial"/>
              </a:rPr>
              <a:t>e</a:t>
            </a:r>
            <a:r>
              <a:rPr sz="2400" b="1" i="1" spc="-130">
                <a:solidFill>
                  <a:schemeClr val="tx1"/>
                </a:solidFill>
                <a:latin typeface="+mj-lt"/>
                <a:cs typeface="Arial"/>
              </a:rPr>
              <a:t> </a:t>
            </a:r>
            <a:r>
              <a:rPr sz="2400" b="1" i="1" spc="-65">
                <a:solidFill>
                  <a:schemeClr val="tx1"/>
                </a:solidFill>
                <a:latin typeface="+mj-lt"/>
                <a:cs typeface="Arial"/>
              </a:rPr>
              <a:t>T</a:t>
            </a:r>
            <a:r>
              <a:rPr sz="2400" b="1" i="1" spc="-65">
                <a:solidFill>
                  <a:schemeClr val="tx1"/>
                </a:solidFill>
                <a:latin typeface="+mj-lt"/>
                <a:cs typeface="Lucida Sans Unicode"/>
              </a:rPr>
              <a:t>r</a:t>
            </a:r>
            <a:r>
              <a:rPr sz="2400" b="1" i="1" spc="-65">
                <a:solidFill>
                  <a:schemeClr val="tx1"/>
                </a:solidFill>
                <a:latin typeface="+mj-lt"/>
                <a:cs typeface="Arial"/>
              </a:rPr>
              <a:t>an</a:t>
            </a:r>
            <a:r>
              <a:rPr sz="2400" b="1" i="1" spc="-65">
                <a:solidFill>
                  <a:schemeClr val="tx1"/>
                </a:solidFill>
                <a:latin typeface="+mj-lt"/>
                <a:cs typeface="Lucida Sans Unicode"/>
              </a:rPr>
              <a:t>s</a:t>
            </a:r>
            <a:r>
              <a:rPr sz="2400" b="1" i="1" spc="-65">
                <a:solidFill>
                  <a:schemeClr val="tx1"/>
                </a:solidFill>
                <a:latin typeface="+mj-lt"/>
                <a:cs typeface="Arial"/>
              </a:rPr>
              <a:t>ac</a:t>
            </a:r>
            <a:r>
              <a:rPr sz="2400" b="1" i="1" spc="-65">
                <a:solidFill>
                  <a:schemeClr val="tx1"/>
                </a:solidFill>
                <a:latin typeface="+mj-lt"/>
                <a:cs typeface="Lucida Sans Unicode"/>
              </a:rPr>
              <a:t>t</a:t>
            </a:r>
            <a:r>
              <a:rPr sz="2400" b="1" i="1" spc="-65">
                <a:solidFill>
                  <a:schemeClr val="tx1"/>
                </a:solidFill>
                <a:latin typeface="+mj-lt"/>
                <a:cs typeface="Arial"/>
              </a:rPr>
              <a:t>ion</a:t>
            </a:r>
            <a:r>
              <a:rPr sz="2400" b="1" i="1" spc="-65">
                <a:solidFill>
                  <a:schemeClr val="tx1"/>
                </a:solidFill>
                <a:latin typeface="+mj-lt"/>
                <a:cs typeface="Lucida Sans Unicode"/>
              </a:rPr>
              <a:t>s</a:t>
            </a:r>
            <a:r>
              <a:rPr sz="2400" b="1" i="1" spc="-65">
                <a:solidFill>
                  <a:schemeClr val="tx1"/>
                </a:solidFill>
                <a:latin typeface="+mj-lt"/>
                <a:cs typeface="Georgia"/>
              </a:rPr>
              <a:t>,</a:t>
            </a:r>
            <a:r>
              <a:rPr sz="2400" b="1" i="1" spc="-15">
                <a:solidFill>
                  <a:schemeClr val="tx1"/>
                </a:solidFill>
                <a:latin typeface="+mj-lt"/>
                <a:cs typeface="Georgia"/>
              </a:rPr>
              <a:t> </a:t>
            </a:r>
            <a:r>
              <a:rPr sz="2400" b="1" i="1" spc="-25">
                <a:solidFill>
                  <a:schemeClr val="tx1"/>
                </a:solidFill>
                <a:latin typeface="+mj-lt"/>
                <a:cs typeface="Arial"/>
              </a:rPr>
              <a:t>Sa</a:t>
            </a:r>
            <a:r>
              <a:rPr sz="2400" b="1" i="1" spc="-25">
                <a:solidFill>
                  <a:schemeClr val="tx1"/>
                </a:solidFill>
                <a:latin typeface="+mj-lt"/>
                <a:cs typeface="Lucida Sans Unicode"/>
              </a:rPr>
              <a:t>t</a:t>
            </a:r>
            <a:r>
              <a:rPr sz="2400" b="1" i="1" spc="-25">
                <a:solidFill>
                  <a:schemeClr val="tx1"/>
                </a:solidFill>
                <a:latin typeface="+mj-lt"/>
                <a:cs typeface="Arial"/>
              </a:rPr>
              <a:t>i</a:t>
            </a:r>
            <a:r>
              <a:rPr sz="2400" b="1" i="1" spc="-25">
                <a:solidFill>
                  <a:schemeClr val="tx1"/>
                </a:solidFill>
                <a:latin typeface="+mj-lt"/>
                <a:cs typeface="Lucida Sans Unicode"/>
              </a:rPr>
              <a:t>s</a:t>
            </a:r>
            <a:r>
              <a:rPr sz="2400" b="1" i="1" spc="-25">
                <a:solidFill>
                  <a:schemeClr val="tx1"/>
                </a:solidFill>
                <a:latin typeface="+mj-lt"/>
                <a:cs typeface="Arial"/>
              </a:rPr>
              <a:t>fied </a:t>
            </a:r>
            <a:r>
              <a:rPr sz="2400" b="1" i="1" spc="-10">
                <a:solidFill>
                  <a:schemeClr val="tx1"/>
                </a:solidFill>
                <a:latin typeface="+mj-lt"/>
                <a:cs typeface="Arial"/>
              </a:rPr>
              <a:t>C</a:t>
            </a:r>
            <a:r>
              <a:rPr sz="2400" b="1" i="1" spc="-10">
                <a:solidFill>
                  <a:schemeClr val="tx1"/>
                </a:solidFill>
                <a:latin typeface="+mj-lt"/>
                <a:cs typeface="Lucida Sans Unicode"/>
              </a:rPr>
              <a:t>ust</a:t>
            </a:r>
            <a:r>
              <a:rPr sz="2400" b="1" i="1" spc="-10">
                <a:solidFill>
                  <a:schemeClr val="tx1"/>
                </a:solidFill>
                <a:latin typeface="+mj-lt"/>
                <a:cs typeface="Arial"/>
              </a:rPr>
              <a:t>ome</a:t>
            </a:r>
            <a:r>
              <a:rPr sz="2400" b="1" i="1" spc="-10">
                <a:solidFill>
                  <a:schemeClr val="tx1"/>
                </a:solidFill>
                <a:latin typeface="+mj-lt"/>
                <a:cs typeface="Lucida Sans Unicode"/>
              </a:rPr>
              <a:t>rs</a:t>
            </a:r>
            <a:endParaRPr sz="2400" b="1" i="1">
              <a:solidFill>
                <a:schemeClr val="tx1"/>
              </a:solidFill>
              <a:latin typeface="+mj-lt"/>
              <a:cs typeface="Lucida Sans Unicode"/>
            </a:endParaRPr>
          </a:p>
        </p:txBody>
      </p:sp>
      <p:sp>
        <p:nvSpPr>
          <p:cNvPr id="18" name="object 4">
            <a:extLst>
              <a:ext uri="{FF2B5EF4-FFF2-40B4-BE49-F238E27FC236}">
                <a16:creationId xmlns:a16="http://schemas.microsoft.com/office/drawing/2014/main" id="{73B913AA-057B-FB20-14C8-84AE94539A3E}"/>
              </a:ext>
            </a:extLst>
          </p:cNvPr>
          <p:cNvSpPr txBox="1"/>
          <p:nvPr/>
        </p:nvSpPr>
        <p:spPr>
          <a:xfrm>
            <a:off x="424815" y="5501223"/>
            <a:ext cx="2832100" cy="1332609"/>
          </a:xfrm>
          <a:prstGeom prst="rect">
            <a:avLst/>
          </a:prstGeom>
        </p:spPr>
        <p:txBody>
          <a:bodyPr vert="horz" wrap="square" lIns="0" tIns="15240" rIns="0" bIns="0" rtlCol="0">
            <a:spAutoFit/>
          </a:bodyPr>
          <a:lstStyle/>
          <a:p>
            <a:pPr marL="12700" marR="5080" algn="l">
              <a:lnSpc>
                <a:spcPct val="107900"/>
              </a:lnSpc>
              <a:spcBef>
                <a:spcPts val="120"/>
              </a:spcBef>
            </a:pPr>
            <a:r>
              <a:rPr sz="1600" spc="-40">
                <a:solidFill>
                  <a:schemeClr val="tx1"/>
                </a:solidFill>
                <a:latin typeface="+mn-lt"/>
                <a:cs typeface="Arial"/>
              </a:rPr>
              <a:t>Our</a:t>
            </a:r>
            <a:r>
              <a:rPr sz="1600" spc="-65">
                <a:solidFill>
                  <a:schemeClr val="tx1"/>
                </a:solidFill>
                <a:latin typeface="+mn-lt"/>
                <a:cs typeface="Arial"/>
              </a:rPr>
              <a:t> </a:t>
            </a:r>
            <a:r>
              <a:rPr sz="1600" spc="-40">
                <a:solidFill>
                  <a:schemeClr val="tx1"/>
                </a:solidFill>
                <a:latin typeface="+mn-lt"/>
                <a:cs typeface="Arial"/>
              </a:rPr>
              <a:t>system</a:t>
            </a:r>
            <a:r>
              <a:rPr sz="1600" spc="-65">
                <a:solidFill>
                  <a:schemeClr val="tx1"/>
                </a:solidFill>
                <a:latin typeface="+mn-lt"/>
                <a:cs typeface="Arial"/>
              </a:rPr>
              <a:t> </a:t>
            </a:r>
            <a:r>
              <a:rPr sz="1600" spc="-30">
                <a:solidFill>
                  <a:schemeClr val="tx1"/>
                </a:solidFill>
                <a:latin typeface="+mn-lt"/>
                <a:cs typeface="Arial"/>
              </a:rPr>
              <a:t>empowers </a:t>
            </a:r>
            <a:r>
              <a:rPr sz="1600" spc="-80">
                <a:solidFill>
                  <a:schemeClr val="tx1"/>
                </a:solidFill>
                <a:latin typeface="+mn-lt"/>
                <a:cs typeface="Arial"/>
              </a:rPr>
              <a:t>banks</a:t>
            </a:r>
            <a:r>
              <a:rPr sz="1600" spc="-25">
                <a:solidFill>
                  <a:schemeClr val="tx1"/>
                </a:solidFill>
                <a:latin typeface="+mn-lt"/>
                <a:cs typeface="Arial"/>
              </a:rPr>
              <a:t> and </a:t>
            </a:r>
            <a:r>
              <a:rPr sz="1600" spc="-45">
                <a:solidFill>
                  <a:schemeClr val="tx1"/>
                </a:solidFill>
                <a:latin typeface="+mn-lt"/>
                <a:cs typeface="Arial"/>
              </a:rPr>
              <a:t>consumers</a:t>
            </a:r>
            <a:r>
              <a:rPr sz="1600" spc="-20">
                <a:solidFill>
                  <a:schemeClr val="tx1"/>
                </a:solidFill>
                <a:latin typeface="+mn-lt"/>
                <a:cs typeface="Arial"/>
              </a:rPr>
              <a:t> </a:t>
            </a:r>
            <a:r>
              <a:rPr sz="1600">
                <a:solidFill>
                  <a:schemeClr val="tx1"/>
                </a:solidFill>
                <a:latin typeface="+mn-lt"/>
                <a:cs typeface="Arial"/>
              </a:rPr>
              <a:t>with</a:t>
            </a:r>
            <a:r>
              <a:rPr sz="1600" spc="-35">
                <a:solidFill>
                  <a:schemeClr val="tx1"/>
                </a:solidFill>
                <a:latin typeface="+mn-lt"/>
                <a:cs typeface="Arial"/>
              </a:rPr>
              <a:t> </a:t>
            </a:r>
            <a:r>
              <a:rPr sz="1600" spc="-10">
                <a:solidFill>
                  <a:schemeClr val="tx1"/>
                </a:solidFill>
                <a:latin typeface="+mn-lt"/>
                <a:cs typeface="Arial"/>
              </a:rPr>
              <a:t>secure </a:t>
            </a:r>
            <a:r>
              <a:rPr sz="1600" spc="-35">
                <a:solidFill>
                  <a:schemeClr val="tx1"/>
                </a:solidFill>
                <a:latin typeface="+mn-lt"/>
                <a:cs typeface="Arial"/>
              </a:rPr>
              <a:t>transactions</a:t>
            </a:r>
            <a:r>
              <a:rPr sz="1600" spc="-35">
                <a:solidFill>
                  <a:schemeClr val="tx1"/>
                </a:solidFill>
                <a:latin typeface="+mn-lt"/>
                <a:cs typeface="Ryo Clean PlusN M"/>
              </a:rPr>
              <a:t>,</a:t>
            </a:r>
            <a:r>
              <a:rPr sz="1600" spc="-5">
                <a:solidFill>
                  <a:schemeClr val="tx1"/>
                </a:solidFill>
                <a:latin typeface="+mn-lt"/>
                <a:cs typeface="Ryo Clean PlusN M"/>
              </a:rPr>
              <a:t> </a:t>
            </a:r>
            <a:r>
              <a:rPr sz="1600" spc="-45">
                <a:solidFill>
                  <a:schemeClr val="tx1"/>
                </a:solidFill>
                <a:latin typeface="+mn-lt"/>
                <a:cs typeface="Arial"/>
              </a:rPr>
              <a:t>ensuring</a:t>
            </a:r>
            <a:r>
              <a:rPr sz="1600" spc="-55">
                <a:solidFill>
                  <a:schemeClr val="tx1"/>
                </a:solidFill>
                <a:latin typeface="+mn-lt"/>
                <a:cs typeface="Arial"/>
              </a:rPr>
              <a:t> </a:t>
            </a:r>
            <a:r>
              <a:rPr sz="1600" spc="-145">
                <a:solidFill>
                  <a:schemeClr val="tx1"/>
                </a:solidFill>
                <a:latin typeface="+mn-lt"/>
                <a:cs typeface="Arial"/>
              </a:rPr>
              <a:t>a</a:t>
            </a:r>
            <a:r>
              <a:rPr sz="1600" spc="-55">
                <a:solidFill>
                  <a:schemeClr val="tx1"/>
                </a:solidFill>
                <a:latin typeface="+mn-lt"/>
                <a:cs typeface="Arial"/>
              </a:rPr>
              <a:t> </a:t>
            </a:r>
            <a:r>
              <a:rPr sz="1600" spc="-70">
                <a:solidFill>
                  <a:schemeClr val="tx1"/>
                </a:solidFill>
                <a:latin typeface="+mn-lt"/>
                <a:cs typeface="Arial"/>
              </a:rPr>
              <a:t>safe</a:t>
            </a:r>
            <a:r>
              <a:rPr sz="1600" spc="-50">
                <a:solidFill>
                  <a:schemeClr val="tx1"/>
                </a:solidFill>
                <a:latin typeface="+mn-lt"/>
                <a:cs typeface="Arial"/>
              </a:rPr>
              <a:t> </a:t>
            </a:r>
            <a:r>
              <a:rPr sz="1600" spc="-10">
                <a:solidFill>
                  <a:schemeClr val="tx1"/>
                </a:solidFill>
                <a:latin typeface="+mn-lt"/>
                <a:cs typeface="Arial"/>
              </a:rPr>
              <a:t>digital </a:t>
            </a:r>
            <a:r>
              <a:rPr sz="1600" spc="-40">
                <a:solidFill>
                  <a:schemeClr val="tx1"/>
                </a:solidFill>
                <a:latin typeface="+mn-lt"/>
                <a:cs typeface="Arial"/>
              </a:rPr>
              <a:t>transaction</a:t>
            </a:r>
            <a:r>
              <a:rPr sz="1600" spc="-60">
                <a:solidFill>
                  <a:schemeClr val="tx1"/>
                </a:solidFill>
                <a:latin typeface="+mn-lt"/>
                <a:cs typeface="Arial"/>
              </a:rPr>
              <a:t> </a:t>
            </a:r>
            <a:r>
              <a:rPr sz="1600" spc="-50">
                <a:solidFill>
                  <a:schemeClr val="tx1"/>
                </a:solidFill>
                <a:latin typeface="+mn-lt"/>
                <a:cs typeface="Arial"/>
              </a:rPr>
              <a:t>space</a:t>
            </a:r>
            <a:r>
              <a:rPr sz="1600" spc="-55">
                <a:solidFill>
                  <a:schemeClr val="tx1"/>
                </a:solidFill>
                <a:latin typeface="+mn-lt"/>
                <a:cs typeface="Arial"/>
              </a:rPr>
              <a:t> </a:t>
            </a:r>
            <a:r>
              <a:rPr sz="1600" spc="-90">
                <a:solidFill>
                  <a:schemeClr val="tx1"/>
                </a:solidFill>
                <a:latin typeface="+mn-lt"/>
                <a:cs typeface="Arial"/>
              </a:rPr>
              <a:t>and</a:t>
            </a:r>
            <a:r>
              <a:rPr sz="1600" spc="-60">
                <a:solidFill>
                  <a:schemeClr val="tx1"/>
                </a:solidFill>
                <a:latin typeface="+mn-lt"/>
                <a:cs typeface="Arial"/>
              </a:rPr>
              <a:t> </a:t>
            </a:r>
            <a:r>
              <a:rPr sz="1600" spc="-30">
                <a:solidFill>
                  <a:schemeClr val="tx1"/>
                </a:solidFill>
                <a:latin typeface="+mn-lt"/>
                <a:cs typeface="Arial"/>
              </a:rPr>
              <a:t>fostering</a:t>
            </a:r>
            <a:r>
              <a:rPr sz="1600" spc="-55">
                <a:solidFill>
                  <a:schemeClr val="tx1"/>
                </a:solidFill>
                <a:latin typeface="+mn-lt"/>
                <a:cs typeface="Arial"/>
              </a:rPr>
              <a:t> </a:t>
            </a:r>
            <a:r>
              <a:rPr sz="1600" spc="-50">
                <a:solidFill>
                  <a:schemeClr val="tx1"/>
                </a:solidFill>
                <a:latin typeface="+mn-lt"/>
                <a:cs typeface="Arial"/>
              </a:rPr>
              <a:t>a </a:t>
            </a:r>
            <a:r>
              <a:rPr sz="1600" spc="-45">
                <a:solidFill>
                  <a:schemeClr val="tx1"/>
                </a:solidFill>
                <a:latin typeface="+mn-lt"/>
                <a:cs typeface="Arial"/>
              </a:rPr>
              <a:t>secure</a:t>
            </a:r>
            <a:r>
              <a:rPr sz="1600" spc="-55">
                <a:solidFill>
                  <a:schemeClr val="tx1"/>
                </a:solidFill>
                <a:latin typeface="+mn-lt"/>
                <a:cs typeface="Arial"/>
              </a:rPr>
              <a:t> </a:t>
            </a:r>
            <a:r>
              <a:rPr sz="1600" spc="-30">
                <a:solidFill>
                  <a:schemeClr val="tx1"/>
                </a:solidFill>
                <a:latin typeface="+mn-lt"/>
                <a:cs typeface="Arial"/>
              </a:rPr>
              <a:t>customer</a:t>
            </a:r>
            <a:r>
              <a:rPr sz="1600" spc="-55">
                <a:solidFill>
                  <a:schemeClr val="tx1"/>
                </a:solidFill>
                <a:latin typeface="+mn-lt"/>
                <a:cs typeface="Arial"/>
              </a:rPr>
              <a:t> </a:t>
            </a:r>
            <a:r>
              <a:rPr sz="1600" spc="-10">
                <a:solidFill>
                  <a:schemeClr val="tx1"/>
                </a:solidFill>
                <a:latin typeface="+mn-lt"/>
                <a:cs typeface="Arial"/>
              </a:rPr>
              <a:t>experience</a:t>
            </a:r>
            <a:r>
              <a:rPr sz="1600" spc="-10">
                <a:solidFill>
                  <a:schemeClr val="tx1"/>
                </a:solidFill>
                <a:latin typeface="+mn-lt"/>
                <a:cs typeface="Ryo Clean PlusN M"/>
              </a:rPr>
              <a:t>.</a:t>
            </a:r>
            <a:endParaRPr sz="1600">
              <a:solidFill>
                <a:schemeClr val="tx1"/>
              </a:solidFill>
              <a:latin typeface="+mn-lt"/>
              <a:cs typeface="Ryo Clean PlusN M"/>
            </a:endParaRPr>
          </a:p>
        </p:txBody>
      </p:sp>
      <p:sp>
        <p:nvSpPr>
          <p:cNvPr id="19" name="object 5">
            <a:extLst>
              <a:ext uri="{FF2B5EF4-FFF2-40B4-BE49-F238E27FC236}">
                <a16:creationId xmlns:a16="http://schemas.microsoft.com/office/drawing/2014/main" id="{6094622B-8CC6-44F7-9E57-1CF7D92BB027}"/>
              </a:ext>
            </a:extLst>
          </p:cNvPr>
          <p:cNvSpPr txBox="1"/>
          <p:nvPr/>
        </p:nvSpPr>
        <p:spPr>
          <a:xfrm>
            <a:off x="5202872" y="4503767"/>
            <a:ext cx="1786255" cy="750847"/>
          </a:xfrm>
          <a:prstGeom prst="rect">
            <a:avLst/>
          </a:prstGeom>
        </p:spPr>
        <p:txBody>
          <a:bodyPr vert="horz" wrap="square" lIns="0" tIns="12065" rIns="0" bIns="0" rtlCol="0">
            <a:spAutoFit/>
          </a:bodyPr>
          <a:lstStyle/>
          <a:p>
            <a:pPr marL="12700">
              <a:spcBef>
                <a:spcPts val="95"/>
              </a:spcBef>
            </a:pPr>
            <a:r>
              <a:rPr sz="2400" b="1" i="1" spc="-55">
                <a:solidFill>
                  <a:schemeClr val="tx1"/>
                </a:solidFill>
                <a:latin typeface="+mj-lt"/>
                <a:cs typeface="Arial"/>
              </a:rPr>
              <a:t>S</a:t>
            </a:r>
            <a:r>
              <a:rPr sz="2400" b="1" i="1" spc="-55">
                <a:solidFill>
                  <a:schemeClr val="tx1"/>
                </a:solidFill>
                <a:latin typeface="+mj-lt"/>
                <a:cs typeface="Lucida Sans Unicode"/>
              </a:rPr>
              <a:t>tr</a:t>
            </a:r>
            <a:r>
              <a:rPr sz="2400" b="1" i="1" spc="-55">
                <a:solidFill>
                  <a:schemeClr val="tx1"/>
                </a:solidFill>
                <a:latin typeface="+mj-lt"/>
                <a:cs typeface="Arial"/>
              </a:rPr>
              <a:t>a</a:t>
            </a:r>
            <a:r>
              <a:rPr sz="2400" b="1" i="1" spc="-55">
                <a:solidFill>
                  <a:schemeClr val="tx1"/>
                </a:solidFill>
                <a:latin typeface="+mj-lt"/>
                <a:cs typeface="Lucida Sans Unicode"/>
              </a:rPr>
              <a:t>t</a:t>
            </a:r>
            <a:r>
              <a:rPr sz="2400" b="1" i="1" spc="-55">
                <a:solidFill>
                  <a:schemeClr val="tx1"/>
                </a:solidFill>
                <a:latin typeface="+mj-lt"/>
                <a:cs typeface="Arial"/>
              </a:rPr>
              <a:t>egic</a:t>
            </a:r>
            <a:r>
              <a:rPr sz="2400" b="1" i="1" spc="-85">
                <a:solidFill>
                  <a:schemeClr val="tx1"/>
                </a:solidFill>
                <a:latin typeface="+mj-lt"/>
                <a:cs typeface="Arial"/>
              </a:rPr>
              <a:t> </a:t>
            </a:r>
            <a:r>
              <a:rPr sz="2400" b="1" i="1" spc="-55">
                <a:solidFill>
                  <a:schemeClr val="tx1"/>
                </a:solidFill>
                <a:latin typeface="+mj-lt"/>
                <a:cs typeface="Arial"/>
              </a:rPr>
              <a:t>Pa</a:t>
            </a:r>
            <a:r>
              <a:rPr sz="2400" b="1" i="1" spc="-55">
                <a:solidFill>
                  <a:schemeClr val="tx1"/>
                </a:solidFill>
                <a:latin typeface="+mj-lt"/>
                <a:cs typeface="Lucida Sans Unicode"/>
              </a:rPr>
              <a:t>rt</a:t>
            </a:r>
            <a:r>
              <a:rPr sz="2400" b="1" i="1" spc="-55">
                <a:solidFill>
                  <a:schemeClr val="tx1"/>
                </a:solidFill>
                <a:latin typeface="+mj-lt"/>
                <a:cs typeface="Arial"/>
              </a:rPr>
              <a:t>ne</a:t>
            </a:r>
            <a:r>
              <a:rPr sz="2400" b="1" i="1" spc="-55">
                <a:solidFill>
                  <a:schemeClr val="tx1"/>
                </a:solidFill>
                <a:latin typeface="+mj-lt"/>
                <a:cs typeface="Lucida Sans Unicode"/>
              </a:rPr>
              <a:t>rs</a:t>
            </a:r>
            <a:r>
              <a:rPr sz="2400" b="1" i="1" spc="-55">
                <a:solidFill>
                  <a:schemeClr val="tx1"/>
                </a:solidFill>
                <a:latin typeface="+mj-lt"/>
                <a:cs typeface="Arial"/>
              </a:rPr>
              <a:t>hi</a:t>
            </a:r>
            <a:r>
              <a:rPr sz="2400" b="1" i="1" spc="-55">
                <a:solidFill>
                  <a:schemeClr val="tx1"/>
                </a:solidFill>
                <a:latin typeface="+mj-lt"/>
                <a:cs typeface="Lucida Sans Unicode"/>
              </a:rPr>
              <a:t>p</a:t>
            </a:r>
            <a:endParaRPr sz="2400" b="1" i="1">
              <a:solidFill>
                <a:schemeClr val="tx1"/>
              </a:solidFill>
              <a:latin typeface="+mj-lt"/>
              <a:cs typeface="Lucida Sans Unicode"/>
            </a:endParaRPr>
          </a:p>
        </p:txBody>
      </p:sp>
      <p:sp>
        <p:nvSpPr>
          <p:cNvPr id="20" name="object 6">
            <a:extLst>
              <a:ext uri="{FF2B5EF4-FFF2-40B4-BE49-F238E27FC236}">
                <a16:creationId xmlns:a16="http://schemas.microsoft.com/office/drawing/2014/main" id="{58356773-DDB9-FF1B-4EA0-7C6DC481148A}"/>
              </a:ext>
            </a:extLst>
          </p:cNvPr>
          <p:cNvSpPr txBox="1"/>
          <p:nvPr/>
        </p:nvSpPr>
        <p:spPr>
          <a:xfrm>
            <a:off x="4679314" y="5497278"/>
            <a:ext cx="2833370" cy="1198918"/>
          </a:xfrm>
          <a:prstGeom prst="rect">
            <a:avLst/>
          </a:prstGeom>
        </p:spPr>
        <p:txBody>
          <a:bodyPr vert="horz" wrap="square" lIns="0" tIns="15875" rIns="0" bIns="0" rtlCol="0">
            <a:spAutoFit/>
          </a:bodyPr>
          <a:lstStyle/>
          <a:p>
            <a:pPr marL="12700" marR="5080">
              <a:lnSpc>
                <a:spcPct val="107500"/>
              </a:lnSpc>
              <a:spcBef>
                <a:spcPts val="125"/>
              </a:spcBef>
            </a:pPr>
            <a:r>
              <a:rPr spc="-55">
                <a:solidFill>
                  <a:schemeClr val="tx1"/>
                </a:solidFill>
                <a:latin typeface="+mn-lt"/>
                <a:cs typeface="Arial"/>
              </a:rPr>
              <a:t>As</a:t>
            </a:r>
            <a:r>
              <a:rPr spc="-60">
                <a:solidFill>
                  <a:schemeClr val="tx1"/>
                </a:solidFill>
                <a:latin typeface="+mn-lt"/>
                <a:cs typeface="Arial"/>
              </a:rPr>
              <a:t> </a:t>
            </a:r>
            <a:r>
              <a:rPr spc="-25">
                <a:solidFill>
                  <a:schemeClr val="tx1"/>
                </a:solidFill>
                <a:latin typeface="+mn-lt"/>
                <a:cs typeface="Arial"/>
              </a:rPr>
              <a:t>your</a:t>
            </a:r>
            <a:r>
              <a:rPr spc="-70">
                <a:solidFill>
                  <a:schemeClr val="tx1"/>
                </a:solidFill>
                <a:latin typeface="+mn-lt"/>
                <a:cs typeface="Arial"/>
              </a:rPr>
              <a:t> </a:t>
            </a:r>
            <a:r>
              <a:rPr spc="-25">
                <a:solidFill>
                  <a:schemeClr val="tx1"/>
                </a:solidFill>
                <a:latin typeface="+mn-lt"/>
                <a:cs typeface="Arial"/>
              </a:rPr>
              <a:t>partner</a:t>
            </a:r>
            <a:r>
              <a:rPr spc="-75">
                <a:solidFill>
                  <a:schemeClr val="tx1"/>
                </a:solidFill>
                <a:latin typeface="+mn-lt"/>
                <a:cs typeface="Arial"/>
              </a:rPr>
              <a:t> </a:t>
            </a:r>
            <a:r>
              <a:rPr spc="-45">
                <a:solidFill>
                  <a:schemeClr val="tx1"/>
                </a:solidFill>
                <a:latin typeface="+mn-lt"/>
                <a:cs typeface="Arial"/>
              </a:rPr>
              <a:t>in</a:t>
            </a:r>
            <a:r>
              <a:rPr spc="-75">
                <a:solidFill>
                  <a:schemeClr val="tx1"/>
                </a:solidFill>
                <a:latin typeface="+mn-lt"/>
                <a:cs typeface="Arial"/>
              </a:rPr>
              <a:t> </a:t>
            </a:r>
            <a:r>
              <a:rPr spc="-10">
                <a:solidFill>
                  <a:schemeClr val="tx1"/>
                </a:solidFill>
                <a:latin typeface="+mn-lt"/>
                <a:cs typeface="Arial"/>
              </a:rPr>
              <a:t>security</a:t>
            </a:r>
            <a:r>
              <a:rPr spc="-10">
                <a:solidFill>
                  <a:schemeClr val="tx1"/>
                </a:solidFill>
                <a:latin typeface="+mn-lt"/>
                <a:cs typeface="Ryo Clean PlusN M"/>
              </a:rPr>
              <a:t>,</a:t>
            </a:r>
            <a:r>
              <a:rPr spc="-20">
                <a:solidFill>
                  <a:schemeClr val="tx1"/>
                </a:solidFill>
                <a:latin typeface="+mn-lt"/>
                <a:cs typeface="Ryo Clean PlusN M"/>
              </a:rPr>
              <a:t> </a:t>
            </a:r>
            <a:r>
              <a:rPr spc="-25">
                <a:solidFill>
                  <a:schemeClr val="tx1"/>
                </a:solidFill>
                <a:latin typeface="+mn-lt"/>
                <a:cs typeface="Arial"/>
              </a:rPr>
              <a:t>our </a:t>
            </a:r>
            <a:r>
              <a:rPr spc="-40">
                <a:solidFill>
                  <a:schemeClr val="tx1"/>
                </a:solidFill>
                <a:latin typeface="+mn-lt"/>
                <a:cs typeface="Arial"/>
              </a:rPr>
              <a:t>system</a:t>
            </a:r>
            <a:r>
              <a:rPr spc="-80">
                <a:solidFill>
                  <a:schemeClr val="tx1"/>
                </a:solidFill>
                <a:latin typeface="+mn-lt"/>
                <a:cs typeface="Arial"/>
              </a:rPr>
              <a:t> </a:t>
            </a:r>
            <a:r>
              <a:rPr spc="-20">
                <a:solidFill>
                  <a:schemeClr val="tx1"/>
                </a:solidFill>
                <a:latin typeface="+mn-lt"/>
                <a:cs typeface="Arial"/>
              </a:rPr>
              <a:t>acts</a:t>
            </a:r>
            <a:r>
              <a:rPr spc="-40">
                <a:solidFill>
                  <a:schemeClr val="tx1"/>
                </a:solidFill>
                <a:latin typeface="+mn-lt"/>
                <a:cs typeface="Arial"/>
              </a:rPr>
              <a:t> </a:t>
            </a:r>
            <a:r>
              <a:rPr spc="-85">
                <a:solidFill>
                  <a:schemeClr val="tx1"/>
                </a:solidFill>
                <a:latin typeface="+mn-lt"/>
                <a:cs typeface="Arial"/>
              </a:rPr>
              <a:t>as</a:t>
            </a:r>
            <a:r>
              <a:rPr spc="-40">
                <a:solidFill>
                  <a:schemeClr val="tx1"/>
                </a:solidFill>
                <a:latin typeface="+mn-lt"/>
                <a:cs typeface="Arial"/>
              </a:rPr>
              <a:t> </a:t>
            </a:r>
            <a:r>
              <a:rPr spc="-110">
                <a:solidFill>
                  <a:schemeClr val="tx1"/>
                </a:solidFill>
                <a:latin typeface="+mn-lt"/>
                <a:cs typeface="Arial"/>
              </a:rPr>
              <a:t>an</a:t>
            </a:r>
            <a:r>
              <a:rPr spc="-75">
                <a:solidFill>
                  <a:schemeClr val="tx1"/>
                </a:solidFill>
                <a:latin typeface="+mn-lt"/>
                <a:cs typeface="Arial"/>
              </a:rPr>
              <a:t> </a:t>
            </a:r>
            <a:r>
              <a:rPr spc="-50">
                <a:solidFill>
                  <a:schemeClr val="tx1"/>
                </a:solidFill>
                <a:latin typeface="+mn-lt"/>
                <a:cs typeface="Arial"/>
              </a:rPr>
              <a:t>extension</a:t>
            </a:r>
            <a:r>
              <a:rPr spc="-80">
                <a:solidFill>
                  <a:schemeClr val="tx1"/>
                </a:solidFill>
                <a:latin typeface="+mn-lt"/>
                <a:cs typeface="Arial"/>
              </a:rPr>
              <a:t> </a:t>
            </a:r>
            <a:r>
              <a:rPr spc="-35">
                <a:solidFill>
                  <a:schemeClr val="tx1"/>
                </a:solidFill>
                <a:latin typeface="+mn-lt"/>
                <a:cs typeface="Arial"/>
              </a:rPr>
              <a:t>of</a:t>
            </a:r>
            <a:r>
              <a:rPr spc="-125">
                <a:solidFill>
                  <a:schemeClr val="tx1"/>
                </a:solidFill>
                <a:latin typeface="+mn-lt"/>
                <a:cs typeface="Arial"/>
              </a:rPr>
              <a:t> </a:t>
            </a:r>
            <a:r>
              <a:rPr spc="-20">
                <a:solidFill>
                  <a:schemeClr val="tx1"/>
                </a:solidFill>
                <a:latin typeface="+mn-lt"/>
                <a:cs typeface="Arial"/>
              </a:rPr>
              <a:t>your </a:t>
            </a:r>
            <a:r>
              <a:rPr spc="-10">
                <a:solidFill>
                  <a:schemeClr val="tx1"/>
                </a:solidFill>
                <a:latin typeface="+mn-lt"/>
                <a:cs typeface="Arial"/>
              </a:rPr>
              <a:t>security</a:t>
            </a:r>
            <a:r>
              <a:rPr spc="-65">
                <a:solidFill>
                  <a:schemeClr val="tx1"/>
                </a:solidFill>
                <a:latin typeface="+mn-lt"/>
                <a:cs typeface="Arial"/>
              </a:rPr>
              <a:t> </a:t>
            </a:r>
            <a:r>
              <a:rPr spc="-55">
                <a:solidFill>
                  <a:schemeClr val="tx1"/>
                </a:solidFill>
                <a:latin typeface="+mn-lt"/>
                <a:cs typeface="Arial"/>
              </a:rPr>
              <a:t>team</a:t>
            </a:r>
            <a:r>
              <a:rPr spc="-55">
                <a:solidFill>
                  <a:schemeClr val="tx1"/>
                </a:solidFill>
                <a:latin typeface="+mn-lt"/>
                <a:cs typeface="Ryo Clean PlusN M"/>
              </a:rPr>
              <a:t>,</a:t>
            </a:r>
            <a:r>
              <a:rPr spc="-10">
                <a:solidFill>
                  <a:schemeClr val="tx1"/>
                </a:solidFill>
                <a:latin typeface="+mn-lt"/>
                <a:cs typeface="Ryo Clean PlusN M"/>
              </a:rPr>
              <a:t> </a:t>
            </a:r>
            <a:r>
              <a:rPr spc="-55">
                <a:solidFill>
                  <a:schemeClr val="tx1"/>
                </a:solidFill>
                <a:latin typeface="+mn-lt"/>
                <a:cs typeface="Arial"/>
              </a:rPr>
              <a:t>dedicated</a:t>
            </a:r>
            <a:r>
              <a:rPr spc="-85">
                <a:solidFill>
                  <a:schemeClr val="tx1"/>
                </a:solidFill>
                <a:latin typeface="+mn-lt"/>
                <a:cs typeface="Arial"/>
              </a:rPr>
              <a:t> </a:t>
            </a:r>
            <a:r>
              <a:rPr>
                <a:solidFill>
                  <a:schemeClr val="tx1"/>
                </a:solidFill>
                <a:latin typeface="+mn-lt"/>
                <a:cs typeface="Arial"/>
              </a:rPr>
              <a:t>to</a:t>
            </a:r>
            <a:r>
              <a:rPr spc="-60">
                <a:solidFill>
                  <a:schemeClr val="tx1"/>
                </a:solidFill>
                <a:latin typeface="+mn-lt"/>
                <a:cs typeface="Arial"/>
              </a:rPr>
              <a:t> </a:t>
            </a:r>
            <a:r>
              <a:rPr spc="-20">
                <a:solidFill>
                  <a:schemeClr val="tx1"/>
                </a:solidFill>
                <a:latin typeface="+mn-lt"/>
                <a:cs typeface="Arial"/>
              </a:rPr>
              <a:t>fraud </a:t>
            </a:r>
            <a:r>
              <a:rPr spc="-10">
                <a:solidFill>
                  <a:schemeClr val="tx1"/>
                </a:solidFill>
                <a:latin typeface="+mn-lt"/>
                <a:cs typeface="Arial"/>
              </a:rPr>
              <a:t>prevention</a:t>
            </a:r>
            <a:r>
              <a:rPr spc="-10">
                <a:solidFill>
                  <a:schemeClr val="tx1"/>
                </a:solidFill>
                <a:latin typeface="+mn-lt"/>
                <a:cs typeface="Ryo Clean PlusN M"/>
              </a:rPr>
              <a:t>.</a:t>
            </a:r>
            <a:endParaRPr>
              <a:solidFill>
                <a:schemeClr val="tx1"/>
              </a:solidFill>
              <a:latin typeface="+mn-lt"/>
              <a:cs typeface="Ryo Clean PlusN M"/>
            </a:endParaRPr>
          </a:p>
        </p:txBody>
      </p:sp>
      <p:sp>
        <p:nvSpPr>
          <p:cNvPr id="21" name="object 7">
            <a:extLst>
              <a:ext uri="{FF2B5EF4-FFF2-40B4-BE49-F238E27FC236}">
                <a16:creationId xmlns:a16="http://schemas.microsoft.com/office/drawing/2014/main" id="{E5809676-1252-6FA8-A886-99B9FAD4830E}"/>
              </a:ext>
            </a:extLst>
          </p:cNvPr>
          <p:cNvSpPr txBox="1"/>
          <p:nvPr/>
        </p:nvSpPr>
        <p:spPr>
          <a:xfrm>
            <a:off x="8885555" y="4485590"/>
            <a:ext cx="2670174" cy="381515"/>
          </a:xfrm>
          <a:prstGeom prst="rect">
            <a:avLst/>
          </a:prstGeom>
        </p:spPr>
        <p:txBody>
          <a:bodyPr vert="horz" wrap="square" lIns="0" tIns="12065" rIns="0" bIns="0" rtlCol="0">
            <a:spAutoFit/>
          </a:bodyPr>
          <a:lstStyle/>
          <a:p>
            <a:pPr marL="12700" algn="ctr">
              <a:spcBef>
                <a:spcPts val="95"/>
              </a:spcBef>
            </a:pPr>
            <a:r>
              <a:rPr sz="2400" b="1" i="1" spc="-80">
                <a:solidFill>
                  <a:schemeClr val="tx1"/>
                </a:solidFill>
                <a:latin typeface="+mj-lt"/>
                <a:cs typeface="Arial"/>
              </a:rPr>
              <a:t>F</a:t>
            </a:r>
            <a:r>
              <a:rPr sz="2400" b="1" i="1" spc="-80">
                <a:solidFill>
                  <a:schemeClr val="tx1"/>
                </a:solidFill>
                <a:latin typeface="+mj-lt"/>
                <a:cs typeface="Lucida Sans Unicode"/>
              </a:rPr>
              <a:t>utur</a:t>
            </a:r>
            <a:r>
              <a:rPr sz="2400" b="1" i="1" spc="-80">
                <a:solidFill>
                  <a:schemeClr val="tx1"/>
                </a:solidFill>
                <a:latin typeface="+mj-lt"/>
                <a:cs typeface="Arial"/>
              </a:rPr>
              <a:t>e</a:t>
            </a:r>
            <a:r>
              <a:rPr sz="2400" b="1" i="1" spc="-80">
                <a:solidFill>
                  <a:schemeClr val="tx1"/>
                </a:solidFill>
                <a:latin typeface="+mj-lt"/>
                <a:cs typeface="Georgia"/>
              </a:rPr>
              <a:t>-</a:t>
            </a:r>
            <a:r>
              <a:rPr sz="2400" b="1" i="1" spc="-20">
                <a:solidFill>
                  <a:schemeClr val="tx1"/>
                </a:solidFill>
                <a:latin typeface="+mj-lt"/>
                <a:cs typeface="Lucida Sans Unicode"/>
              </a:rPr>
              <a:t>pr</a:t>
            </a:r>
            <a:r>
              <a:rPr sz="2400" b="1" i="1" spc="-20">
                <a:solidFill>
                  <a:schemeClr val="tx1"/>
                </a:solidFill>
                <a:latin typeface="+mj-lt"/>
                <a:cs typeface="Arial"/>
              </a:rPr>
              <a:t>oof</a:t>
            </a:r>
            <a:endParaRPr sz="2400" b="1" i="1">
              <a:solidFill>
                <a:schemeClr val="tx1"/>
              </a:solidFill>
              <a:latin typeface="+mj-lt"/>
              <a:cs typeface="Arial"/>
            </a:endParaRPr>
          </a:p>
        </p:txBody>
      </p:sp>
      <p:sp>
        <p:nvSpPr>
          <p:cNvPr id="22" name="object 8">
            <a:extLst>
              <a:ext uri="{FF2B5EF4-FFF2-40B4-BE49-F238E27FC236}">
                <a16:creationId xmlns:a16="http://schemas.microsoft.com/office/drawing/2014/main" id="{539B2F2F-81EA-FADC-5803-B3FE5CE1213F}"/>
              </a:ext>
            </a:extLst>
          </p:cNvPr>
          <p:cNvSpPr txBox="1"/>
          <p:nvPr/>
        </p:nvSpPr>
        <p:spPr>
          <a:xfrm>
            <a:off x="8885555" y="5431332"/>
            <a:ext cx="2881630" cy="1198918"/>
          </a:xfrm>
          <a:prstGeom prst="rect">
            <a:avLst/>
          </a:prstGeom>
        </p:spPr>
        <p:txBody>
          <a:bodyPr vert="horz" wrap="square" lIns="0" tIns="15875" rIns="0" bIns="0" rtlCol="0">
            <a:spAutoFit/>
          </a:bodyPr>
          <a:lstStyle/>
          <a:p>
            <a:pPr marL="12700" marR="5080">
              <a:lnSpc>
                <a:spcPct val="107500"/>
              </a:lnSpc>
              <a:spcBef>
                <a:spcPts val="125"/>
              </a:spcBef>
            </a:pPr>
            <a:r>
              <a:rPr spc="-40">
                <a:solidFill>
                  <a:schemeClr val="tx1"/>
                </a:solidFill>
                <a:latin typeface="+mn-lt"/>
                <a:cs typeface="Arial"/>
              </a:rPr>
              <a:t>Our</a:t>
            </a:r>
            <a:r>
              <a:rPr spc="-70">
                <a:solidFill>
                  <a:schemeClr val="tx1"/>
                </a:solidFill>
                <a:latin typeface="+mn-lt"/>
                <a:cs typeface="Arial"/>
              </a:rPr>
              <a:t> </a:t>
            </a:r>
            <a:r>
              <a:rPr spc="-40">
                <a:solidFill>
                  <a:schemeClr val="tx1"/>
                </a:solidFill>
                <a:latin typeface="+mn-lt"/>
                <a:cs typeface="Arial"/>
              </a:rPr>
              <a:t>system</a:t>
            </a:r>
            <a:r>
              <a:rPr spc="-70">
                <a:solidFill>
                  <a:schemeClr val="tx1"/>
                </a:solidFill>
                <a:latin typeface="+mn-lt"/>
                <a:cs typeface="Arial"/>
              </a:rPr>
              <a:t> </a:t>
            </a:r>
            <a:r>
              <a:rPr spc="-40">
                <a:solidFill>
                  <a:schemeClr val="tx1"/>
                </a:solidFill>
                <a:latin typeface="+mn-lt"/>
                <a:cs typeface="Arial"/>
              </a:rPr>
              <a:t>adapts</a:t>
            </a:r>
            <a:r>
              <a:rPr spc="-55">
                <a:solidFill>
                  <a:schemeClr val="tx1"/>
                </a:solidFill>
                <a:latin typeface="+mn-lt"/>
                <a:cs typeface="Arial"/>
              </a:rPr>
              <a:t> </a:t>
            </a:r>
            <a:r>
              <a:rPr>
                <a:solidFill>
                  <a:schemeClr val="tx1"/>
                </a:solidFill>
                <a:latin typeface="+mn-lt"/>
                <a:cs typeface="Arial"/>
              </a:rPr>
              <a:t>to</a:t>
            </a:r>
            <a:r>
              <a:rPr spc="-70">
                <a:solidFill>
                  <a:schemeClr val="tx1"/>
                </a:solidFill>
                <a:latin typeface="+mn-lt"/>
                <a:cs typeface="Arial"/>
              </a:rPr>
              <a:t> </a:t>
            </a:r>
            <a:r>
              <a:rPr spc="-50">
                <a:solidFill>
                  <a:schemeClr val="tx1"/>
                </a:solidFill>
                <a:latin typeface="+mn-lt"/>
                <a:cs typeface="Arial"/>
              </a:rPr>
              <a:t>evolving</a:t>
            </a:r>
            <a:r>
              <a:rPr spc="-70">
                <a:solidFill>
                  <a:schemeClr val="tx1"/>
                </a:solidFill>
                <a:latin typeface="+mn-lt"/>
                <a:cs typeface="Arial"/>
              </a:rPr>
              <a:t> </a:t>
            </a:r>
            <a:r>
              <a:rPr spc="-20">
                <a:solidFill>
                  <a:schemeClr val="tx1"/>
                </a:solidFill>
                <a:latin typeface="+mn-lt"/>
                <a:cs typeface="Arial"/>
              </a:rPr>
              <a:t>fraud </a:t>
            </a:r>
            <a:r>
              <a:rPr spc="-10">
                <a:solidFill>
                  <a:schemeClr val="tx1"/>
                </a:solidFill>
                <a:latin typeface="+mn-lt"/>
                <a:cs typeface="Arial"/>
              </a:rPr>
              <a:t>tactics</a:t>
            </a:r>
            <a:r>
              <a:rPr spc="-10">
                <a:solidFill>
                  <a:schemeClr val="tx1"/>
                </a:solidFill>
                <a:latin typeface="+mn-lt"/>
                <a:cs typeface="Ryo Clean PlusN M"/>
              </a:rPr>
              <a:t>,</a:t>
            </a:r>
            <a:r>
              <a:rPr spc="25">
                <a:solidFill>
                  <a:schemeClr val="tx1"/>
                </a:solidFill>
                <a:latin typeface="+mn-lt"/>
                <a:cs typeface="Ryo Clean PlusN M"/>
              </a:rPr>
              <a:t> </a:t>
            </a:r>
            <a:r>
              <a:rPr spc="-45">
                <a:solidFill>
                  <a:schemeClr val="tx1"/>
                </a:solidFill>
                <a:latin typeface="+mn-lt"/>
                <a:cs typeface="Arial"/>
              </a:rPr>
              <a:t>ensuring</a:t>
            </a:r>
            <a:r>
              <a:rPr spc="-20">
                <a:solidFill>
                  <a:schemeClr val="tx1"/>
                </a:solidFill>
                <a:latin typeface="+mn-lt"/>
                <a:cs typeface="Arial"/>
              </a:rPr>
              <a:t> </a:t>
            </a:r>
            <a:r>
              <a:rPr spc="-50">
                <a:solidFill>
                  <a:schemeClr val="tx1"/>
                </a:solidFill>
                <a:latin typeface="+mn-lt"/>
                <a:cs typeface="Arial"/>
              </a:rPr>
              <a:t>long</a:t>
            </a:r>
            <a:r>
              <a:rPr spc="-50">
                <a:solidFill>
                  <a:schemeClr val="tx1"/>
                </a:solidFill>
                <a:latin typeface="+mn-lt"/>
                <a:cs typeface="Ryo Clean PlusN M"/>
              </a:rPr>
              <a:t>-</a:t>
            </a:r>
            <a:r>
              <a:rPr spc="-20">
                <a:solidFill>
                  <a:schemeClr val="tx1"/>
                </a:solidFill>
                <a:latin typeface="+mn-lt"/>
                <a:cs typeface="Arial"/>
              </a:rPr>
              <a:t>term protection</a:t>
            </a:r>
            <a:r>
              <a:rPr spc="-55">
                <a:solidFill>
                  <a:schemeClr val="tx1"/>
                </a:solidFill>
                <a:latin typeface="+mn-lt"/>
                <a:cs typeface="Arial"/>
              </a:rPr>
              <a:t> </a:t>
            </a:r>
            <a:r>
              <a:rPr spc="-50">
                <a:solidFill>
                  <a:schemeClr val="tx1"/>
                </a:solidFill>
                <a:latin typeface="+mn-lt"/>
                <a:cs typeface="Arial"/>
              </a:rPr>
              <a:t>in</a:t>
            </a:r>
            <a:r>
              <a:rPr spc="-70">
                <a:solidFill>
                  <a:schemeClr val="tx1"/>
                </a:solidFill>
                <a:latin typeface="+mn-lt"/>
                <a:cs typeface="Arial"/>
              </a:rPr>
              <a:t> </a:t>
            </a:r>
            <a:r>
              <a:rPr spc="-35">
                <a:solidFill>
                  <a:schemeClr val="tx1"/>
                </a:solidFill>
                <a:latin typeface="+mn-lt"/>
                <a:cs typeface="Arial"/>
              </a:rPr>
              <a:t>the</a:t>
            </a:r>
            <a:r>
              <a:rPr spc="-50">
                <a:solidFill>
                  <a:schemeClr val="tx1"/>
                </a:solidFill>
                <a:latin typeface="+mn-lt"/>
                <a:cs typeface="Arial"/>
              </a:rPr>
              <a:t> </a:t>
            </a:r>
            <a:r>
              <a:rPr spc="-60">
                <a:solidFill>
                  <a:schemeClr val="tx1"/>
                </a:solidFill>
                <a:latin typeface="+mn-lt"/>
                <a:cs typeface="Arial"/>
              </a:rPr>
              <a:t>ever</a:t>
            </a:r>
            <a:r>
              <a:rPr spc="-60">
                <a:solidFill>
                  <a:schemeClr val="tx1"/>
                </a:solidFill>
                <a:latin typeface="+mn-lt"/>
                <a:cs typeface="Ryo Clean PlusN M"/>
              </a:rPr>
              <a:t>-</a:t>
            </a:r>
            <a:r>
              <a:rPr spc="-10">
                <a:solidFill>
                  <a:schemeClr val="tx1"/>
                </a:solidFill>
                <a:latin typeface="+mn-lt"/>
                <a:cs typeface="Arial"/>
              </a:rPr>
              <a:t>changing </a:t>
            </a:r>
            <a:r>
              <a:rPr spc="-60">
                <a:solidFill>
                  <a:schemeClr val="tx1"/>
                </a:solidFill>
                <a:latin typeface="+mn-lt"/>
                <a:cs typeface="Arial"/>
              </a:rPr>
              <a:t>financial</a:t>
            </a:r>
            <a:r>
              <a:rPr spc="-50">
                <a:solidFill>
                  <a:schemeClr val="tx1"/>
                </a:solidFill>
                <a:latin typeface="+mn-lt"/>
                <a:cs typeface="Arial"/>
              </a:rPr>
              <a:t> </a:t>
            </a:r>
            <a:r>
              <a:rPr spc="-10">
                <a:solidFill>
                  <a:schemeClr val="tx1"/>
                </a:solidFill>
                <a:latin typeface="+mn-lt"/>
                <a:cs typeface="Arial"/>
              </a:rPr>
              <a:t>landscape</a:t>
            </a:r>
            <a:r>
              <a:rPr spc="-10">
                <a:solidFill>
                  <a:schemeClr val="tx1"/>
                </a:solidFill>
                <a:latin typeface="+mn-lt"/>
                <a:cs typeface="Ryo Clean PlusN M"/>
              </a:rPr>
              <a:t>.</a:t>
            </a:r>
            <a:endParaRPr>
              <a:solidFill>
                <a:schemeClr val="tx1"/>
              </a:solidFill>
              <a:latin typeface="+mn-lt"/>
              <a:cs typeface="Ryo Clean PlusN M"/>
            </a:endParaRPr>
          </a:p>
        </p:txBody>
      </p:sp>
    </p:spTree>
    <p:extLst>
      <p:ext uri="{BB962C8B-B14F-4D97-AF65-F5344CB8AC3E}">
        <p14:creationId xmlns:p14="http://schemas.microsoft.com/office/powerpoint/2010/main" val="219885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E3C4BCA-12C5-D144-D5FB-BE848A01F0BC}"/>
              </a:ext>
            </a:extLst>
          </p:cNvPr>
          <p:cNvPicPr>
            <a:picLocks noChangeAspect="1"/>
          </p:cNvPicPr>
          <p:nvPr/>
        </p:nvPicPr>
        <p:blipFill rotWithShape="1">
          <a:blip r:embed="rId3"/>
          <a:srcRect t="735" r="45212" b="8355"/>
          <a:stretch/>
        </p:blipFill>
        <p:spPr>
          <a:xfrm>
            <a:off x="3523488" y="10"/>
            <a:ext cx="8668512" cy="96011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96012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71094" y="1625803"/>
            <a:ext cx="3438144" cy="1574597"/>
          </a:xfrm>
          <a:prstGeom prst="rect">
            <a:avLst/>
          </a:prstGeom>
        </p:spPr>
        <p:txBody>
          <a:bodyPr vert="horz" lIns="0" tIns="15875" rIns="0" bIns="0" rtlCol="0" anchor="b">
            <a:normAutofit/>
          </a:bodyPr>
          <a:lstStyle/>
          <a:p>
            <a:pPr marL="12700">
              <a:spcBef>
                <a:spcPts val="125"/>
              </a:spcBef>
            </a:pPr>
            <a:r>
              <a:rPr lang="en-US" sz="3400" b="1" spc="-114">
                <a:solidFill>
                  <a:schemeClr val="tx1"/>
                </a:solidFill>
                <a:latin typeface="+mj-lt"/>
              </a:rPr>
              <a:t>To conclude :</a:t>
            </a:r>
            <a:endParaRPr lang="en-US" sz="3400" b="1">
              <a:solidFill>
                <a:schemeClr val="tx1"/>
              </a:solidFill>
              <a:latin typeface="+mj-lt"/>
              <a:cs typeface="Lucida Sans Unicode"/>
            </a:endParaRP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7929" y="957834"/>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3420872"/>
            <a:ext cx="3300984" cy="12801"/>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type="body" idx="1"/>
          </p:nvPr>
        </p:nvSpPr>
        <p:spPr>
          <a:xfrm>
            <a:off x="371094" y="3805275"/>
            <a:ext cx="4566666" cy="4490161"/>
          </a:xfrm>
          <a:prstGeom prst="rect">
            <a:avLst/>
          </a:prstGeom>
        </p:spPr>
        <p:txBody>
          <a:bodyPr vert="horz" lIns="0" tIns="119380" rIns="0" bIns="0" rtlCol="0" anchor="t">
            <a:normAutofit fontScale="62500" lnSpcReduction="20000"/>
          </a:bodyPr>
          <a:lstStyle/>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Achievements: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Successfully demonstrated the capability of </a:t>
            </a:r>
            <a:r>
              <a:rPr lang="en-US" b="0" i="0" err="1">
                <a:effectLst/>
                <a:highlight>
                  <a:srgbClr val="FFFFFF"/>
                </a:highlight>
              </a:rPr>
              <a:t>PySpark</a:t>
            </a:r>
            <a:r>
              <a:rPr lang="en-US" b="0" i="0">
                <a:effectLst/>
                <a:highlight>
                  <a:srgbClr val="FFFFFF"/>
                </a:highlight>
              </a:rPr>
              <a:t> to analyze and predict fraudulent transactions in real-time.</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Integrated a robust system architecture using Kafka, MongoDB, and Cloud Functions to streamline data processing and alert mechanisms.</a:t>
            </a:r>
            <a:endParaRPr lang="en-US">
              <a:highlight>
                <a:srgbClr val="FFFFFF"/>
              </a:highlight>
            </a:endParaRP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Performance Highlights: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Achieved high accuracy in fraud detection with real-time analytics, significantly reducing potential fraud risks.</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Improved system responsiveness, allowing for immediate action on detected fraud through automated alerts.</a:t>
            </a:r>
            <a:endParaRPr lang="en-US">
              <a:highlight>
                <a:srgbClr val="FFFFFF"/>
              </a:highlight>
            </a:endParaRP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Technological Integration:</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Showcased effective use of big data technologies to manage and analyze vast amounts of transaction data dynamically.</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Utilized the strengths of NoSQL databases and cloud-based computing to ensure scalability and flexibility of the fraud detection system.</a:t>
            </a: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Future Directions: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Explore further enhancements in machine learning models to increase predictive accuracy.</a:t>
            </a:r>
          </a:p>
          <a:p>
            <a:pPr marL="742950" lvl="1" indent="-285750">
              <a:lnSpc>
                <a:spcPct val="90000"/>
              </a:lnSpc>
              <a:spcAft>
                <a:spcPts val="600"/>
              </a:spcAft>
              <a:buFont typeface="Wingdings" panose="05000000000000000000" pitchFamily="2" charset="2"/>
              <a:buChar char="§"/>
            </a:pPr>
            <a:r>
              <a:rPr lang="en-US" b="0" i="0">
                <a:effectLst/>
                <a:highlight>
                  <a:srgbClr val="FFFFFF"/>
                </a:highlight>
              </a:rPr>
              <a:t>Consider the integration of additional data sources and advanced analytics techniques for deeper insight into transaction patterns.</a:t>
            </a:r>
          </a:p>
          <a:p>
            <a:pPr marL="285750" indent="-285750">
              <a:lnSpc>
                <a:spcPct val="90000"/>
              </a:lnSpc>
              <a:spcAft>
                <a:spcPts val="600"/>
              </a:spcAft>
              <a:buFont typeface="Wingdings" panose="05000000000000000000" pitchFamily="2" charset="2"/>
              <a:buChar char="§"/>
            </a:pPr>
            <a:r>
              <a:rPr lang="en-US" b="1" i="0">
                <a:solidFill>
                  <a:schemeClr val="tx1"/>
                </a:solidFill>
                <a:effectLst/>
                <a:highlight>
                  <a:srgbClr val="FFFFFF"/>
                </a:highlight>
              </a:rPr>
              <a:t>Final Thoughts:</a:t>
            </a:r>
            <a:endParaRPr lang="en-US" b="0" i="0">
              <a:solidFill>
                <a:schemeClr val="tx1"/>
              </a:solidFill>
              <a:effectLst/>
              <a:highlight>
                <a:srgbClr val="FFFFFF"/>
              </a:highlight>
            </a:endParaRPr>
          </a:p>
          <a:p>
            <a:pPr marL="742950" lvl="1" indent="-285750">
              <a:lnSpc>
                <a:spcPct val="90000"/>
              </a:lnSpc>
              <a:spcAft>
                <a:spcPts val="600"/>
              </a:spcAft>
              <a:buFont typeface="Wingdings" panose="05000000000000000000" pitchFamily="2" charset="2"/>
              <a:buChar char="§"/>
            </a:pPr>
            <a:r>
              <a:rPr lang="en-US" b="0" i="0">
                <a:effectLst/>
                <a:highlight>
                  <a:srgbClr val="FFFFFF"/>
                </a:highlight>
              </a:rPr>
              <a:t>The integration of advanced technologies like </a:t>
            </a:r>
            <a:r>
              <a:rPr lang="en-US" b="0" i="0" err="1">
                <a:effectLst/>
                <a:highlight>
                  <a:srgbClr val="FFFFFF"/>
                </a:highlight>
              </a:rPr>
              <a:t>PySpark</a:t>
            </a:r>
            <a:r>
              <a:rPr lang="en-US" b="0" i="0">
                <a:effectLst/>
                <a:highlight>
                  <a:srgbClr val="FFFFFF"/>
                </a:highlight>
              </a:rPr>
              <a:t>, Kafka, and MongoDB into fraud detection not only enhances security but also sets a new standard for financial technology solutions.</a:t>
            </a:r>
          </a:p>
          <a:p>
            <a:pPr lvl="1">
              <a:lnSpc>
                <a:spcPct val="90000"/>
              </a:lnSpc>
              <a:spcAft>
                <a:spcPts val="600"/>
              </a:spcAft>
            </a:pPr>
            <a:endParaRPr lang="en-US" sz="1100">
              <a:highlight>
                <a:srgbClr val="FFFFFF"/>
              </a:highlight>
            </a:endParaRPr>
          </a:p>
        </p:txBody>
      </p:sp>
    </p:spTree>
    <p:extLst>
      <p:ext uri="{BB962C8B-B14F-4D97-AF65-F5344CB8AC3E}">
        <p14:creationId xmlns:p14="http://schemas.microsoft.com/office/powerpoint/2010/main" val="374325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26676F9E-10BB-F7E6-73B5-BCD944DAB5B0}"/>
              </a:ext>
            </a:extLst>
          </p:cNvPr>
          <p:cNvSpPr/>
          <p:nvPr/>
        </p:nvSpPr>
        <p:spPr>
          <a:xfrm>
            <a:off x="477981" y="1571308"/>
            <a:ext cx="4023360" cy="4485787"/>
          </a:xfrm>
          <a:prstGeom prst="rect">
            <a:avLst/>
          </a:prstGeom>
        </p:spPr>
        <p:txBody>
          <a:bodyPr vert="horz" lIns="91440" tIns="45720" rIns="91440" bIns="45720" rtlCol="0" anchor="b">
            <a:normAutofit/>
            <a:scene3d>
              <a:camera prst="orthographicFront"/>
              <a:lightRig rig="threePt" dir="t"/>
            </a:scene3d>
            <a:sp3d extrusionH="57150">
              <a:bevelT h="25400" prst="softRound"/>
            </a:sp3d>
          </a:bodyPr>
          <a:lstStyle/>
          <a:p>
            <a:pPr algn="l" rtl="0">
              <a:lnSpc>
                <a:spcPct val="90000"/>
              </a:lnSpc>
              <a:spcBef>
                <a:spcPct val="0"/>
              </a:spcBef>
              <a:spcAft>
                <a:spcPts val="600"/>
              </a:spcAft>
            </a:pPr>
            <a:r>
              <a:rPr lang="en-US" sz="5800" b="1" kern="1200" cap="none" spc="0">
                <a:ln w="12700">
                  <a:solidFill>
                    <a:schemeClr val="tx2">
                      <a:lumMod val="75000"/>
                    </a:schemeClr>
                  </a:solidFill>
                  <a:prstDash val="solid"/>
                </a:ln>
                <a:solidFill>
                  <a:schemeClr val="tx1"/>
                </a:solidFill>
                <a:effectLst>
                  <a:outerShdw dist="38100" dir="2640000" algn="bl" rotWithShape="0">
                    <a:schemeClr val="tx2">
                      <a:lumMod val="75000"/>
                    </a:schemeClr>
                  </a:outerShdw>
                  <a:reflection stA="45000" endPos="2000" dist="50800" dir="5400000" sy="-100000" algn="bl" rotWithShape="0"/>
                </a:effectLst>
                <a:latin typeface="+mj-lt"/>
                <a:ea typeface="+mj-ea"/>
                <a:cs typeface="+mj-cs"/>
              </a:rPr>
              <a:t>THANK YOU</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BA054E38-59CE-CD6E-EEF7-6139E40095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4356" y="1490305"/>
            <a:ext cx="6408836" cy="6408836"/>
          </a:xfrm>
          <a:prstGeom prst="rect">
            <a:avLst/>
          </a:prstGeom>
        </p:spPr>
      </p:pic>
    </p:spTree>
    <p:extLst>
      <p:ext uri="{BB962C8B-B14F-4D97-AF65-F5344CB8AC3E}">
        <p14:creationId xmlns:p14="http://schemas.microsoft.com/office/powerpoint/2010/main" val="374392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2572"/>
            <a:ext cx="4485861" cy="1523391"/>
          </a:xfrm>
          <a:prstGeom prst="rect">
            <a:avLst/>
          </a:prstGeom>
        </p:spPr>
        <p:txBody>
          <a:bodyPr vert="horz" lIns="91440" tIns="45720" rIns="91440" bIns="45720" rtlCol="0" anchor="b">
            <a:normAutofit/>
          </a:bodyPr>
          <a:lstStyle/>
          <a:p>
            <a:pPr marL="2827020" marR="5080" indent="-2814955" algn="l" rtl="0">
              <a:lnSpc>
                <a:spcPct val="90000"/>
              </a:lnSpc>
              <a:spcBef>
                <a:spcPct val="0"/>
              </a:spcBef>
            </a:pPr>
            <a:r>
              <a:rPr lang="en-US" sz="4100" b="1" kern="1200" spc="-165">
                <a:solidFill>
                  <a:schemeClr val="tx1"/>
                </a:solidFill>
                <a:latin typeface="+mj-lt"/>
                <a:cs typeface="+mj-cs"/>
              </a:rPr>
              <a:t>Technologies Used</a:t>
            </a:r>
            <a:endParaRPr lang="en-US" sz="4100" b="1" kern="1200">
              <a:solidFill>
                <a:schemeClr val="tx1"/>
              </a:solidFill>
              <a:latin typeface="+mj-lt"/>
              <a:cs typeface="+mj-cs"/>
            </a:endParaRPr>
          </a:p>
        </p:txBody>
      </p:sp>
      <p:sp>
        <p:nvSpPr>
          <p:cNvPr id="46" name="Rectangle 45">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200400"/>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TextBox 17">
            <a:extLst>
              <a:ext uri="{FF2B5EF4-FFF2-40B4-BE49-F238E27FC236}">
                <a16:creationId xmlns:a16="http://schemas.microsoft.com/office/drawing/2014/main" id="{50494870-7E32-15F0-DE2C-FB6AFF4E8827}"/>
              </a:ext>
            </a:extLst>
          </p:cNvPr>
          <p:cNvSpPr txBox="1"/>
          <p:nvPr/>
        </p:nvSpPr>
        <p:spPr>
          <a:xfrm>
            <a:off x="411479" y="3763670"/>
            <a:ext cx="4498848" cy="5018227"/>
          </a:xfrm>
          <a:prstGeom prst="rect">
            <a:avLst/>
          </a:prstGeom>
        </p:spPr>
        <p:txBody>
          <a:bodyPr vert="horz" lIns="91440" tIns="45720" rIns="91440" bIns="45720" rtlCol="0" anchor="t">
            <a:normAutofit/>
          </a:bodyPr>
          <a:lstStyle/>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User Interface (</a:t>
            </a:r>
            <a:r>
              <a:rPr lang="en-US" sz="2200" kern="1200" spc="-165" err="1">
                <a:solidFill>
                  <a:schemeClr val="tx1"/>
                </a:solidFill>
                <a:latin typeface="+mn-lt"/>
                <a:ea typeface="+mn-ea"/>
                <a:cs typeface="+mn-cs"/>
              </a:rPr>
              <a:t>NodeJs</a:t>
            </a:r>
            <a:r>
              <a:rPr lang="en-US" sz="2200" kern="1200" spc="-165">
                <a:solidFill>
                  <a:schemeClr val="tx1"/>
                </a:solidFill>
                <a:latin typeface="+mn-lt"/>
                <a:ea typeface="+mn-ea"/>
                <a:cs typeface="+mn-cs"/>
              </a:rPr>
              <a:t>)</a:t>
            </a:r>
          </a:p>
          <a:p>
            <a:pPr marL="971550" indent="-342900" algn="l" rtl="0">
              <a:lnSpc>
                <a:spcPct val="90000"/>
              </a:lnSpc>
              <a:spcAft>
                <a:spcPts val="600"/>
              </a:spcAft>
              <a:buFont typeface="Wingdings" panose="05000000000000000000" pitchFamily="2" charset="2"/>
              <a:buChar char="§"/>
            </a:pPr>
            <a:r>
              <a:rPr lang="en-US" sz="2200" kern="1200" spc="-165" err="1">
                <a:solidFill>
                  <a:schemeClr val="tx1"/>
                </a:solidFill>
                <a:latin typeface="+mn-lt"/>
                <a:ea typeface="+mn-ea"/>
                <a:cs typeface="+mn-cs"/>
              </a:rPr>
              <a:t>Dataproc</a:t>
            </a:r>
            <a:r>
              <a:rPr lang="en-US" sz="2200" kern="1200" spc="-165">
                <a:solidFill>
                  <a:schemeClr val="tx1"/>
                </a:solidFill>
                <a:latin typeface="+mn-lt"/>
                <a:ea typeface="+mn-ea"/>
                <a:cs typeface="+mn-cs"/>
              </a:rPr>
              <a:t> (</a:t>
            </a:r>
            <a:r>
              <a:rPr lang="en-US" sz="2200" kern="1200" spc="-165" err="1">
                <a:solidFill>
                  <a:schemeClr val="tx1"/>
                </a:solidFill>
                <a:latin typeface="+mn-lt"/>
                <a:ea typeface="+mn-ea"/>
                <a:cs typeface="+mn-cs"/>
              </a:rPr>
              <a:t>PySpark</a:t>
            </a:r>
            <a:r>
              <a:rPr lang="en-US" sz="2200" kern="1200" spc="-165">
                <a:solidFill>
                  <a:schemeClr val="tx1"/>
                </a:solidFill>
                <a:latin typeface="+mn-lt"/>
                <a:ea typeface="+mn-ea"/>
                <a:cs typeface="+mn-cs"/>
              </a:rPr>
              <a:t> Cluster)</a:t>
            </a:r>
            <a:endParaRPr lang="en-US" sz="2200" kern="1200" spc="-165">
              <a:solidFill>
                <a:schemeClr val="tx1"/>
              </a:solidFill>
              <a:latin typeface="+mn-lt"/>
              <a:ea typeface="+mn-ea"/>
              <a:cs typeface="Calibri"/>
            </a:endParaRPr>
          </a:p>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 Cloud Function (ETL and Email Alert)</a:t>
            </a:r>
          </a:p>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Kafka (</a:t>
            </a:r>
            <a:r>
              <a:rPr lang="en-US" sz="2200" kern="1200" spc="-165" err="1">
                <a:solidFill>
                  <a:schemeClr val="tx1"/>
                </a:solidFill>
                <a:latin typeface="+mn-lt"/>
                <a:ea typeface="+mn-ea"/>
                <a:cs typeface="+mn-cs"/>
              </a:rPr>
              <a:t>PubSub</a:t>
            </a:r>
            <a:r>
              <a:rPr lang="en-US" sz="2200" kern="1200" spc="-165">
                <a:solidFill>
                  <a:schemeClr val="tx1"/>
                </a:solidFill>
                <a:latin typeface="+mn-lt"/>
                <a:ea typeface="+mn-ea"/>
                <a:cs typeface="+mn-cs"/>
              </a:rPr>
              <a:t>)</a:t>
            </a:r>
            <a:endParaRPr lang="en-US" sz="2200" kern="1200" spc="-165">
              <a:solidFill>
                <a:schemeClr val="tx1"/>
              </a:solidFill>
              <a:latin typeface="+mn-lt"/>
              <a:ea typeface="+mn-ea"/>
              <a:cs typeface="Calibri"/>
            </a:endParaRPr>
          </a:p>
          <a:p>
            <a:pPr marL="971550" indent="-342900" algn="l" rtl="0">
              <a:lnSpc>
                <a:spcPct val="90000"/>
              </a:lnSpc>
              <a:spcAft>
                <a:spcPts val="600"/>
              </a:spcAft>
              <a:buFont typeface="Wingdings" panose="05000000000000000000" pitchFamily="2" charset="2"/>
              <a:buChar char="§"/>
            </a:pPr>
            <a:r>
              <a:rPr lang="en-US" sz="2200" kern="1200" spc="-165">
                <a:solidFill>
                  <a:schemeClr val="tx1"/>
                </a:solidFill>
                <a:latin typeface="+mn-lt"/>
                <a:ea typeface="+mn-ea"/>
                <a:cs typeface="+mn-cs"/>
              </a:rPr>
              <a:t>MongoDB (NoSQL Database)</a:t>
            </a:r>
            <a:endParaRPr lang="en-US" sz="2200" kern="1200" spc="-165">
              <a:solidFill>
                <a:schemeClr val="tx1"/>
              </a:solidFill>
              <a:latin typeface="+mn-lt"/>
              <a:ea typeface="+mn-ea"/>
              <a:cs typeface="Calibri"/>
            </a:endParaRPr>
          </a:p>
          <a:p>
            <a:pPr marL="971550" indent="-342900" algn="l" rtl="0">
              <a:lnSpc>
                <a:spcPct val="90000"/>
              </a:lnSpc>
              <a:spcAft>
                <a:spcPts val="600"/>
              </a:spcAft>
              <a:buFont typeface="Wingdings" panose="05000000000000000000" pitchFamily="2" charset="2"/>
              <a:buChar char="§"/>
            </a:pPr>
            <a:r>
              <a:rPr lang="en-US" sz="2200" kern="1200" spc="-165" err="1">
                <a:solidFill>
                  <a:schemeClr val="tx1"/>
                </a:solidFill>
                <a:latin typeface="+mn-lt"/>
                <a:ea typeface="+mn-ea"/>
                <a:cs typeface="+mn-cs"/>
              </a:rPr>
              <a:t>PowerBI</a:t>
            </a:r>
            <a:r>
              <a:rPr lang="en-US" sz="2200" kern="1200" spc="-165">
                <a:solidFill>
                  <a:schemeClr val="tx1"/>
                </a:solidFill>
                <a:latin typeface="+mn-lt"/>
                <a:ea typeface="+mn-ea"/>
                <a:cs typeface="+mn-cs"/>
              </a:rPr>
              <a:t> (Visualization)</a:t>
            </a:r>
            <a:endParaRPr lang="en-US" sz="2200" kern="1200" spc="-165">
              <a:solidFill>
                <a:schemeClr val="tx1"/>
              </a:solidFill>
              <a:latin typeface="+mn-lt"/>
              <a:ea typeface="+mn-ea"/>
              <a:cs typeface="Calibri"/>
            </a:endParaRPr>
          </a:p>
        </p:txBody>
      </p:sp>
      <p:pic>
        <p:nvPicPr>
          <p:cNvPr id="21" name="Picture 20" descr="Sphere of mesh and nodes">
            <a:extLst>
              <a:ext uri="{FF2B5EF4-FFF2-40B4-BE49-F238E27FC236}">
                <a16:creationId xmlns:a16="http://schemas.microsoft.com/office/drawing/2014/main" id="{4E7B3EE4-C099-96DB-FD75-482331370682}"/>
              </a:ext>
            </a:extLst>
          </p:cNvPr>
          <p:cNvPicPr>
            <a:picLocks noChangeAspect="1"/>
          </p:cNvPicPr>
          <p:nvPr/>
        </p:nvPicPr>
        <p:blipFill rotWithShape="1">
          <a:blip r:embed="rId2"/>
          <a:srcRect l="38607" r="7619"/>
          <a:stretch/>
        </p:blipFill>
        <p:spPr>
          <a:xfrm>
            <a:off x="5308052" y="10"/>
            <a:ext cx="6883948" cy="96011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7843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79" y="2343253"/>
            <a:ext cx="3833261" cy="682527"/>
          </a:xfrm>
          <a:prstGeom prst="rect">
            <a:avLst/>
          </a:prstGeom>
        </p:spPr>
        <p:txBody>
          <a:bodyPr vert="horz" lIns="91440" tIns="45720" rIns="91440" bIns="45720" rtlCol="0" anchor="b">
            <a:normAutofit/>
          </a:bodyPr>
          <a:lstStyle/>
          <a:p>
            <a:pPr marL="2827020" marR="5080" indent="-2814955" algn="l" rtl="0">
              <a:lnSpc>
                <a:spcPct val="90000"/>
              </a:lnSpc>
              <a:spcBef>
                <a:spcPct val="0"/>
              </a:spcBef>
            </a:pPr>
            <a:r>
              <a:rPr lang="en-US" sz="4000" b="1" kern="1200" spc="-35">
                <a:solidFill>
                  <a:schemeClr val="tx1"/>
                </a:solidFill>
                <a:latin typeface="+mj-lt"/>
                <a:cs typeface="+mj-cs"/>
              </a:rPr>
              <a:t>User Interface</a:t>
            </a:r>
            <a:endParaRPr lang="en-US" sz="4100" b="1" kern="1200">
              <a:solidFill>
                <a:schemeClr val="tx1"/>
              </a:solidFill>
              <a:latin typeface="+mj-lt"/>
              <a:cs typeface="+mj-cs"/>
            </a:endParaRPr>
          </a:p>
        </p:txBody>
      </p:sp>
      <p:sp>
        <p:nvSpPr>
          <p:cNvPr id="46" name="Rectangle 45">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200400"/>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screenshot of a computer&#10;&#10;Description automatically generated">
            <a:extLst>
              <a:ext uri="{FF2B5EF4-FFF2-40B4-BE49-F238E27FC236}">
                <a16:creationId xmlns:a16="http://schemas.microsoft.com/office/drawing/2014/main" id="{446855EA-F5A6-1E0D-30D2-F96DDB3FB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79" y="3431276"/>
            <a:ext cx="5431536" cy="5887843"/>
          </a:xfrm>
          <a:prstGeom prst="rect">
            <a:avLst/>
          </a:prstGeom>
        </p:spPr>
      </p:pic>
      <p:pic>
        <p:nvPicPr>
          <p:cNvPr id="4" name="Picture 3" descr="A screenshot of a green screen&#10;&#10;Description automatically generated">
            <a:extLst>
              <a:ext uri="{FF2B5EF4-FFF2-40B4-BE49-F238E27FC236}">
                <a16:creationId xmlns:a16="http://schemas.microsoft.com/office/drawing/2014/main" id="{9F256F5E-B3FF-27C5-F0B4-48B69092B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829" y="4501087"/>
            <a:ext cx="5431536" cy="3734181"/>
          </a:xfrm>
          <a:prstGeom prst="rect">
            <a:avLst/>
          </a:prstGeom>
        </p:spPr>
      </p:pic>
    </p:spTree>
    <p:extLst>
      <p:ext uri="{BB962C8B-B14F-4D97-AF65-F5344CB8AC3E}">
        <p14:creationId xmlns:p14="http://schemas.microsoft.com/office/powerpoint/2010/main" val="58988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kern="1200" spc="-35">
                <a:solidFill>
                  <a:schemeClr val="tx1"/>
                </a:solidFill>
                <a:latin typeface="Calibri"/>
                <a:cs typeface="Calibri"/>
              </a:rPr>
              <a:t>MongoDB Database</a:t>
            </a:r>
            <a:endParaRPr lang="en-US" sz="4100" b="1" kern="1200">
              <a:solidFill>
                <a:schemeClr val="tx1"/>
              </a:solidFill>
              <a:latin typeface="Calibri"/>
              <a:cs typeface="Calibri"/>
            </a:endParaRPr>
          </a:p>
        </p:txBody>
      </p:sp>
      <p:sp>
        <p:nvSpPr>
          <p:cNvPr id="56" name="Rectangle 5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171450" indent="-342900" algn="l" rtl="0">
              <a:lnSpc>
                <a:spcPct val="90000"/>
              </a:lnSpc>
              <a:spcAft>
                <a:spcPts val="600"/>
              </a:spcAft>
              <a:buFont typeface="Wingdings" panose="05000000000000000000" pitchFamily="2" charset="2"/>
              <a:buChar char="§"/>
            </a:pPr>
            <a:r>
              <a:rPr lang="en-US" sz="1900" b="1" i="0" kern="1200">
                <a:solidFill>
                  <a:schemeClr val="tx1"/>
                </a:solidFill>
                <a:effectLst/>
                <a:highlight>
                  <a:srgbClr val="FFFFFF"/>
                </a:highlight>
                <a:latin typeface="+mn-lt"/>
                <a:ea typeface="+mn-ea"/>
                <a:cs typeface="+mn-cs"/>
              </a:rPr>
              <a:t>Nature of MongoDB:</a:t>
            </a:r>
            <a:endParaRPr lang="en-US" sz="1900" b="0" i="0" kern="1200">
              <a:solidFill>
                <a:schemeClr val="tx1"/>
              </a:solidFill>
              <a:effectLst/>
              <a:highlight>
                <a:srgbClr val="FFFFFF"/>
              </a:highlight>
              <a:latin typeface="+mn-lt"/>
              <a:ea typeface="+mn-ea"/>
              <a:cs typeface="+mn-cs"/>
            </a:endParaRP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NoSQL database, ideal for handling large volumes of unstructured data.</a:t>
            </a: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Document-oriented storage using JSON-like documents with dynamic schemas.</a:t>
            </a:r>
          </a:p>
          <a:p>
            <a:pPr marL="742950" lvl="1" indent="-228600" algn="l" rtl="0">
              <a:lnSpc>
                <a:spcPct val="90000"/>
              </a:lnSpc>
              <a:spcAft>
                <a:spcPts val="600"/>
              </a:spcAft>
              <a:buFont typeface="Arial" panose="020B0604020202020204" pitchFamily="34" charset="0"/>
              <a:buChar char="•"/>
            </a:pPr>
            <a:endParaRPr lang="en-US" sz="1900" kern="1200">
              <a:solidFill>
                <a:schemeClr val="tx1"/>
              </a:solidFill>
              <a:highlight>
                <a:srgbClr val="FFFFFF"/>
              </a:highlight>
              <a:latin typeface="+mn-lt"/>
              <a:ea typeface="+mn-ea"/>
              <a:cs typeface="+mn-cs"/>
            </a:endParaRPr>
          </a:p>
          <a:p>
            <a:pPr marL="857250" lvl="1" indent="-342900" algn="l" rtl="0">
              <a:lnSpc>
                <a:spcPct val="90000"/>
              </a:lnSpc>
              <a:spcAft>
                <a:spcPts val="600"/>
              </a:spcAft>
              <a:buFont typeface="Wingdings" panose="05000000000000000000" pitchFamily="2" charset="2"/>
              <a:buChar char="§"/>
            </a:pPr>
            <a:endParaRPr lang="en-US" sz="1900" kern="1200">
              <a:solidFill>
                <a:schemeClr val="tx1"/>
              </a:solidFill>
              <a:latin typeface="+mn-lt"/>
              <a:ea typeface="+mn-ea"/>
              <a:cs typeface="+mn-cs"/>
            </a:endParaRPr>
          </a:p>
          <a:p>
            <a:pPr marL="171450" indent="-342900" algn="l" rtl="0">
              <a:lnSpc>
                <a:spcPct val="90000"/>
              </a:lnSpc>
              <a:spcAft>
                <a:spcPts val="600"/>
              </a:spcAft>
              <a:buFont typeface="Wingdings" panose="05000000000000000000" pitchFamily="2" charset="2"/>
              <a:buChar char="§"/>
            </a:pPr>
            <a:r>
              <a:rPr lang="en-US" sz="1900" b="1" i="0" kern="1200">
                <a:solidFill>
                  <a:schemeClr val="tx1"/>
                </a:solidFill>
                <a:effectLst/>
                <a:highlight>
                  <a:srgbClr val="FFFFFF"/>
                </a:highlight>
                <a:latin typeface="+mn-lt"/>
                <a:ea typeface="+mn-ea"/>
                <a:cs typeface="+mn-cs"/>
              </a:rPr>
              <a:t>Role in Transaction Monitoring:</a:t>
            </a:r>
            <a:endParaRPr lang="en-US" sz="1900" b="0" i="0" kern="1200">
              <a:solidFill>
                <a:schemeClr val="tx1"/>
              </a:solidFill>
              <a:effectLst/>
              <a:highlight>
                <a:srgbClr val="FFFFFF"/>
              </a:highlight>
              <a:latin typeface="+mn-lt"/>
              <a:ea typeface="+mn-ea"/>
              <a:cs typeface="+mn-cs"/>
            </a:endParaRP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Critical for managing dynamic transaction data in real-time environments.</a:t>
            </a:r>
          </a:p>
          <a:p>
            <a:pPr marL="742950" lvl="1" indent="-228600" algn="l" rtl="0">
              <a:lnSpc>
                <a:spcPct val="90000"/>
              </a:lnSpc>
              <a:spcAft>
                <a:spcPts val="600"/>
              </a:spcAft>
              <a:buFont typeface="Arial" panose="020B0604020202020204" pitchFamily="34" charset="0"/>
              <a:buChar char="•"/>
            </a:pPr>
            <a:r>
              <a:rPr lang="en-US" sz="1900" b="0" i="0" kern="1200">
                <a:solidFill>
                  <a:schemeClr val="tx1"/>
                </a:solidFill>
                <a:effectLst/>
                <a:highlight>
                  <a:srgbClr val="FFFFFF"/>
                </a:highlight>
                <a:latin typeface="+mn-lt"/>
                <a:ea typeface="+mn-ea"/>
                <a:cs typeface="+mn-cs"/>
              </a:rPr>
              <a:t>Supports complex queries and rapid data retrieval essential for fraud detection systems.</a:t>
            </a:r>
          </a:p>
          <a:p>
            <a:pPr indent="-228600" algn="l" rtl="0">
              <a:lnSpc>
                <a:spcPct val="90000"/>
              </a:lnSpc>
              <a:spcAft>
                <a:spcPts val="600"/>
              </a:spcAft>
              <a:buFont typeface="Arial" panose="020B0604020202020204" pitchFamily="34" charset="0"/>
              <a:buChar char="•"/>
            </a:pPr>
            <a:endParaRPr lang="en-US" sz="19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EB75D422-FE1B-B2BB-8627-0E0377AD540A}"/>
              </a:ext>
            </a:extLst>
          </p:cNvPr>
          <p:cNvPicPr>
            <a:picLocks noChangeAspect="1"/>
          </p:cNvPicPr>
          <p:nvPr/>
        </p:nvPicPr>
        <p:blipFill>
          <a:blip r:embed="rId2"/>
          <a:stretch>
            <a:fillRect/>
          </a:stretch>
        </p:blipFill>
        <p:spPr>
          <a:xfrm>
            <a:off x="5385815" y="2572107"/>
            <a:ext cx="8055993" cy="5478075"/>
          </a:xfrm>
          <a:prstGeom prst="rect">
            <a:avLst/>
          </a:prstGeom>
        </p:spPr>
      </p:pic>
    </p:spTree>
    <p:extLst>
      <p:ext uri="{BB962C8B-B14F-4D97-AF65-F5344CB8AC3E}">
        <p14:creationId xmlns:p14="http://schemas.microsoft.com/office/powerpoint/2010/main" val="178644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i="0" kern="1200">
                <a:solidFill>
                  <a:schemeClr val="tx1"/>
                </a:solidFill>
                <a:effectLst/>
                <a:highlight>
                  <a:srgbClr val="FFFFFF"/>
                </a:highlight>
                <a:latin typeface="+mj-lt"/>
                <a:ea typeface="+mj-ea"/>
                <a:cs typeface="+mj-cs"/>
              </a:rPr>
              <a:t>Kafka Pub/Sub Mechanism</a:t>
            </a:r>
            <a:endParaRPr lang="en-US" sz="4100" kern="120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457200" indent="-342900" algn="l" rtl="0">
              <a:lnSpc>
                <a:spcPct val="90000"/>
              </a:lnSpc>
              <a:spcAft>
                <a:spcPts val="600"/>
              </a:spcAft>
              <a:buFont typeface="Wingdings" panose="05000000000000000000" pitchFamily="2" charset="2"/>
              <a:buChar char="§"/>
            </a:pPr>
            <a:r>
              <a:rPr lang="en-US" sz="2200" b="1" i="0" kern="1200">
                <a:solidFill>
                  <a:schemeClr val="tx1"/>
                </a:solidFill>
                <a:effectLst/>
                <a:highlight>
                  <a:srgbClr val="FFFFFF"/>
                </a:highlight>
                <a:latin typeface="+mn-lt"/>
                <a:ea typeface="+mn-ea"/>
                <a:cs typeface="+mn-cs"/>
              </a:rPr>
              <a:t>Core Concept:</a:t>
            </a:r>
            <a:endParaRPr lang="en-US" sz="2200" b="0" i="0" kern="1200">
              <a:solidFill>
                <a:schemeClr val="tx1"/>
              </a:solidFill>
              <a:effectLst/>
              <a:highlight>
                <a:srgbClr val="FFFFFF"/>
              </a:highlight>
              <a:latin typeface="+mn-lt"/>
              <a:ea typeface="+mn-ea"/>
              <a:cs typeface="+mn-cs"/>
            </a:endParaRP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Kafka operates on a publish-subscribe model that facilitates real-time data streaming and messaging.</a:t>
            </a: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Producers publish messages to topics, and consumers subscribe to topics to receive messages.</a:t>
            </a:r>
          </a:p>
          <a:p>
            <a:pPr indent="-228600" algn="l" rtl="0">
              <a:lnSpc>
                <a:spcPct val="90000"/>
              </a:lnSpc>
              <a:buFont typeface="Arial" panose="020B0604020202020204" pitchFamily="34" charset="0"/>
              <a:buChar char="•"/>
            </a:pPr>
            <a:r>
              <a:rPr lang="en-US" sz="2200" kern="1200">
                <a:solidFill>
                  <a:schemeClr val="tx1"/>
                </a:solidFill>
                <a:highlight>
                  <a:srgbClr val="FFFFFF"/>
                </a:highlight>
                <a:latin typeface="+mn-lt"/>
                <a:ea typeface="+mn-ea"/>
                <a:cs typeface="+mn-cs"/>
              </a:rPr>
              <a:t>We have used Kafka to communicate between different services in our architecture</a:t>
            </a:r>
          </a:p>
          <a:p>
            <a:pPr marL="742950" lvl="1"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6AB68C8E-8346-D61D-CA95-C2CF140B9997}"/>
              </a:ext>
            </a:extLst>
          </p:cNvPr>
          <p:cNvPicPr>
            <a:picLocks noChangeAspect="1"/>
          </p:cNvPicPr>
          <p:nvPr/>
        </p:nvPicPr>
        <p:blipFill>
          <a:blip r:embed="rId2"/>
          <a:stretch>
            <a:fillRect/>
          </a:stretch>
        </p:blipFill>
        <p:spPr>
          <a:xfrm>
            <a:off x="5385816" y="2378895"/>
            <a:ext cx="6440424" cy="4765914"/>
          </a:xfrm>
          <a:prstGeom prst="rect">
            <a:avLst/>
          </a:prstGeom>
        </p:spPr>
      </p:pic>
    </p:spTree>
    <p:extLst>
      <p:ext uri="{BB962C8B-B14F-4D97-AF65-F5344CB8AC3E}">
        <p14:creationId xmlns:p14="http://schemas.microsoft.com/office/powerpoint/2010/main" val="81056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Autofit/>
          </a:bodyPr>
          <a:lstStyle/>
          <a:p>
            <a:pPr marL="12700" algn="l" rtl="0">
              <a:lnSpc>
                <a:spcPct val="90000"/>
              </a:lnSpc>
              <a:spcBef>
                <a:spcPct val="0"/>
              </a:spcBef>
            </a:pPr>
            <a:r>
              <a:rPr lang="en-US" sz="4000" b="1" i="0" kern="1200">
                <a:solidFill>
                  <a:schemeClr val="tx1"/>
                </a:solidFill>
                <a:effectLst/>
                <a:highlight>
                  <a:srgbClr val="FFFFFF"/>
                </a:highlight>
                <a:latin typeface="+mj-lt"/>
                <a:ea typeface="+mj-ea"/>
                <a:cs typeface="+mj-cs"/>
              </a:rPr>
              <a:t>Cloud Functions - Enhancing Real-Time Response</a:t>
            </a:r>
            <a:endParaRPr lang="en-US" sz="4000" kern="1200">
              <a:solidFill>
                <a:schemeClr val="tx1"/>
              </a:solidFill>
              <a:latin typeface="+mj-lt"/>
              <a:ea typeface="+mj-ea"/>
              <a:cs typeface="+mj-cs"/>
            </a:endParaRPr>
          </a:p>
        </p:txBody>
      </p:sp>
      <p:sp>
        <p:nvSpPr>
          <p:cNvPr id="66" name="Rectangle 6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228600" indent="-342900" algn="l" rtl="0">
              <a:lnSpc>
                <a:spcPct val="90000"/>
              </a:lnSpc>
              <a:spcAft>
                <a:spcPts val="600"/>
              </a:spcAft>
              <a:buFont typeface="Wingdings" panose="05000000000000000000" pitchFamily="2" charset="2"/>
              <a:buChar char="§"/>
            </a:pPr>
            <a:r>
              <a:rPr lang="en-US" sz="2200" b="1" i="0" kern="1200">
                <a:solidFill>
                  <a:schemeClr val="tx1"/>
                </a:solidFill>
                <a:effectLst/>
                <a:highlight>
                  <a:srgbClr val="FFFFFF"/>
                </a:highlight>
                <a:latin typeface="+mn-lt"/>
                <a:ea typeface="+mn-ea"/>
                <a:cs typeface="+mn-cs"/>
              </a:rPr>
              <a:t>Core Concept:</a:t>
            </a:r>
            <a:endParaRPr lang="en-US" sz="2200" b="0" i="0" kern="1200">
              <a:solidFill>
                <a:schemeClr val="tx1"/>
              </a:solidFill>
              <a:effectLst/>
              <a:highlight>
                <a:srgbClr val="FFFFFF"/>
              </a:highlight>
              <a:latin typeface="+mn-lt"/>
              <a:ea typeface="+mn-ea"/>
              <a:cs typeface="+mn-cs"/>
            </a:endParaRP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Cloud Functions are serverless, event-driven computing solutions that execute code in response to events.</a:t>
            </a:r>
          </a:p>
          <a:p>
            <a:pPr indent="-228600" algn="l" rtl="0">
              <a:lnSpc>
                <a:spcPct val="90000"/>
              </a:lnSpc>
              <a:buFont typeface="Arial" panose="020B0604020202020204" pitchFamily="34" charset="0"/>
              <a:buChar char="•"/>
            </a:pPr>
            <a:r>
              <a:rPr lang="en-US" sz="2200" b="0" i="0" kern="1200">
                <a:solidFill>
                  <a:schemeClr val="tx1"/>
                </a:solidFill>
                <a:effectLst/>
                <a:highlight>
                  <a:srgbClr val="FFFFFF"/>
                </a:highlight>
                <a:latin typeface="+mn-lt"/>
                <a:ea typeface="+mn-ea"/>
                <a:cs typeface="+mn-cs"/>
              </a:rPr>
              <a:t>Eliminates the need for server management, focusing solely on code execution.</a:t>
            </a:r>
          </a:p>
          <a:p>
            <a:pPr indent="-228600" algn="l" rtl="0">
              <a:lnSpc>
                <a:spcPct val="90000"/>
              </a:lnSpc>
              <a:buFont typeface="Arial" panose="020B0604020202020204" pitchFamily="34" charset="0"/>
              <a:buChar char="•"/>
            </a:pPr>
            <a:r>
              <a:rPr lang="en-US" sz="2200" kern="1200">
                <a:solidFill>
                  <a:schemeClr val="tx1"/>
                </a:solidFill>
                <a:highlight>
                  <a:srgbClr val="FFFFFF"/>
                </a:highlight>
                <a:latin typeface="+mn-lt"/>
                <a:ea typeface="+mn-ea"/>
                <a:cs typeface="+mn-cs"/>
              </a:rPr>
              <a:t>We have utilized it for email alerting and ETL Process.</a:t>
            </a:r>
            <a:endParaRPr lang="en-US" sz="2200" b="0" i="0" kern="1200">
              <a:solidFill>
                <a:schemeClr val="tx1"/>
              </a:solidFill>
              <a:effectLst/>
              <a:highlight>
                <a:srgbClr val="FFFFFF"/>
              </a:highlight>
              <a:latin typeface="+mn-lt"/>
              <a:ea typeface="+mn-ea"/>
              <a:cs typeface="+mn-cs"/>
            </a:endParaRPr>
          </a:p>
          <a:p>
            <a:pPr marL="514350" lvl="1"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C34CA653-08DD-D855-65E9-2439CFF994F8}"/>
              </a:ext>
            </a:extLst>
          </p:cNvPr>
          <p:cNvPicPr>
            <a:picLocks noChangeAspect="1"/>
          </p:cNvPicPr>
          <p:nvPr/>
        </p:nvPicPr>
        <p:blipFill>
          <a:blip r:embed="rId2"/>
          <a:stretch>
            <a:fillRect/>
          </a:stretch>
        </p:blipFill>
        <p:spPr>
          <a:xfrm>
            <a:off x="5385816" y="2733119"/>
            <a:ext cx="6440424" cy="4057466"/>
          </a:xfrm>
          <a:prstGeom prst="rect">
            <a:avLst/>
          </a:prstGeom>
        </p:spPr>
      </p:pic>
    </p:spTree>
    <p:extLst>
      <p:ext uri="{BB962C8B-B14F-4D97-AF65-F5344CB8AC3E}">
        <p14:creationId xmlns:p14="http://schemas.microsoft.com/office/powerpoint/2010/main" val="286773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11480" y="1388020"/>
            <a:ext cx="4443154" cy="1522946"/>
          </a:xfrm>
          <a:prstGeom prst="rect">
            <a:avLst/>
          </a:prstGeom>
        </p:spPr>
        <p:txBody>
          <a:bodyPr vert="horz" lIns="91440" tIns="45720" rIns="91440" bIns="45720" rtlCol="0" anchor="b">
            <a:normAutofit/>
          </a:bodyPr>
          <a:lstStyle/>
          <a:p>
            <a:pPr marL="12700" algn="l" rtl="0">
              <a:lnSpc>
                <a:spcPct val="90000"/>
              </a:lnSpc>
              <a:spcBef>
                <a:spcPct val="0"/>
              </a:spcBef>
            </a:pPr>
            <a:r>
              <a:rPr lang="en-US" sz="4100" b="1" i="0" kern="1200">
                <a:solidFill>
                  <a:schemeClr val="tx1"/>
                </a:solidFill>
                <a:effectLst/>
                <a:highlight>
                  <a:srgbClr val="FFFFFF"/>
                </a:highlight>
                <a:latin typeface="+mj-lt"/>
                <a:ea typeface="+mj-ea"/>
                <a:cs typeface="+mj-cs"/>
              </a:rPr>
              <a:t>GCP Bucket</a:t>
            </a:r>
            <a:endParaRPr lang="en-US" sz="4100" kern="1200">
              <a:solidFill>
                <a:schemeClr val="tx1"/>
              </a:solidFill>
              <a:latin typeface="+mj-lt"/>
              <a:ea typeface="+mj-ea"/>
              <a:cs typeface="+mj-cs"/>
            </a:endParaRPr>
          </a:p>
        </p:txBody>
      </p:sp>
      <p:sp>
        <p:nvSpPr>
          <p:cNvPr id="125" name="Rectangle 12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593" y="652843"/>
            <a:ext cx="10241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6" name="Rectangle 12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3199757"/>
            <a:ext cx="438912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AC06ED77-E938-E50B-769F-F242D1A64303}"/>
              </a:ext>
            </a:extLst>
          </p:cNvPr>
          <p:cNvSpPr txBox="1"/>
          <p:nvPr/>
        </p:nvSpPr>
        <p:spPr>
          <a:xfrm>
            <a:off x="411480" y="3757732"/>
            <a:ext cx="4443154" cy="4890016"/>
          </a:xfrm>
          <a:prstGeom prst="rect">
            <a:avLst/>
          </a:prstGeom>
        </p:spPr>
        <p:txBody>
          <a:bodyPr vert="horz" lIns="91440" tIns="45720" rIns="91440" bIns="45720" rtlCol="0">
            <a:normAutofit/>
          </a:bodyPr>
          <a:lstStyle/>
          <a:p>
            <a:pPr marL="342900" indent="-342900" algn="l" rtl="0">
              <a:lnSpc>
                <a:spcPct val="90000"/>
              </a:lnSpc>
              <a:spcAft>
                <a:spcPts val="600"/>
              </a:spcAft>
              <a:buFont typeface="Wingdings" panose="05000000000000000000" pitchFamily="2" charset="2"/>
              <a:buChar char="§"/>
            </a:pPr>
            <a:r>
              <a:rPr lang="en-US" sz="2200" b="1" i="0" kern="1200">
                <a:solidFill>
                  <a:schemeClr val="tx1"/>
                </a:solidFill>
                <a:effectLst/>
                <a:highlight>
                  <a:srgbClr val="FFFFFF"/>
                </a:highlight>
                <a:latin typeface="+mn-lt"/>
                <a:ea typeface="+mn-ea"/>
                <a:cs typeface="+mn-cs"/>
              </a:rPr>
              <a:t>Core Concept:</a:t>
            </a:r>
            <a:endParaRPr lang="en-US" sz="2200" b="0" i="0" kern="1200">
              <a:solidFill>
                <a:schemeClr val="tx1"/>
              </a:solidFill>
              <a:effectLst/>
              <a:highlight>
                <a:srgbClr val="FFFFFF"/>
              </a:highlight>
              <a:latin typeface="+mn-lt"/>
              <a:ea typeface="+mn-ea"/>
              <a:cs typeface="+mn-cs"/>
            </a:endParaRPr>
          </a:p>
          <a:p>
            <a:pPr marL="514350" lvl="1"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GCP Buckets are used to store our data viz. Trained Model, Label Encoders and training data.</a:t>
            </a:r>
          </a:p>
          <a:p>
            <a:pPr indent="-228600" algn="l" rtl="0">
              <a:lnSpc>
                <a:spcPct val="90000"/>
              </a:lnSpc>
              <a:spcAft>
                <a:spcPts val="600"/>
              </a:spcAft>
              <a:buFont typeface="Arial" panose="020B0604020202020204" pitchFamily="34" charset="0"/>
              <a:buChar char="•"/>
            </a:pPr>
            <a:endParaRPr lang="en-US" sz="2200" kern="120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77A3EFBF-5F33-AB97-3ED8-F1B908FC5E30}"/>
              </a:ext>
            </a:extLst>
          </p:cNvPr>
          <p:cNvPicPr>
            <a:picLocks noChangeAspect="1"/>
          </p:cNvPicPr>
          <p:nvPr/>
        </p:nvPicPr>
        <p:blipFill>
          <a:blip r:embed="rId2"/>
          <a:stretch>
            <a:fillRect/>
          </a:stretch>
        </p:blipFill>
        <p:spPr>
          <a:xfrm>
            <a:off x="5385816" y="2515754"/>
            <a:ext cx="6440424" cy="4492195"/>
          </a:xfrm>
          <a:prstGeom prst="rect">
            <a:avLst/>
          </a:prstGeom>
        </p:spPr>
      </p:pic>
    </p:spTree>
    <p:extLst>
      <p:ext uri="{BB962C8B-B14F-4D97-AF65-F5344CB8AC3E}">
        <p14:creationId xmlns:p14="http://schemas.microsoft.com/office/powerpoint/2010/main" val="162639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96012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Freeform: Shape 10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96012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571308"/>
            <a:ext cx="4023360" cy="4485787"/>
          </a:xfrm>
          <a:prstGeom prst="rect">
            <a:avLst/>
          </a:prstGeom>
        </p:spPr>
        <p:txBody>
          <a:bodyPr vert="horz" lIns="91440" tIns="45720" rIns="91440" bIns="45720" rtlCol="0" anchor="b">
            <a:normAutofit/>
          </a:bodyPr>
          <a:lstStyle/>
          <a:p>
            <a:pPr marL="12700" algn="l" rtl="0">
              <a:lnSpc>
                <a:spcPct val="90000"/>
              </a:lnSpc>
              <a:spcBef>
                <a:spcPct val="0"/>
              </a:spcBef>
            </a:pPr>
            <a:r>
              <a:rPr lang="en-US" sz="5800" b="1" i="0" kern="1200">
                <a:solidFill>
                  <a:schemeClr val="tx1"/>
                </a:solidFill>
                <a:effectLst/>
                <a:highlight>
                  <a:srgbClr val="FFFFFF"/>
                </a:highlight>
                <a:latin typeface="+mj-lt"/>
                <a:ea typeface="+mj-ea"/>
                <a:cs typeface="+mj-cs"/>
              </a:rPr>
              <a:t>Email Alert</a:t>
            </a:r>
            <a:endParaRPr lang="en-US" sz="5800" kern="1200">
              <a:solidFill>
                <a:schemeClr val="tx1"/>
              </a:solidFill>
              <a:latin typeface="+mj-lt"/>
              <a:ea typeface="+mj-ea"/>
              <a:cs typeface="+mj-cs"/>
            </a:endParaRPr>
          </a:p>
        </p:txBody>
      </p:sp>
      <p:sp>
        <p:nvSpPr>
          <p:cNvPr id="106" name="Rectangle 10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0660" y="626325"/>
            <a:ext cx="20482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 name="Rectangle 1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6365688"/>
            <a:ext cx="4023360" cy="25603"/>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1717F0D-B4F3-2BA2-338A-D9C7BA0E5801}"/>
              </a:ext>
            </a:extLst>
          </p:cNvPr>
          <p:cNvPicPr>
            <a:picLocks noChangeAspect="1"/>
          </p:cNvPicPr>
          <p:nvPr/>
        </p:nvPicPr>
        <p:blipFill>
          <a:blip r:embed="rId2"/>
          <a:stretch>
            <a:fillRect/>
          </a:stretch>
        </p:blipFill>
        <p:spPr>
          <a:xfrm>
            <a:off x="5414356" y="3653287"/>
            <a:ext cx="6408836" cy="2082871"/>
          </a:xfrm>
          <a:prstGeom prst="rect">
            <a:avLst/>
          </a:prstGeom>
        </p:spPr>
      </p:pic>
      <p:sp>
        <p:nvSpPr>
          <p:cNvPr id="3" name="TextBox 2">
            <a:extLst>
              <a:ext uri="{FF2B5EF4-FFF2-40B4-BE49-F238E27FC236}">
                <a16:creationId xmlns:a16="http://schemas.microsoft.com/office/drawing/2014/main" id="{AC06ED77-E938-E50B-769F-F242D1A64303}"/>
              </a:ext>
            </a:extLst>
          </p:cNvPr>
          <p:cNvSpPr txBox="1"/>
          <p:nvPr/>
        </p:nvSpPr>
        <p:spPr>
          <a:xfrm>
            <a:off x="630936" y="3930091"/>
            <a:ext cx="3429000" cy="4774997"/>
          </a:xfrm>
          <a:prstGeom prst="rect">
            <a:avLst/>
          </a:prstGeom>
        </p:spPr>
        <p:txBody>
          <a:bodyPr vert="horz" lIns="91440" tIns="45720" rIns="91440" bIns="45720" rtlCol="0" anchor="t">
            <a:normAutofit/>
          </a:bodyPr>
          <a:lstStyle/>
          <a:p>
            <a:pPr algn="l" rtl="0">
              <a:lnSpc>
                <a:spcPct val="90000"/>
              </a:lnSpc>
              <a:spcAft>
                <a:spcPts val="600"/>
              </a:spcAft>
            </a:pPr>
            <a:endParaRPr lang="en-US" sz="2600" kern="1200">
              <a:solidFill>
                <a:schemeClr val="tx1"/>
              </a:solidFill>
              <a:latin typeface="+mn-lt"/>
              <a:ea typeface="+mn-ea"/>
              <a:cs typeface="+mn-cs"/>
            </a:endParaRPr>
          </a:p>
        </p:txBody>
      </p:sp>
    </p:spTree>
    <p:extLst>
      <p:ext uri="{BB962C8B-B14F-4D97-AF65-F5344CB8AC3E}">
        <p14:creationId xmlns:p14="http://schemas.microsoft.com/office/powerpoint/2010/main" val="3769000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720082A6-FFCB-45A4-BFB9-6EDBE5498CA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1Z227bOBD9FUMv3QLGgtTFovKWOgn60BZBswiwWBjGiBzZamRRoKjE3sD/XpKy3Tg3tW6aGGmfLM2QwzmjM8Mhfe2JvK4KWHyCGXoH3jspL2agLnrU63vltoxFNBiwCFhIGYkIjwMRm1Gy0rksa+/g2tOgJqjP87qBwho0wv9GfQ+K4hQm9i2Dosa+V6GqZQlF/j+2g41KqwaXfQ/nVSEVWJNnGjRas5dmuHk3rtC/A7MicJ1f4hly3Uo/YyWVXr/3vbp9ci5t66wxt+BQlhry0hi2MuZHLCRxGsSJyJKEgqDcyuu8nBQrF7/N/WdR2bBonOtUzm0E0i/GvrW0XBoIySAkjKBI05hEWRRGUezb2Vle6NWC6eJ4XikTHROz1trQYJ1IlXOzkouCwrpeuTyURTNzT8db8jPZKI6fMXOqUud6YSwJ0NBrahQ9LXsagU97Mymw8Kxvp0qa4LtxvF1x4eRTeTVUaCTCOyDL/satQ3EJJTfS2z59RKgbhU/t1ImCRvQOZ7Ip9V459kmWvQ7nRkbyKGO4+47DKSi9zRrzogSqdwvHiKNcrenq92+B+EF0JV6NM+u14R7+Rd92hHs5WieXGfPlRhYN11yx/v1yOo5cGgk6QJ8JZANOMy6ojyl0ptGDtHifowLFp4sPeInFXec3+ruqtZPnoPK2MDmgTxKAVdndmPa2YqIVlPXYGMBx+6hzM9zOu+Gud2T0vW8Cq16B9P5FUI+m0WNl5/cM2UezM0x3jtmfUv3d1bAw2++9tbC7Av2ezFwlc1sdo4gmfhgjZYzFggNFEuxhk1G7Hu410XYG1Y8T9tcGt2VEIgQPCGcJREFABfAwzvaQERMsTavzqihR5fcXsj9N3eZjtxQNQp7EIkkDSmlqyhaLw+hhiq6OnydOCVE4sNwOGItCEqBPM8uPF6NxXrff4A5f6It2CmC+uh6nDb/AHc9Ph5OJwgmsj8vHz+D0GZoNsxiX0ilOmnKVKNEOuZiC+qlcfEL4XXn6COyXzNlbFGozF8IMMKQDRsJBmKIfM9J9GHt++s/QdE2wZ1cHr/pO42fz7fXufTe42OZQ6mcRD1MigDBORJBFLNn9QmOPOcFBibvXomSQEpYFmYjNFs4IDajffS26Z7m6I/SYEOA8DTiPIOVZGsc+3R36C+zQMNO3NinyZMFJiEAf09g3D1lECRD+nCdZdxafY+1/79G1E2Zd5Nw0vTeB2mIwcWS1EXdAqnalHFu9ibr9RYfz2vuQ257X2T6HorFm3xyZGUJelW9sYXNF5YHi5mbUO5S2zliM3MrL+6GZtqGugOMplHgPRAMNzGlAdMB0fxFtEC6XXwHzPTL9ohoAAA==&quot;"/>
    <we:property name="creatorSessionId" value="&quot;f36e82fa-91d5-4cfc-997b-2ced8b3babaa&quot;"/>
    <we:property name="creatorTenantId" value="&quot;0084b924-3ab4-4116-9251-9939f695e54c&quot;"/>
    <we:property name="creatorUserId" value="&quot;10032002DBB0294D&quot;"/>
    <we:property name="datasetId" value="&quot;53ac1459-039c-4c13-96aa-f1ab520963b0&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initialStateBookmark" value="&quot;H4sIAAAAAAAAA+1YUW/bNhD+KwGfNsAYJEuypLy5boINTdIgGTIMg2GcxJPNRhYFikrjFv7vO1JSErtJvDlzayR7k+6o48eP392R+sq4qMocFmcwR3bI3kl5PQd1feCyHita28ePH06HFx8mZ8PTIzLLUgtZVOzwK9OgpqivRFVDbiKQ8a9xj0Gen8PUvGWQV9hjJapKFpCLL9gMJpdWNS57DG/LXCowIS81aDRhb2g4vdPc7i8ezQipFjd4ialurBdYSqW79x6rmicLadVngtkJR7LQIAoKbGxRP4h8J0y8MOZZHLvA3dTYK1FM8xbi/be/L0rDg8Zbnchbw0DyieKbSMslLSEe+E7kIE+S0AmywA+CsG++zkSu2wmTxdFtqYgd4qyJNqK1TqUSKc1kWVBYVS3kkczruX06WrFfylqleIGZdRVa6AVFKvDzJFNQc5oPf3J/ZgbTuZJEuvWnzUwLa5/JzyOFZOHs0Fn27uAM+Q0UKVnXsZwiVLXC/wrMsfEdDOeyLvReADqTxcEGUGOyPKuM1O7XaAZKr6qDXhRH9W5hd/69UJ0s+7018LuleTnukojGfHqQLaNOGwbfzmQ3tmnC3QH2I47RIHWzlLt9TGBjmjwpg18FKlDpbHGCN5h/C/rO/62rA3kFSjSFxy7wRQtv6+ddSLbChVZQVBNOjEyaRy1ouPnuAUz2nvwH9wbjbhfH/kRQz6bLc+XkbVF1SpV+tjVXb7f0bqxyObXPR2vc5srythTYJetbW3eXeU25DwI37vshulEUhTwFFx1vj05FlT1sbpWXw+lU4RS6A+bRDlHCvEnV47poTw7OFpk7h/Lf5+xu6G60EXOeek4axRB4nssh9cNsj7QxxYJOba+iaP9/NH1ufxs1en4ahzxOPNd1E6pVUegHT6uxvRUfWycE/sDI2IuiwHc87LuZkcSjim3CmWhX3f2WuD5Wcm7jtsXZFOWnF9Jjzb46hrY/Zmi2xdJTcNHVo9/WeKr+OYNdjyEUa5SJqgHC7IZdQV7byz4FPhGGB6s8aza39hMzzJA7Xu42Ux/AWk0N94ec94BUrSdJnV7jlrfb79hbLpGOAfmkkGsdJtiizCSgXlRj9mPZP6IWrUmmqUjgZ4C+O4gcf+An2A8jZ/NV+fvJfI509oM9+YHzKv8ovTSfXl/PfqA5kyM2Te6pMe6pXS5lU1VCiudQNL2xbGIItONo54GaP2+fbTt+pIPZ/9bMTkL7IpIcN3xg/mYzC8ui+xu9rmtrWBcAAA==&quot;"/>
    <we:property name="isFiltersActionButtonVisible" value="true"/>
    <we:property name="isVisualContainerHeaderHidden" value="false"/>
    <we:property name="pageDisplayName" value="&quot;Fraud Analysis (Historic)&quot;"/>
    <we:property name="pageName" value="&quot;ReportSection&quot;"/>
    <we:property name="reportEmbeddedTime" value="&quot;2024-04-21T20:37:14.213Z&quot;"/>
    <we:property name="reportName" value="&quot;Fraud analysis&quot;"/>
    <we:property name="reportState" value="&quot;CONNECTED&quot;"/>
    <we:property name="reportUrl" value="&quot;/groups/me/reports/fbdf191e-861f-4ca9-9c39-43056a58dfb6/ReportSection?experience=power-bi&quot;"/>
  </we:properties>
  <we:bindings/>
  <we:snapshot xmlns:r="http://schemas.openxmlformats.org/officeDocument/2006/relationships"/>
</we:webextension>
</file>

<file path=ppt/webextensions/webextension2.xml><?xml version="1.0" encoding="utf-8"?>
<we:webextension xmlns:we="http://schemas.microsoft.com/office/webextensions/webextension/2010/11" id="{4B04BF93-F1B1-4B14-B6E5-CDC54DE6F02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0333D&quot;"/>
    <we:property name="bookmark" value="&quot;H4sIAAAAAAAAA+2Y227bOBCGX8XQtbsgRevA3iVue7VbBM2iN0UQDMmRolYWBYpK4w387h1SdpsEbYLNNrERLGDI4gxFfjP8hzpcJ6YZ+hbW72GFyevk2NovK3BfZjyZJ91tW6bEYpEqI2QOqgTBjEypl+19Y7sheX2deHA1+o/NMEIbBiTjp7N5Am17AnVoVdAOOE96dIPtoG3+wakzubwbcTNP8KpvrYMw5KkHj2HYS+pObULhfwiaEbRvLvEUtZ+sH7C3zm/bmEs0gJXgSlc8lXnGGF0zTN6I+XD/MGkEW9rOQ9MRQLApVkqZ40KYnGVQFiJHE+xV0/pdl/Xbq95R3JSNdR/St6QoausaDW0S43M4TOFcJ0vbjqt49vaW/dSOTuMHrKKr841f00iVg9GcG/CQbChVJ85SIqOnxs6gi9YL+3XpkOYkMraZf8c4MpfQabLeZfgLYRgd/neId8EzO1rZsfMzqCgjM4+gL5qunq2swfYnfGdkGahDuxXCj8z/PWH3DS4vwPkgNPWZlixkmS6yjgI+XsdEv2ncTgvp/E4Qzxrd5mwnTrrw8w3FbTUw4f72RT/bBI/JF1qqXKHRDNOy5FlVHoQ4vYNuCB48n059Q/vKfVp9Diq9W5IXWDQt7Vj/pmr43ap56qV/3kL5FcVUNxXmTALnIEQGKssF/R6sm6cXBpcZe0UHuWeBcpkHjoLtnaPgxFHun6MMHHL/HJK/ShnbNwchBA6+fw4eONKfcTy4Yep2HKjY0UxbzmE8cdzcAcJeNU/yQkkEo0qZKRCKq5Trg7jFv+Sb6UFq4/CeRm9IYLqvlsJwLApe6AUrM50LnRcHIdYVOn0BnX/RYj0G979SH1z/SalSMKa1LgzLmeI6ZTKNnwDuzbTHK6/s1e38htEUsBREJgqhjNELlcqKH4Tuh/g95VGiP6prhzX4bfNpXhaa4Tw6o/3d2G2lyR5RBuoX6n8+ke2SHRQWZfGDIwiwjpVlRz/0oPEEOoyz99MADcZ+tAZAr/hme+7C/58NiWiK+CO0Ywg2flRL4jRxtm9r3YFu1BMAAA==&quot;"/>
    <we:property name="creatorSessionId" value="&quot;691254f1-99d8-49ad-93d3-10c77349c5a6&quot;"/>
    <we:property name="creatorTenantId" value="&quot;0084b924-3ab4-4116-9251-9939f695e54c&quot;"/>
    <we:property name="creatorUserId" value="&quot;10032002DBB0299F&quot;"/>
    <we:property name="datasetId" value="&quot;53ac1459-039c-4c13-96aa-f1ab520963b0&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initialStateBookmark" value="&quot;H4sIAAAAAAAAA+2YbU/bMBDHv0rl12WKG/LEu9KxN4wHwcQbVKGLc2kNbhw5DqND/e47Oy0wxNZNG7RCk6o2ufPD7+7+ttPcs0I2tYL5McyQ7bF9rW9mYG56nPVZtbSdnBweDc8Or46HRwdk1rWVumrY3j2zYCZoL2TTgnIjkPFy3Geg1ClM3F0JqsE+q9E0ugIlv2HXmFzWtLjoM7yrlTbghjy3YNENe0vN6Z7m5h9CmhGElbd4jsJ21jOstbHLe4wzLADLkOei5IMsjoKA+jSd12Oub+8m9WAjXVmQFQE4Wx6kWRbjbljEQQRpEsZYOHsplV01mR/c1YbipmzMa5evEUUx0UYKUMzHZ7DpwrlnI63amb86+MF+rlsj8AxL76qstHMaqTTQFlcFWGALStWp0ZRI75lgVaDx1qn+OjJIcxJZsOg/YAyLW6gEWZ8zHCE0rcG/h/jkPL3hTLeV7UFJGelZBDGV1aQ30wWqF/jGZGmogVoK4THzXzrsWuJoCsY6oeXXVDKXZeqkDQW8P/eJ/ijNSguD/rMg3jS6xXglTup4/URxSw10uP+86OOF8xTxrsjyOMdCBDhIUx6V6VaI0xqoGufBq+7SStpIfqXVt6ASq5K8w0WjaMf6k1XDn6+a1y792y6Un1F066bEOMiAcwjDCPIoDumzdt28vjB4FgU79JVtWKA8ix1HEmycI+HEkW6eI3Uc2eY5Mr4zCIJNcxCC4+Cb5+COY/ASx9oNU6i2ocWORbflbMcTx9MdwO1VfRYneYZQ5GkW5RDmPB9wsRVH/Hs+THMw26GH7XsCfVL27ixNw4JjkvBE7AZpJOJQxMlWCHSGRkyhsu9RoA+b1/5/pf5G/Z1SvVgfc+TcEx+3bm1Tg8BTqNAD1N0YEn07kgXQn65ieW3c72dJ8XVluQDVuor41xzMT0KVkrnCNR3cyw/msTzddzruXL6HEQAA&quot;"/>
    <we:property name="isFiltersActionButtonVisible" value="true"/>
    <we:property name="isVisualContainerHeaderHidden" value="false"/>
    <we:property name="pageDisplayName" value="&quot;Trained Model&quot;"/>
    <we:property name="pptInsertionSessionID" value="&quot;2A5A8C33-0DF8-4085-82D7-DFA81BA52730&quot;"/>
    <we:property name="reportEmbeddedTime" value="&quot;2024-04-25T02:11:38.276Z&quot;"/>
    <we:property name="reportName" value="&quot;Fraud analysis&quot;"/>
    <we:property name="reportState" value="&quot;CONNECTED&quot;"/>
    <we:property name="reportUrl" value="&quot;/links/NZ0uVc0jPR?ctid=0084b924-3ab4-4116-9251-9939f695e54c&amp;pbi_source=linkShare&amp;bookmarkGuid=ecf1aa8f-01bc-4d5f-a6f7-de190f88c07b&quot;"/>
  </we:properties>
  <we:bindings/>
  <we:snapshot xmlns:r="http://schemas.openxmlformats.org/officeDocument/2006/relationships"/>
</we:webextension>
</file>

<file path=ppt/webextensions/webextension3.xml><?xml version="1.0" encoding="utf-8"?>
<we:webextension xmlns:we="http://schemas.microsoft.com/office/webextensions/webextension/2010/11" id="{1FE03929-FB9C-480A-8CCF-F0D56EEDFF55}">
  <we:reference id="wa200003233" version="2.0.0.3" store="en-US" storeType="OMEX"/>
  <we:alternateReferences>
    <we:reference id="WA200003233" version="2.0.0.3" store="WA200003233" storeType="OMEX"/>
  </we:alternateReferences>
  <we:properties>
    <we:property name="pptInsertionSessionID" value="&quot;2A5A8C33-0DF8-4085-82D7-DFA81BA52730&quot;"/>
    <we:property name="reportUrl" value="&quot;/groups/me/reports/fbdf191e-861f-4ca9-9c39-43056a58dfb6/ReportSectiondd23c223704087496765?experience=power-bi&quot;"/>
    <we:property name="reportName" value="&quot;Fraud analysis&quot;"/>
    <we:property name="reportState" value="&quot;CONNECTED&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pageName" value="&quot;ReportSectiondd23c223704087496765&quot;"/>
    <we:property name="pageDisplayName" value="&quot;Live Fraud analysis&quot;"/>
    <we:property name="datasetId" value="&quot;53ac1459-039c-4c13-96aa-f1ab520963b0&quot;"/>
    <we:property name="backgroundColor" value="&quot;#000000&quot;"/>
    <we:property name="bookmark" value="&quot;H4sIAAAAAAAAA+1ZTW/cNhD9K4YuuSwKfVCi5JuzsYECTWDYaXoIFsaQHK2VSKRAUY5dY/97SGrXtReqt63jtVL4Jn7PvPeGHIq3gai6toabD9BgcBi8VeprA/rrQRTMAvmwDjABmkWE5CRkkJIiSWLbS7WmUrILDm8DA3qJ5lPV9VC7CW3l58UsgLo+haUrlVB3OAta1J2SUFd/4tDZNhnd42oW4HVbKw1uynMDBt20V7a7LVtTol8SuyJwU13hOXIz1J5hq7RZl4WIEx7HCQ1JmFNSZDRL7ZhuaPVm7u7vFvWGzZU0UElrgKtLc8gBRUZ5nsQ0pUlOE1dfVrVZd2E3x9ettn5bNG5aB9/cerFUuuJQB94/jd3gzm0wV3Xf+K/jB/Xnqtccz7D0TdJU5sbOZDTI7hq7OFhZpE61sjj6hiVKgdrXXqpvc412SREchqvZnRVH4gokt7XbJrxH6HqNT7bhN0vJwYmGXhwcNaqXZsScha3pKrms17T/hfPHwcq2wvklaONkxb5YghymdpDS1r+3Nx7Wd5XeMB/Ptmx+TmdWi43ybMcv9+S0Jniw7kczuli5Fp7zjAlOoYwzJEVYiDCfgvA6H6I/v+4aaLcltzeqNxgOTKcoMEqiJI8Z5AUrGS+zKTDdoOaXMIruxMjetzkflHyy/hjo131vS2ZDPIgk5FnBRVRiSAiPSEHJFOKBb5x/eQH+43jYAyy+4ULYhS6GT1M1YwfEzoiobdL1GhKPQTrER8wYYMwECSHDMIkgouw1Pv7v5wX3JL3Gx5bS1iFRQBjmgoowI3EhEhYS2BkSE5PiHiK0l1w1jZIXE0rtXnOpHxgYYwSvr5OYCxRFKjAhJONZSpmPkEdxNXhtmLp+CKubDXIkYRYRiEgeUl7ymO6+skwi3nbvs6DFNHXkOmVFGUMhWBgDIUCzPBVPAP5oudS4BLMuHj/HngPNQMOJ1eawULhnVl7My4Eyxgpe5ljQME0ikhYsx90/cn6evXcy8TLizEAAxYIxzEiRZgzigrK8pFPIl//uT9pOyLu64qgfgO5u0UsPpL01gHekHVaqcGhXwjej9/PWQmZ9H+b+BHXvpn3zzo4Q6pt846Bbgzd6dPkR3fP9EcswhrIsRMxFAklCeBo9ssut3yxOfGNKgYkMI15CwQVN0yhx7xqjrA7TeYc2zw1WoidaNX7e9fuIyypGHJgFAxuhO+D/uEQnY4+HFNVmq/l1C5h/AdlQ8MtvQVV1F6WTeeBTizsqPo9z+vHs92PH52LhGX0mKd+z6QXzydqueSCr5eUL57XvlZY2fl/WiAngcFRaPUplx/6Xc6XuOzscxXw6F98HAttrYn8/6P3mvBrf/VVvuhY4noLEkVPA8gxSOAYePQn8m+3dIbBafQfzymOpMx4AAA==&quot;"/>
    <we:property name="initialStateBookmark" value="&quot;H4sIAAAAAAAAA+1Z3W/bNhD/VwK99MUY9E0pb67rAEOXNEi67qEwjCN5ctRKokBRabLA/3tJSs4SQ4u3pbHVIW/i8ePufr87HineOTxv6gJuz6BE59h5K8TXEuTXI8+ZOFUv+/Dh/en04v3ybHo612JRq1xUjXN85yiQK1Sf8qaFwqyghZ8XEweK4hxWppVB0eDEqVE2ooIi/xO7wbpLyRbXEwdv6kJIMEteKlBolr3Ww3Vb6/Z+CbRGYCq/xktkqpNeYC2k6tuc+wHz/YC4oZuQMI1JHOk5Tddrzdw93ii1hs1EpSCvtAFGFiWQAPKYsCTwSUSChARGnuWF6ofQ2/lNLbXfGo3b2uA1016shMwZFI71T2LTuXPnzETRlvZr/kh+KVrJ8AIz21WpXN3qlZSEqrnBxnfWGqlzKTSOtmOFFUdppVfi20yiVsmdY3c9ubdiyq+hYlq6bcIpQtNKfLYNv2lKjk4ktPxoWoq2UgPmLLSkyatV0dP+F84fOyvrHGdXIJUJK/pFE2Qw1ZOE1P69vbWwvsvlhnl/smXzSzqzXmwiTw/88iCceoI76340o4u16WEJiylnBDI/xjB1U+4mYwi8xqbozx93JdTbIbc3qjcYdkxHyNELvCDxKSQpzSjL4jEwXaJkVzCI7sjI3rc5Z6J6dvxRkK/73laYdfnAA5fFKeNehm4YMi9MSTiGfGAb5w8fgP84H/YAi+1Ycq1o2X2qvBwqEDszotCHrteUeArSLj98SgF9ykMXYnQDDzxCX/Pj/14vmCXpNT+2Iq1PiRRcN+GEu3Hopzygbgg7U2JkobiHDG0rJspSVMsRHe1ez1I/MDGGCO6vk5hw5GnEMQjDmMURoTZDnsRV4Y2i4uYxrGY1SDB0Yy8EL0xcwjLmk91XllHk2+59FiQfZxyZQXGa+ZBy6voQhkDiJOLPAH66Wklcgeqb85fYc6DsaDjRsdkpcvfMysG87CijNGVZgilxo8ALo5QmuPtHzs+z944mXwac6QggmFKKcZhGMQU/JTTJyBjOy3/3J20n5E2RM5SPQDe36JUFUt8awDpSd5py7PoFt91o/bzTkGnfu7U/QdGaZd+80zO4+Fa9MdD14A2WLjujebk/YjH6kGUp9xkPIAhCFnlP7HL9I8WJ7YwIUB6jxzJIGSdR5AXmIWOQ1W4569DmuUGH6IkUpV23fxAxp4oBByZOx4ZrCvwfV2jC2OJR8Xyz1fy6Bcy/gKxrWPVbUOXNMjNh7tijxT0Vn4c5/Xjx+9zwuVhYRl8olB/YdMDzZKF1HlX56urA59pTISudv4c1YgQ4TDMdj5XQc/9LXSnaRk9HPhvPxfdRgO31YP8w6e3mvB7e/UWrmhoYnkOFA1VA8wwVNww8WQnsm61jlWhOclrsKh3mJfe+aKzX3wHsLcdBVB4AAA==&quot;"/>
    <we:property name="isFiltersActionButtonVisible" value="true"/>
    <we:property name="isVisualContainerHeaderHidden" value="false"/>
    <we:property name="reportEmbeddedTime" value="&quot;2024-04-25T02:07:37.801Z&quot;"/>
    <we:property name="creatorTenantId" value="&quot;0084b924-3ab4-4116-9251-9939f695e54c&quot;"/>
    <we:property name="creatorUserId" value="&quot;10032002DBB0299F&quot;"/>
    <we:property name="creatorSessionId" value="&quot;2580aad4-2e78-4dd5-8f32-eebfb6b823af&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51322ABD-07ED-4425-8796-6C7118772B23}">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81XwW7bMAz9lUHnYHDsJLZ7a7MMGDAMRTv0MhQBLdOeWlkyJLlLWuTfR8npsgZY2sMa52TpiSbfo2iJfmKlsK2E9TdokJ2xC63vGzD3H8ZsxNRLLJlClGZTSJDzMh/P4iRPyUq3Tmhl2dkTc2BqdDfCdiC9QwJ/3I4YSHkJtZ9VIC2OWIvGagVSPGJvTEvOdLgZMVy1UhvwLq8dOPRuH8ic5kRl/DGhiMCdeMBr5K5Hr7DVxm3nUCQph2kWTyZllUwgj2YVvWP71UDzdXsfNBCba+VAKCLgsVmcYRFBmkNWQppmeTEZe7wS0m1NivVi1RrSTdlYtz59c1JRayM4SBb0GbS9nCc217JrwmjxAr/WneF4hYHJQjnh1uRJgnVLZ0DZFdtQri6NpkyGpaUoA/RT/5obpIglO4s2oz8kzssHUJzQfQbndW2wBredLt6HHjQuQJ87td206BDbo6SM90HWB/N2HCbeYnAWlTDWDU+jRlWiOeVi/lLu1fJ08KTd6WL4nRN2WRnoDh9ER2Fiw80xOI2ALksK1RssnWgO0xq4sjslVjuSbzysB+b8KNrX2d4SYoWq5bbf2F3w33sRDgqJi5VvZ4o7agz8XU7vaENn0cU6XOefhHnuOMaj91Lzr5IhBWSYZ1BUcVHleTaOkiTjcRp5z4el4coVek+a9xZBlsecx8UsrqIommbTqDqNbuZEvt83HWgDl/8LjgevpFe/gQba/frvO20Kd/dX+zx/bpx8Wfz3PadC34Ty3BFhDdJ/hR/oztkWOF6CwhC+7R0IDHa0AUDdQ7kdG//8KqiYe7U3IDsvNPyFsBAmRPsNCJsHEwUNAAA=&quot;"/>
    <we:property name="creatorSessionId" value="&quot;ab4a1718-ecdf-42a5-bfbc-9fe82e258d4b&quot;"/>
    <we:property name="creatorTenantId" value="&quot;0084b924-3ab4-4116-9251-9939f695e54c&quot;"/>
    <we:property name="creatorUserId" value="&quot;10032002DBB0299F&quot;"/>
    <we:property name="datasetId" value="&quot;53ac1459-039c-4c13-96aa-f1ab520963b0&quot;"/>
    <we:property name="embedUrl" value="&quot;/reportEmbed?reportId=fbdf191e-861f-4ca9-9c39-43056a58dfb6&amp;config=eyJjbHVzdGVyVXJsIjoiaHR0cHM6Ly9XQUJJLU5PUlRILUVVUk9QRS1DLVBSSU1BUlktcmVkaXJlY3QuYW5hbHlzaXMud2luZG93cy5uZXQiLCJlbWJlZEZlYXR1cmVzIjp7InVzYWdlTWV0cmljc1ZOZXh0Ijp0cnVlfX0%3D&amp;disableSensitivityBanner=true&quot;"/>
    <we:property name="initialStateBookmark" value="&quot;H4sIAAAAAAAAA81XUU/bMBD+K5OfqylNW5rwVrpOmhhQtRMvCFWX5JIZHDuyHdZS9b/v7IQxKq3lYRCeYn++3H13PvvOW5ZxUwnYXEKJ7JSdKXVfgr7/1Gc9Jlvs6ur8YrI4X11OLmYEq8pyJQ073TILukB7zU0Nwmkg8Oa2x0CIORRuloMw2GMVaqMkCP6IjTAtWV3jrsdwXQmlwalcWrDo1D6QOM3Jdv/zgCxCavkDLjG1DbrASmnbziEZjFMYReFwmOWDIcTBSU7/mGbV0zwu74x6YlMlLXBJBBx2EkaYBDCOIcpgPI7iZNh3eM6FbUWSzWxdafKborGpXLym5EWhNE9BMO+fRtO4s2VTJerSj2Yv8KWqdYoL9Exm0nK7IU0CjF1ZDdKs2Y5iNdeKIumXVjzz0E/1a6qRLGbsNNj1/pCYZA8gU0L3GUyKQmMBtp3O3oYelNZDX2vZblpwiO27hCxtjGwOxu19mDiJzlnkXBvbPY0CZYb6Iyfzt2wvl0edB+1OJd3vHDerXEN9+CJ6FybGV47OaXh0lZGpRmBleXmYVseZXUu+fib5ysu6Y86PvDrO9pYQw2Uh2n7jucD/aJywkAicrV07k9xRY+BqOf2jNN1FZxtfzr9w/dRx9Htv5c2/UoY8IME4giQPkzyOo34wGERpOA6c5sOu4domas81py2AKA7TNExOwjwIglE0CvKP0c18kPP7qgut4/R/wfFgSTp6Bkqo9vO/6bTJ3N1f7fP0qXFyafHf95wSfefT85kIK5HeFW6gamsqSHEOEr35qlHA0cvRBgB1D1k71u77nVMyN95eg6ido/4VwrwRCgCnk3/kB/c2YZ6WZ/cbRO2ZOCYNAAA=&quot;"/>
    <we:property name="isFiltersActionButtonVisible" value="true"/>
    <we:property name="isVisualContainerHeaderHidden" value="false"/>
    <we:property name="pageDisplayName" value="&quot;Live Demo&quot;"/>
    <we:property name="pptInsertionSessionID" value="&quot;2A5A8C33-0DF8-4085-82D7-DFA81BA52730&quot;"/>
    <we:property name="reportEmbeddedTime" value="&quot;2024-04-25T02:10:45.982Z&quot;"/>
    <we:property name="reportName" value="&quot;Fraud analysis&quot;"/>
    <we:property name="reportState" value="&quot;CONNECTED&quot;"/>
    <we:property name="reportUrl" value="&quot;/links/NZ0uVc0jPR?ctid=0084b924-3ab4-4116-9251-9939f695e54c&amp;pbi_source=linkShare&amp;bookmarkGuid=77924409-5059-4780-adf3-90975b570fd9&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26</Slides>
  <Notes>4</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Live Credit Card Transaction :  Fraud Detection        using PySpark</vt:lpstr>
      <vt:lpstr>Introduction :</vt:lpstr>
      <vt:lpstr>Technologies Used</vt:lpstr>
      <vt:lpstr>User Interface</vt:lpstr>
      <vt:lpstr>MongoDB Database</vt:lpstr>
      <vt:lpstr>Kafka Pub/Sub Mechanism</vt:lpstr>
      <vt:lpstr>Cloud Functions - Enhancing Real-Time Response</vt:lpstr>
      <vt:lpstr>GCP Bucket</vt:lpstr>
      <vt:lpstr>Email Alert</vt:lpstr>
      <vt:lpstr>Architecture</vt:lpstr>
      <vt:lpstr>Understanding the Data</vt:lpstr>
      <vt:lpstr>Understanding the Data</vt:lpstr>
      <vt:lpstr>ETL</vt:lpstr>
      <vt:lpstr>Feature Importance </vt:lpstr>
      <vt:lpstr>Model Performance</vt:lpstr>
      <vt:lpstr>Overview of Historical Transaction Data</vt:lpstr>
      <vt:lpstr>Allocation of Transaction Data Across Categories</vt:lpstr>
      <vt:lpstr>Utilization of Data in Fraud Detection</vt:lpstr>
      <vt:lpstr>PowerPoint Presentation</vt:lpstr>
      <vt:lpstr>PowerPoint Presentation</vt:lpstr>
      <vt:lpstr>PowerPoint Presentation</vt:lpstr>
      <vt:lpstr>PowerPoint Presentation</vt:lpstr>
      <vt:lpstr>Enhancing Fraud Detection with Proven Accuracy</vt:lpstr>
      <vt:lpstr>Your  Partner  in Security</vt:lpstr>
      <vt:lpstr>To conclude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Data Analysis for Fraud Detection</dc:title>
  <dc:creator>Abhilash Patade</dc:creator>
  <cp:revision>2</cp:revision>
  <dcterms:created xsi:type="dcterms:W3CDTF">2024-04-21T20:11:15Z</dcterms:created>
  <dcterms:modified xsi:type="dcterms:W3CDTF">2024-04-27T21:26:46Z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2024-04-21T00:00:00Z</vt:filetime>
  </property>
  <property fmtid="{D5CDD505-2E9C-101B-9397-08002B2CF9AE}" pid="3" name="Creator">
    <vt:lpwstr>Mozilla/5.0 (X11; Linux x86_64) AppleWebKit/537.36 (KHTML, like Gecko) HeadlessChrome/122.0.0.0 Safari/537.36</vt:lpwstr>
  </property>
  <property fmtid="{D5CDD505-2E9C-101B-9397-08002B2CF9AE}" pid="4" name="LastSaved">
    <vt:filetime>2024-04-21T00:00:00Z</vt:filetime>
  </property>
  <property fmtid="{D5CDD505-2E9C-101B-9397-08002B2CF9AE}" pid="5" name="Producer">
    <vt:lpwstr>pdf-lib (https://github.com/Hopding/pdf-lib)</vt:lpwstr>
  </property>
</Properties>
</file>