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1" r:id="rId6"/>
    <p:sldId id="262" r:id="rId7"/>
    <p:sldId id="273" r:id="rId8"/>
    <p:sldId id="296" r:id="rId9"/>
    <p:sldId id="297" r:id="rId10"/>
    <p:sldId id="298" r:id="rId11"/>
    <p:sldId id="299" r:id="rId12"/>
    <p:sldId id="300" r:id="rId13"/>
    <p:sldId id="301" r:id="rId14"/>
    <p:sldId id="302" r:id="rId15"/>
    <p:sldId id="303" r:id="rId16"/>
    <p:sldId id="295" r:id="rId17"/>
    <p:sldId id="304" r:id="rId18"/>
  </p:sldIdLst>
  <p:sldSz cx="9144000" cy="5143500" type="screen16x9"/>
  <p:notesSz cx="6858000" cy="9144000"/>
  <p:embeddedFontLst>
    <p:embeddedFont>
      <p:font typeface="Amasis MT Pro Medium" panose="02040604050005020304" pitchFamily="18" charset="0"/>
      <p:regular r:id="rId20"/>
      <p:italic r:id="rId21"/>
    </p:embeddedFont>
    <p:embeddedFont>
      <p:font typeface="Arial Black" panose="020B0A04020102020204" pitchFamily="34" charset="0"/>
      <p:bold r:id="rId22"/>
    </p:embeddedFont>
    <p:embeddedFont>
      <p:font typeface="Calibri" panose="020F0502020204030204" pitchFamily="34" charset="0"/>
      <p:regular r:id="rId23"/>
      <p:bold r:id="rId24"/>
      <p:italic r:id="rId25"/>
      <p:boldItalic r:id="rId26"/>
    </p:embeddedFont>
    <p:embeddedFont>
      <p:font typeface="Cambria" panose="02040503050406030204" pitchFamily="18" charset="0"/>
      <p:regular r:id="rId27"/>
      <p:bold r:id="rId28"/>
      <p:italic r:id="rId29"/>
      <p:boldItalic r:id="rId30"/>
    </p:embeddedFont>
    <p:embeddedFont>
      <p:font typeface="Gill Sans MT Condensed" panose="020B0506020104020203" pitchFamily="34" charset="0"/>
      <p:regular r:id="rId31"/>
    </p:embeddedFont>
    <p:embeddedFont>
      <p:font typeface="Karla" pitchFamily="2"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33"/>
    <a:srgbClr val="ECD937"/>
    <a:srgbClr val="FFEB3B"/>
    <a:srgbClr val="FFFFFF"/>
    <a:srgbClr val="FFC107"/>
    <a:srgbClr val="FF5722"/>
    <a:srgbClr val="F44336"/>
    <a:srgbClr val="009688"/>
    <a:srgbClr val="FF0000"/>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C08C98-0C33-4979-9066-DB2A27208FE7}">
  <a:tblStyle styleId="{79C08C98-0C33-4979-9066-DB2A27208F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BDE2C2F-567E-4F96-A390-5F3BA85D3C1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3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437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085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7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031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41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0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62569be68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62569be68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62569be68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62569be68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199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27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20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4045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5833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4943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1" name="Shape 24"/>
        <p:cNvGrpSpPr/>
        <p:nvPr/>
      </p:nvGrpSpPr>
      <p:grpSpPr>
        <a:xfrm>
          <a:off x="0" y="0"/>
          <a:ext cx="0" cy="0"/>
          <a:chOff x="0" y="0"/>
          <a:chExt cx="0" cy="0"/>
        </a:xfrm>
      </p:grpSpPr>
      <p:sp>
        <p:nvSpPr>
          <p:cNvPr id="25" name="Google Shape;25;p5"/>
          <p:cNvSpPr/>
          <p:nvPr/>
        </p:nvSpPr>
        <p:spPr>
          <a:xfrm>
            <a:off x="2092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 name="Google Shape;28;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18079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9" name="Google Shape;39;p7"/>
          <p:cNvSpPr txBox="1">
            <a:spLocks noGrp="1"/>
          </p:cNvSpPr>
          <p:nvPr>
            <p:ph type="body" idx="1"/>
          </p:nvPr>
        </p:nvSpPr>
        <p:spPr>
          <a:xfrm>
            <a:off x="838250" y="2419350"/>
            <a:ext cx="5324100" cy="22557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5" name="Google Shape;45;p8"/>
          <p:cNvSpPr txBox="1">
            <a:spLocks noGrp="1"/>
          </p:cNvSpPr>
          <p:nvPr>
            <p:ph type="body" idx="1"/>
          </p:nvPr>
        </p:nvSpPr>
        <p:spPr>
          <a:xfrm>
            <a:off x="841001" y="2492425"/>
            <a:ext cx="2671800" cy="24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6" name="Google Shape;46;p8"/>
          <p:cNvSpPr txBox="1">
            <a:spLocks noGrp="1"/>
          </p:cNvSpPr>
          <p:nvPr>
            <p:ph type="body" idx="2"/>
          </p:nvPr>
        </p:nvSpPr>
        <p:spPr>
          <a:xfrm>
            <a:off x="3673842" y="2492425"/>
            <a:ext cx="2671800" cy="24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pty">
  <p:cSld name="BLANK_1">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884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2495550"/>
            <a:ext cx="5185200" cy="22557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chemeClr val="lt1"/>
                </a:solidFill>
                <a:latin typeface="Montserrat"/>
                <a:ea typeface="Montserrat"/>
                <a:cs typeface="Montserrat"/>
                <a:sym typeface="Montserrat"/>
              </a:defRPr>
            </a:lvl1pPr>
            <a:lvl2pPr lvl="1" algn="r">
              <a:buNone/>
              <a:defRPr sz="1200">
                <a:solidFill>
                  <a:schemeClr val="lt1"/>
                </a:solidFill>
                <a:latin typeface="Montserrat"/>
                <a:ea typeface="Montserrat"/>
                <a:cs typeface="Montserrat"/>
                <a:sym typeface="Montserrat"/>
              </a:defRPr>
            </a:lvl2pPr>
            <a:lvl3pPr lvl="2" algn="r">
              <a:buNone/>
              <a:defRPr sz="1200">
                <a:solidFill>
                  <a:schemeClr val="lt1"/>
                </a:solidFill>
                <a:latin typeface="Montserrat"/>
                <a:ea typeface="Montserrat"/>
                <a:cs typeface="Montserrat"/>
                <a:sym typeface="Montserrat"/>
              </a:defRPr>
            </a:lvl3pPr>
            <a:lvl4pPr lvl="3" algn="r">
              <a:buNone/>
              <a:defRPr sz="1200">
                <a:solidFill>
                  <a:schemeClr val="lt1"/>
                </a:solidFill>
                <a:latin typeface="Montserrat"/>
                <a:ea typeface="Montserrat"/>
                <a:cs typeface="Montserrat"/>
                <a:sym typeface="Montserrat"/>
              </a:defRPr>
            </a:lvl4pPr>
            <a:lvl5pPr lvl="4" algn="r">
              <a:buNone/>
              <a:defRPr sz="1200">
                <a:solidFill>
                  <a:schemeClr val="lt1"/>
                </a:solidFill>
                <a:latin typeface="Montserrat"/>
                <a:ea typeface="Montserrat"/>
                <a:cs typeface="Montserrat"/>
                <a:sym typeface="Montserrat"/>
              </a:defRPr>
            </a:lvl5pPr>
            <a:lvl6pPr lvl="5" algn="r">
              <a:buNone/>
              <a:defRPr sz="1200">
                <a:solidFill>
                  <a:schemeClr val="lt1"/>
                </a:solidFill>
                <a:latin typeface="Montserrat"/>
                <a:ea typeface="Montserrat"/>
                <a:cs typeface="Montserrat"/>
                <a:sym typeface="Montserrat"/>
              </a:defRPr>
            </a:lvl6pPr>
            <a:lvl7pPr lvl="6" algn="r">
              <a:buNone/>
              <a:defRPr sz="1200">
                <a:solidFill>
                  <a:schemeClr val="lt1"/>
                </a:solidFill>
                <a:latin typeface="Montserrat"/>
                <a:ea typeface="Montserrat"/>
                <a:cs typeface="Montserrat"/>
                <a:sym typeface="Montserrat"/>
              </a:defRPr>
            </a:lvl7pPr>
            <a:lvl8pPr lvl="7" algn="r">
              <a:buNone/>
              <a:defRPr sz="1200">
                <a:solidFill>
                  <a:schemeClr val="lt1"/>
                </a:solidFill>
                <a:latin typeface="Montserrat"/>
                <a:ea typeface="Montserrat"/>
                <a:cs typeface="Montserrat"/>
                <a:sym typeface="Montserrat"/>
              </a:defRPr>
            </a:lvl8pPr>
            <a:lvl9pPr lvl="8" algn="r">
              <a:buNone/>
              <a:defRPr sz="1200">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8"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5886726" y="3332135"/>
            <a:ext cx="8263225" cy="12398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200" dirty="0">
                <a:solidFill>
                  <a:schemeClr val="tx2">
                    <a:lumMod val="25000"/>
                  </a:schemeClr>
                </a:solidFill>
                <a:latin typeface="Amasis MT Pro Medium" panose="02040604050005020304" pitchFamily="18" charset="0"/>
              </a:rPr>
              <a:t>ONLINE BUS </a:t>
            </a:r>
            <a:br>
              <a:rPr lang="en-IN" sz="3200" dirty="0">
                <a:solidFill>
                  <a:schemeClr val="tx2">
                    <a:lumMod val="25000"/>
                  </a:schemeClr>
                </a:solidFill>
                <a:latin typeface="Amasis MT Pro Medium" panose="02040604050005020304" pitchFamily="18" charset="0"/>
              </a:rPr>
            </a:br>
            <a:r>
              <a:rPr lang="en-IN" sz="3200" dirty="0">
                <a:solidFill>
                  <a:schemeClr val="tx2">
                    <a:lumMod val="25000"/>
                  </a:schemeClr>
                </a:solidFill>
                <a:latin typeface="Amasis MT Pro Medium" panose="02040604050005020304" pitchFamily="18" charset="0"/>
              </a:rPr>
              <a:t>RESERVATION</a:t>
            </a:r>
            <a:br>
              <a:rPr lang="en-IN" sz="3200" dirty="0">
                <a:solidFill>
                  <a:schemeClr val="tx2">
                    <a:lumMod val="25000"/>
                  </a:schemeClr>
                </a:solidFill>
                <a:latin typeface="Amasis MT Pro Medium" panose="02040604050005020304" pitchFamily="18" charset="0"/>
              </a:rPr>
            </a:br>
            <a:r>
              <a:rPr lang="en-IN" sz="3200" dirty="0">
                <a:solidFill>
                  <a:schemeClr val="tx2">
                    <a:lumMod val="25000"/>
                  </a:schemeClr>
                </a:solidFill>
                <a:latin typeface="Amasis MT Pro Medium" panose="02040604050005020304" pitchFamily="18" charset="0"/>
              </a:rPr>
              <a:t>SYSTEM</a:t>
            </a:r>
            <a:endParaRPr sz="3200" dirty="0">
              <a:solidFill>
                <a:schemeClr val="tx2">
                  <a:lumMod val="25000"/>
                </a:schemeClr>
              </a:solidFill>
              <a:latin typeface="Amasis MT Pro Medium" panose="02040604050005020304" pitchFamily="18" charset="0"/>
            </a:endParaRPr>
          </a:p>
        </p:txBody>
      </p:sp>
      <p:cxnSp>
        <p:nvCxnSpPr>
          <p:cNvPr id="3" name="Straight Connector 2">
            <a:extLst>
              <a:ext uri="{FF2B5EF4-FFF2-40B4-BE49-F238E27FC236}">
                <a16:creationId xmlns:a16="http://schemas.microsoft.com/office/drawing/2014/main" id="{A4C89143-4A50-20D9-C23C-827A1B97D041}"/>
              </a:ext>
            </a:extLst>
          </p:cNvPr>
          <p:cNvCxnSpPr/>
          <p:nvPr/>
        </p:nvCxnSpPr>
        <p:spPr>
          <a:xfrm>
            <a:off x="6061559" y="4667860"/>
            <a:ext cx="2758699"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D90AEB36-4AC0-9F60-EDE8-AC9266736321}"/>
              </a:ext>
            </a:extLst>
          </p:cNvPr>
          <p:cNvCxnSpPr/>
          <p:nvPr/>
        </p:nvCxnSpPr>
        <p:spPr>
          <a:xfrm>
            <a:off x="5984693" y="2838653"/>
            <a:ext cx="2634712" cy="0"/>
          </a:xfrm>
          <a:prstGeom prst="line">
            <a:avLst/>
          </a:prstGeom>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AB710C21-E128-D797-A556-CB436DBF2210}"/>
              </a:ext>
            </a:extLst>
          </p:cNvPr>
          <p:cNvPicPr>
            <a:picLocks noChangeAspect="1"/>
          </p:cNvPicPr>
          <p:nvPr/>
        </p:nvPicPr>
        <p:blipFill>
          <a:blip r:embed="rId3"/>
          <a:stretch>
            <a:fillRect/>
          </a:stretch>
        </p:blipFill>
        <p:spPr>
          <a:xfrm>
            <a:off x="649350" y="2613067"/>
            <a:ext cx="3795650" cy="2530433"/>
          </a:xfrm>
          <a:prstGeom prst="rect">
            <a:avLst/>
          </a:prstGeom>
        </p:spPr>
      </p:pic>
      <p:pic>
        <p:nvPicPr>
          <p:cNvPr id="13" name="Picture 12">
            <a:extLst>
              <a:ext uri="{FF2B5EF4-FFF2-40B4-BE49-F238E27FC236}">
                <a16:creationId xmlns:a16="http://schemas.microsoft.com/office/drawing/2014/main" id="{FF155DC8-8572-8224-C949-3E1DB8BFBFC1}"/>
              </a:ext>
            </a:extLst>
          </p:cNvPr>
          <p:cNvPicPr>
            <a:picLocks noChangeAspect="1"/>
          </p:cNvPicPr>
          <p:nvPr/>
        </p:nvPicPr>
        <p:blipFill>
          <a:blip r:embed="rId4"/>
          <a:stretch>
            <a:fillRect/>
          </a:stretch>
        </p:blipFill>
        <p:spPr>
          <a:xfrm>
            <a:off x="110595" y="104775"/>
            <a:ext cx="1904471" cy="6805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36704" y="4286207"/>
            <a:ext cx="3962296" cy="734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5400" dirty="0">
                <a:solidFill>
                  <a:srgbClr val="009688"/>
                </a:solidFill>
              </a:rPr>
              <a:t>4.</a:t>
            </a:r>
            <a:r>
              <a:rPr lang="en-IN" sz="2800" dirty="0">
                <a:solidFill>
                  <a:srgbClr val="009688"/>
                </a:solidFill>
              </a:rPr>
              <a:t>ALGORI</a:t>
            </a:r>
            <a:r>
              <a:rPr lang="en-IN" sz="2800" dirty="0">
                <a:solidFill>
                  <a:schemeClr val="bg1"/>
                </a:solidFill>
              </a:rPr>
              <a:t>THM</a:t>
            </a:r>
          </a:p>
        </p:txBody>
      </p:sp>
      <p:sp>
        <p:nvSpPr>
          <p:cNvPr id="302" name="Google Shape;302;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TextBox 1">
            <a:extLst>
              <a:ext uri="{FF2B5EF4-FFF2-40B4-BE49-F238E27FC236}">
                <a16:creationId xmlns:a16="http://schemas.microsoft.com/office/drawing/2014/main" id="{938773D1-3E9D-867C-C182-E41A7C1B6823}"/>
              </a:ext>
            </a:extLst>
          </p:cNvPr>
          <p:cNvSpPr txBox="1"/>
          <p:nvPr/>
        </p:nvSpPr>
        <p:spPr>
          <a:xfrm>
            <a:off x="3970867" y="491067"/>
            <a:ext cx="4436429" cy="2232534"/>
          </a:xfrm>
          <a:prstGeom prst="rect">
            <a:avLst/>
          </a:prstGeom>
          <a:noFill/>
        </p:spPr>
        <p:txBody>
          <a:bodyPr wrap="square" rtlCol="0">
            <a:spAutoFit/>
          </a:bodyPr>
          <a:lstStyle/>
          <a:p>
            <a:pPr indent="-6350" algn="just">
              <a:lnSpc>
                <a:spcPct val="102000"/>
              </a:lnSpc>
              <a:spcAft>
                <a:spcPts val="1160"/>
              </a:spcAft>
            </a:pPr>
            <a:r>
              <a:rPr lang="en-IN" sz="1800" dirty="0">
                <a:effectLst/>
                <a:latin typeface="Times New Roman" panose="02020603050405020304" pitchFamily="18" charset="0"/>
                <a:ea typeface="Calibri" panose="020F0502020204030204" pitchFamily="34" charset="0"/>
              </a:rPr>
              <a:t> Step 5.4: show buses available,</a:t>
            </a:r>
            <a:endParaRPr lang="en-IN" sz="1800" dirty="0">
              <a:effectLst/>
              <a:latin typeface="Calibri" panose="020F0502020204030204" pitchFamily="34" charset="0"/>
              <a:ea typeface="Calibri" panose="020F0502020204030204" pitchFamily="34" charset="0"/>
            </a:endParaRPr>
          </a:p>
          <a:p>
            <a:pPr indent="-6350" algn="just">
              <a:lnSpc>
                <a:spcPct val="102000"/>
              </a:lnSpc>
              <a:spcAft>
                <a:spcPts val="1160"/>
              </a:spcAft>
            </a:pPr>
            <a:r>
              <a:rPr lang="en-IN" sz="1800" dirty="0">
                <a:effectLst/>
                <a:latin typeface="Times New Roman" panose="02020603050405020304" pitchFamily="18" charset="0"/>
                <a:ea typeface="Calibri" panose="020F0502020204030204" pitchFamily="34" charset="0"/>
              </a:rPr>
              <a:t>Step 5.41: buses information is displayed.</a:t>
            </a:r>
            <a:endParaRPr lang="en-IN" sz="1800" dirty="0">
              <a:latin typeface="Calibri" panose="020F0502020204030204" pitchFamily="34" charset="0"/>
              <a:ea typeface="Calibri" panose="020F0502020204030204" pitchFamily="34" charset="0"/>
            </a:endParaRPr>
          </a:p>
          <a:p>
            <a:pPr indent="-6350" algn="just">
              <a:lnSpc>
                <a:spcPct val="102000"/>
              </a:lnSpc>
              <a:spcAft>
                <a:spcPts val="1160"/>
              </a:spcAft>
            </a:pPr>
            <a:r>
              <a:rPr lang="en-IN" sz="1800" dirty="0">
                <a:effectLst/>
                <a:latin typeface="Times New Roman" panose="02020603050405020304" pitchFamily="18" charset="0"/>
                <a:ea typeface="Calibri" panose="020F0502020204030204" pitchFamily="34" charset="0"/>
              </a:rPr>
              <a:t>Step 5.5: Exit,</a:t>
            </a:r>
            <a:endParaRPr lang="en-IN" sz="1800" dirty="0">
              <a:effectLst/>
              <a:latin typeface="Calibri" panose="020F0502020204030204" pitchFamily="34" charset="0"/>
              <a:ea typeface="Calibri" panose="020F0502020204030204" pitchFamily="34" charset="0"/>
            </a:endParaRPr>
          </a:p>
          <a:p>
            <a:pPr algn="just"/>
            <a:r>
              <a:rPr lang="en-IN" sz="1800" dirty="0">
                <a:effectLst/>
                <a:latin typeface="Times New Roman" panose="02020603050405020304" pitchFamily="18" charset="0"/>
                <a:ea typeface="Calibri" panose="020F0502020204030204" pitchFamily="34" charset="0"/>
              </a:rPr>
              <a:t>Step 5.5.1: closes application</a:t>
            </a:r>
            <a:r>
              <a:rPr lang="en-IN" sz="1800" dirty="0">
                <a:latin typeface="Times New Roman" panose="02020603050405020304" pitchFamily="18" charset="0"/>
                <a:ea typeface="Calibri" panose="020F0502020204030204" pitchFamily="34" charset="0"/>
              </a:rPr>
              <a:t>.</a:t>
            </a:r>
          </a:p>
          <a:p>
            <a:pPr algn="just"/>
            <a:r>
              <a:rPr lang="en-IN" sz="1800" dirty="0">
                <a:effectLst/>
                <a:latin typeface="Times New Roman" panose="02020603050405020304" pitchFamily="18" charset="0"/>
                <a:ea typeface="Times New Roman" panose="02020603050405020304" pitchFamily="18" charset="0"/>
              </a:rPr>
              <a:t>S</a:t>
            </a:r>
            <a:r>
              <a:rPr lang="en-IN" sz="1800" dirty="0">
                <a:latin typeface="Times New Roman" panose="02020603050405020304" pitchFamily="18" charset="0"/>
                <a:ea typeface="Times New Roman" panose="02020603050405020304" pitchFamily="18" charset="0"/>
              </a:rPr>
              <a:t>tep 6:stop</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a:t>
            </a:r>
            <a:endParaRPr lang="en-IN" sz="1800" dirty="0"/>
          </a:p>
        </p:txBody>
      </p:sp>
    </p:spTree>
    <p:extLst>
      <p:ext uri="{BB962C8B-B14F-4D97-AF65-F5344CB8AC3E}">
        <p14:creationId xmlns:p14="http://schemas.microsoft.com/office/powerpoint/2010/main" val="375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TextBox 2">
            <a:extLst>
              <a:ext uri="{FF2B5EF4-FFF2-40B4-BE49-F238E27FC236}">
                <a16:creationId xmlns:a16="http://schemas.microsoft.com/office/drawing/2014/main" id="{7FDA0665-F75D-2296-4633-1A7CEBB3A65E}"/>
              </a:ext>
            </a:extLst>
          </p:cNvPr>
          <p:cNvSpPr txBox="1"/>
          <p:nvPr/>
        </p:nvSpPr>
        <p:spPr>
          <a:xfrm>
            <a:off x="1960536" y="0"/>
            <a:ext cx="4215539" cy="923330"/>
          </a:xfrm>
          <a:prstGeom prst="rect">
            <a:avLst/>
          </a:prstGeom>
          <a:noFill/>
        </p:spPr>
        <p:txBody>
          <a:bodyPr wrap="square" rtlCol="0">
            <a:spAutoFit/>
          </a:bodyPr>
          <a:lstStyle/>
          <a:p>
            <a:pPr algn="just"/>
            <a:r>
              <a:rPr lang="en-IN" sz="5400" dirty="0">
                <a:solidFill>
                  <a:srgbClr val="ECD937"/>
                </a:solidFill>
              </a:rPr>
              <a:t>5.</a:t>
            </a:r>
            <a:r>
              <a:rPr lang="en-IN" sz="2800" dirty="0">
                <a:solidFill>
                  <a:srgbClr val="FFEB3B"/>
                </a:solidFill>
              </a:rPr>
              <a:t>FLOW CHART</a:t>
            </a:r>
          </a:p>
        </p:txBody>
      </p:sp>
      <p:cxnSp>
        <p:nvCxnSpPr>
          <p:cNvPr id="7" name="Straight Connector 6">
            <a:extLst>
              <a:ext uri="{FF2B5EF4-FFF2-40B4-BE49-F238E27FC236}">
                <a16:creationId xmlns:a16="http://schemas.microsoft.com/office/drawing/2014/main" id="{9A9666F7-0B71-CE84-ADAF-F0EC2586F904}"/>
              </a:ext>
            </a:extLst>
          </p:cNvPr>
          <p:cNvCxnSpPr/>
          <p:nvPr/>
        </p:nvCxnSpPr>
        <p:spPr>
          <a:xfrm>
            <a:off x="2084522" y="999641"/>
            <a:ext cx="2843939" cy="0"/>
          </a:xfrm>
          <a:prstGeom prst="line">
            <a:avLst/>
          </a:prstGeom>
        </p:spPr>
        <p:style>
          <a:lnRef idx="3">
            <a:schemeClr val="accent3"/>
          </a:lnRef>
          <a:fillRef idx="0">
            <a:schemeClr val="accent3"/>
          </a:fillRef>
          <a:effectRef idx="2">
            <a:schemeClr val="accent3"/>
          </a:effectRef>
          <a:fontRef idx="minor">
            <a:schemeClr val="tx1"/>
          </a:fontRef>
        </p:style>
      </p:cxnSp>
      <p:pic>
        <p:nvPicPr>
          <p:cNvPr id="9" name="Picture 8">
            <a:extLst>
              <a:ext uri="{FF2B5EF4-FFF2-40B4-BE49-F238E27FC236}">
                <a16:creationId xmlns:a16="http://schemas.microsoft.com/office/drawing/2014/main" id="{32B06E8C-5B31-2BEF-C442-ADCA692DF1C2}"/>
              </a:ext>
            </a:extLst>
          </p:cNvPr>
          <p:cNvPicPr>
            <a:picLocks noChangeAspect="1"/>
          </p:cNvPicPr>
          <p:nvPr/>
        </p:nvPicPr>
        <p:blipFill>
          <a:blip r:embed="rId3"/>
          <a:stretch>
            <a:fillRect/>
          </a:stretch>
        </p:blipFill>
        <p:spPr>
          <a:xfrm>
            <a:off x="1790054" y="1224366"/>
            <a:ext cx="4076054" cy="3657603"/>
          </a:xfrm>
          <a:prstGeom prst="rect">
            <a:avLst/>
          </a:prstGeom>
        </p:spPr>
      </p:pic>
    </p:spTree>
    <p:extLst>
      <p:ext uri="{BB962C8B-B14F-4D97-AF65-F5344CB8AC3E}">
        <p14:creationId xmlns:p14="http://schemas.microsoft.com/office/powerpoint/2010/main" val="228007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TextBox 2">
            <a:extLst>
              <a:ext uri="{FF2B5EF4-FFF2-40B4-BE49-F238E27FC236}">
                <a16:creationId xmlns:a16="http://schemas.microsoft.com/office/drawing/2014/main" id="{7FDA0665-F75D-2296-4633-1A7CEBB3A65E}"/>
              </a:ext>
            </a:extLst>
          </p:cNvPr>
          <p:cNvSpPr txBox="1"/>
          <p:nvPr/>
        </p:nvSpPr>
        <p:spPr>
          <a:xfrm>
            <a:off x="1960536" y="0"/>
            <a:ext cx="4215539" cy="923330"/>
          </a:xfrm>
          <a:prstGeom prst="rect">
            <a:avLst/>
          </a:prstGeom>
          <a:noFill/>
        </p:spPr>
        <p:txBody>
          <a:bodyPr wrap="square" rtlCol="0">
            <a:spAutoFit/>
          </a:bodyPr>
          <a:lstStyle/>
          <a:p>
            <a:pPr algn="just"/>
            <a:r>
              <a:rPr lang="en-IN" sz="5400" dirty="0">
                <a:solidFill>
                  <a:srgbClr val="ECD937"/>
                </a:solidFill>
              </a:rPr>
              <a:t>5.</a:t>
            </a:r>
            <a:r>
              <a:rPr lang="en-IN" sz="2800" dirty="0">
                <a:solidFill>
                  <a:srgbClr val="FFEB3B"/>
                </a:solidFill>
              </a:rPr>
              <a:t>FLOW CHART</a:t>
            </a:r>
          </a:p>
        </p:txBody>
      </p:sp>
      <p:cxnSp>
        <p:nvCxnSpPr>
          <p:cNvPr id="7" name="Straight Connector 6">
            <a:extLst>
              <a:ext uri="{FF2B5EF4-FFF2-40B4-BE49-F238E27FC236}">
                <a16:creationId xmlns:a16="http://schemas.microsoft.com/office/drawing/2014/main" id="{9A9666F7-0B71-CE84-ADAF-F0EC2586F904}"/>
              </a:ext>
            </a:extLst>
          </p:cNvPr>
          <p:cNvCxnSpPr/>
          <p:nvPr/>
        </p:nvCxnSpPr>
        <p:spPr>
          <a:xfrm>
            <a:off x="2084522" y="999641"/>
            <a:ext cx="2843939" cy="0"/>
          </a:xfrm>
          <a:prstGeom prst="line">
            <a:avLst/>
          </a:prstGeom>
        </p:spPr>
        <p:style>
          <a:lnRef idx="3">
            <a:schemeClr val="accent3"/>
          </a:lnRef>
          <a:fillRef idx="0">
            <a:schemeClr val="accent3"/>
          </a:fillRef>
          <a:effectRef idx="2">
            <a:schemeClr val="accent3"/>
          </a:effectRef>
          <a:fontRef idx="minor">
            <a:schemeClr val="tx1"/>
          </a:fontRef>
        </p:style>
      </p:cxnSp>
      <p:pic>
        <p:nvPicPr>
          <p:cNvPr id="4" name="Picture 3">
            <a:extLst>
              <a:ext uri="{FF2B5EF4-FFF2-40B4-BE49-F238E27FC236}">
                <a16:creationId xmlns:a16="http://schemas.microsoft.com/office/drawing/2014/main" id="{A62B9151-15E4-A779-0035-FE35FED7DD97}"/>
              </a:ext>
            </a:extLst>
          </p:cNvPr>
          <p:cNvPicPr>
            <a:picLocks noChangeAspect="1"/>
          </p:cNvPicPr>
          <p:nvPr/>
        </p:nvPicPr>
        <p:blipFill>
          <a:blip r:embed="rId3"/>
          <a:stretch>
            <a:fillRect/>
          </a:stretch>
        </p:blipFill>
        <p:spPr>
          <a:xfrm>
            <a:off x="1568073" y="1231578"/>
            <a:ext cx="3997419" cy="3715073"/>
          </a:xfrm>
          <a:prstGeom prst="rect">
            <a:avLst/>
          </a:prstGeom>
        </p:spPr>
      </p:pic>
    </p:spTree>
    <p:extLst>
      <p:ext uri="{BB962C8B-B14F-4D97-AF65-F5344CB8AC3E}">
        <p14:creationId xmlns:p14="http://schemas.microsoft.com/office/powerpoint/2010/main" val="58616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extBox 2">
            <a:extLst>
              <a:ext uri="{FF2B5EF4-FFF2-40B4-BE49-F238E27FC236}">
                <a16:creationId xmlns:a16="http://schemas.microsoft.com/office/drawing/2014/main" id="{7FDA0665-F75D-2296-4633-1A7CEBB3A65E}"/>
              </a:ext>
            </a:extLst>
          </p:cNvPr>
          <p:cNvSpPr txBox="1"/>
          <p:nvPr/>
        </p:nvSpPr>
        <p:spPr>
          <a:xfrm>
            <a:off x="1960536" y="0"/>
            <a:ext cx="4215539" cy="923330"/>
          </a:xfrm>
          <a:prstGeom prst="rect">
            <a:avLst/>
          </a:prstGeom>
          <a:noFill/>
        </p:spPr>
        <p:txBody>
          <a:bodyPr wrap="square" rtlCol="0">
            <a:spAutoFit/>
          </a:bodyPr>
          <a:lstStyle/>
          <a:p>
            <a:pPr algn="just"/>
            <a:r>
              <a:rPr lang="en-IN" sz="5400" dirty="0">
                <a:solidFill>
                  <a:srgbClr val="ECD937"/>
                </a:solidFill>
              </a:rPr>
              <a:t>5.</a:t>
            </a:r>
            <a:r>
              <a:rPr lang="en-IN" sz="2800" dirty="0">
                <a:solidFill>
                  <a:srgbClr val="FFEB3B"/>
                </a:solidFill>
              </a:rPr>
              <a:t>FLOW CHART</a:t>
            </a:r>
          </a:p>
        </p:txBody>
      </p:sp>
      <p:cxnSp>
        <p:nvCxnSpPr>
          <p:cNvPr id="7" name="Straight Connector 6">
            <a:extLst>
              <a:ext uri="{FF2B5EF4-FFF2-40B4-BE49-F238E27FC236}">
                <a16:creationId xmlns:a16="http://schemas.microsoft.com/office/drawing/2014/main" id="{9A9666F7-0B71-CE84-ADAF-F0EC2586F904}"/>
              </a:ext>
            </a:extLst>
          </p:cNvPr>
          <p:cNvCxnSpPr/>
          <p:nvPr/>
        </p:nvCxnSpPr>
        <p:spPr>
          <a:xfrm>
            <a:off x="2084522" y="999641"/>
            <a:ext cx="2843939" cy="0"/>
          </a:xfrm>
          <a:prstGeom prst="line">
            <a:avLst/>
          </a:prstGeom>
        </p:spPr>
        <p:style>
          <a:lnRef idx="3">
            <a:schemeClr val="accent3"/>
          </a:lnRef>
          <a:fillRef idx="0">
            <a:schemeClr val="accent3"/>
          </a:fillRef>
          <a:effectRef idx="2">
            <a:schemeClr val="accent3"/>
          </a:effectRef>
          <a:fontRef idx="minor">
            <a:schemeClr val="tx1"/>
          </a:fontRef>
        </p:style>
      </p:cxnSp>
      <p:pic>
        <p:nvPicPr>
          <p:cNvPr id="5" name="Picture 4">
            <a:extLst>
              <a:ext uri="{FF2B5EF4-FFF2-40B4-BE49-F238E27FC236}">
                <a16:creationId xmlns:a16="http://schemas.microsoft.com/office/drawing/2014/main" id="{CB89D096-81A6-6AB1-DF31-CDBBD071BE60}"/>
              </a:ext>
            </a:extLst>
          </p:cNvPr>
          <p:cNvPicPr>
            <a:picLocks noChangeAspect="1"/>
          </p:cNvPicPr>
          <p:nvPr/>
        </p:nvPicPr>
        <p:blipFill>
          <a:blip r:embed="rId3"/>
          <a:stretch>
            <a:fillRect/>
          </a:stretch>
        </p:blipFill>
        <p:spPr>
          <a:xfrm>
            <a:off x="1873914" y="1211561"/>
            <a:ext cx="3558430" cy="3735090"/>
          </a:xfrm>
          <a:prstGeom prst="rect">
            <a:avLst/>
          </a:prstGeom>
        </p:spPr>
      </p:pic>
    </p:spTree>
    <p:extLst>
      <p:ext uri="{BB962C8B-B14F-4D97-AF65-F5344CB8AC3E}">
        <p14:creationId xmlns:p14="http://schemas.microsoft.com/office/powerpoint/2010/main" val="2708055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TextBox 2">
            <a:extLst>
              <a:ext uri="{FF2B5EF4-FFF2-40B4-BE49-F238E27FC236}">
                <a16:creationId xmlns:a16="http://schemas.microsoft.com/office/drawing/2014/main" id="{7FDA0665-F75D-2296-4633-1A7CEBB3A65E}"/>
              </a:ext>
            </a:extLst>
          </p:cNvPr>
          <p:cNvSpPr txBox="1"/>
          <p:nvPr/>
        </p:nvSpPr>
        <p:spPr>
          <a:xfrm>
            <a:off x="1960536" y="0"/>
            <a:ext cx="4215539" cy="923330"/>
          </a:xfrm>
          <a:prstGeom prst="rect">
            <a:avLst/>
          </a:prstGeom>
          <a:noFill/>
        </p:spPr>
        <p:txBody>
          <a:bodyPr wrap="square" rtlCol="0">
            <a:spAutoFit/>
          </a:bodyPr>
          <a:lstStyle/>
          <a:p>
            <a:pPr algn="just"/>
            <a:r>
              <a:rPr lang="en-IN" sz="5400" dirty="0">
                <a:solidFill>
                  <a:srgbClr val="ECD937"/>
                </a:solidFill>
              </a:rPr>
              <a:t>5.</a:t>
            </a:r>
            <a:r>
              <a:rPr lang="en-IN" sz="2800" dirty="0">
                <a:solidFill>
                  <a:srgbClr val="FFEB3B"/>
                </a:solidFill>
              </a:rPr>
              <a:t>FLOW CHART</a:t>
            </a:r>
          </a:p>
        </p:txBody>
      </p:sp>
      <p:cxnSp>
        <p:nvCxnSpPr>
          <p:cNvPr id="7" name="Straight Connector 6">
            <a:extLst>
              <a:ext uri="{FF2B5EF4-FFF2-40B4-BE49-F238E27FC236}">
                <a16:creationId xmlns:a16="http://schemas.microsoft.com/office/drawing/2014/main" id="{9A9666F7-0B71-CE84-ADAF-F0EC2586F904}"/>
              </a:ext>
            </a:extLst>
          </p:cNvPr>
          <p:cNvCxnSpPr/>
          <p:nvPr/>
        </p:nvCxnSpPr>
        <p:spPr>
          <a:xfrm>
            <a:off x="2084522" y="999641"/>
            <a:ext cx="2843939" cy="0"/>
          </a:xfrm>
          <a:prstGeom prst="line">
            <a:avLst/>
          </a:prstGeom>
        </p:spPr>
        <p:style>
          <a:lnRef idx="3">
            <a:schemeClr val="accent3"/>
          </a:lnRef>
          <a:fillRef idx="0">
            <a:schemeClr val="accent3"/>
          </a:fillRef>
          <a:effectRef idx="2">
            <a:schemeClr val="accent3"/>
          </a:effectRef>
          <a:fontRef idx="minor">
            <a:schemeClr val="tx1"/>
          </a:fontRef>
        </p:style>
      </p:cxnSp>
      <p:pic>
        <p:nvPicPr>
          <p:cNvPr id="5" name="Picture 4">
            <a:extLst>
              <a:ext uri="{FF2B5EF4-FFF2-40B4-BE49-F238E27FC236}">
                <a16:creationId xmlns:a16="http://schemas.microsoft.com/office/drawing/2014/main" id="{CB89D096-81A6-6AB1-DF31-CDBBD071BE60}"/>
              </a:ext>
            </a:extLst>
          </p:cNvPr>
          <p:cNvPicPr>
            <a:picLocks noChangeAspect="1"/>
          </p:cNvPicPr>
          <p:nvPr/>
        </p:nvPicPr>
        <p:blipFill>
          <a:blip r:embed="rId3"/>
          <a:stretch>
            <a:fillRect/>
          </a:stretch>
        </p:blipFill>
        <p:spPr>
          <a:xfrm>
            <a:off x="1873914" y="1211561"/>
            <a:ext cx="3558430" cy="3735090"/>
          </a:xfrm>
          <a:prstGeom prst="rect">
            <a:avLst/>
          </a:prstGeom>
        </p:spPr>
      </p:pic>
    </p:spTree>
    <p:extLst>
      <p:ext uri="{BB962C8B-B14F-4D97-AF65-F5344CB8AC3E}">
        <p14:creationId xmlns:p14="http://schemas.microsoft.com/office/powerpoint/2010/main" val="21547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TextBox 2">
            <a:extLst>
              <a:ext uri="{FF2B5EF4-FFF2-40B4-BE49-F238E27FC236}">
                <a16:creationId xmlns:a16="http://schemas.microsoft.com/office/drawing/2014/main" id="{7FDA0665-F75D-2296-4633-1A7CEBB3A65E}"/>
              </a:ext>
            </a:extLst>
          </p:cNvPr>
          <p:cNvSpPr txBox="1"/>
          <p:nvPr/>
        </p:nvSpPr>
        <p:spPr>
          <a:xfrm>
            <a:off x="1960536" y="0"/>
            <a:ext cx="4215539" cy="923330"/>
          </a:xfrm>
          <a:prstGeom prst="rect">
            <a:avLst/>
          </a:prstGeom>
          <a:noFill/>
        </p:spPr>
        <p:txBody>
          <a:bodyPr wrap="square" rtlCol="0">
            <a:spAutoFit/>
          </a:bodyPr>
          <a:lstStyle/>
          <a:p>
            <a:pPr algn="just"/>
            <a:r>
              <a:rPr lang="en-IN" sz="5400" dirty="0">
                <a:solidFill>
                  <a:srgbClr val="ECD937"/>
                </a:solidFill>
              </a:rPr>
              <a:t>5.</a:t>
            </a:r>
            <a:r>
              <a:rPr lang="en-IN" sz="2800" dirty="0">
                <a:solidFill>
                  <a:srgbClr val="FFEB3B"/>
                </a:solidFill>
              </a:rPr>
              <a:t>FLOW CHART</a:t>
            </a:r>
          </a:p>
        </p:txBody>
      </p:sp>
      <p:cxnSp>
        <p:nvCxnSpPr>
          <p:cNvPr id="7" name="Straight Connector 6">
            <a:extLst>
              <a:ext uri="{FF2B5EF4-FFF2-40B4-BE49-F238E27FC236}">
                <a16:creationId xmlns:a16="http://schemas.microsoft.com/office/drawing/2014/main" id="{9A9666F7-0B71-CE84-ADAF-F0EC2586F904}"/>
              </a:ext>
            </a:extLst>
          </p:cNvPr>
          <p:cNvCxnSpPr/>
          <p:nvPr/>
        </p:nvCxnSpPr>
        <p:spPr>
          <a:xfrm>
            <a:off x="2084522" y="999641"/>
            <a:ext cx="2843939" cy="0"/>
          </a:xfrm>
          <a:prstGeom prst="line">
            <a:avLst/>
          </a:prstGeom>
        </p:spPr>
        <p:style>
          <a:lnRef idx="3">
            <a:schemeClr val="accent3"/>
          </a:lnRef>
          <a:fillRef idx="0">
            <a:schemeClr val="accent3"/>
          </a:fillRef>
          <a:effectRef idx="2">
            <a:schemeClr val="accent3"/>
          </a:effectRef>
          <a:fontRef idx="minor">
            <a:schemeClr val="tx1"/>
          </a:fontRef>
        </p:style>
      </p:cxnSp>
      <p:pic>
        <p:nvPicPr>
          <p:cNvPr id="4" name="Picture 3">
            <a:extLst>
              <a:ext uri="{FF2B5EF4-FFF2-40B4-BE49-F238E27FC236}">
                <a16:creationId xmlns:a16="http://schemas.microsoft.com/office/drawing/2014/main" id="{237A0E47-FEB5-0034-2240-C947B5443D7C}"/>
              </a:ext>
            </a:extLst>
          </p:cNvPr>
          <p:cNvPicPr>
            <a:picLocks noChangeAspect="1"/>
          </p:cNvPicPr>
          <p:nvPr/>
        </p:nvPicPr>
        <p:blipFill>
          <a:blip r:embed="rId3"/>
          <a:stretch>
            <a:fillRect/>
          </a:stretch>
        </p:blipFill>
        <p:spPr>
          <a:xfrm>
            <a:off x="1802970" y="1326317"/>
            <a:ext cx="3978297" cy="3268932"/>
          </a:xfrm>
          <a:prstGeom prst="rect">
            <a:avLst/>
          </a:prstGeom>
        </p:spPr>
      </p:pic>
    </p:spTree>
    <p:extLst>
      <p:ext uri="{BB962C8B-B14F-4D97-AF65-F5344CB8AC3E}">
        <p14:creationId xmlns:p14="http://schemas.microsoft.com/office/powerpoint/2010/main" val="268956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33"/>
        <p:cNvGrpSpPr/>
        <p:nvPr/>
      </p:nvGrpSpPr>
      <p:grpSpPr>
        <a:xfrm>
          <a:off x="0" y="0"/>
          <a:ext cx="0" cy="0"/>
          <a:chOff x="0" y="0"/>
          <a:chExt cx="0" cy="0"/>
        </a:xfrm>
      </p:grpSpPr>
      <p:sp>
        <p:nvSpPr>
          <p:cNvPr id="3" name="TextBox 2">
            <a:extLst>
              <a:ext uri="{FF2B5EF4-FFF2-40B4-BE49-F238E27FC236}">
                <a16:creationId xmlns:a16="http://schemas.microsoft.com/office/drawing/2014/main" id="{04FEB88E-411A-665C-3D4A-A11EFA61573B}"/>
              </a:ext>
            </a:extLst>
          </p:cNvPr>
          <p:cNvSpPr txBox="1"/>
          <p:nvPr/>
        </p:nvSpPr>
        <p:spPr>
          <a:xfrm>
            <a:off x="2825858" y="447568"/>
            <a:ext cx="4145797" cy="923330"/>
          </a:xfrm>
          <a:prstGeom prst="rect">
            <a:avLst/>
          </a:prstGeom>
          <a:noFill/>
        </p:spPr>
        <p:txBody>
          <a:bodyPr wrap="square" rtlCol="0">
            <a:spAutoFit/>
          </a:bodyPr>
          <a:lstStyle/>
          <a:p>
            <a:pPr algn="just"/>
            <a:r>
              <a:rPr lang="en-IN" sz="5400" dirty="0"/>
              <a:t>6.</a:t>
            </a:r>
            <a:r>
              <a:rPr lang="en-IN" sz="2800" dirty="0"/>
              <a:t>CONCLUSION</a:t>
            </a:r>
          </a:p>
        </p:txBody>
      </p:sp>
      <p:cxnSp>
        <p:nvCxnSpPr>
          <p:cNvPr id="5" name="Straight Connector 4">
            <a:extLst>
              <a:ext uri="{FF2B5EF4-FFF2-40B4-BE49-F238E27FC236}">
                <a16:creationId xmlns:a16="http://schemas.microsoft.com/office/drawing/2014/main" id="{C6E6C397-76FA-CDA3-C735-7AF27C821B5D}"/>
              </a:ext>
            </a:extLst>
          </p:cNvPr>
          <p:cNvCxnSpPr/>
          <p:nvPr/>
        </p:nvCxnSpPr>
        <p:spPr>
          <a:xfrm>
            <a:off x="2825858" y="286718"/>
            <a:ext cx="3006672"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Straight Connector 5">
            <a:extLst>
              <a:ext uri="{FF2B5EF4-FFF2-40B4-BE49-F238E27FC236}">
                <a16:creationId xmlns:a16="http://schemas.microsoft.com/office/drawing/2014/main" id="{C2BE3CB4-271B-870C-48B9-11981F9F1429}"/>
              </a:ext>
            </a:extLst>
          </p:cNvPr>
          <p:cNvCxnSpPr/>
          <p:nvPr/>
        </p:nvCxnSpPr>
        <p:spPr>
          <a:xfrm>
            <a:off x="2942096" y="1609239"/>
            <a:ext cx="3006672"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1C46074-6AE2-112F-6C14-9CBCCF9D61CB}"/>
              </a:ext>
            </a:extLst>
          </p:cNvPr>
          <p:cNvSpPr txBox="1"/>
          <p:nvPr/>
        </p:nvSpPr>
        <p:spPr>
          <a:xfrm>
            <a:off x="681925" y="1987548"/>
            <a:ext cx="7950631" cy="2769989"/>
          </a:xfrm>
          <a:prstGeom prst="rect">
            <a:avLst/>
          </a:prstGeom>
          <a:noFill/>
        </p:spPr>
        <p:txBody>
          <a:bodyPr wrap="square" rtlCol="0">
            <a:spAutoFit/>
          </a:bodyPr>
          <a:lstStyle/>
          <a:p>
            <a:pPr marL="285750" indent="-285750" algn="just">
              <a:buFont typeface="Wingdings" panose="05000000000000000000" pitchFamily="2" charset="2"/>
              <a:buChar char="§"/>
            </a:pPr>
            <a:r>
              <a:rPr lang="en-US" sz="1600" dirty="0"/>
              <a:t>Finally, in Online Bus Booking System, we have developed a secure, user-friendly Bus Reservation System.</a:t>
            </a:r>
          </a:p>
          <a:p>
            <a:pPr marL="285750" indent="-285750" algn="just">
              <a:buFont typeface="Wingdings" panose="05000000000000000000" pitchFamily="2" charset="2"/>
              <a:buChar char="§"/>
            </a:pPr>
            <a:r>
              <a:rPr lang="en-US" sz="1600" dirty="0"/>
              <a:t>On our website any user or visitors view our system and search the bus and how many seats are available in our buses. The user can also register their own seats on the bus on this website.</a:t>
            </a:r>
          </a:p>
          <a:p>
            <a:pPr marL="285750" indent="-285750" algn="just">
              <a:buFont typeface="Wingdings" panose="05000000000000000000" pitchFamily="2" charset="2"/>
              <a:buChar char="§"/>
            </a:pPr>
            <a:r>
              <a:rPr lang="en-US" sz="1600" dirty="0"/>
              <a:t>By using this software, we can reserve tickets, through telephone lines, via the internet. The customer can check the availability of buses and reserve selective seats.</a:t>
            </a:r>
          </a:p>
          <a:p>
            <a:pPr marL="285750" indent="-285750" algn="just">
              <a:buFont typeface="Wingdings" panose="05000000000000000000" pitchFamily="2" charset="2"/>
              <a:buChar char="§"/>
            </a:pPr>
            <a:r>
              <a:rPr lang="en-US" sz="1600" dirty="0"/>
              <a:t>The project provides and reviews all sorts of constraints so that the user does give only user data and thus validation is done in an efficient manner.</a:t>
            </a:r>
            <a:endParaRPr lang="en-IN" sz="1600" dirty="0"/>
          </a:p>
          <a:p>
            <a:pPr algn="just"/>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33"/>
        <p:cNvGrpSpPr/>
        <p:nvPr/>
      </p:nvGrpSpPr>
      <p:grpSpPr>
        <a:xfrm>
          <a:off x="0" y="0"/>
          <a:ext cx="0" cy="0"/>
          <a:chOff x="0" y="0"/>
          <a:chExt cx="0" cy="0"/>
        </a:xfrm>
      </p:grpSpPr>
      <p:sp>
        <p:nvSpPr>
          <p:cNvPr id="8" name="TextBox 7">
            <a:extLst>
              <a:ext uri="{FF2B5EF4-FFF2-40B4-BE49-F238E27FC236}">
                <a16:creationId xmlns:a16="http://schemas.microsoft.com/office/drawing/2014/main" id="{C1D010BD-E398-F07D-8488-15570A97DB33}"/>
              </a:ext>
            </a:extLst>
          </p:cNvPr>
          <p:cNvSpPr txBox="1"/>
          <p:nvPr/>
        </p:nvSpPr>
        <p:spPr>
          <a:xfrm>
            <a:off x="2297624" y="1782306"/>
            <a:ext cx="4548751" cy="1446550"/>
          </a:xfrm>
          <a:prstGeom prst="rect">
            <a:avLst/>
          </a:prstGeom>
          <a:noFill/>
        </p:spPr>
        <p:txBody>
          <a:bodyPr wrap="square" rtlCol="0" anchor="ctr">
            <a:spAutoFit/>
          </a:bodyPr>
          <a:lstStyle/>
          <a:p>
            <a:r>
              <a:rPr lang="en-IN" sz="8000" b="1" i="1" u="sng" strike="sngStrike" spc="300" dirty="0">
                <a:effectLst>
                  <a:outerShdw blurRad="38100" dist="38100" dir="2700000" algn="tl">
                    <a:srgbClr val="000000">
                      <a:alpha val="43137"/>
                    </a:srgbClr>
                  </a:outerShdw>
                </a:effectLst>
                <a:latin typeface="Gill Sans MT Condensed" panose="020B0506020104020203" pitchFamily="34" charset="0"/>
              </a:rPr>
              <a:t>THANK</a:t>
            </a:r>
            <a:r>
              <a:rPr lang="en-IN" sz="8800" b="1" i="1" u="sng" strike="sngStrike" spc="300" dirty="0">
                <a:effectLst>
                  <a:outerShdw blurRad="38100" dist="38100" dir="2700000" algn="tl">
                    <a:srgbClr val="000000">
                      <a:alpha val="43137"/>
                    </a:srgbClr>
                  </a:outerShdw>
                </a:effectLst>
                <a:latin typeface="Gill Sans MT Condensed" panose="020B0506020104020203" pitchFamily="34" charset="0"/>
              </a:rPr>
              <a:t> YOU</a:t>
            </a:r>
          </a:p>
        </p:txBody>
      </p:sp>
    </p:spTree>
    <p:extLst>
      <p:ext uri="{BB962C8B-B14F-4D97-AF65-F5344CB8AC3E}">
        <p14:creationId xmlns:p14="http://schemas.microsoft.com/office/powerpoint/2010/main" val="51448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527733" y="521368"/>
            <a:ext cx="48015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rgbClr val="CDDC39"/>
                </a:solidFill>
              </a:rPr>
              <a:t>GROUP DETAILES:</a:t>
            </a:r>
            <a:endParaRPr sz="2400" dirty="0">
              <a:solidFill>
                <a:srgbClr val="CDDC39"/>
              </a:solidFill>
            </a:endParaRPr>
          </a:p>
        </p:txBody>
      </p:sp>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cxnSp>
        <p:nvCxnSpPr>
          <p:cNvPr id="3" name="Straight Connector 2">
            <a:extLst>
              <a:ext uri="{FF2B5EF4-FFF2-40B4-BE49-F238E27FC236}">
                <a16:creationId xmlns:a16="http://schemas.microsoft.com/office/drawing/2014/main" id="{A6208633-C28F-A4AB-CB34-068555DF5015}"/>
              </a:ext>
            </a:extLst>
          </p:cNvPr>
          <p:cNvCxnSpPr>
            <a:cxnSpLocks/>
          </p:cNvCxnSpPr>
          <p:nvPr/>
        </p:nvCxnSpPr>
        <p:spPr>
          <a:xfrm>
            <a:off x="595466" y="1049867"/>
            <a:ext cx="2858934"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CB536126-ADE6-E111-DE10-DA8D87E92106}"/>
              </a:ext>
            </a:extLst>
          </p:cNvPr>
          <p:cNvSpPr txBox="1"/>
          <p:nvPr/>
        </p:nvSpPr>
        <p:spPr>
          <a:xfrm>
            <a:off x="595466" y="1524000"/>
            <a:ext cx="5492067" cy="2585323"/>
          </a:xfrm>
          <a:prstGeom prst="rect">
            <a:avLst/>
          </a:prstGeom>
          <a:noFill/>
        </p:spPr>
        <p:txBody>
          <a:bodyPr wrap="square" rtlCol="0">
            <a:spAutoFit/>
          </a:bodyPr>
          <a:lstStyle/>
          <a:p>
            <a:r>
              <a:rPr lang="en-IN" sz="1800" dirty="0" err="1">
                <a:solidFill>
                  <a:schemeClr val="accent6">
                    <a:lumMod val="75000"/>
                  </a:schemeClr>
                </a:solidFill>
                <a:latin typeface="Amasis MT Pro Medium" panose="02040604050005020304" pitchFamily="18" charset="0"/>
              </a:rPr>
              <a:t>Neelapala.Abhilash</a:t>
            </a:r>
            <a:r>
              <a:rPr lang="en-IN" sz="1800" dirty="0">
                <a:solidFill>
                  <a:schemeClr val="accent6">
                    <a:lumMod val="75000"/>
                  </a:schemeClr>
                </a:solidFill>
                <a:latin typeface="Amasis MT Pro Medium" panose="02040604050005020304" pitchFamily="18" charset="0"/>
              </a:rPr>
              <a:t>  [AP21110010527]</a:t>
            </a:r>
          </a:p>
          <a:p>
            <a:endParaRPr lang="en-IN" sz="1800" dirty="0">
              <a:latin typeface="Amasis MT Pro Medium" panose="02040604050005020304" pitchFamily="18" charset="0"/>
            </a:endParaRPr>
          </a:p>
          <a:p>
            <a:r>
              <a:rPr lang="en-IN" sz="1800" dirty="0" err="1">
                <a:latin typeface="Amasis MT Pro Medium" panose="02040604050005020304" pitchFamily="18" charset="0"/>
              </a:rPr>
              <a:t>Nakka.Akash</a:t>
            </a:r>
            <a:r>
              <a:rPr lang="en-IN" sz="1800" dirty="0">
                <a:latin typeface="Amasis MT Pro Medium" panose="02040604050005020304" pitchFamily="18" charset="0"/>
              </a:rPr>
              <a:t>            [AP21110010553]</a:t>
            </a:r>
          </a:p>
          <a:p>
            <a:endParaRPr lang="en-IN" sz="1800" dirty="0">
              <a:latin typeface="Amasis MT Pro Medium" panose="02040604050005020304" pitchFamily="18" charset="0"/>
            </a:endParaRPr>
          </a:p>
          <a:p>
            <a:r>
              <a:rPr lang="en-IN" sz="1800" dirty="0">
                <a:latin typeface="Amasis MT Pro Medium" panose="02040604050005020304" pitchFamily="18" charset="0"/>
              </a:rPr>
              <a:t>Lokesh raj </a:t>
            </a:r>
            <a:r>
              <a:rPr lang="en-IN" sz="1800" dirty="0" err="1">
                <a:latin typeface="Amasis MT Pro Medium" panose="02040604050005020304" pitchFamily="18" charset="0"/>
              </a:rPr>
              <a:t>kumar</a:t>
            </a:r>
            <a:r>
              <a:rPr lang="en-IN" sz="1800" dirty="0">
                <a:latin typeface="Amasis MT Pro Medium" panose="02040604050005020304" pitchFamily="18" charset="0"/>
              </a:rPr>
              <a:t>     [AP21110010555]</a:t>
            </a:r>
          </a:p>
          <a:p>
            <a:endParaRPr lang="en-IN" sz="1800" dirty="0">
              <a:latin typeface="Amasis MT Pro Medium" panose="02040604050005020304" pitchFamily="18" charset="0"/>
            </a:endParaRPr>
          </a:p>
          <a:p>
            <a:r>
              <a:rPr lang="en-IN" sz="1800" dirty="0" err="1">
                <a:latin typeface="Amasis MT Pro Medium" panose="02040604050005020304" pitchFamily="18" charset="0"/>
              </a:rPr>
              <a:t>Challapalli.Nagasai</a:t>
            </a:r>
            <a:r>
              <a:rPr lang="en-IN" sz="1800" dirty="0">
                <a:latin typeface="Amasis MT Pro Medium" panose="02040604050005020304" pitchFamily="18" charset="0"/>
              </a:rPr>
              <a:t>  [AP21110010558]</a:t>
            </a:r>
          </a:p>
          <a:p>
            <a:endParaRPr lang="en-IN" sz="1800" dirty="0">
              <a:latin typeface="Amasis MT Pro Medium" panose="02040604050005020304" pitchFamily="18" charset="0"/>
            </a:endParaRPr>
          </a:p>
          <a:p>
            <a:r>
              <a:rPr lang="en-IN" sz="1800" dirty="0">
                <a:latin typeface="Amasis MT Pro Medium" panose="02040604050005020304" pitchFamily="18" charset="0"/>
              </a:rPr>
              <a:t>Kiran Venkata Sai    [AP21110010565]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D0AAAB1C-CB8D-5E70-79DC-3CACC082F5AC}"/>
              </a:ext>
            </a:extLst>
          </p:cNvPr>
          <p:cNvSpPr txBox="1"/>
          <p:nvPr/>
        </p:nvSpPr>
        <p:spPr>
          <a:xfrm>
            <a:off x="2878667" y="152401"/>
            <a:ext cx="3386666" cy="523220"/>
          </a:xfrm>
          <a:prstGeom prst="rect">
            <a:avLst/>
          </a:prstGeom>
          <a:noFill/>
        </p:spPr>
        <p:txBody>
          <a:bodyPr wrap="square" rtlCol="0">
            <a:spAutoFit/>
          </a:bodyPr>
          <a:lstStyle/>
          <a:p>
            <a:r>
              <a:rPr lang="en-IN" sz="2800" dirty="0">
                <a:solidFill>
                  <a:schemeClr val="accent3">
                    <a:lumMod val="75000"/>
                  </a:schemeClr>
                </a:solidFill>
                <a:latin typeface="Arial Black" panose="020B0A04020102020204" pitchFamily="34" charset="0"/>
              </a:rPr>
              <a:t>INDEX </a:t>
            </a:r>
          </a:p>
        </p:txBody>
      </p:sp>
      <p:cxnSp>
        <p:nvCxnSpPr>
          <p:cNvPr id="4" name="Straight Connector 3">
            <a:extLst>
              <a:ext uri="{FF2B5EF4-FFF2-40B4-BE49-F238E27FC236}">
                <a16:creationId xmlns:a16="http://schemas.microsoft.com/office/drawing/2014/main" id="{F4D15C43-D71B-DA96-2A48-00235EB5059F}"/>
              </a:ext>
            </a:extLst>
          </p:cNvPr>
          <p:cNvCxnSpPr/>
          <p:nvPr/>
        </p:nvCxnSpPr>
        <p:spPr>
          <a:xfrm>
            <a:off x="2802467" y="753533"/>
            <a:ext cx="1651000" cy="0"/>
          </a:xfrm>
          <a:prstGeom prst="line">
            <a:avLst/>
          </a:prstGeom>
        </p:spPr>
        <p:style>
          <a:lnRef idx="3">
            <a:schemeClr val="accent4"/>
          </a:lnRef>
          <a:fillRef idx="0">
            <a:schemeClr val="accent4"/>
          </a:fillRef>
          <a:effectRef idx="2">
            <a:schemeClr val="accent4"/>
          </a:effectRef>
          <a:fontRef idx="minor">
            <a:schemeClr val="tx1"/>
          </a:fontRef>
        </p:style>
      </p:cxnSp>
      <p:sp>
        <p:nvSpPr>
          <p:cNvPr id="5" name="TextBox 4">
            <a:extLst>
              <a:ext uri="{FF2B5EF4-FFF2-40B4-BE49-F238E27FC236}">
                <a16:creationId xmlns:a16="http://schemas.microsoft.com/office/drawing/2014/main" id="{52ED9350-DE3F-949A-4536-E89A964308A3}"/>
              </a:ext>
            </a:extLst>
          </p:cNvPr>
          <p:cNvSpPr txBox="1"/>
          <p:nvPr/>
        </p:nvSpPr>
        <p:spPr>
          <a:xfrm>
            <a:off x="541867" y="1269997"/>
            <a:ext cx="5723466" cy="3108543"/>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Amasis MT Pro Medium" panose="02040604050005020304" pitchFamily="18" charset="0"/>
              </a:rPr>
              <a:t>INTRODUCTION</a:t>
            </a:r>
          </a:p>
          <a:p>
            <a:pPr marL="285750" indent="-285750">
              <a:buFont typeface="Arial" panose="020B0604020202020204" pitchFamily="34" charset="0"/>
              <a:buChar char="•"/>
            </a:pPr>
            <a:r>
              <a:rPr lang="en-IN" sz="2800" dirty="0">
                <a:latin typeface="Amasis MT Pro Medium" panose="02040604050005020304" pitchFamily="18" charset="0"/>
              </a:rPr>
              <a:t>PROBLEM STATEMENT</a:t>
            </a:r>
          </a:p>
          <a:p>
            <a:pPr marL="285750" indent="-285750">
              <a:buFont typeface="Arial" panose="020B0604020202020204" pitchFamily="34" charset="0"/>
              <a:buChar char="•"/>
            </a:pPr>
            <a:r>
              <a:rPr lang="en-IN" sz="2800" dirty="0">
                <a:latin typeface="Amasis MT Pro Medium" panose="02040604050005020304" pitchFamily="18" charset="0"/>
              </a:rPr>
              <a:t>OBJECTIVES</a:t>
            </a:r>
          </a:p>
          <a:p>
            <a:pPr marL="285750" indent="-285750">
              <a:buFont typeface="Arial" panose="020B0604020202020204" pitchFamily="34" charset="0"/>
              <a:buChar char="•"/>
            </a:pPr>
            <a:r>
              <a:rPr lang="en-IN" sz="2800" dirty="0">
                <a:latin typeface="Amasis MT Pro Medium" panose="02040604050005020304" pitchFamily="18" charset="0"/>
              </a:rPr>
              <a:t>ALGORITHM</a:t>
            </a:r>
          </a:p>
          <a:p>
            <a:pPr marL="285750" indent="-285750">
              <a:buFont typeface="Arial" panose="020B0604020202020204" pitchFamily="34" charset="0"/>
              <a:buChar char="•"/>
            </a:pPr>
            <a:r>
              <a:rPr lang="en-IN" sz="2800" dirty="0">
                <a:latin typeface="Amasis MT Pro Medium" panose="02040604050005020304" pitchFamily="18" charset="0"/>
              </a:rPr>
              <a:t>FLOW CHART</a:t>
            </a:r>
          </a:p>
          <a:p>
            <a:pPr marL="285750" indent="-285750">
              <a:buFont typeface="Arial" panose="020B0604020202020204" pitchFamily="34" charset="0"/>
              <a:buChar char="•"/>
            </a:pPr>
            <a:r>
              <a:rPr lang="en-IN" sz="2800" dirty="0">
                <a:latin typeface="Amasis MT Pro Medium" panose="02040604050005020304" pitchFamily="18" charset="0"/>
              </a:rPr>
              <a:t>CONCLUSION</a:t>
            </a:r>
            <a:br>
              <a:rPr lang="en-IN" sz="2800" dirty="0">
                <a:latin typeface="Amasis MT Pro Medium" panose="02040604050005020304" pitchFamily="18" charset="0"/>
              </a:rPr>
            </a:br>
            <a:endParaRPr lang="en-IN" sz="2800" dirty="0">
              <a:latin typeface="Amasis MT Pro Medium" panose="020406040500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516467" y="1549483"/>
            <a:ext cx="3805167" cy="31071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C107"/>
                </a:solidFill>
              </a:rPr>
              <a:t>1.</a:t>
            </a:r>
            <a:r>
              <a:rPr lang="en" sz="2400" dirty="0">
                <a:solidFill>
                  <a:srgbClr val="FFC107"/>
                </a:solidFill>
              </a:rPr>
              <a:t>INTRODUCTION</a:t>
            </a:r>
            <a:endParaRPr sz="2400" dirty="0">
              <a:solidFill>
                <a:srgbClr val="FFC107"/>
              </a:solidFill>
            </a:endParaRPr>
          </a:p>
        </p:txBody>
      </p:sp>
      <p:cxnSp>
        <p:nvCxnSpPr>
          <p:cNvPr id="7" name="Straight Connector 6">
            <a:extLst>
              <a:ext uri="{FF2B5EF4-FFF2-40B4-BE49-F238E27FC236}">
                <a16:creationId xmlns:a16="http://schemas.microsoft.com/office/drawing/2014/main" id="{FFBC0332-080C-DA6D-09C1-256D793CAF51}"/>
              </a:ext>
            </a:extLst>
          </p:cNvPr>
          <p:cNvCxnSpPr/>
          <p:nvPr/>
        </p:nvCxnSpPr>
        <p:spPr>
          <a:xfrm>
            <a:off x="719667" y="4715933"/>
            <a:ext cx="2997200" cy="0"/>
          </a:xfrm>
          <a:prstGeom prst="line">
            <a:avLst/>
          </a:prstGeom>
        </p:spPr>
        <p:style>
          <a:lnRef idx="3">
            <a:schemeClr val="accent5"/>
          </a:lnRef>
          <a:fillRef idx="0">
            <a:schemeClr val="accent5"/>
          </a:fillRef>
          <a:effectRef idx="2">
            <a:schemeClr val="accent5"/>
          </a:effectRef>
          <a:fontRef idx="minor">
            <a:schemeClr val="tx1"/>
          </a:fontRef>
        </p:style>
      </p:cxnSp>
      <p:sp>
        <p:nvSpPr>
          <p:cNvPr id="10" name="TextBox 9">
            <a:extLst>
              <a:ext uri="{FF2B5EF4-FFF2-40B4-BE49-F238E27FC236}">
                <a16:creationId xmlns:a16="http://schemas.microsoft.com/office/drawing/2014/main" id="{8AAA61C8-9979-A85B-B0D6-29490901D0A9}"/>
              </a:ext>
            </a:extLst>
          </p:cNvPr>
          <p:cNvSpPr txBox="1"/>
          <p:nvPr/>
        </p:nvSpPr>
        <p:spPr>
          <a:xfrm>
            <a:off x="5715001" y="0"/>
            <a:ext cx="3428999" cy="4462760"/>
          </a:xfrm>
          <a:prstGeom prst="rect">
            <a:avLst/>
          </a:prstGeom>
          <a:noFill/>
        </p:spPr>
        <p:txBody>
          <a:bodyPr wrap="square" rtlCol="0">
            <a:spAutoFit/>
          </a:bodyPr>
          <a:lstStyle/>
          <a:p>
            <a:pPr algn="just"/>
            <a:r>
              <a:rPr lang="en-US" sz="1800" dirty="0">
                <a:effectLst/>
                <a:latin typeface="Cambria" panose="02040503050406030204" pitchFamily="18" charset="0"/>
                <a:ea typeface="Cambria" panose="02040503050406030204" pitchFamily="18" charset="0"/>
              </a:rPr>
              <a:t>Online booking of bus tickets is web-based application that works with a centralized network. It enables users to book tickets from any part of the world. It maintains all customer details, bus details, reservation details. Incase of offline booking of bus tickets customers need to queue up to buy bus tickets and ask for information and it may bring a lot of inconvenience to the customers. Booking bus tickets in online reduce our effort and time can also be saved.</a:t>
            </a:r>
            <a:endParaRPr lang="en-IN" sz="1800" dirty="0">
              <a:latin typeface="Cambria" panose="02040503050406030204" pitchFamily="18" charset="0"/>
              <a:ea typeface="Cambria" panose="02040503050406030204" pitchFamily="18" charset="0"/>
            </a:endParaRPr>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22"/>
        <p:cNvGrpSpPr/>
        <p:nvPr/>
      </p:nvGrpSpPr>
      <p:grpSpPr>
        <a:xfrm>
          <a:off x="0" y="0"/>
          <a:ext cx="0" cy="0"/>
          <a:chOff x="0" y="0"/>
          <a:chExt cx="0" cy="0"/>
        </a:xfrm>
      </p:grpSpPr>
      <p:sp>
        <p:nvSpPr>
          <p:cNvPr id="132" name="Google Shape;132;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7FCC07D4-7DAD-FFCF-D5E2-7CB56EA19179}"/>
              </a:ext>
            </a:extLst>
          </p:cNvPr>
          <p:cNvSpPr txBox="1"/>
          <p:nvPr/>
        </p:nvSpPr>
        <p:spPr>
          <a:xfrm>
            <a:off x="3292959" y="0"/>
            <a:ext cx="5130800" cy="1015663"/>
          </a:xfrm>
          <a:prstGeom prst="rect">
            <a:avLst/>
          </a:prstGeom>
          <a:noFill/>
        </p:spPr>
        <p:txBody>
          <a:bodyPr wrap="square" rtlCol="0">
            <a:spAutoFit/>
          </a:bodyPr>
          <a:lstStyle/>
          <a:p>
            <a:r>
              <a:rPr lang="en-IN" sz="6000" dirty="0">
                <a:solidFill>
                  <a:srgbClr val="FF5722"/>
                </a:solidFill>
                <a:latin typeface="Amasis MT Pro Medium" panose="02040604050005020304" pitchFamily="18" charset="0"/>
              </a:rPr>
              <a:t>2.</a:t>
            </a:r>
            <a:r>
              <a:rPr lang="en-IN" sz="2800" dirty="0">
                <a:solidFill>
                  <a:srgbClr val="FF5722"/>
                </a:solidFill>
                <a:latin typeface="Amasis MT Pro Medium" panose="02040604050005020304" pitchFamily="18" charset="0"/>
              </a:rPr>
              <a:t>PROBLEM STATE</a:t>
            </a:r>
            <a:r>
              <a:rPr lang="en-IN" sz="2800" dirty="0">
                <a:solidFill>
                  <a:schemeClr val="accent6">
                    <a:lumMod val="40000"/>
                    <a:lumOff val="60000"/>
                  </a:schemeClr>
                </a:solidFill>
                <a:latin typeface="Amasis MT Pro Medium" panose="02040604050005020304" pitchFamily="18" charset="0"/>
              </a:rPr>
              <a:t>M</a:t>
            </a:r>
            <a:r>
              <a:rPr lang="en-IN" sz="2800" dirty="0">
                <a:solidFill>
                  <a:schemeClr val="bg1"/>
                </a:solidFill>
                <a:latin typeface="Amasis MT Pro Medium" panose="02040604050005020304" pitchFamily="18" charset="0"/>
              </a:rPr>
              <a:t>ENT</a:t>
            </a:r>
          </a:p>
        </p:txBody>
      </p:sp>
      <p:cxnSp>
        <p:nvCxnSpPr>
          <p:cNvPr id="4" name="Straight Connector 3">
            <a:extLst>
              <a:ext uri="{FF2B5EF4-FFF2-40B4-BE49-F238E27FC236}">
                <a16:creationId xmlns:a16="http://schemas.microsoft.com/office/drawing/2014/main" id="{3A8AA33E-B846-F97F-051A-0517ACAD922F}"/>
              </a:ext>
            </a:extLst>
          </p:cNvPr>
          <p:cNvCxnSpPr>
            <a:cxnSpLocks/>
          </p:cNvCxnSpPr>
          <p:nvPr/>
        </p:nvCxnSpPr>
        <p:spPr>
          <a:xfrm>
            <a:off x="3487692" y="1084402"/>
            <a:ext cx="3494294" cy="0"/>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26967CB2-5D14-6DE7-2FCC-889EBE8A91D9}"/>
              </a:ext>
            </a:extLst>
          </p:cNvPr>
          <p:cNvSpPr txBox="1"/>
          <p:nvPr/>
        </p:nvSpPr>
        <p:spPr>
          <a:xfrm>
            <a:off x="262467" y="1871133"/>
            <a:ext cx="6874933" cy="2523768"/>
          </a:xfrm>
          <a:prstGeom prst="rect">
            <a:avLst/>
          </a:prstGeom>
          <a:noFill/>
        </p:spPr>
        <p:txBody>
          <a:bodyPr wrap="square" rtlCol="0">
            <a:spAutoFit/>
          </a:bodyPr>
          <a:lstStyle/>
          <a:p>
            <a:pPr algn="just">
              <a:buFont typeface="Wingdings" panose="05000000000000000000" pitchFamily="2" charset="2"/>
              <a:buChar char="Ø"/>
            </a:pPr>
            <a:r>
              <a:rPr lang="en-US" sz="1800" dirty="0">
                <a:solidFill>
                  <a:schemeClr val="tx2">
                    <a:lumMod val="10000"/>
                  </a:schemeClr>
                </a:solidFill>
                <a:effectLst/>
                <a:ea typeface="Calibri" panose="020F0502020204030204" pitchFamily="34" charset="0"/>
                <a:cs typeface="Times New Roman" panose="02020603050405020304" pitchFamily="18" charset="0"/>
              </a:rPr>
              <a:t>Booking bus tickets in online is simple and easy process which can reduce our time and our effort.</a:t>
            </a:r>
          </a:p>
          <a:p>
            <a:pPr algn="just"/>
            <a:endParaRPr lang="en-US" sz="1800" dirty="0">
              <a:solidFill>
                <a:schemeClr val="tx2">
                  <a:lumMod val="10000"/>
                </a:schemeClr>
              </a:solidFill>
              <a:effectLst/>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sz="1800" dirty="0">
                <a:solidFill>
                  <a:schemeClr val="tx2">
                    <a:lumMod val="10000"/>
                  </a:schemeClr>
                </a:solidFill>
                <a:effectLst/>
                <a:ea typeface="Calibri" panose="020F0502020204030204" pitchFamily="34" charset="0"/>
                <a:cs typeface="Times New Roman" panose="02020603050405020304" pitchFamily="18" charset="0"/>
              </a:rPr>
              <a:t>It enables us to book the seats of our choice and it also provides good customer services and many discount codes as well</a:t>
            </a:r>
            <a:r>
              <a:rPr lang="en-US" sz="1800" dirty="0">
                <a:solidFill>
                  <a:schemeClr val="tx2">
                    <a:lumMod val="10000"/>
                  </a:schemeClr>
                </a:solidFill>
                <a:ea typeface="Calibri" panose="020F0502020204030204" pitchFamily="34" charset="0"/>
                <a:cs typeface="Times New Roman" panose="02020603050405020304" pitchFamily="18" charset="0"/>
              </a:rPr>
              <a:t>.</a:t>
            </a:r>
          </a:p>
          <a:p>
            <a:pPr algn="just"/>
            <a:endParaRPr lang="en-US" sz="1800" dirty="0">
              <a:solidFill>
                <a:schemeClr val="tx2">
                  <a:lumMod val="10000"/>
                </a:schemeClr>
              </a:solidFill>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sz="1800" dirty="0">
                <a:solidFill>
                  <a:srgbClr val="000000"/>
                </a:solidFill>
                <a:effectLst/>
                <a:ea typeface="Times New Roman" panose="02020603050405020304" pitchFamily="18" charset="0"/>
              </a:rPr>
              <a:t>This would help the corporation and organize its schedules more efficiently on the basis of traffic demand.</a:t>
            </a:r>
            <a:endParaRPr lang="en-IN" sz="1800" dirty="0">
              <a:solidFill>
                <a:srgbClr val="000000"/>
              </a:solidFill>
              <a:effectLst/>
              <a:ea typeface="Calibri" panose="020F0502020204030204" pitchFamily="34" charset="0"/>
            </a:endParaRPr>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36"/>
        <p:cNvGrpSpPr/>
        <p:nvPr/>
      </p:nvGrpSpPr>
      <p:grpSpPr>
        <a:xfrm>
          <a:off x="0" y="0"/>
          <a:ext cx="0" cy="0"/>
          <a:chOff x="0" y="0"/>
          <a:chExt cx="0" cy="0"/>
        </a:xfrm>
      </p:grpSpPr>
      <p:sp>
        <p:nvSpPr>
          <p:cNvPr id="148" name="Google Shape;148;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1957A59F-757C-AB16-8445-864EAA48C2E2}"/>
              </a:ext>
            </a:extLst>
          </p:cNvPr>
          <p:cNvSpPr txBox="1"/>
          <p:nvPr/>
        </p:nvSpPr>
        <p:spPr>
          <a:xfrm>
            <a:off x="4727701" y="-154983"/>
            <a:ext cx="5003800" cy="923330"/>
          </a:xfrm>
          <a:prstGeom prst="rect">
            <a:avLst/>
          </a:prstGeom>
          <a:noFill/>
        </p:spPr>
        <p:txBody>
          <a:bodyPr wrap="square" rtlCol="0">
            <a:spAutoFit/>
          </a:bodyPr>
          <a:lstStyle/>
          <a:p>
            <a:r>
              <a:rPr lang="en-IN" sz="5400" dirty="0">
                <a:solidFill>
                  <a:srgbClr val="FF0000"/>
                </a:solidFill>
              </a:rPr>
              <a:t>3.</a:t>
            </a:r>
            <a:r>
              <a:rPr lang="en-IN" sz="2800" dirty="0">
                <a:solidFill>
                  <a:srgbClr val="F44336"/>
                </a:solidFill>
              </a:rPr>
              <a:t>OBJECTI</a:t>
            </a:r>
            <a:r>
              <a:rPr lang="en-IN" sz="2800" dirty="0">
                <a:solidFill>
                  <a:schemeClr val="bg1"/>
                </a:solidFill>
              </a:rPr>
              <a:t>VES</a:t>
            </a:r>
          </a:p>
        </p:txBody>
      </p:sp>
      <p:cxnSp>
        <p:nvCxnSpPr>
          <p:cNvPr id="4" name="Straight Connector 3">
            <a:extLst>
              <a:ext uri="{FF2B5EF4-FFF2-40B4-BE49-F238E27FC236}">
                <a16:creationId xmlns:a16="http://schemas.microsoft.com/office/drawing/2014/main" id="{F77BB090-D2E8-7BA4-1470-3CFB7E5A5EB8}"/>
              </a:ext>
            </a:extLst>
          </p:cNvPr>
          <p:cNvCxnSpPr>
            <a:cxnSpLocks/>
          </p:cNvCxnSpPr>
          <p:nvPr/>
        </p:nvCxnSpPr>
        <p:spPr>
          <a:xfrm flipV="1">
            <a:off x="4797443" y="768347"/>
            <a:ext cx="2083804" cy="15641"/>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a:extLst>
              <a:ext uri="{FF2B5EF4-FFF2-40B4-BE49-F238E27FC236}">
                <a16:creationId xmlns:a16="http://schemas.microsoft.com/office/drawing/2014/main" id="{8C06A75B-B773-C278-81A3-0CD088D08DD3}"/>
              </a:ext>
            </a:extLst>
          </p:cNvPr>
          <p:cNvSpPr txBox="1"/>
          <p:nvPr/>
        </p:nvSpPr>
        <p:spPr>
          <a:xfrm>
            <a:off x="660399" y="1608667"/>
            <a:ext cx="6104467" cy="3048014"/>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ü"/>
            </a:pPr>
            <a:r>
              <a:rPr lang="en-US" sz="1800" dirty="0">
                <a:effectLst/>
                <a:ea typeface="Calibri" panose="020F0502020204030204" pitchFamily="34" charset="0"/>
                <a:cs typeface="Times New Roman" panose="02020603050405020304" pitchFamily="18" charset="0"/>
              </a:rPr>
              <a:t>The main purpose of this online booking of bus tickets is to automate the manual procedure of booking tickets into an application.</a:t>
            </a:r>
            <a:endParaRPr lang="en-IN" sz="1800"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r>
              <a:rPr lang="en-US" sz="1800" dirty="0">
                <a:effectLst/>
                <a:ea typeface="Calibri" panose="020F0502020204030204" pitchFamily="34" charset="0"/>
                <a:cs typeface="Times New Roman" panose="02020603050405020304" pitchFamily="18" charset="0"/>
              </a:rPr>
              <a:t>By providing a web-based booking of bus tickets to customers, need not to queue up at the counter to purchase bus tickets.</a:t>
            </a:r>
            <a:endParaRPr lang="en-IN" sz="1800" dirty="0">
              <a:effectLst/>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r>
              <a:rPr lang="en-US" sz="1800" dirty="0">
                <a:effectLst/>
                <a:ea typeface="Calibri" panose="020F0502020204030204" pitchFamily="34" charset="0"/>
                <a:cs typeface="Times New Roman" panose="02020603050405020304" pitchFamily="18" charset="0"/>
              </a:rPr>
              <a:t>Enabling customers to check the availability and types of busses online.</a:t>
            </a:r>
            <a:endParaRPr lang="en-IN" sz="1800" dirty="0">
              <a:effectLst/>
              <a:ea typeface="Calibri" panose="020F0502020204030204" pitchFamily="34" charset="0"/>
              <a:cs typeface="Times New Roman" panose="02020603050405020304" pitchFamily="18" charset="0"/>
            </a:endParaRPr>
          </a:p>
          <a:p>
            <a:pPr algn="just"/>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36704" y="4286207"/>
            <a:ext cx="3962296" cy="734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5400" dirty="0">
                <a:solidFill>
                  <a:srgbClr val="009688"/>
                </a:solidFill>
              </a:rPr>
              <a:t>4.</a:t>
            </a:r>
            <a:r>
              <a:rPr lang="en-IN" sz="2800" dirty="0">
                <a:solidFill>
                  <a:srgbClr val="009688"/>
                </a:solidFill>
              </a:rPr>
              <a:t>ALGORI</a:t>
            </a:r>
            <a:r>
              <a:rPr lang="en-IN" sz="2800" dirty="0">
                <a:solidFill>
                  <a:schemeClr val="bg1"/>
                </a:solidFill>
              </a:rPr>
              <a:t>THM</a:t>
            </a:r>
            <a:endParaRPr sz="2800" dirty="0">
              <a:solidFill>
                <a:schemeClr val="bg1"/>
              </a:solidFill>
            </a:endParaRPr>
          </a:p>
        </p:txBody>
      </p:sp>
      <p:sp>
        <p:nvSpPr>
          <p:cNvPr id="302" name="Google Shape;302;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7C9D913D-7E83-5267-B8A8-92BB023505BE}"/>
              </a:ext>
            </a:extLst>
          </p:cNvPr>
          <p:cNvSpPr txBox="1"/>
          <p:nvPr/>
        </p:nvSpPr>
        <p:spPr>
          <a:xfrm>
            <a:off x="4203063" y="122768"/>
            <a:ext cx="4690534" cy="4179477"/>
          </a:xfrm>
          <a:prstGeom prst="rect">
            <a:avLst/>
          </a:prstGeom>
          <a:noFill/>
        </p:spPr>
        <p:txBody>
          <a:bodyPr wrap="square" rtlCol="0">
            <a:spAutoFit/>
          </a:bodyPr>
          <a:lstStyle/>
          <a:p>
            <a:pPr marL="10795" indent="-6350"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Step 1: Start </a:t>
            </a:r>
            <a:endParaRPr lang="en-IN" sz="1800" dirty="0">
              <a:effectLst/>
              <a:latin typeface="Calibri" panose="020F0502020204030204" pitchFamily="34" charset="0"/>
              <a:ea typeface="Calibri" panose="020F0502020204030204" pitchFamily="34" charset="0"/>
            </a:endParaRPr>
          </a:p>
          <a:p>
            <a:pPr marL="10795" marR="1845945" indent="-6350" algn="just">
              <a:lnSpc>
                <a:spcPct val="147000"/>
              </a:lnSpc>
              <a:spcAft>
                <a:spcPts val="960"/>
              </a:spcAft>
            </a:pPr>
            <a:r>
              <a:rPr lang="en-IN" sz="1800" dirty="0">
                <a:effectLst/>
                <a:latin typeface="Times New Roman" panose="02020603050405020304" pitchFamily="18" charset="0"/>
                <a:ea typeface="Times New Roman" panose="02020603050405020304" pitchFamily="18" charset="0"/>
              </a:rPr>
              <a:t>Step 2: Enter password.</a:t>
            </a:r>
            <a:endParaRPr lang="en-IN" sz="1800" dirty="0">
              <a:effectLst/>
              <a:latin typeface="Calibri" panose="020F0502020204030204" pitchFamily="34" charset="0"/>
              <a:ea typeface="Calibri" panose="020F0502020204030204" pitchFamily="34" charset="0"/>
            </a:endParaRPr>
          </a:p>
          <a:p>
            <a:pPr marL="2583180" marR="290195" indent="-2578735"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Step 3: Check password. If password is</a:t>
            </a:r>
          </a:p>
          <a:p>
            <a:pPr marL="2583180" marR="290195" indent="-2578735" algn="just">
              <a:lnSpc>
                <a:spcPct val="102000"/>
              </a:lnSpc>
              <a:spcAft>
                <a:spcPts val="960"/>
              </a:spcAft>
            </a:pPr>
            <a:r>
              <a:rPr lang="en-IN" sz="1800" dirty="0">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correct go to </a:t>
            </a:r>
            <a:r>
              <a:rPr lang="en-IN" sz="1800" dirty="0">
                <a:latin typeface="Times New Roman" panose="02020603050405020304" pitchFamily="18" charset="0"/>
                <a:ea typeface="Times New Roman" panose="02020603050405020304" pitchFamily="18" charset="0"/>
              </a:rPr>
              <a:t>step 4,</a:t>
            </a:r>
            <a:r>
              <a:rPr lang="en-IN" sz="1800" dirty="0">
                <a:effectLst/>
                <a:latin typeface="Times New Roman" panose="02020603050405020304" pitchFamily="18" charset="0"/>
                <a:ea typeface="Times New Roman" panose="02020603050405020304" pitchFamily="18" charset="0"/>
              </a:rPr>
              <a:t>Else go to step 2. </a:t>
            </a:r>
            <a:endParaRPr lang="en-IN" sz="1800" dirty="0"/>
          </a:p>
          <a:p>
            <a:pPr marL="10795" indent="-6350"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Step 4:  Displays the menu as  </a:t>
            </a:r>
            <a:endParaRPr lang="en-IN" sz="1800" dirty="0">
              <a:effectLst/>
              <a:latin typeface="Calibri" panose="020F0502020204030204" pitchFamily="34" charset="0"/>
              <a:ea typeface="Calibri" panose="020F0502020204030204" pitchFamily="34" charset="0"/>
            </a:endParaRPr>
          </a:p>
          <a:p>
            <a:pPr marL="342900" lvl="0" indent="-342900" algn="just" fontAlgn="base">
              <a:lnSpc>
                <a:spcPct val="102000"/>
              </a:lnSpc>
              <a:spcAft>
                <a:spcPts val="960"/>
              </a:spcAft>
              <a:buClr>
                <a:srgbClr val="000000"/>
              </a:buClr>
              <a:buSzPts val="160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Add bus information</a:t>
            </a:r>
          </a:p>
          <a:p>
            <a:pPr marL="342900" lvl="0" indent="-342900" algn="just" fontAlgn="base">
              <a:lnSpc>
                <a:spcPct val="102000"/>
              </a:lnSpc>
              <a:spcAft>
                <a:spcPts val="960"/>
              </a:spcAft>
              <a:buClr>
                <a:srgbClr val="000000"/>
              </a:buClr>
              <a:buSzPts val="160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Reserve seats</a:t>
            </a:r>
          </a:p>
          <a:p>
            <a:pPr marL="342900" lvl="0" indent="-342900" algn="just" fontAlgn="base">
              <a:lnSpc>
                <a:spcPct val="102000"/>
              </a:lnSpc>
              <a:spcAft>
                <a:spcPts val="960"/>
              </a:spcAft>
              <a:buClr>
                <a:srgbClr val="000000"/>
              </a:buClr>
              <a:buSzPts val="160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Show reserved seats</a:t>
            </a:r>
          </a:p>
          <a:p>
            <a:pPr marL="342900" lvl="0" indent="-342900" algn="just" fontAlgn="base">
              <a:lnSpc>
                <a:spcPct val="102000"/>
              </a:lnSpc>
              <a:spcAft>
                <a:spcPts val="960"/>
              </a:spcAft>
              <a:buClr>
                <a:srgbClr val="000000"/>
              </a:buClr>
              <a:buSzPts val="160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Display available buses    </a:t>
            </a:r>
          </a:p>
          <a:p>
            <a:pPr marL="342900" lvl="0" indent="-342900" algn="just" fontAlgn="base">
              <a:lnSpc>
                <a:spcPct val="102000"/>
              </a:lnSpc>
              <a:spcAft>
                <a:spcPts val="960"/>
              </a:spcAft>
              <a:buClr>
                <a:srgbClr val="000000"/>
              </a:buClr>
              <a:buSzPts val="160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Close application </a:t>
            </a: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36704" y="4286207"/>
            <a:ext cx="3962296" cy="734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5400" dirty="0">
                <a:solidFill>
                  <a:srgbClr val="009688"/>
                </a:solidFill>
              </a:rPr>
              <a:t>4.</a:t>
            </a:r>
            <a:r>
              <a:rPr lang="en-IN" sz="2800" dirty="0">
                <a:solidFill>
                  <a:srgbClr val="009688"/>
                </a:solidFill>
              </a:rPr>
              <a:t>ALGORI</a:t>
            </a:r>
            <a:r>
              <a:rPr lang="en-IN" sz="2800" dirty="0">
                <a:solidFill>
                  <a:schemeClr val="bg1"/>
                </a:solidFill>
              </a:rPr>
              <a:t>THM</a:t>
            </a:r>
          </a:p>
        </p:txBody>
      </p:sp>
      <p:sp>
        <p:nvSpPr>
          <p:cNvPr id="302" name="Google Shape;302;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4" name="TextBox 3">
            <a:extLst>
              <a:ext uri="{FF2B5EF4-FFF2-40B4-BE49-F238E27FC236}">
                <a16:creationId xmlns:a16="http://schemas.microsoft.com/office/drawing/2014/main" id="{727040EA-1342-2B0C-EBD4-EF2C80B2B84A}"/>
              </a:ext>
            </a:extLst>
          </p:cNvPr>
          <p:cNvSpPr txBox="1"/>
          <p:nvPr/>
        </p:nvSpPr>
        <p:spPr>
          <a:xfrm>
            <a:off x="4165600" y="567267"/>
            <a:ext cx="4241696" cy="3337324"/>
          </a:xfrm>
          <a:prstGeom prst="rect">
            <a:avLst/>
          </a:prstGeom>
          <a:noFill/>
        </p:spPr>
        <p:txBody>
          <a:bodyPr wrap="square" rtlCol="0">
            <a:spAutoFit/>
          </a:bodyPr>
          <a:lstStyle/>
          <a:p>
            <a:pPr marL="1557020" marR="407670" indent="-1440815"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Step 5:  Get input from the user if the</a:t>
            </a:r>
          </a:p>
          <a:p>
            <a:pPr marL="1557020" marR="407670" indent="-1440815"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input is the following choices   go to</a:t>
            </a:r>
          </a:p>
          <a:p>
            <a:pPr marL="1557020" marR="407670" indent="-1440815"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respective choice numbers </a:t>
            </a:r>
            <a:endParaRPr lang="en-IN" sz="1800" dirty="0">
              <a:effectLst/>
              <a:latin typeface="Calibri" panose="020F0502020204030204" pitchFamily="34" charset="0"/>
              <a:ea typeface="Calibri" panose="020F0502020204030204" pitchFamily="34" charset="0"/>
            </a:endParaRPr>
          </a:p>
          <a:p>
            <a:pPr marL="10795" indent="-6350"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 Step 5.1:   Add bus information, </a:t>
            </a:r>
          </a:p>
          <a:p>
            <a:pPr marL="10795" indent="-6350"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Step 5.1.1: Enter bus number, driver name,                        arrival time, departure time, from and destination.</a:t>
            </a:r>
            <a:endParaRPr lang="en-IN" sz="1800" dirty="0">
              <a:effectLst/>
              <a:latin typeface="Calibri" panose="020F0502020204030204" pitchFamily="34" charset="0"/>
              <a:ea typeface="Calibri" panose="020F0502020204030204" pitchFamily="34" charset="0"/>
            </a:endParaRPr>
          </a:p>
          <a:p>
            <a:pPr marL="2066925" marR="121920" indent="-2062480"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Step 5.1.2: bus information is saved</a:t>
            </a:r>
            <a:endParaRPr lang="en-IN" sz="1800" dirty="0">
              <a:effectLst/>
              <a:latin typeface="Calibri" panose="020F0502020204030204" pitchFamily="34" charset="0"/>
              <a:ea typeface="Calibri" panose="020F0502020204030204" pitchFamily="34" charset="0"/>
            </a:endParaRPr>
          </a:p>
          <a:p>
            <a:pPr algn="just"/>
            <a:endParaRPr lang="en-IN" dirty="0"/>
          </a:p>
        </p:txBody>
      </p:sp>
    </p:spTree>
    <p:extLst>
      <p:ext uri="{BB962C8B-B14F-4D97-AF65-F5344CB8AC3E}">
        <p14:creationId xmlns:p14="http://schemas.microsoft.com/office/powerpoint/2010/main" val="224915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36704" y="4286207"/>
            <a:ext cx="3962296" cy="7345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5400" dirty="0">
                <a:solidFill>
                  <a:srgbClr val="009688"/>
                </a:solidFill>
              </a:rPr>
              <a:t>4.</a:t>
            </a:r>
            <a:r>
              <a:rPr lang="en-IN" sz="2800" dirty="0">
                <a:solidFill>
                  <a:srgbClr val="009688"/>
                </a:solidFill>
              </a:rPr>
              <a:t>ALGORI</a:t>
            </a:r>
            <a:r>
              <a:rPr lang="en-IN" sz="2800" dirty="0">
                <a:solidFill>
                  <a:schemeClr val="bg1"/>
                </a:solidFill>
              </a:rPr>
              <a:t>THM</a:t>
            </a:r>
          </a:p>
        </p:txBody>
      </p:sp>
      <p:sp>
        <p:nvSpPr>
          <p:cNvPr id="302" name="Google Shape;302;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extBox 2">
            <a:extLst>
              <a:ext uri="{FF2B5EF4-FFF2-40B4-BE49-F238E27FC236}">
                <a16:creationId xmlns:a16="http://schemas.microsoft.com/office/drawing/2014/main" id="{53901F91-457F-627F-B2B4-282884CBD50E}"/>
              </a:ext>
            </a:extLst>
          </p:cNvPr>
          <p:cNvSpPr txBox="1"/>
          <p:nvPr/>
        </p:nvSpPr>
        <p:spPr>
          <a:xfrm>
            <a:off x="3920067" y="491067"/>
            <a:ext cx="4487229" cy="5262851"/>
          </a:xfrm>
          <a:prstGeom prst="rect">
            <a:avLst/>
          </a:prstGeom>
          <a:noFill/>
        </p:spPr>
        <p:txBody>
          <a:bodyPr wrap="square" rtlCol="0">
            <a:spAutoFit/>
          </a:bodyPr>
          <a:lstStyle/>
          <a:p>
            <a:pPr marL="10795" indent="-6350" algn="just">
              <a:lnSpc>
                <a:spcPct val="102000"/>
              </a:lnSpc>
              <a:spcAft>
                <a:spcPts val="1160"/>
              </a:spcAft>
            </a:pPr>
            <a:r>
              <a:rPr lang="en-IN" sz="1800" dirty="0">
                <a:effectLst/>
                <a:latin typeface="Times New Roman" panose="02020603050405020304" pitchFamily="18" charset="0"/>
                <a:ea typeface="Times New Roman" panose="02020603050405020304" pitchFamily="18" charset="0"/>
              </a:rPr>
              <a:t>Step 5.2: Reserve seats,</a:t>
            </a:r>
          </a:p>
          <a:p>
            <a:pPr marL="10795" indent="-6350" algn="just">
              <a:lnSpc>
                <a:spcPct val="102000"/>
              </a:lnSpc>
              <a:spcAft>
                <a:spcPts val="1160"/>
              </a:spcAft>
            </a:pPr>
            <a:r>
              <a:rPr lang="en-IN" sz="1800" dirty="0">
                <a:effectLst/>
                <a:latin typeface="Times New Roman" panose="02020603050405020304" pitchFamily="18" charset="0"/>
                <a:ea typeface="Times New Roman" panose="02020603050405020304" pitchFamily="18" charset="0"/>
              </a:rPr>
              <a:t>Step 5.2.1: Enter bus number, check whether the number is correct or not.</a:t>
            </a:r>
            <a:endParaRPr lang="en-IN" sz="1800" dirty="0">
              <a:effectLst/>
              <a:latin typeface="Calibri" panose="020F0502020204030204" pitchFamily="34" charset="0"/>
              <a:ea typeface="Calibri" panose="020F0502020204030204" pitchFamily="34" charset="0"/>
            </a:endParaRPr>
          </a:p>
          <a:p>
            <a:pPr marL="10795" indent="-6350"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Step 5.2.2: enter seat number. And passenger name.</a:t>
            </a:r>
            <a:endParaRPr lang="en-IN" sz="1800" dirty="0">
              <a:effectLst/>
              <a:latin typeface="Calibri" panose="020F0502020204030204" pitchFamily="34" charset="0"/>
              <a:ea typeface="Calibri" panose="020F0502020204030204" pitchFamily="34" charset="0"/>
            </a:endParaRPr>
          </a:p>
          <a:p>
            <a:pPr marL="10795" indent="-6350"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	Step5.2.3: reserve the seat to the passenger  </a:t>
            </a:r>
          </a:p>
          <a:p>
            <a:pPr marL="10795" indent="-6350" algn="just">
              <a:lnSpc>
                <a:spcPct val="102000"/>
              </a:lnSpc>
              <a:spcAft>
                <a:spcPts val="960"/>
              </a:spcAft>
            </a:pPr>
            <a:r>
              <a:rPr lang="en-IN" sz="1800" dirty="0">
                <a:effectLst/>
                <a:latin typeface="Times New Roman" panose="02020603050405020304" pitchFamily="18" charset="0"/>
                <a:ea typeface="Times New Roman" panose="02020603050405020304" pitchFamily="18" charset="0"/>
              </a:rPr>
              <a:t>Step 5.3: Show the available seats in a bus,</a:t>
            </a:r>
            <a:endParaRPr lang="en-IN" sz="1800" dirty="0">
              <a:effectLst/>
              <a:latin typeface="Calibri" panose="020F0502020204030204" pitchFamily="34" charset="0"/>
              <a:ea typeface="Calibri" panose="020F0502020204030204" pitchFamily="34" charset="0"/>
            </a:endParaRPr>
          </a:p>
          <a:p>
            <a:pPr marL="10795" indent="-6350" algn="just">
              <a:lnSpc>
                <a:spcPct val="102000"/>
              </a:lnSpc>
              <a:spcAft>
                <a:spcPts val="1160"/>
              </a:spcAft>
            </a:pPr>
            <a:r>
              <a:rPr lang="en-IN" sz="1800" dirty="0">
                <a:effectLst/>
                <a:latin typeface="Times New Roman" panose="02020603050405020304" pitchFamily="18" charset="0"/>
                <a:ea typeface="Times New Roman" panose="02020603050405020304" pitchFamily="18" charset="0"/>
              </a:rPr>
              <a:t>Step 5.3.1: Enter bus number</a:t>
            </a:r>
          </a:p>
          <a:p>
            <a:pPr marL="10795" indent="-6350" algn="just">
              <a:lnSpc>
                <a:spcPct val="102000"/>
              </a:lnSpc>
              <a:spcAft>
                <a:spcPts val="1160"/>
              </a:spcAft>
            </a:pPr>
            <a:r>
              <a:rPr lang="en-IN" sz="1800" dirty="0">
                <a:effectLst/>
                <a:latin typeface="Times New Roman" panose="02020603050405020304" pitchFamily="18" charset="0"/>
                <a:ea typeface="Times New Roman" panose="02020603050405020304" pitchFamily="18" charset="0"/>
              </a:rPr>
              <a:t>Step 5.3.2:  the name of the passenger is </a:t>
            </a:r>
            <a:r>
              <a:rPr lang="en-IN" sz="1800" dirty="0" err="1">
                <a:effectLst/>
                <a:latin typeface="Times New Roman" panose="02020603050405020304" pitchFamily="18" charset="0"/>
                <a:ea typeface="Times New Roman" panose="02020603050405020304" pitchFamily="18" charset="0"/>
              </a:rPr>
              <a:t>displayed.If</a:t>
            </a:r>
            <a:r>
              <a:rPr lang="en-IN" sz="1800" dirty="0">
                <a:effectLst/>
                <a:latin typeface="Times New Roman" panose="02020603050405020304" pitchFamily="18" charset="0"/>
                <a:ea typeface="Times New Roman" panose="02020603050405020304" pitchFamily="18" charset="0"/>
              </a:rPr>
              <a:t> it is reserved or empty is displayed.</a:t>
            </a:r>
            <a:r>
              <a:rPr lang="en-IN" sz="1800" dirty="0">
                <a:effectLst/>
                <a:latin typeface="Calibri" panose="020F0502020204030204" pitchFamily="34" charset="0"/>
                <a:ea typeface="Calibri" panose="020F0502020204030204" pitchFamily="34" charset="0"/>
              </a:rPr>
              <a:t> </a:t>
            </a:r>
          </a:p>
          <a:p>
            <a:pPr marL="10795" indent="-6350" algn="just">
              <a:lnSpc>
                <a:spcPct val="102000"/>
              </a:lnSpc>
              <a:spcAft>
                <a:spcPts val="1160"/>
              </a:spcAft>
            </a:pPr>
            <a:endParaRPr lang="en-IN" sz="1800" dirty="0">
              <a:effectLst/>
              <a:latin typeface="Calibri" panose="020F0502020204030204" pitchFamily="34" charset="0"/>
              <a:ea typeface="Calibri" panose="020F0502020204030204" pitchFamily="34" charset="0"/>
            </a:endParaRPr>
          </a:p>
          <a:p>
            <a:pPr marL="10795" indent="-6350" algn="just">
              <a:lnSpc>
                <a:spcPct val="102000"/>
              </a:lnSpc>
              <a:spcAft>
                <a:spcPts val="960"/>
              </a:spcAf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30866467"/>
      </p:ext>
    </p:extLst>
  </p:cSld>
  <p:clrMapOvr>
    <a:masterClrMapping/>
  </p:clrMapOvr>
</p:sld>
</file>

<file path=ppt/theme/theme1.xml><?xml version="1.0" encoding="utf-8"?>
<a:theme xmlns:a="http://schemas.openxmlformats.org/drawingml/2006/main" name="Cadwal template">
  <a:themeElements>
    <a:clrScheme name="Custom 347">
      <a:dk1>
        <a:srgbClr val="999999"/>
      </a:dk1>
      <a:lt1>
        <a:srgbClr val="FFFFFF"/>
      </a:lt1>
      <a:dk2>
        <a:srgbClr val="B7B7B7"/>
      </a:dk2>
      <a:lt2>
        <a:srgbClr val="ECECEC"/>
      </a:lt2>
      <a:accent1>
        <a:srgbClr val="8BC34A"/>
      </a:accent1>
      <a:accent2>
        <a:srgbClr val="CDDC39"/>
      </a:accent2>
      <a:accent3>
        <a:srgbClr val="FFEB3B"/>
      </a:accent3>
      <a:accent4>
        <a:srgbClr val="FFC107"/>
      </a:accent4>
      <a:accent5>
        <a:srgbClr val="FF9800"/>
      </a:accent5>
      <a:accent6>
        <a:srgbClr val="F44336"/>
      </a:accent6>
      <a:hlink>
        <a:srgbClr val="00BCD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On-screen Show (16:9)</PresentationFormat>
  <Paragraphs>88</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Montserrat</vt:lpstr>
      <vt:lpstr>Arial</vt:lpstr>
      <vt:lpstr>Times New Roman</vt:lpstr>
      <vt:lpstr>Wingdings</vt:lpstr>
      <vt:lpstr>Gill Sans MT Condensed</vt:lpstr>
      <vt:lpstr>Amasis MT Pro Medium</vt:lpstr>
      <vt:lpstr>Calibri</vt:lpstr>
      <vt:lpstr>Arial Black</vt:lpstr>
      <vt:lpstr>Karla</vt:lpstr>
      <vt:lpstr>Cambria</vt:lpstr>
      <vt:lpstr>Cadwal template</vt:lpstr>
      <vt:lpstr>ONLINE BUS  RESERVATION SYSTEM</vt:lpstr>
      <vt:lpstr>GROUP DETAILES:</vt:lpstr>
      <vt:lpstr>PowerPoint Presentation</vt:lpstr>
      <vt:lpstr>1.INTRODUCTION</vt:lpstr>
      <vt:lpstr>PowerPoint Presentation</vt:lpstr>
      <vt:lpstr>PowerPoint Presentation</vt:lpstr>
      <vt:lpstr>4.ALGORITHM</vt:lpstr>
      <vt:lpstr>4.ALGORITHM</vt:lpstr>
      <vt:lpstr>4.ALGORITHM</vt:lpstr>
      <vt:lpstr>4.ALGORITHM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RESERVATION SYSTEM</dc:title>
  <cp:lastModifiedBy>challapalli nagasai</cp:lastModifiedBy>
  <cp:revision>1</cp:revision>
  <dcterms:modified xsi:type="dcterms:W3CDTF">2022-12-12T16:28:05Z</dcterms:modified>
</cp:coreProperties>
</file>