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74" r:id="rId5"/>
  </p:sld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5" Type="http://schemas.openxmlformats.org/officeDocument/2006/relationships/slideMaster" Target="slideMasters/slideMaster2.xml" /><Relationship Id="rId15" Type="http://schemas.openxmlformats.org/officeDocument/2006/relationships/slide" Target="slides/slide10.xml" /><Relationship Id="rId23" Type="http://schemas.openxmlformats.org/officeDocument/2006/relationships/tableStyles" Target="tableStyles.xml" /><Relationship Id="rId10" Type="http://schemas.openxmlformats.org/officeDocument/2006/relationships/slide" Target="slides/slide5.xml" /><Relationship Id="rId19" Type="http://schemas.openxmlformats.org/officeDocument/2006/relationships/slide" Target="slides/slide14.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C2F0E5C9-2943-4A9B-872F-ECF6B159E9F4}">
      <dgm:prSet/>
      <dgm:spPr/>
      <dgm:t>
        <a:bodyPr/>
        <a:lstStyle/>
        <a:p>
          <a:pPr algn="l"/>
          <a:r>
            <a:rPr lang="en-US" dirty="0"/>
            <a:t>MENTOR: PROF. PAVITHRA B MAM</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FCF8472E-E9C3-4000-82AB-72EDAE1AB4A8}" type="pres">
      <dgm:prSet presAssocID="{C2F0E5C9-2943-4A9B-872F-ECF6B159E9F4}" presName="composite" presStyleCnt="0"/>
      <dgm:spPr/>
    </dgm:pt>
    <dgm:pt modelId="{BDBC8618-B9DC-43C0-9154-8B01B6C380F0}" type="pres">
      <dgm:prSet presAssocID="{C2F0E5C9-2943-4A9B-872F-ECF6B159E9F4}" presName="Parent1" presStyleLbl="alignNode1" presStyleIdx="0" presStyleCnt="1" custScaleX="256527" custScaleY="137444" custLinFactY="-100000" custLinFactNeighborX="-49960" custLinFactNeighborY="-180464">
        <dgm:presLayoutVars>
          <dgm:chMax val="1"/>
          <dgm:chPref val="1"/>
          <dgm:bulletEnabled val="1"/>
        </dgm:presLayoutVars>
      </dgm:prSet>
      <dgm:spPr/>
    </dgm:pt>
    <dgm:pt modelId="{D3EC2C25-3312-4A4A-A8FF-2F844BEA4E97}" type="pres">
      <dgm:prSet presAssocID="{C2F0E5C9-2943-4A9B-872F-ECF6B159E9F4}" presName="Childtext1" presStyleLbl="revTx" presStyleIdx="0" presStyleCnt="1">
        <dgm:presLayoutVars>
          <dgm:chMax val="0"/>
          <dgm:chPref val="0"/>
          <dgm:bulletEnabled/>
        </dgm:presLayoutVars>
      </dgm:prSet>
      <dgm:spPr/>
    </dgm:pt>
    <dgm:pt modelId="{EFE619BD-42D5-4298-8743-E3B6574ADF21}" type="pres">
      <dgm:prSet presAssocID="{C2F0E5C9-2943-4A9B-872F-ECF6B159E9F4}" presName="ConnectLine" presStyleLbl="sibTrans1D1" presStyleIdx="0" presStyleCnt="1"/>
      <dgm:spPr>
        <a:noFill/>
        <a:ln w="12700" cap="flat" cmpd="sng" algn="ctr">
          <a:solidFill>
            <a:schemeClr val="accent1">
              <a:hueOff val="0"/>
              <a:satOff val="0"/>
              <a:lumOff val="0"/>
              <a:alphaOff val="0"/>
            </a:schemeClr>
          </a:solidFill>
          <a:prstDash val="dash"/>
        </a:ln>
        <a:effectLst/>
      </dgm:spPr>
    </dgm:pt>
    <dgm:pt modelId="{FB7B9054-7A33-4AAA-8395-95A7B795BE28}" type="pres">
      <dgm:prSet presAssocID="{C2F0E5C9-2943-4A9B-872F-ECF6B159E9F4}" presName="ConnectLineEnd" presStyleLbl="node1" presStyleIdx="0" presStyleCnt="1"/>
      <dgm:spPr/>
    </dgm:pt>
    <dgm:pt modelId="{318E4BF8-0C5A-4C59-9616-25A5C2084DCE}" type="pres">
      <dgm:prSet presAssocID="{C2F0E5C9-2943-4A9B-872F-ECF6B159E9F4}" presName="EmptyPane" presStyleCnt="0"/>
      <dgm:spPr/>
    </dgm:pt>
  </dgm:ptLst>
  <dgm:cxnLst>
    <dgm:cxn modelId="{DC951A47-D712-4DDF-BC45-034C400F587A}" type="presOf" srcId="{08F627ED-A304-4697-8C44-18E45D3D2B1A}" destId="{D6614DDC-66DE-4E26-A0E6-8B5D4F611437}" srcOrd="0" destOrd="0" presId="urn:microsoft.com/office/officeart/2016/7/layout/HexagonTimeline"/>
    <dgm:cxn modelId="{F7608388-5A1F-4FE9-96E5-520EA7B1F725}" srcId="{08F627ED-A304-4697-8C44-18E45D3D2B1A}" destId="{C2F0E5C9-2943-4A9B-872F-ECF6B159E9F4}" srcOrd="0" destOrd="0" parTransId="{8FBB852D-32B7-4273-9DE3-951F1CFE69EC}" sibTransId="{1A62CB6F-38D7-44F2-AFAB-0C4382E3DA24}"/>
    <dgm:cxn modelId="{3DA9BFA9-6209-40BA-86F5-CB304B4E5DF6}" type="presOf" srcId="{C2F0E5C9-2943-4A9B-872F-ECF6B159E9F4}" destId="{BDBC8618-B9DC-43C0-9154-8B01B6C380F0}" srcOrd="0" destOrd="0" presId="urn:microsoft.com/office/officeart/2016/7/layout/HexagonTimeline"/>
    <dgm:cxn modelId="{63A0F380-F36C-405D-9D21-6833D2B72A80}" type="presParOf" srcId="{D6614DDC-66DE-4E26-A0E6-8B5D4F611437}" destId="{FCF8472E-E9C3-4000-82AB-72EDAE1AB4A8}" srcOrd="0" destOrd="0" presId="urn:microsoft.com/office/officeart/2016/7/layout/HexagonTimeline"/>
    <dgm:cxn modelId="{615B9CFC-A52B-4F30-90CF-B2EE45A1A4DE}" type="presParOf" srcId="{FCF8472E-E9C3-4000-82AB-72EDAE1AB4A8}" destId="{BDBC8618-B9DC-43C0-9154-8B01B6C380F0}" srcOrd="0" destOrd="0" presId="urn:microsoft.com/office/officeart/2016/7/layout/HexagonTimeline"/>
    <dgm:cxn modelId="{2F074D50-C310-4756-ABBF-15F67F28FCC0}" type="presParOf" srcId="{FCF8472E-E9C3-4000-82AB-72EDAE1AB4A8}" destId="{D3EC2C25-3312-4A4A-A8FF-2F844BEA4E97}" srcOrd="1" destOrd="0" presId="urn:microsoft.com/office/officeart/2016/7/layout/HexagonTimeline"/>
    <dgm:cxn modelId="{71D626EA-9493-4A88-901C-A54695211004}" type="presParOf" srcId="{FCF8472E-E9C3-4000-82AB-72EDAE1AB4A8}" destId="{EFE619BD-42D5-4298-8743-E3B6574ADF21}" srcOrd="2" destOrd="0" presId="urn:microsoft.com/office/officeart/2016/7/layout/HexagonTimeline"/>
    <dgm:cxn modelId="{906C50AB-0D65-4434-A77E-09445DCCA276}" type="presParOf" srcId="{FCF8472E-E9C3-4000-82AB-72EDAE1AB4A8}" destId="{FB7B9054-7A33-4AAA-8395-95A7B795BE28}" srcOrd="3" destOrd="0" presId="urn:microsoft.com/office/officeart/2016/7/layout/HexagonTimeline"/>
    <dgm:cxn modelId="{19B4ED53-8583-4E2A-8AD8-90AEF18ABA86}" type="presParOf" srcId="{FCF8472E-E9C3-4000-82AB-72EDAE1AB4A8}" destId="{318E4BF8-0C5A-4C59-9616-25A5C2084DCE}"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C8618-B9DC-43C0-9154-8B01B6C380F0}">
      <dsp:nvSpPr>
        <dsp:cNvPr id="0" name=""/>
        <dsp:cNvSpPr/>
      </dsp:nvSpPr>
      <dsp:spPr>
        <a:xfrm>
          <a:off x="0" y="295958"/>
          <a:ext cx="4835112" cy="6998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844550">
            <a:lnSpc>
              <a:spcPct val="90000"/>
            </a:lnSpc>
            <a:spcBef>
              <a:spcPct val="0"/>
            </a:spcBef>
            <a:spcAft>
              <a:spcPct val="35000"/>
            </a:spcAft>
            <a:buNone/>
          </a:pPr>
          <a:r>
            <a:rPr lang="en-US" sz="1900" kern="1200" dirty="0"/>
            <a:t>MENTOR: PROF. PAVITHRA B MAM</a:t>
          </a:r>
        </a:p>
      </dsp:txBody>
      <dsp:txXfrm>
        <a:off x="0" y="295958"/>
        <a:ext cx="4835112" cy="699896"/>
      </dsp:txXfrm>
    </dsp:sp>
    <dsp:sp modelId="{D3EC2C25-3312-4A4A-A8FF-2F844BEA4E97}">
      <dsp:nvSpPr>
        <dsp:cNvPr id="0" name=""/>
        <dsp:cNvSpPr/>
      </dsp:nvSpPr>
      <dsp:spPr>
        <a:xfrm>
          <a:off x="-940160" y="-1730087"/>
          <a:ext cx="6715433" cy="1866391"/>
        </a:xfrm>
        <a:prstGeom prst="rect">
          <a:avLst/>
        </a:prstGeom>
        <a:noFill/>
        <a:ln>
          <a:noFill/>
        </a:ln>
        <a:effectLst/>
      </dsp:spPr>
      <dsp:style>
        <a:lnRef idx="0">
          <a:scrgbClr r="0" g="0" b="0"/>
        </a:lnRef>
        <a:fillRef idx="0">
          <a:scrgbClr r="0" g="0" b="0"/>
        </a:fillRef>
        <a:effectRef idx="0">
          <a:scrgbClr r="0" g="0" b="0"/>
        </a:effectRef>
        <a:fontRef idx="minor"/>
      </dsp:style>
    </dsp:sp>
    <dsp:sp modelId="{EFE619BD-42D5-4298-8743-E3B6574ADF21}">
      <dsp:nvSpPr>
        <dsp:cNvPr id="0" name=""/>
        <dsp:cNvSpPr/>
      </dsp:nvSpPr>
      <dsp:spPr>
        <a:xfrm>
          <a:off x="2417556" y="-112504"/>
          <a:ext cx="0" cy="5832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7B9054-7A33-4AAA-8395-95A7B795BE28}">
      <dsp:nvSpPr>
        <dsp:cNvPr id="0" name=""/>
        <dsp:cNvSpPr/>
      </dsp:nvSpPr>
      <dsp:spPr>
        <a:xfrm>
          <a:off x="2308698" y="-133817"/>
          <a:ext cx="217715" cy="1166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1/5/2024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702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56948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986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822798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30216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72964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8824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48647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83196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5330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533993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152730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8518126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260976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446046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583329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081963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390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1/5/2024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slideLayout" Target="../slideLayouts/slideLayout2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20" Type="http://schemas.openxmlformats.org/officeDocument/2006/relationships/image" Target="../media/image4.jpg"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19" Type="http://schemas.openxmlformats.org/officeDocument/2006/relationships/theme" Target="../theme/theme2.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1/5/2024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1/5/2024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674865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b="1" i="1" dirty="0">
                <a:solidFill>
                  <a:schemeClr val="tx1"/>
                </a:solidFill>
                <a:latin typeface="Algerian" panose="04020705040A02060702" pitchFamily="82" charset="0"/>
              </a:rPr>
              <a:t>SRM UNIVERSITY</a:t>
            </a:r>
            <a:br>
              <a:rPr lang="en-US" sz="4400" b="1" i="1" dirty="0">
                <a:solidFill>
                  <a:schemeClr val="tx1"/>
                </a:solidFill>
                <a:latin typeface="Algerian" panose="04020705040A02060702" pitchFamily="82" charset="0"/>
              </a:rPr>
            </a:br>
            <a:r>
              <a:rPr lang="en-US" sz="4400" b="1" i="1" dirty="0">
                <a:solidFill>
                  <a:schemeClr val="tx1"/>
                </a:solidFill>
                <a:latin typeface="Algerian" panose="04020705040A02060702" pitchFamily="82" charset="0"/>
              </a:rPr>
              <a:t>-AP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CSE – I SECTION  (GROUP-13)</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42238899-758B-42E0-AD3D-64328AC84ED4}"/>
              </a:ext>
            </a:extLst>
          </p:cNvPr>
          <p:cNvSpPr/>
          <p:nvPr/>
        </p:nvSpPr>
        <p:spPr>
          <a:xfrm>
            <a:off x="5013051" y="1821870"/>
            <a:ext cx="1437261" cy="1044141"/>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D8BA141-219F-4D71-B390-C6E83FF04B83}"/>
              </a:ext>
            </a:extLst>
          </p:cNvPr>
          <p:cNvSpPr/>
          <p:nvPr/>
        </p:nvSpPr>
        <p:spPr>
          <a:xfrm>
            <a:off x="8091461" y="1195876"/>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86EB5ED-246E-4000-B0A8-ECDC11E33954}"/>
              </a:ext>
            </a:extLst>
          </p:cNvPr>
          <p:cNvSpPr/>
          <p:nvPr/>
        </p:nvSpPr>
        <p:spPr>
          <a:xfrm>
            <a:off x="4301334" y="1183352"/>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22DE26D6-12D8-4392-9AA4-ADE043861A54}"/>
              </a:ext>
            </a:extLst>
          </p:cNvPr>
          <p:cNvSpPr/>
          <p:nvPr/>
        </p:nvSpPr>
        <p:spPr>
          <a:xfrm>
            <a:off x="9381030" y="663225"/>
            <a:ext cx="281559" cy="48630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Arrow: Down 7">
            <a:extLst>
              <a:ext uri="{FF2B5EF4-FFF2-40B4-BE49-F238E27FC236}">
                <a16:creationId xmlns:a16="http://schemas.microsoft.com/office/drawing/2014/main" id="{88B3453A-D1CA-4E29-A50C-8299C122737A}"/>
              </a:ext>
            </a:extLst>
          </p:cNvPr>
          <p:cNvSpPr/>
          <p:nvPr/>
        </p:nvSpPr>
        <p:spPr>
          <a:xfrm>
            <a:off x="5590903" y="681779"/>
            <a:ext cx="281559" cy="4677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Arrow: Left 8">
            <a:extLst>
              <a:ext uri="{FF2B5EF4-FFF2-40B4-BE49-F238E27FC236}">
                <a16:creationId xmlns:a16="http://schemas.microsoft.com/office/drawing/2014/main" id="{382F52FA-3003-414A-81A0-30A5BCF284E3}"/>
              </a:ext>
            </a:extLst>
          </p:cNvPr>
          <p:cNvSpPr/>
          <p:nvPr/>
        </p:nvSpPr>
        <p:spPr>
          <a:xfrm>
            <a:off x="6450312" y="2210355"/>
            <a:ext cx="3015238" cy="26716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E865E7FA-86F2-4202-8EFB-03E7C6D4EFBC}"/>
              </a:ext>
            </a:extLst>
          </p:cNvPr>
          <p:cNvSpPr/>
          <p:nvPr/>
        </p:nvSpPr>
        <p:spPr>
          <a:xfrm>
            <a:off x="9465550" y="1450521"/>
            <a:ext cx="165759" cy="97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1331684C-ACC2-4B42-9A05-F98E4187B3D6}"/>
              </a:ext>
            </a:extLst>
          </p:cNvPr>
          <p:cNvSpPr/>
          <p:nvPr/>
        </p:nvSpPr>
        <p:spPr>
          <a:xfrm>
            <a:off x="5562037" y="2981128"/>
            <a:ext cx="244160" cy="44787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40211C4B-EDCB-404B-941B-9A95ABF9F15D}"/>
              </a:ext>
            </a:extLst>
          </p:cNvPr>
          <p:cNvSpPr/>
          <p:nvPr/>
        </p:nvSpPr>
        <p:spPr>
          <a:xfrm>
            <a:off x="5628302" y="437342"/>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3" name="Oval 12">
            <a:extLst>
              <a:ext uri="{FF2B5EF4-FFF2-40B4-BE49-F238E27FC236}">
                <a16:creationId xmlns:a16="http://schemas.microsoft.com/office/drawing/2014/main" id="{1EEB38AD-E6DB-4DD4-A4FF-A3D5BE437D4D}"/>
              </a:ext>
            </a:extLst>
          </p:cNvPr>
          <p:cNvSpPr/>
          <p:nvPr/>
        </p:nvSpPr>
        <p:spPr>
          <a:xfrm>
            <a:off x="11206941" y="437343"/>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4" name="Oval 13">
            <a:extLst>
              <a:ext uri="{FF2B5EF4-FFF2-40B4-BE49-F238E27FC236}">
                <a16:creationId xmlns:a16="http://schemas.microsoft.com/office/drawing/2014/main" id="{0FD8FE86-EEE4-4D34-A5E0-38B41F538EE6}"/>
              </a:ext>
            </a:extLst>
          </p:cNvPr>
          <p:cNvSpPr/>
          <p:nvPr/>
        </p:nvSpPr>
        <p:spPr>
          <a:xfrm>
            <a:off x="9438460" y="6111097"/>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D10571E6-C6ED-4876-BCD2-C1FE9032F958}"/>
              </a:ext>
            </a:extLst>
          </p:cNvPr>
          <p:cNvSpPr/>
          <p:nvPr/>
        </p:nvSpPr>
        <p:spPr>
          <a:xfrm>
            <a:off x="11188064" y="6111096"/>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3A4CBB13-232C-4C47-A933-74C6D8017AA5}"/>
              </a:ext>
            </a:extLst>
          </p:cNvPr>
          <p:cNvSpPr/>
          <p:nvPr/>
        </p:nvSpPr>
        <p:spPr>
          <a:xfrm>
            <a:off x="5660167" y="681779"/>
            <a:ext cx="3778926" cy="130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Down 16">
            <a:extLst>
              <a:ext uri="{FF2B5EF4-FFF2-40B4-BE49-F238E27FC236}">
                <a16:creationId xmlns:a16="http://schemas.microsoft.com/office/drawing/2014/main" id="{68634F4C-AB15-43F2-AB86-6722181B87D6}"/>
              </a:ext>
            </a:extLst>
          </p:cNvPr>
          <p:cNvSpPr/>
          <p:nvPr/>
        </p:nvSpPr>
        <p:spPr>
          <a:xfrm>
            <a:off x="5594541" y="5081516"/>
            <a:ext cx="277920" cy="50067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C7A54B75-4EEA-434C-947C-3D4CB31A3DC8}"/>
              </a:ext>
            </a:extLst>
          </p:cNvPr>
          <p:cNvSpPr/>
          <p:nvPr/>
        </p:nvSpPr>
        <p:spPr>
          <a:xfrm>
            <a:off x="9381030" y="5079424"/>
            <a:ext cx="250278" cy="50067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Down 18">
            <a:extLst>
              <a:ext uri="{FF2B5EF4-FFF2-40B4-BE49-F238E27FC236}">
                <a16:creationId xmlns:a16="http://schemas.microsoft.com/office/drawing/2014/main" id="{284A2F38-A7F5-4D85-8FE1-E076727C6F54}"/>
              </a:ext>
            </a:extLst>
          </p:cNvPr>
          <p:cNvSpPr/>
          <p:nvPr/>
        </p:nvSpPr>
        <p:spPr>
          <a:xfrm>
            <a:off x="9316483" y="2843143"/>
            <a:ext cx="314825" cy="58585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Down 19">
            <a:extLst>
              <a:ext uri="{FF2B5EF4-FFF2-40B4-BE49-F238E27FC236}">
                <a16:creationId xmlns:a16="http://schemas.microsoft.com/office/drawing/2014/main" id="{36B7FE6D-6DA7-4661-AF75-D2E010F53625}"/>
              </a:ext>
            </a:extLst>
          </p:cNvPr>
          <p:cNvSpPr/>
          <p:nvPr/>
        </p:nvSpPr>
        <p:spPr>
          <a:xfrm>
            <a:off x="5609072" y="1468235"/>
            <a:ext cx="263389" cy="35363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F8FD5630-FB33-42DB-AA8E-942550678A58}"/>
              </a:ext>
            </a:extLst>
          </p:cNvPr>
          <p:cNvSpPr/>
          <p:nvPr/>
        </p:nvSpPr>
        <p:spPr>
          <a:xfrm>
            <a:off x="5628302" y="2845072"/>
            <a:ext cx="3778926" cy="130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Diamond 21">
            <a:extLst>
              <a:ext uri="{FF2B5EF4-FFF2-40B4-BE49-F238E27FC236}">
                <a16:creationId xmlns:a16="http://schemas.microsoft.com/office/drawing/2014/main" id="{82A7A51B-BC84-43C2-B57E-D0C4EF95E948}"/>
              </a:ext>
            </a:extLst>
          </p:cNvPr>
          <p:cNvSpPr/>
          <p:nvPr/>
        </p:nvSpPr>
        <p:spPr>
          <a:xfrm>
            <a:off x="4989433" y="4041075"/>
            <a:ext cx="1437261" cy="1044141"/>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524A17AC-B537-4F62-8A93-8E85DE9C9C02}"/>
              </a:ext>
            </a:extLst>
          </p:cNvPr>
          <p:cNvSpPr/>
          <p:nvPr/>
        </p:nvSpPr>
        <p:spPr>
          <a:xfrm>
            <a:off x="8043547" y="3446978"/>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368758F3-FC0C-45B2-AF85-684F3901723A}"/>
              </a:ext>
            </a:extLst>
          </p:cNvPr>
          <p:cNvSpPr/>
          <p:nvPr/>
        </p:nvSpPr>
        <p:spPr>
          <a:xfrm>
            <a:off x="4253769" y="3446978"/>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B97C70E6-8465-4A1E-9B89-C3DF43146F77}"/>
              </a:ext>
            </a:extLst>
          </p:cNvPr>
          <p:cNvSpPr/>
          <p:nvPr/>
        </p:nvSpPr>
        <p:spPr>
          <a:xfrm>
            <a:off x="5576370" y="3689248"/>
            <a:ext cx="263389" cy="35363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C4443252-CB17-4FFE-B4A0-E3E31E8CA8A3}"/>
              </a:ext>
            </a:extLst>
          </p:cNvPr>
          <p:cNvSpPr/>
          <p:nvPr/>
        </p:nvSpPr>
        <p:spPr>
          <a:xfrm>
            <a:off x="9437402" y="3732127"/>
            <a:ext cx="128918" cy="888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Left 26">
            <a:extLst>
              <a:ext uri="{FF2B5EF4-FFF2-40B4-BE49-F238E27FC236}">
                <a16:creationId xmlns:a16="http://schemas.microsoft.com/office/drawing/2014/main" id="{F3EBBBCD-A69A-4385-B8CF-FB2CC728A9C5}"/>
              </a:ext>
            </a:extLst>
          </p:cNvPr>
          <p:cNvSpPr/>
          <p:nvPr/>
        </p:nvSpPr>
        <p:spPr>
          <a:xfrm>
            <a:off x="6423154" y="4429560"/>
            <a:ext cx="3015238" cy="26716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8D1C5A8A-B640-4D87-8AA8-2914723B459F}"/>
              </a:ext>
            </a:extLst>
          </p:cNvPr>
          <p:cNvSpPr/>
          <p:nvPr/>
        </p:nvSpPr>
        <p:spPr>
          <a:xfrm>
            <a:off x="5658476" y="5086506"/>
            <a:ext cx="3778926" cy="130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CCABD74D-041C-4E36-9762-D8CCA9E8727A}"/>
              </a:ext>
            </a:extLst>
          </p:cNvPr>
          <p:cNvSpPr/>
          <p:nvPr/>
        </p:nvSpPr>
        <p:spPr>
          <a:xfrm>
            <a:off x="4320034" y="5577019"/>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080A8601-8906-4C95-A270-1D33A90F1EDF}"/>
              </a:ext>
            </a:extLst>
          </p:cNvPr>
          <p:cNvSpPr/>
          <p:nvPr/>
        </p:nvSpPr>
        <p:spPr>
          <a:xfrm>
            <a:off x="8071513" y="5606506"/>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59F96812-3B3D-4DE7-9994-B94475C9EBC7}"/>
              </a:ext>
            </a:extLst>
          </p:cNvPr>
          <p:cNvSpPr/>
          <p:nvPr/>
        </p:nvSpPr>
        <p:spPr>
          <a:xfrm>
            <a:off x="9437402" y="5859841"/>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Arrow: Down 31">
            <a:extLst>
              <a:ext uri="{FF2B5EF4-FFF2-40B4-BE49-F238E27FC236}">
                <a16:creationId xmlns:a16="http://schemas.microsoft.com/office/drawing/2014/main" id="{CECD3749-EA62-4C30-BB65-D8A3FBA86968}"/>
              </a:ext>
            </a:extLst>
          </p:cNvPr>
          <p:cNvSpPr/>
          <p:nvPr/>
        </p:nvSpPr>
        <p:spPr>
          <a:xfrm>
            <a:off x="5658476" y="5821566"/>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0B35DFE8-3AC4-4C29-8B59-749A4542086A}"/>
              </a:ext>
            </a:extLst>
          </p:cNvPr>
          <p:cNvSpPr/>
          <p:nvPr/>
        </p:nvSpPr>
        <p:spPr>
          <a:xfrm>
            <a:off x="11239401" y="681779"/>
            <a:ext cx="141487" cy="4993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Arrow: Down 33">
            <a:extLst>
              <a:ext uri="{FF2B5EF4-FFF2-40B4-BE49-F238E27FC236}">
                <a16:creationId xmlns:a16="http://schemas.microsoft.com/office/drawing/2014/main" id="{DACF82B9-9C9E-4BDC-BB36-BE3789CAC7DE}"/>
              </a:ext>
            </a:extLst>
          </p:cNvPr>
          <p:cNvSpPr/>
          <p:nvPr/>
        </p:nvSpPr>
        <p:spPr>
          <a:xfrm>
            <a:off x="11178449" y="5629052"/>
            <a:ext cx="244161" cy="44494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5" name="Oval 34">
            <a:extLst>
              <a:ext uri="{FF2B5EF4-FFF2-40B4-BE49-F238E27FC236}">
                <a16:creationId xmlns:a16="http://schemas.microsoft.com/office/drawing/2014/main" id="{37A099A7-B72B-43B7-A553-E91E21ABF534}"/>
              </a:ext>
            </a:extLst>
          </p:cNvPr>
          <p:cNvSpPr/>
          <p:nvPr/>
        </p:nvSpPr>
        <p:spPr>
          <a:xfrm>
            <a:off x="5653452" y="6091554"/>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6" name="Rectangle 35">
            <a:extLst>
              <a:ext uri="{FF2B5EF4-FFF2-40B4-BE49-F238E27FC236}">
                <a16:creationId xmlns:a16="http://schemas.microsoft.com/office/drawing/2014/main" id="{789D2AB0-DD46-4FC3-9B70-CBA5166B045E}"/>
              </a:ext>
            </a:extLst>
          </p:cNvPr>
          <p:cNvSpPr/>
          <p:nvPr/>
        </p:nvSpPr>
        <p:spPr>
          <a:xfrm>
            <a:off x="11170809" y="380326"/>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7" name="Rectangle 36">
            <a:extLst>
              <a:ext uri="{FF2B5EF4-FFF2-40B4-BE49-F238E27FC236}">
                <a16:creationId xmlns:a16="http://schemas.microsoft.com/office/drawing/2014/main" id="{D49059DA-1A26-4C85-8832-DF89BD453DFF}"/>
              </a:ext>
            </a:extLst>
          </p:cNvPr>
          <p:cNvSpPr/>
          <p:nvPr/>
        </p:nvSpPr>
        <p:spPr>
          <a:xfrm>
            <a:off x="11151932" y="6060332"/>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8" name="Rectangle 37">
            <a:extLst>
              <a:ext uri="{FF2B5EF4-FFF2-40B4-BE49-F238E27FC236}">
                <a16:creationId xmlns:a16="http://schemas.microsoft.com/office/drawing/2014/main" id="{3B666C3F-F56D-43E6-940F-77FE3D8271A3}"/>
              </a:ext>
            </a:extLst>
          </p:cNvPr>
          <p:cNvSpPr/>
          <p:nvPr/>
        </p:nvSpPr>
        <p:spPr>
          <a:xfrm>
            <a:off x="5561685" y="397385"/>
            <a:ext cx="316424" cy="338554"/>
          </a:xfrm>
          <a:prstGeom prst="rect">
            <a:avLst/>
          </a:prstGeom>
          <a:noFill/>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t>
            </a:r>
          </a:p>
        </p:txBody>
      </p:sp>
      <p:sp>
        <p:nvSpPr>
          <p:cNvPr id="39" name="Rectangle 38">
            <a:extLst>
              <a:ext uri="{FF2B5EF4-FFF2-40B4-BE49-F238E27FC236}">
                <a16:creationId xmlns:a16="http://schemas.microsoft.com/office/drawing/2014/main" id="{7468E12B-29D6-45A0-AC09-F400E92F67D9}"/>
              </a:ext>
            </a:extLst>
          </p:cNvPr>
          <p:cNvSpPr/>
          <p:nvPr/>
        </p:nvSpPr>
        <p:spPr>
          <a:xfrm>
            <a:off x="5628302" y="6060332"/>
            <a:ext cx="316424" cy="338554"/>
          </a:xfrm>
          <a:prstGeom prst="rect">
            <a:avLst/>
          </a:prstGeom>
          <a:noFill/>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
            </a:r>
          </a:p>
        </p:txBody>
      </p:sp>
      <p:sp>
        <p:nvSpPr>
          <p:cNvPr id="40" name="Rectangle 39">
            <a:extLst>
              <a:ext uri="{FF2B5EF4-FFF2-40B4-BE49-F238E27FC236}">
                <a16:creationId xmlns:a16="http://schemas.microsoft.com/office/drawing/2014/main" id="{42FC4134-4AB4-4BBF-97DB-7523DC0CB580}"/>
              </a:ext>
            </a:extLst>
          </p:cNvPr>
          <p:cNvSpPr/>
          <p:nvPr/>
        </p:nvSpPr>
        <p:spPr>
          <a:xfrm>
            <a:off x="9407228" y="6060332"/>
            <a:ext cx="316424" cy="338554"/>
          </a:xfrm>
          <a:prstGeom prst="rect">
            <a:avLst/>
          </a:prstGeom>
          <a:noFill/>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a:t>
            </a:r>
          </a:p>
        </p:txBody>
      </p:sp>
      <p:sp>
        <p:nvSpPr>
          <p:cNvPr id="41" name="Rectangle 40">
            <a:extLst>
              <a:ext uri="{FF2B5EF4-FFF2-40B4-BE49-F238E27FC236}">
                <a16:creationId xmlns:a16="http://schemas.microsoft.com/office/drawing/2014/main" id="{6C6998DE-1109-4996-B234-04ECE10AE2A9}"/>
              </a:ext>
            </a:extLst>
          </p:cNvPr>
          <p:cNvSpPr/>
          <p:nvPr/>
        </p:nvSpPr>
        <p:spPr>
          <a:xfrm>
            <a:off x="8181609" y="1163906"/>
            <a:ext cx="2674386"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NO CHANGES IN TOT.AMT.</a:t>
            </a:r>
          </a:p>
        </p:txBody>
      </p:sp>
      <p:sp>
        <p:nvSpPr>
          <p:cNvPr id="42" name="Rectangle 41">
            <a:extLst>
              <a:ext uri="{FF2B5EF4-FFF2-40B4-BE49-F238E27FC236}">
                <a16:creationId xmlns:a16="http://schemas.microsoft.com/office/drawing/2014/main" id="{9FEC36FD-C9A7-4DB9-8253-1038FE9872B4}"/>
              </a:ext>
            </a:extLst>
          </p:cNvPr>
          <p:cNvSpPr/>
          <p:nvPr/>
        </p:nvSpPr>
        <p:spPr>
          <a:xfrm>
            <a:off x="8100209" y="3424775"/>
            <a:ext cx="2674386"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NO CHANGES IN TOT.AMT.</a:t>
            </a:r>
          </a:p>
        </p:txBody>
      </p:sp>
      <p:sp>
        <p:nvSpPr>
          <p:cNvPr id="43" name="Rectangle 42">
            <a:extLst>
              <a:ext uri="{FF2B5EF4-FFF2-40B4-BE49-F238E27FC236}">
                <a16:creationId xmlns:a16="http://schemas.microsoft.com/office/drawing/2014/main" id="{5C1F0091-076B-43A2-9F4E-C5CF885C6C04}"/>
              </a:ext>
            </a:extLst>
          </p:cNvPr>
          <p:cNvSpPr/>
          <p:nvPr/>
        </p:nvSpPr>
        <p:spPr>
          <a:xfrm>
            <a:off x="8212842" y="5588138"/>
            <a:ext cx="2674386"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NO CHANGES IN TOT.AMT.</a:t>
            </a:r>
          </a:p>
        </p:txBody>
      </p:sp>
      <p:sp>
        <p:nvSpPr>
          <p:cNvPr id="44" name="Rectangle 43">
            <a:extLst>
              <a:ext uri="{FF2B5EF4-FFF2-40B4-BE49-F238E27FC236}">
                <a16:creationId xmlns:a16="http://schemas.microsoft.com/office/drawing/2014/main" id="{EEACC659-FAE7-4325-BABB-9062631687C7}"/>
              </a:ext>
            </a:extLst>
          </p:cNvPr>
          <p:cNvSpPr/>
          <p:nvPr/>
        </p:nvSpPr>
        <p:spPr>
          <a:xfrm>
            <a:off x="5886314" y="463885"/>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5" name="Rectangle 44">
            <a:extLst>
              <a:ext uri="{FF2B5EF4-FFF2-40B4-BE49-F238E27FC236}">
                <a16:creationId xmlns:a16="http://schemas.microsoft.com/office/drawing/2014/main" id="{94CBD3BD-C2EB-44B7-9080-C6E99FFD8E26}"/>
              </a:ext>
            </a:extLst>
          </p:cNvPr>
          <p:cNvSpPr/>
          <p:nvPr/>
        </p:nvSpPr>
        <p:spPr>
          <a:xfrm>
            <a:off x="5924688" y="2628928"/>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6" name="Rectangle 45">
            <a:extLst>
              <a:ext uri="{FF2B5EF4-FFF2-40B4-BE49-F238E27FC236}">
                <a16:creationId xmlns:a16="http://schemas.microsoft.com/office/drawing/2014/main" id="{A5A3AFF0-2C51-4AB6-8058-73045CEC7239}"/>
              </a:ext>
            </a:extLst>
          </p:cNvPr>
          <p:cNvSpPr/>
          <p:nvPr/>
        </p:nvSpPr>
        <p:spPr>
          <a:xfrm>
            <a:off x="5872461" y="4862468"/>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7" name="Rectangle 46">
            <a:extLst>
              <a:ext uri="{FF2B5EF4-FFF2-40B4-BE49-F238E27FC236}">
                <a16:creationId xmlns:a16="http://schemas.microsoft.com/office/drawing/2014/main" id="{A462463A-13B8-4FF0-95A6-B783D300F2AD}"/>
              </a:ext>
            </a:extLst>
          </p:cNvPr>
          <p:cNvSpPr/>
          <p:nvPr/>
        </p:nvSpPr>
        <p:spPr>
          <a:xfrm>
            <a:off x="4946380" y="5197994"/>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8" name="Rectangle 47">
            <a:extLst>
              <a:ext uri="{FF2B5EF4-FFF2-40B4-BE49-F238E27FC236}">
                <a16:creationId xmlns:a16="http://schemas.microsoft.com/office/drawing/2014/main" id="{A7CDC1F1-7DEC-428A-A28A-77A17A1E4752}"/>
              </a:ext>
            </a:extLst>
          </p:cNvPr>
          <p:cNvSpPr/>
          <p:nvPr/>
        </p:nvSpPr>
        <p:spPr>
          <a:xfrm>
            <a:off x="4914938" y="3036394"/>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9" name="Rectangle 48">
            <a:extLst>
              <a:ext uri="{FF2B5EF4-FFF2-40B4-BE49-F238E27FC236}">
                <a16:creationId xmlns:a16="http://schemas.microsoft.com/office/drawing/2014/main" id="{2FD91E59-F56D-4306-983C-6528C704FF28}"/>
              </a:ext>
            </a:extLst>
          </p:cNvPr>
          <p:cNvSpPr/>
          <p:nvPr/>
        </p:nvSpPr>
        <p:spPr>
          <a:xfrm>
            <a:off x="4908346" y="749423"/>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2" name="Rectangle 51">
            <a:extLst>
              <a:ext uri="{FF2B5EF4-FFF2-40B4-BE49-F238E27FC236}">
                <a16:creationId xmlns:a16="http://schemas.microsoft.com/office/drawing/2014/main" id="{FD29167A-49FD-42EE-9ECF-DF47692A0587}"/>
              </a:ext>
            </a:extLst>
          </p:cNvPr>
          <p:cNvSpPr/>
          <p:nvPr/>
        </p:nvSpPr>
        <p:spPr>
          <a:xfrm>
            <a:off x="4348768" y="5552064"/>
            <a:ext cx="2687980"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TOT. AMT. + G</a:t>
            </a:r>
          </a:p>
        </p:txBody>
      </p:sp>
      <p:sp>
        <p:nvSpPr>
          <p:cNvPr id="53" name="Rectangle 52">
            <a:extLst>
              <a:ext uri="{FF2B5EF4-FFF2-40B4-BE49-F238E27FC236}">
                <a16:creationId xmlns:a16="http://schemas.microsoft.com/office/drawing/2014/main" id="{4BF3581D-F0C5-4440-8482-3200CDA6BCC1}"/>
              </a:ext>
            </a:extLst>
          </p:cNvPr>
          <p:cNvSpPr/>
          <p:nvPr/>
        </p:nvSpPr>
        <p:spPr>
          <a:xfrm>
            <a:off x="4334873" y="3431190"/>
            <a:ext cx="2607830"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TOT. AMT. + I</a:t>
            </a:r>
          </a:p>
        </p:txBody>
      </p:sp>
      <p:sp>
        <p:nvSpPr>
          <p:cNvPr id="54" name="Rectangle 53">
            <a:extLst>
              <a:ext uri="{FF2B5EF4-FFF2-40B4-BE49-F238E27FC236}">
                <a16:creationId xmlns:a16="http://schemas.microsoft.com/office/drawing/2014/main" id="{5D6A31BD-897C-4B3D-94CB-02D91E197774}"/>
              </a:ext>
            </a:extLst>
          </p:cNvPr>
          <p:cNvSpPr/>
          <p:nvPr/>
        </p:nvSpPr>
        <p:spPr>
          <a:xfrm>
            <a:off x="4383461" y="1162252"/>
            <a:ext cx="2654317"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TOT. AMT. + F</a:t>
            </a:r>
          </a:p>
        </p:txBody>
      </p:sp>
      <p:sp>
        <p:nvSpPr>
          <p:cNvPr id="55" name="Rectangle 54">
            <a:extLst>
              <a:ext uri="{FF2B5EF4-FFF2-40B4-BE49-F238E27FC236}">
                <a16:creationId xmlns:a16="http://schemas.microsoft.com/office/drawing/2014/main" id="{F2136271-FDEC-4DCE-A032-CE8D428C8C9C}"/>
              </a:ext>
            </a:extLst>
          </p:cNvPr>
          <p:cNvSpPr/>
          <p:nvPr/>
        </p:nvSpPr>
        <p:spPr>
          <a:xfrm>
            <a:off x="4775626" y="4180097"/>
            <a:ext cx="1864873" cy="830997"/>
          </a:xfrm>
          <a:prstGeom prst="rect">
            <a:avLst/>
          </a:prstGeom>
          <a:noFill/>
        </p:spPr>
        <p:txBody>
          <a:bodyPr wrap="square" lIns="91440" tIns="45720" rIns="91440" bIns="45720">
            <a:spAutoFit/>
          </a:bodyPr>
          <a:lstStyle/>
          <a:p>
            <a:pPr algn="ctr"/>
            <a:r>
              <a:rPr lang="en-US" sz="1200" b="1" cap="none" spc="0" dirty="0">
                <a:ln w="0"/>
                <a:solidFill>
                  <a:schemeClr val="bg1"/>
                </a:solidFill>
                <a:effectLst>
                  <a:outerShdw blurRad="38100" dist="19050" dir="2700000" algn="tl" rotWithShape="0">
                    <a:schemeClr val="dk1">
                      <a:alpha val="40000"/>
                    </a:schemeClr>
                  </a:outerShdw>
                </a:effectLst>
              </a:rPr>
              <a:t>DO YOU</a:t>
            </a:r>
          </a:p>
          <a:p>
            <a:pPr algn="ctr"/>
            <a:r>
              <a:rPr lang="en-US" sz="1200" b="1" dirty="0">
                <a:ln w="0"/>
                <a:solidFill>
                  <a:schemeClr val="bg1"/>
                </a:solidFill>
                <a:effectLst>
                  <a:outerShdw blurRad="38100" dist="19050" dir="2700000" algn="tl" rotWithShape="0">
                    <a:schemeClr val="dk1">
                      <a:alpha val="40000"/>
                    </a:schemeClr>
                  </a:outerShdw>
                </a:effectLst>
              </a:rPr>
              <a:t>WANT GYM</a:t>
            </a:r>
          </a:p>
          <a:p>
            <a:pPr algn="ctr"/>
            <a:r>
              <a:rPr lang="en-US" sz="1200" b="1" cap="none" spc="0" dirty="0">
                <a:ln w="0"/>
                <a:solidFill>
                  <a:schemeClr val="bg1"/>
                </a:solidFill>
                <a:effectLst>
                  <a:outerShdw blurRad="38100" dist="19050" dir="2700000" algn="tl" rotWithShape="0">
                    <a:schemeClr val="dk1">
                      <a:alpha val="40000"/>
                    </a:schemeClr>
                  </a:outerShdw>
                </a:effectLst>
              </a:rPr>
              <a:t>FACILITY ?</a:t>
            </a:r>
          </a:p>
          <a:p>
            <a:pPr algn="ctr"/>
            <a:r>
              <a:rPr lang="en-US" sz="1200" b="1" dirty="0">
                <a:ln w="0"/>
                <a:solidFill>
                  <a:schemeClr val="bg1"/>
                </a:solidFill>
                <a:effectLst>
                  <a:outerShdw blurRad="38100" dist="19050" dir="2700000" algn="tl" rotWithShape="0">
                    <a:schemeClr val="dk1">
                      <a:alpha val="40000"/>
                    </a:schemeClr>
                  </a:outerShdw>
                </a:effectLst>
              </a:rPr>
              <a:t>(FEES=G)</a:t>
            </a:r>
            <a:endParaRPr lang="en-US" sz="1200" b="1" cap="none" spc="0" dirty="0">
              <a:ln w="0"/>
              <a:solidFill>
                <a:schemeClr val="bg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DBCF2818-ADA3-41E1-9812-988C878CB5A5}"/>
              </a:ext>
            </a:extLst>
          </p:cNvPr>
          <p:cNvSpPr/>
          <p:nvPr/>
        </p:nvSpPr>
        <p:spPr>
          <a:xfrm>
            <a:off x="4817945" y="2004550"/>
            <a:ext cx="1864873" cy="830997"/>
          </a:xfrm>
          <a:prstGeom prst="rect">
            <a:avLst/>
          </a:prstGeom>
          <a:noFill/>
        </p:spPr>
        <p:txBody>
          <a:bodyPr wrap="square" lIns="91440" tIns="45720" rIns="91440" bIns="45720">
            <a:spAutoFit/>
          </a:bodyPr>
          <a:lstStyle/>
          <a:p>
            <a:pPr algn="ctr"/>
            <a:r>
              <a:rPr lang="en-US" sz="1200" b="1" cap="none" spc="0" dirty="0">
                <a:ln w="0"/>
                <a:solidFill>
                  <a:schemeClr val="bg1"/>
                </a:solidFill>
                <a:effectLst>
                  <a:outerShdw blurRad="38100" dist="19050" dir="2700000" algn="tl" rotWithShape="0">
                    <a:schemeClr val="dk1">
                      <a:alpha val="40000"/>
                    </a:schemeClr>
                  </a:outerShdw>
                </a:effectLst>
              </a:rPr>
              <a:t>DO YOU</a:t>
            </a:r>
          </a:p>
          <a:p>
            <a:pPr algn="ctr"/>
            <a:r>
              <a:rPr lang="en-US" sz="1200" b="1" dirty="0">
                <a:ln w="0"/>
                <a:solidFill>
                  <a:schemeClr val="bg1"/>
                </a:solidFill>
                <a:effectLst>
                  <a:outerShdw blurRad="38100" dist="19050" dir="2700000" algn="tl" rotWithShape="0">
                    <a:schemeClr val="dk1">
                      <a:alpha val="40000"/>
                    </a:schemeClr>
                  </a:outerShdw>
                </a:effectLst>
              </a:rPr>
              <a:t>WANT INTERNET</a:t>
            </a:r>
          </a:p>
          <a:p>
            <a:pPr algn="ctr"/>
            <a:r>
              <a:rPr lang="en-US" sz="1200" b="1" cap="none" spc="0" dirty="0">
                <a:ln w="0"/>
                <a:solidFill>
                  <a:schemeClr val="bg1"/>
                </a:solidFill>
                <a:effectLst>
                  <a:outerShdw blurRad="38100" dist="19050" dir="2700000" algn="tl" rotWithShape="0">
                    <a:schemeClr val="dk1">
                      <a:alpha val="40000"/>
                    </a:schemeClr>
                  </a:outerShdw>
                </a:effectLst>
              </a:rPr>
              <a:t>FACILITY ?</a:t>
            </a:r>
          </a:p>
          <a:p>
            <a:pPr algn="ctr"/>
            <a:r>
              <a:rPr lang="en-US" sz="1200" b="1" dirty="0">
                <a:ln w="0"/>
                <a:solidFill>
                  <a:schemeClr val="bg1"/>
                </a:solidFill>
                <a:effectLst>
                  <a:outerShdw blurRad="38100" dist="19050" dir="2700000" algn="tl" rotWithShape="0">
                    <a:schemeClr val="dk1">
                      <a:alpha val="40000"/>
                    </a:schemeClr>
                  </a:outerShdw>
                </a:effectLst>
              </a:rPr>
              <a:t>(FEES=I)</a:t>
            </a:r>
            <a:endParaRPr lang="en-US" sz="1200"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6547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A0217BC-C1DF-43A5-A327-CEAEFDD91E9F}"/>
              </a:ext>
            </a:extLst>
          </p:cNvPr>
          <p:cNvSpPr/>
          <p:nvPr/>
        </p:nvSpPr>
        <p:spPr>
          <a:xfrm>
            <a:off x="5746161" y="369609"/>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77F27D90-6F6D-407A-986C-C8C3E7B7BF58}"/>
              </a:ext>
            </a:extLst>
          </p:cNvPr>
          <p:cNvSpPr/>
          <p:nvPr/>
        </p:nvSpPr>
        <p:spPr>
          <a:xfrm>
            <a:off x="11126790" y="369609"/>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0E96E5C1-0622-4853-AB7E-CC7EE5BEF0CE}"/>
              </a:ext>
            </a:extLst>
          </p:cNvPr>
          <p:cNvSpPr/>
          <p:nvPr/>
        </p:nvSpPr>
        <p:spPr>
          <a:xfrm>
            <a:off x="9478530" y="406940"/>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7" name="Arrow: Down 6">
            <a:extLst>
              <a:ext uri="{FF2B5EF4-FFF2-40B4-BE49-F238E27FC236}">
                <a16:creationId xmlns:a16="http://schemas.microsoft.com/office/drawing/2014/main" id="{54DEAF63-1D4D-492E-A212-77952CC322D3}"/>
              </a:ext>
            </a:extLst>
          </p:cNvPr>
          <p:cNvSpPr/>
          <p:nvPr/>
        </p:nvSpPr>
        <p:spPr>
          <a:xfrm>
            <a:off x="5746168" y="635909"/>
            <a:ext cx="244154" cy="39170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Arrow: Down 7">
            <a:extLst>
              <a:ext uri="{FF2B5EF4-FFF2-40B4-BE49-F238E27FC236}">
                <a16:creationId xmlns:a16="http://schemas.microsoft.com/office/drawing/2014/main" id="{D70388DE-ECA6-46A7-A7C3-AEA974D4DCA1}"/>
              </a:ext>
            </a:extLst>
          </p:cNvPr>
          <p:cNvSpPr/>
          <p:nvPr/>
        </p:nvSpPr>
        <p:spPr>
          <a:xfrm>
            <a:off x="5777642" y="3308763"/>
            <a:ext cx="244160" cy="65555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Arrow: Down 8">
            <a:extLst>
              <a:ext uri="{FF2B5EF4-FFF2-40B4-BE49-F238E27FC236}">
                <a16:creationId xmlns:a16="http://schemas.microsoft.com/office/drawing/2014/main" id="{1181D47D-A9E1-42D7-98B6-12D34A740DD2}"/>
              </a:ext>
            </a:extLst>
          </p:cNvPr>
          <p:cNvSpPr/>
          <p:nvPr/>
        </p:nvSpPr>
        <p:spPr>
          <a:xfrm>
            <a:off x="5770716" y="2512105"/>
            <a:ext cx="244160" cy="54864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Diamond 9">
            <a:extLst>
              <a:ext uri="{FF2B5EF4-FFF2-40B4-BE49-F238E27FC236}">
                <a16:creationId xmlns:a16="http://schemas.microsoft.com/office/drawing/2014/main" id="{51597DF3-36D2-4D59-AB0F-82AA5177F09B}"/>
              </a:ext>
            </a:extLst>
          </p:cNvPr>
          <p:cNvSpPr/>
          <p:nvPr/>
        </p:nvSpPr>
        <p:spPr>
          <a:xfrm>
            <a:off x="4773028" y="1020913"/>
            <a:ext cx="2235876" cy="1505219"/>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B8CF749A-707E-4594-AA06-7F040C06E274}"/>
              </a:ext>
            </a:extLst>
          </p:cNvPr>
          <p:cNvSpPr/>
          <p:nvPr/>
        </p:nvSpPr>
        <p:spPr>
          <a:xfrm>
            <a:off x="7014792" y="1628095"/>
            <a:ext cx="2707898" cy="27699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0984A7DB-B6F5-44EB-A75A-7E7CF12E9881}"/>
              </a:ext>
            </a:extLst>
          </p:cNvPr>
          <p:cNvSpPr/>
          <p:nvPr/>
        </p:nvSpPr>
        <p:spPr>
          <a:xfrm>
            <a:off x="9536150" y="651377"/>
            <a:ext cx="163175" cy="103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37EBA465-0074-4CFD-A0F5-68199DEDB499}"/>
              </a:ext>
            </a:extLst>
          </p:cNvPr>
          <p:cNvSpPr/>
          <p:nvPr/>
        </p:nvSpPr>
        <p:spPr>
          <a:xfrm>
            <a:off x="5951561" y="2512781"/>
            <a:ext cx="3778926" cy="130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5E8720A8-DB7C-4F5C-BE0A-F2FEDB8AAE65}"/>
              </a:ext>
            </a:extLst>
          </p:cNvPr>
          <p:cNvSpPr/>
          <p:nvPr/>
        </p:nvSpPr>
        <p:spPr>
          <a:xfrm>
            <a:off x="9540556" y="2512105"/>
            <a:ext cx="244160" cy="54864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95CCA3F1-8DBE-4977-AADA-6B1674E07827}"/>
              </a:ext>
            </a:extLst>
          </p:cNvPr>
          <p:cNvSpPr/>
          <p:nvPr/>
        </p:nvSpPr>
        <p:spPr>
          <a:xfrm>
            <a:off x="4460618" y="3078603"/>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882F9B5-273D-49AD-91ED-558029B6B650}"/>
              </a:ext>
            </a:extLst>
          </p:cNvPr>
          <p:cNvSpPr/>
          <p:nvPr/>
        </p:nvSpPr>
        <p:spPr>
          <a:xfrm>
            <a:off x="8157811" y="3078603"/>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7" name="Parallelogram 16">
            <a:extLst>
              <a:ext uri="{FF2B5EF4-FFF2-40B4-BE49-F238E27FC236}">
                <a16:creationId xmlns:a16="http://schemas.microsoft.com/office/drawing/2014/main" id="{1895E58E-C2E3-4572-ADBC-8E6487F24B97}"/>
              </a:ext>
            </a:extLst>
          </p:cNvPr>
          <p:cNvSpPr/>
          <p:nvPr/>
        </p:nvSpPr>
        <p:spPr>
          <a:xfrm>
            <a:off x="4137770" y="3985173"/>
            <a:ext cx="3204604" cy="630711"/>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8" name="Arrow: Left 17">
            <a:extLst>
              <a:ext uri="{FF2B5EF4-FFF2-40B4-BE49-F238E27FC236}">
                <a16:creationId xmlns:a16="http://schemas.microsoft.com/office/drawing/2014/main" id="{5EDA7F41-8F46-4CA9-AE91-9F9B5E8BE52A}"/>
              </a:ext>
            </a:extLst>
          </p:cNvPr>
          <p:cNvSpPr/>
          <p:nvPr/>
        </p:nvSpPr>
        <p:spPr>
          <a:xfrm>
            <a:off x="5951479" y="3599436"/>
            <a:ext cx="3636680" cy="26716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7927D88D-D577-43B9-8D3C-3170398ED0AE}"/>
              </a:ext>
            </a:extLst>
          </p:cNvPr>
          <p:cNvSpPr/>
          <p:nvPr/>
        </p:nvSpPr>
        <p:spPr>
          <a:xfrm>
            <a:off x="9583347" y="3362954"/>
            <a:ext cx="162850" cy="453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EB61C1D8-71EF-473E-B7CB-1AE31D3E5F42}"/>
              </a:ext>
            </a:extLst>
          </p:cNvPr>
          <p:cNvSpPr/>
          <p:nvPr/>
        </p:nvSpPr>
        <p:spPr>
          <a:xfrm>
            <a:off x="5169495" y="5750428"/>
            <a:ext cx="1524000" cy="55486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CD0812E4-4AE9-45B0-9892-8878DAD63E5A}"/>
              </a:ext>
            </a:extLst>
          </p:cNvPr>
          <p:cNvSpPr/>
          <p:nvPr/>
        </p:nvSpPr>
        <p:spPr>
          <a:xfrm>
            <a:off x="5769540" y="4609707"/>
            <a:ext cx="299769" cy="41458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44DF6870-F093-4187-B5C9-877BC45E20F9}"/>
              </a:ext>
            </a:extLst>
          </p:cNvPr>
          <p:cNvSpPr/>
          <p:nvPr/>
        </p:nvSpPr>
        <p:spPr>
          <a:xfrm>
            <a:off x="11176545" y="635907"/>
            <a:ext cx="163175" cy="4624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Left 22">
            <a:extLst>
              <a:ext uri="{FF2B5EF4-FFF2-40B4-BE49-F238E27FC236}">
                <a16:creationId xmlns:a16="http://schemas.microsoft.com/office/drawing/2014/main" id="{7C92F19F-FED4-4393-9903-24D63D343D93}"/>
              </a:ext>
            </a:extLst>
          </p:cNvPr>
          <p:cNvSpPr/>
          <p:nvPr/>
        </p:nvSpPr>
        <p:spPr>
          <a:xfrm>
            <a:off x="7206414" y="5074538"/>
            <a:ext cx="4067333" cy="278288"/>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367D3B6A-66C7-4AE6-8363-4549F2F9ECAE}"/>
              </a:ext>
            </a:extLst>
          </p:cNvPr>
          <p:cNvSpPr/>
          <p:nvPr/>
        </p:nvSpPr>
        <p:spPr>
          <a:xfrm>
            <a:off x="11090658" y="322550"/>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Rectangle 24">
            <a:extLst>
              <a:ext uri="{FF2B5EF4-FFF2-40B4-BE49-F238E27FC236}">
                <a16:creationId xmlns:a16="http://schemas.microsoft.com/office/drawing/2014/main" id="{83C2E364-E9EF-4F99-BF72-35D1FB6FDD01}"/>
              </a:ext>
            </a:extLst>
          </p:cNvPr>
          <p:cNvSpPr/>
          <p:nvPr/>
        </p:nvSpPr>
        <p:spPr>
          <a:xfrm>
            <a:off x="9429947" y="360671"/>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E</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6" name="Rectangle 25">
            <a:extLst>
              <a:ext uri="{FF2B5EF4-FFF2-40B4-BE49-F238E27FC236}">
                <a16:creationId xmlns:a16="http://schemas.microsoft.com/office/drawing/2014/main" id="{453A38C3-5176-4961-99E2-7AA0ABDBDFAE}"/>
              </a:ext>
            </a:extLst>
          </p:cNvPr>
          <p:cNvSpPr/>
          <p:nvPr/>
        </p:nvSpPr>
        <p:spPr>
          <a:xfrm>
            <a:off x="5719575" y="322550"/>
            <a:ext cx="316424" cy="338554"/>
          </a:xfrm>
          <a:prstGeom prst="rect">
            <a:avLst/>
          </a:prstGeom>
          <a:noFill/>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
            </a:r>
          </a:p>
        </p:txBody>
      </p:sp>
      <p:sp>
        <p:nvSpPr>
          <p:cNvPr id="27" name="Rectangle 26">
            <a:extLst>
              <a:ext uri="{FF2B5EF4-FFF2-40B4-BE49-F238E27FC236}">
                <a16:creationId xmlns:a16="http://schemas.microsoft.com/office/drawing/2014/main" id="{9AD4738D-F8BE-44F6-9464-835B067A6587}"/>
              </a:ext>
            </a:extLst>
          </p:cNvPr>
          <p:cNvSpPr/>
          <p:nvPr/>
        </p:nvSpPr>
        <p:spPr>
          <a:xfrm>
            <a:off x="6177126" y="2300893"/>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8" name="Rectangle 27">
            <a:extLst>
              <a:ext uri="{FF2B5EF4-FFF2-40B4-BE49-F238E27FC236}">
                <a16:creationId xmlns:a16="http://schemas.microsoft.com/office/drawing/2014/main" id="{E54FCE5A-8800-46C1-9938-80A41C9C6C15}"/>
              </a:ext>
            </a:extLst>
          </p:cNvPr>
          <p:cNvSpPr/>
          <p:nvPr/>
        </p:nvSpPr>
        <p:spPr>
          <a:xfrm>
            <a:off x="5140746" y="2578632"/>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9" name="Rectangle 28">
            <a:extLst>
              <a:ext uri="{FF2B5EF4-FFF2-40B4-BE49-F238E27FC236}">
                <a16:creationId xmlns:a16="http://schemas.microsoft.com/office/drawing/2014/main" id="{18F80407-56D8-4D59-BE54-A75DD56FB06E}"/>
              </a:ext>
            </a:extLst>
          </p:cNvPr>
          <p:cNvSpPr/>
          <p:nvPr/>
        </p:nvSpPr>
        <p:spPr>
          <a:xfrm>
            <a:off x="4460618" y="3082053"/>
            <a:ext cx="2896370"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TOT. AMT. </a:t>
            </a:r>
            <a:r>
              <a:rPr lang="en-US" sz="1400" b="1" spc="50" dirty="0">
                <a:ln w="0"/>
                <a:solidFill>
                  <a:srgbClr val="FF0000"/>
                </a:solidFill>
                <a:effectLst>
                  <a:innerShdw blurRad="63500" dist="50800" dir="13500000">
                    <a:srgbClr val="000000">
                      <a:alpha val="50000"/>
                    </a:srgbClr>
                  </a:innerShdw>
                </a:effectLst>
              </a:rPr>
              <a:t>– 10%</a:t>
            </a:r>
            <a:endParaRPr lang="en-US" sz="1400" b="1" cap="none" spc="50" dirty="0">
              <a:ln w="0"/>
              <a:solidFill>
                <a:srgbClr val="FF0000"/>
              </a:solidFill>
              <a:effectLst>
                <a:innerShdw blurRad="63500" dist="50800" dir="13500000">
                  <a:srgbClr val="000000">
                    <a:alpha val="50000"/>
                  </a:srgbClr>
                </a:innerShdw>
              </a:effectLst>
            </a:endParaRPr>
          </a:p>
        </p:txBody>
      </p:sp>
      <p:sp>
        <p:nvSpPr>
          <p:cNvPr id="30" name="Rectangle 29">
            <a:extLst>
              <a:ext uri="{FF2B5EF4-FFF2-40B4-BE49-F238E27FC236}">
                <a16:creationId xmlns:a16="http://schemas.microsoft.com/office/drawing/2014/main" id="{6AB3B7B2-A5F4-4192-99D9-EE91912369CB}"/>
              </a:ext>
            </a:extLst>
          </p:cNvPr>
          <p:cNvSpPr/>
          <p:nvPr/>
        </p:nvSpPr>
        <p:spPr>
          <a:xfrm>
            <a:off x="4168414" y="4057088"/>
            <a:ext cx="3204604" cy="584775"/>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PRINT “AMOUNT YOU HAVE TO PAY =(TOT.AMT)”</a:t>
            </a:r>
          </a:p>
        </p:txBody>
      </p:sp>
      <p:sp>
        <p:nvSpPr>
          <p:cNvPr id="32" name="TextBox 31">
            <a:extLst>
              <a:ext uri="{FF2B5EF4-FFF2-40B4-BE49-F238E27FC236}">
                <a16:creationId xmlns:a16="http://schemas.microsoft.com/office/drawing/2014/main" id="{F0B2B817-5B14-492D-8C87-369248022A0B}"/>
              </a:ext>
            </a:extLst>
          </p:cNvPr>
          <p:cNvSpPr txBox="1"/>
          <p:nvPr/>
        </p:nvSpPr>
        <p:spPr>
          <a:xfrm>
            <a:off x="4790865" y="1276385"/>
            <a:ext cx="2235876" cy="1200329"/>
          </a:xfrm>
          <a:prstGeom prst="rect">
            <a:avLst/>
          </a:prstGeom>
          <a:noFill/>
        </p:spPr>
        <p:txBody>
          <a:bodyPr wrap="square">
            <a:spAutoFit/>
          </a:bodyPr>
          <a:lstStyle/>
          <a:p>
            <a:pPr algn="ctr"/>
            <a:r>
              <a:rPr lang="en-US" sz="1800" b="1" dirty="0">
                <a:ln w="0"/>
                <a:solidFill>
                  <a:schemeClr val="bg1"/>
                </a:solidFill>
                <a:effectLst>
                  <a:outerShdw blurRad="38100" dist="19050" dir="2700000" algn="tl" rotWithShape="0">
                    <a:schemeClr val="dk1">
                      <a:alpha val="40000"/>
                    </a:schemeClr>
                  </a:outerShdw>
                </a:effectLst>
              </a:rPr>
              <a:t>IS YOUR </a:t>
            </a:r>
          </a:p>
          <a:p>
            <a:pPr algn="ctr"/>
            <a:r>
              <a:rPr lang="en-US" sz="1800" b="1" dirty="0">
                <a:ln w="0"/>
                <a:solidFill>
                  <a:schemeClr val="bg1"/>
                </a:solidFill>
                <a:effectLst>
                  <a:outerShdw blurRad="38100" dist="19050" dir="2700000" algn="tl" rotWithShape="0">
                    <a:schemeClr val="dk1">
                      <a:alpha val="40000"/>
                    </a:schemeClr>
                  </a:outerShdw>
                </a:effectLst>
              </a:rPr>
              <a:t>FAMILY INCOME </a:t>
            </a:r>
          </a:p>
          <a:p>
            <a:pPr algn="ctr"/>
            <a:r>
              <a:rPr lang="en-US" sz="1800" b="1" dirty="0">
                <a:ln w="0"/>
                <a:solidFill>
                  <a:schemeClr val="bg1"/>
                </a:solidFill>
                <a:effectLst>
                  <a:outerShdw blurRad="38100" dist="19050" dir="2700000" algn="tl" rotWithShape="0">
                    <a:schemeClr val="dk1">
                      <a:alpha val="40000"/>
                    </a:schemeClr>
                  </a:outerShdw>
                </a:effectLst>
              </a:rPr>
              <a:t>&lt;=500000</a:t>
            </a:r>
          </a:p>
          <a:p>
            <a:pPr algn="ctr"/>
            <a:r>
              <a:rPr lang="en-US" b="1" dirty="0">
                <a:ln w="0"/>
                <a:solidFill>
                  <a:schemeClr val="bg1"/>
                </a:solidFill>
                <a:effectLst>
                  <a:outerShdw blurRad="38100" dist="19050" dir="2700000" algn="tl" rotWithShape="0">
                    <a:schemeClr val="dk1">
                      <a:alpha val="40000"/>
                    </a:schemeClr>
                  </a:outerShdw>
                </a:effectLst>
              </a:rPr>
              <a:t>?</a:t>
            </a:r>
            <a:endParaRPr lang="en-US" sz="1800" b="1" dirty="0">
              <a:ln w="0"/>
              <a:solidFill>
                <a:schemeClr val="bg1"/>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6FBA2A08-1D64-4F57-AABB-1EC8D352453B}"/>
              </a:ext>
            </a:extLst>
          </p:cNvPr>
          <p:cNvSpPr/>
          <p:nvPr/>
        </p:nvSpPr>
        <p:spPr>
          <a:xfrm>
            <a:off x="8198957" y="3075615"/>
            <a:ext cx="2674386"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NO CHANGES IN TOT.AMT.</a:t>
            </a:r>
          </a:p>
        </p:txBody>
      </p:sp>
      <p:sp>
        <p:nvSpPr>
          <p:cNvPr id="34" name="Rectangle 33">
            <a:extLst>
              <a:ext uri="{FF2B5EF4-FFF2-40B4-BE49-F238E27FC236}">
                <a16:creationId xmlns:a16="http://schemas.microsoft.com/office/drawing/2014/main" id="{17F8B991-96F9-4D8D-BF15-AB598D81DA8B}"/>
              </a:ext>
            </a:extLst>
          </p:cNvPr>
          <p:cNvSpPr/>
          <p:nvPr/>
        </p:nvSpPr>
        <p:spPr>
          <a:xfrm>
            <a:off x="5308832" y="5813305"/>
            <a:ext cx="1245326" cy="461665"/>
          </a:xfrm>
          <a:prstGeom prst="rect">
            <a:avLst/>
          </a:prstGeom>
          <a:noFill/>
        </p:spPr>
        <p:txBody>
          <a:bodyPr wrap="square" lIns="91440" tIns="45720" rIns="91440" bIns="45720">
            <a:spAutoFit/>
          </a:bodyPr>
          <a:lstStyle/>
          <a:p>
            <a:pPr algn="ctr"/>
            <a:r>
              <a:rPr lang="en-US" sz="2400" b="1" spc="50" dirty="0">
                <a:ln w="0"/>
                <a:solidFill>
                  <a:schemeClr val="bg2"/>
                </a:solidFill>
                <a:effectLst>
                  <a:innerShdw blurRad="63500" dist="50800" dir="13500000">
                    <a:srgbClr val="000000">
                      <a:alpha val="50000"/>
                    </a:srgbClr>
                  </a:innerShdw>
                </a:effectLst>
              </a:rPr>
              <a:t>STOP</a:t>
            </a:r>
          </a:p>
        </p:txBody>
      </p:sp>
      <p:sp>
        <p:nvSpPr>
          <p:cNvPr id="35" name="Parallelogram 34">
            <a:extLst>
              <a:ext uri="{FF2B5EF4-FFF2-40B4-BE49-F238E27FC236}">
                <a16:creationId xmlns:a16="http://schemas.microsoft.com/office/drawing/2014/main" id="{BA15D6E2-E257-475F-8A31-4CAD41B1C2C5}"/>
              </a:ext>
            </a:extLst>
          </p:cNvPr>
          <p:cNvSpPr/>
          <p:nvPr/>
        </p:nvSpPr>
        <p:spPr>
          <a:xfrm>
            <a:off x="4056634" y="5048412"/>
            <a:ext cx="3204604" cy="295467"/>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DBD59FD2-1DDE-467F-A69B-D119ED987035}"/>
              </a:ext>
            </a:extLst>
          </p:cNvPr>
          <p:cNvSpPr/>
          <p:nvPr/>
        </p:nvSpPr>
        <p:spPr>
          <a:xfrm>
            <a:off x="4056634" y="5068202"/>
            <a:ext cx="320460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PRINT “THANK YOU” </a:t>
            </a:r>
          </a:p>
        </p:txBody>
      </p:sp>
      <p:sp>
        <p:nvSpPr>
          <p:cNvPr id="37" name="Arrow: Down 36">
            <a:extLst>
              <a:ext uri="{FF2B5EF4-FFF2-40B4-BE49-F238E27FC236}">
                <a16:creationId xmlns:a16="http://schemas.microsoft.com/office/drawing/2014/main" id="{22C3B407-1736-4467-9B99-C9D3832D18CC}"/>
              </a:ext>
            </a:extLst>
          </p:cNvPr>
          <p:cNvSpPr/>
          <p:nvPr/>
        </p:nvSpPr>
        <p:spPr>
          <a:xfrm>
            <a:off x="5769539" y="5335839"/>
            <a:ext cx="299769" cy="41458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0062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A381FA-516D-4648-AD55-57E7092E405D}"/>
              </a:ext>
            </a:extLst>
          </p:cNvPr>
          <p:cNvSpPr>
            <a:spLocks noGrp="1"/>
          </p:cNvSpPr>
          <p:nvPr>
            <p:ph type="title"/>
          </p:nvPr>
        </p:nvSpPr>
        <p:spPr>
          <a:xfrm>
            <a:off x="1066800" y="642594"/>
            <a:ext cx="10058400" cy="1371600"/>
          </a:xfrm>
        </p:spPr>
        <p:txBody>
          <a:bodyPr/>
          <a:lstStyle/>
          <a:p>
            <a:r>
              <a:rPr lang="en-IN" b="1" i="1" u="sng" dirty="0"/>
              <a:t>ALGORITHM</a:t>
            </a:r>
            <a:r>
              <a:rPr lang="en-IN" dirty="0"/>
              <a:t>:</a:t>
            </a:r>
          </a:p>
        </p:txBody>
      </p:sp>
      <p:sp>
        <p:nvSpPr>
          <p:cNvPr id="6" name="TextBox 5">
            <a:extLst>
              <a:ext uri="{FF2B5EF4-FFF2-40B4-BE49-F238E27FC236}">
                <a16:creationId xmlns:a16="http://schemas.microsoft.com/office/drawing/2014/main" id="{E70D7D98-64F7-48EB-9D33-262D1CA992FE}"/>
              </a:ext>
            </a:extLst>
          </p:cNvPr>
          <p:cNvSpPr txBox="1"/>
          <p:nvPr/>
        </p:nvSpPr>
        <p:spPr>
          <a:xfrm>
            <a:off x="592183" y="2007999"/>
            <a:ext cx="10702834" cy="4801314"/>
          </a:xfrm>
          <a:prstGeom prst="rect">
            <a:avLst/>
          </a:prstGeom>
          <a:noFill/>
        </p:spPr>
        <p:txBody>
          <a:bodyPr wrap="square" rtlCol="0">
            <a:spAutoFit/>
          </a:bodyPr>
          <a:lstStyle/>
          <a:p>
            <a:r>
              <a:rPr lang="en-US" dirty="0"/>
              <a:t>STEP 1 : START</a:t>
            </a:r>
          </a:p>
          <a:p>
            <a:r>
              <a:rPr lang="en-US" dirty="0"/>
              <a:t>STEP 2 : PRINT “WELCOME”</a:t>
            </a:r>
          </a:p>
          <a:p>
            <a:r>
              <a:rPr lang="en-US" dirty="0"/>
              <a:t>STEP 3 : DO YOU WANT A HOSTEL ? IF ‘YES’ THEN GO TO ‘STEP 4’ OR ELSE IF ‘NO’ GO TO ‘</a:t>
            </a:r>
            <a:r>
              <a:rPr lang="en-US"/>
              <a:t>STEP 14’ </a:t>
            </a:r>
            <a:endParaRPr lang="en-US" dirty="0"/>
          </a:p>
          <a:p>
            <a:r>
              <a:rPr lang="en-US" dirty="0"/>
              <a:t>STEP 4 : ENTER YOUR NAME </a:t>
            </a:r>
          </a:p>
          <a:p>
            <a:r>
              <a:rPr lang="en-US" dirty="0"/>
              <a:t>STEP 5 : ENTER YOUR SECTION</a:t>
            </a:r>
          </a:p>
          <a:p>
            <a:r>
              <a:rPr lang="en-US" dirty="0"/>
              <a:t>STEP 6 : ENTER YOUR ROLL NUMBER </a:t>
            </a:r>
          </a:p>
          <a:p>
            <a:r>
              <a:rPr lang="en-US" dirty="0"/>
              <a:t>STEP 7 : ARE YOU VACCINATED ? IF YES THEN TOTAL AMOUNT=X</a:t>
            </a:r>
          </a:p>
          <a:p>
            <a:r>
              <a:rPr lang="en-US" dirty="0"/>
              <a:t>	IF NO THEN PROCEED TO STEP 14 . </a:t>
            </a:r>
          </a:p>
          <a:p>
            <a:endParaRPr lang="en-US" dirty="0"/>
          </a:p>
          <a:p>
            <a:r>
              <a:rPr lang="en-US" dirty="0">
                <a:latin typeface="+mj-lt"/>
              </a:rPr>
              <a:t>STEP 8 : DO YOU WANT LUXURY ROOM ( 2 SHARE BEDROOM WITH AC) ? (FEES = Y), IF YES THEN  	TOTAL AMOUNT = TOTAL AMOUNT+Y AND THEN PROCEED TO NEXT STEP </a:t>
            </a:r>
          </a:p>
          <a:p>
            <a:r>
              <a:rPr lang="en-US" dirty="0">
                <a:latin typeface="+mj-lt"/>
              </a:rPr>
              <a:t>	IF NO THEN THERE IS NO CHANGE IN TOTAL AMOUNT AND  PROCEED TO NEXT STEP. </a:t>
            </a:r>
          </a:p>
          <a:p>
            <a:r>
              <a:rPr lang="en-US" dirty="0">
                <a:latin typeface="+mj-lt"/>
              </a:rPr>
              <a:t>STEP 9 : DO YOU WANT FOOD FACILITY ? IF YES THEN TOTAL AMOUNT = TOTAL AMOUNT + F 	AND THEN PROCEED TO NEXT STEP,</a:t>
            </a:r>
          </a:p>
          <a:p>
            <a:r>
              <a:rPr lang="en-US" dirty="0">
                <a:latin typeface="+mj-lt"/>
              </a:rPr>
              <a:t>	IF NO, THEN THERE IS NO CHANGE IN THE TOTAL AMOUNT AND  PROCEED TO NEXT 	STEP.</a:t>
            </a:r>
          </a:p>
          <a:p>
            <a:endParaRPr lang="en-US" dirty="0">
              <a:latin typeface="+mj-lt"/>
            </a:endParaRPr>
          </a:p>
        </p:txBody>
      </p:sp>
    </p:spTree>
    <p:extLst>
      <p:ext uri="{BB962C8B-B14F-4D97-AF65-F5344CB8AC3E}">
        <p14:creationId xmlns:p14="http://schemas.microsoft.com/office/powerpoint/2010/main" val="41404944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F591EA-4C8E-4E54-A134-8AE9E34AC41C}"/>
              </a:ext>
            </a:extLst>
          </p:cNvPr>
          <p:cNvSpPr txBox="1"/>
          <p:nvPr/>
        </p:nvSpPr>
        <p:spPr>
          <a:xfrm>
            <a:off x="513806" y="618309"/>
            <a:ext cx="11173097" cy="3693319"/>
          </a:xfrm>
          <a:prstGeom prst="rect">
            <a:avLst/>
          </a:prstGeom>
          <a:noFill/>
        </p:spPr>
        <p:txBody>
          <a:bodyPr wrap="square" rtlCol="0">
            <a:spAutoFit/>
          </a:bodyPr>
          <a:lstStyle/>
          <a:p>
            <a:r>
              <a:rPr lang="en-IN" dirty="0"/>
              <a:t>STEP 10 : DO YOU WANT INTERNET FACILITY (FEES = I)? </a:t>
            </a:r>
          </a:p>
          <a:p>
            <a:r>
              <a:rPr lang="en-IN" dirty="0"/>
              <a:t>	IF YES THEN TOTAL AMOUNT = TOTAL AMOUNT + I, AND PROCEED TO NEXT STEP </a:t>
            </a:r>
          </a:p>
          <a:p>
            <a:r>
              <a:rPr lang="en-IN" dirty="0"/>
              <a:t>	IF NO, THEN THERE IS NO CHANGE IN TOTAL AMOUNT AND PROCEED TO NEXT STEP.</a:t>
            </a:r>
          </a:p>
          <a:p>
            <a:r>
              <a:rPr lang="en-IN" dirty="0"/>
              <a:t>STEP 11: DO YOU WANT GYM FACILITY (FEES = G)?</a:t>
            </a:r>
          </a:p>
          <a:p>
            <a:r>
              <a:rPr lang="en-IN" dirty="0"/>
              <a:t>	IF YES, THEN TOTAL AMOUNT = TOTAL AMOUNT + G, AND PROCEED TO NEXT STEP</a:t>
            </a:r>
          </a:p>
          <a:p>
            <a:r>
              <a:rPr lang="en-IN" dirty="0"/>
              <a:t>	IF NO, THEN THERE IS NO CHANGE IN TOTAL AMOUNT AND PROCEED TO NEXT STEP.</a:t>
            </a:r>
          </a:p>
          <a:p>
            <a:r>
              <a:rPr lang="en-IN" dirty="0"/>
              <a:t>STEP 12 : IS YOUR FAMILY INCOME &lt;=500000,</a:t>
            </a:r>
          </a:p>
          <a:p>
            <a:r>
              <a:rPr lang="en-IN" dirty="0"/>
              <a:t>	IF YES THEN TOTAL AMOUNT = TOTAL AMOUNT – 10 % , AND PROCEED TO NEXT STEP,</a:t>
            </a:r>
          </a:p>
          <a:p>
            <a:r>
              <a:rPr lang="en-IN" dirty="0"/>
              <a:t>	IF NO, THEN THERE IS NO CHANGE IN TOTAL AMOUNT AND PROCEED TO NEXT STEP.</a:t>
            </a:r>
          </a:p>
          <a:p>
            <a:r>
              <a:rPr lang="en-IN" dirty="0"/>
              <a:t>STEP 13 : PRINT “ AMOUNT TO BE PAID = TOTAL AMOUNT “ </a:t>
            </a:r>
          </a:p>
          <a:p>
            <a:r>
              <a:rPr lang="en-IN" dirty="0"/>
              <a:t>STEP 14 : PRINT “ THANK YOU “</a:t>
            </a:r>
          </a:p>
          <a:p>
            <a:r>
              <a:rPr lang="en-IN" dirty="0"/>
              <a:t>STEP 15 : STOP</a:t>
            </a:r>
          </a:p>
          <a:p>
            <a:endParaRPr lang="en-IN" dirty="0"/>
          </a:p>
        </p:txBody>
      </p:sp>
    </p:spTree>
    <p:extLst>
      <p:ext uri="{BB962C8B-B14F-4D97-AF65-F5344CB8AC3E}">
        <p14:creationId xmlns:p14="http://schemas.microsoft.com/office/powerpoint/2010/main" val="908198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110036-543E-4D19-848C-15EA2C53BCF7}"/>
              </a:ext>
            </a:extLst>
          </p:cNvPr>
          <p:cNvSpPr/>
          <p:nvPr/>
        </p:nvSpPr>
        <p:spPr>
          <a:xfrm>
            <a:off x="3561806" y="1843929"/>
            <a:ext cx="8151223" cy="1200329"/>
          </a:xfrm>
          <a:prstGeom prst="rect">
            <a:avLst/>
          </a:prstGeom>
          <a:noFill/>
        </p:spPr>
        <p:txBody>
          <a:bodyPr wrap="square" lIns="91440" tIns="45720" rIns="91440" bIns="45720">
            <a:spAutoFit/>
          </a:bodyPr>
          <a:lstStyle/>
          <a:p>
            <a:pPr algn="ctr"/>
            <a:r>
              <a:rPr lang="en-US" sz="7200" b="1" dirty="0">
                <a:ln w="9525">
                  <a:solidFill>
                    <a:srgbClr val="FFFF00"/>
                  </a:solidFill>
                  <a:prstDash val="solid"/>
                </a:ln>
                <a:effectLst>
                  <a:outerShdw blurRad="12700" dist="38100" dir="2700000" algn="tl" rotWithShape="0">
                    <a:schemeClr val="bg1">
                      <a:lumMod val="50000"/>
                    </a:schemeClr>
                  </a:outerShdw>
                  <a:reflection blurRad="6350" stA="55000" endA="50" endPos="85000" dist="60007" dir="5400000" sy="-100000" algn="bl" rotWithShape="0"/>
                </a:effectLst>
              </a:rPr>
              <a:t>THANK YOU </a:t>
            </a:r>
            <a:endParaRPr lang="en-US" sz="7200" b="1" cap="none" spc="0" dirty="0">
              <a:ln w="9525">
                <a:solidFill>
                  <a:srgbClr val="FFFF00"/>
                </a:solidFill>
                <a:prstDash val="solid"/>
              </a:ln>
              <a:solidFill>
                <a:schemeClr val="tx1"/>
              </a:solidFill>
              <a:effectLst>
                <a:outerShdw blurRad="12700" dist="38100" dir="2700000" algn="tl" rotWithShape="0">
                  <a:schemeClr val="bg1">
                    <a:lumMod val="50000"/>
                  </a:schemeClr>
                </a:outerShdw>
                <a:reflection blurRad="6350" stA="55000" endA="50" endPos="85000" dist="60007" dir="5400000" sy="-100000" algn="bl" rotWithShape="0"/>
              </a:effectLst>
            </a:endParaRPr>
          </a:p>
        </p:txBody>
      </p:sp>
      <p:pic>
        <p:nvPicPr>
          <p:cNvPr id="3074" name="Picture 2" descr="Animal Figure png images | PNGWing">
            <a:extLst>
              <a:ext uri="{FF2B5EF4-FFF2-40B4-BE49-F238E27FC236}">
                <a16:creationId xmlns:a16="http://schemas.microsoft.com/office/drawing/2014/main" id="{A6D90395-1E18-4434-A304-4EDC6EEB1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89" y="809898"/>
            <a:ext cx="4328161" cy="475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16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HOSTEL MANAGEMENT</a:t>
            </a:r>
            <a:br>
              <a:rPr lang="en-US" dirty="0">
                <a:solidFill>
                  <a:schemeClr val="tx1">
                    <a:lumMod val="75000"/>
                    <a:lumOff val="25000"/>
                  </a:schemeClr>
                </a:solidFill>
              </a:rPr>
            </a:br>
            <a:r>
              <a:rPr lang="en-US" dirty="0">
                <a:solidFill>
                  <a:schemeClr val="tx1">
                    <a:lumMod val="75000"/>
                    <a:lumOff val="25000"/>
                  </a:schemeClr>
                </a:solidFill>
              </a:rPr>
              <a:t>SYSTEM</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492576017"/>
              </p:ext>
            </p:extLst>
          </p:nvPr>
        </p:nvGraphicFramePr>
        <p:xfrm>
          <a:off x="4662375" y="2445309"/>
          <a:ext cx="6718434" cy="4243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1981DA39-81B6-42A3-A9B7-07ABC49F2B7D}"/>
              </a:ext>
            </a:extLst>
          </p:cNvPr>
          <p:cNvSpPr/>
          <p:nvPr/>
        </p:nvSpPr>
        <p:spPr>
          <a:xfrm>
            <a:off x="4662375" y="3762784"/>
            <a:ext cx="2166076"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GROUP DETAILS:</a:t>
            </a:r>
          </a:p>
        </p:txBody>
      </p:sp>
      <p:sp>
        <p:nvSpPr>
          <p:cNvPr id="6" name="Rectangle 5">
            <a:extLst>
              <a:ext uri="{FF2B5EF4-FFF2-40B4-BE49-F238E27FC236}">
                <a16:creationId xmlns:a16="http://schemas.microsoft.com/office/drawing/2014/main" id="{1AE254F8-CB94-4D06-9B36-3017684EADCD}"/>
              </a:ext>
            </a:extLst>
          </p:cNvPr>
          <p:cNvSpPr/>
          <p:nvPr/>
        </p:nvSpPr>
        <p:spPr>
          <a:xfrm>
            <a:off x="4665778" y="4351170"/>
            <a:ext cx="4563047"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JOYDDEEP GHOSH (AP21110010557)</a:t>
            </a:r>
          </a:p>
        </p:txBody>
      </p:sp>
      <p:sp>
        <p:nvSpPr>
          <p:cNvPr id="7" name="Rectangle 6">
            <a:extLst>
              <a:ext uri="{FF2B5EF4-FFF2-40B4-BE49-F238E27FC236}">
                <a16:creationId xmlns:a16="http://schemas.microsoft.com/office/drawing/2014/main" id="{7E0A647C-D344-4FA5-8BCD-61E78194DA79}"/>
              </a:ext>
            </a:extLst>
          </p:cNvPr>
          <p:cNvSpPr/>
          <p:nvPr/>
        </p:nvSpPr>
        <p:spPr>
          <a:xfrm>
            <a:off x="4665778" y="5044765"/>
            <a:ext cx="4563047"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NAGASAI CHILLAPALLI (AP21110010558)</a:t>
            </a:r>
          </a:p>
        </p:txBody>
      </p:sp>
      <p:sp>
        <p:nvSpPr>
          <p:cNvPr id="8" name="Rectangle 7">
            <a:extLst>
              <a:ext uri="{FF2B5EF4-FFF2-40B4-BE49-F238E27FC236}">
                <a16:creationId xmlns:a16="http://schemas.microsoft.com/office/drawing/2014/main" id="{0DD568D8-6B79-463A-89E9-B5B715443579}"/>
              </a:ext>
            </a:extLst>
          </p:cNvPr>
          <p:cNvSpPr/>
          <p:nvPr/>
        </p:nvSpPr>
        <p:spPr>
          <a:xfrm>
            <a:off x="4665778" y="5751021"/>
            <a:ext cx="4563047"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NARENDER B (AP21110010559)</a:t>
            </a:r>
          </a:p>
        </p:txBody>
      </p:sp>
      <p:pic>
        <p:nvPicPr>
          <p:cNvPr id="1028" name="Picture 4" descr="Black Stick Figures Stickers | Redbubble">
            <a:extLst>
              <a:ext uri="{FF2B5EF4-FFF2-40B4-BE49-F238E27FC236}">
                <a16:creationId xmlns:a16="http://schemas.microsoft.com/office/drawing/2014/main" id="{22458FCC-CA74-4DDC-A96E-E1F583AEA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8825" y="3656503"/>
            <a:ext cx="2431745" cy="277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anim to="1.5" calcmode="lin" valueType="num">
                                      <p:cBhvr override="childStyle">
                                        <p:cTn id="9" dur="500" fill="hold"/>
                                        <p:tgtEl>
                                          <p:spTgt spid="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B6DE11-233B-477B-A2CA-657880E39E79}"/>
              </a:ext>
            </a:extLst>
          </p:cNvPr>
          <p:cNvSpPr>
            <a:spLocks noGrp="1"/>
          </p:cNvSpPr>
          <p:nvPr>
            <p:ph type="title"/>
          </p:nvPr>
        </p:nvSpPr>
        <p:spPr>
          <a:xfrm>
            <a:off x="366944" y="642593"/>
            <a:ext cx="10758256" cy="1292739"/>
          </a:xfrm>
        </p:spPr>
        <p:txBody>
          <a:bodyPr/>
          <a:lstStyle/>
          <a:p>
            <a:r>
              <a:rPr lang="en-IN" b="1" i="1" u="sng" dirty="0"/>
              <a:t>INDEX:</a:t>
            </a:r>
          </a:p>
        </p:txBody>
      </p:sp>
      <p:sp>
        <p:nvSpPr>
          <p:cNvPr id="7" name="Rectangle 6">
            <a:extLst>
              <a:ext uri="{FF2B5EF4-FFF2-40B4-BE49-F238E27FC236}">
                <a16:creationId xmlns:a16="http://schemas.microsoft.com/office/drawing/2014/main" id="{FF061CEE-866D-4195-B8B7-D82A26617F97}"/>
              </a:ext>
            </a:extLst>
          </p:cNvPr>
          <p:cNvSpPr/>
          <p:nvPr/>
        </p:nvSpPr>
        <p:spPr>
          <a:xfrm>
            <a:off x="223421" y="1695635"/>
            <a:ext cx="11745158" cy="49359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IN" sz="2400" dirty="0"/>
              <a:t>1.  INTRODUCTION</a:t>
            </a:r>
          </a:p>
          <a:p>
            <a:pPr algn="ctr"/>
            <a:endParaRPr lang="en-IN" sz="2400" dirty="0"/>
          </a:p>
          <a:p>
            <a:r>
              <a:rPr lang="en-IN" sz="2400" dirty="0"/>
              <a:t>2.  PROBLEM STATEMENT</a:t>
            </a:r>
          </a:p>
          <a:p>
            <a:pPr algn="ctr"/>
            <a:endParaRPr lang="en-IN" sz="2400" dirty="0"/>
          </a:p>
          <a:p>
            <a:r>
              <a:rPr lang="en-IN" sz="2400" dirty="0"/>
              <a:t>3.  OBJECTIVES</a:t>
            </a:r>
          </a:p>
          <a:p>
            <a:pPr algn="ctr"/>
            <a:endParaRPr lang="en-IN" sz="2400" dirty="0"/>
          </a:p>
          <a:p>
            <a:r>
              <a:rPr lang="en-IN" sz="2400" dirty="0"/>
              <a:t>4.  TECHNICAL DETAILS</a:t>
            </a:r>
          </a:p>
          <a:p>
            <a:pPr algn="ctr"/>
            <a:endParaRPr lang="en-IN" sz="2400" dirty="0"/>
          </a:p>
          <a:p>
            <a:r>
              <a:rPr lang="en-IN" sz="2400" dirty="0"/>
              <a:t>5.  FLOWCHART</a:t>
            </a:r>
          </a:p>
          <a:p>
            <a:pPr algn="ctr"/>
            <a:endParaRPr lang="en-IN" sz="2400" dirty="0"/>
          </a:p>
          <a:p>
            <a:r>
              <a:rPr lang="en-IN" sz="2400" dirty="0"/>
              <a:t>6.  ALGORITHM</a:t>
            </a:r>
          </a:p>
        </p:txBody>
      </p:sp>
    </p:spTree>
    <p:extLst>
      <p:ext uri="{BB962C8B-B14F-4D97-AF65-F5344CB8AC3E}">
        <p14:creationId xmlns:p14="http://schemas.microsoft.com/office/powerpoint/2010/main" val="3780760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B501-99FD-4739-B5B5-363BB8627545}"/>
              </a:ext>
            </a:extLst>
          </p:cNvPr>
          <p:cNvSpPr>
            <a:spLocks noGrp="1"/>
          </p:cNvSpPr>
          <p:nvPr>
            <p:ph type="title"/>
          </p:nvPr>
        </p:nvSpPr>
        <p:spPr>
          <a:xfrm>
            <a:off x="1066800" y="522514"/>
            <a:ext cx="10058400" cy="1371600"/>
          </a:xfrm>
        </p:spPr>
        <p:txBody>
          <a:bodyPr/>
          <a:lstStyle/>
          <a:p>
            <a:r>
              <a:rPr lang="en-IN" b="1" i="1" u="sng" dirty="0"/>
              <a:t>INTRODUCTION</a:t>
            </a:r>
          </a:p>
        </p:txBody>
      </p:sp>
      <p:sp>
        <p:nvSpPr>
          <p:cNvPr id="3" name="Content Placeholder 2">
            <a:extLst>
              <a:ext uri="{FF2B5EF4-FFF2-40B4-BE49-F238E27FC236}">
                <a16:creationId xmlns:a16="http://schemas.microsoft.com/office/drawing/2014/main" id="{1AA666F4-5DC7-4261-88FF-4DA7969F679A}"/>
              </a:ext>
            </a:extLst>
          </p:cNvPr>
          <p:cNvSpPr>
            <a:spLocks noGrp="1"/>
          </p:cNvSpPr>
          <p:nvPr>
            <p:ph idx="1"/>
          </p:nvPr>
        </p:nvSpPr>
        <p:spPr/>
        <p:txBody>
          <a:bodyPr/>
          <a:lstStyle/>
          <a:p>
            <a:r>
              <a:rPr lang="en-US" sz="2000" dirty="0"/>
              <a:t>Hostel management helps students  by filling an online form for accommodation  and other things. It helps them from manual work.</a:t>
            </a:r>
          </a:p>
          <a:p>
            <a:endParaRPr lang="en-US" dirty="0"/>
          </a:p>
          <a:p>
            <a:r>
              <a:rPr lang="en-US" sz="2000" dirty="0"/>
              <a:t> We design this system so,  cannot require an efficient person to handle and calculate the things.</a:t>
            </a:r>
          </a:p>
          <a:p>
            <a:endParaRPr lang="en-US" sz="1800" dirty="0"/>
          </a:p>
          <a:p>
            <a:r>
              <a:rPr lang="en-US" sz="1800" dirty="0"/>
              <a:t> </a:t>
            </a:r>
            <a:r>
              <a:rPr lang="en-US" sz="2000" dirty="0"/>
              <a:t>This system automatically calculates all the bills for allotted students.</a:t>
            </a:r>
            <a:endParaRPr lang="en-IN" sz="2000" dirty="0"/>
          </a:p>
        </p:txBody>
      </p:sp>
    </p:spTree>
    <p:extLst>
      <p:ext uri="{BB962C8B-B14F-4D97-AF65-F5344CB8AC3E}">
        <p14:creationId xmlns:p14="http://schemas.microsoft.com/office/powerpoint/2010/main" val="11852294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F509CBD4-DA1B-489A-B656-6EE090C1DFE1}"/>
              </a:ext>
            </a:extLst>
          </p:cNvPr>
          <p:cNvSpPr>
            <a:spLocks noGrp="1"/>
          </p:cNvSpPr>
          <p:nvPr>
            <p:ph type="title"/>
          </p:nvPr>
        </p:nvSpPr>
        <p:spPr>
          <a:xfrm>
            <a:off x="1066800" y="642594"/>
            <a:ext cx="10058400" cy="1371600"/>
          </a:xfrm>
        </p:spPr>
        <p:txBody>
          <a:bodyPr>
            <a:normAutofit/>
          </a:bodyPr>
          <a:lstStyle/>
          <a:p>
            <a:r>
              <a:rPr lang="en-IN" b="1" i="1" u="sng" dirty="0"/>
              <a:t>PROBLEM STATEMENT</a:t>
            </a:r>
          </a:p>
        </p:txBody>
      </p:sp>
      <p:sp>
        <p:nvSpPr>
          <p:cNvPr id="3" name="Content Placeholder 2">
            <a:extLst>
              <a:ext uri="{FF2B5EF4-FFF2-40B4-BE49-F238E27FC236}">
                <a16:creationId xmlns:a16="http://schemas.microsoft.com/office/drawing/2014/main" id="{90ABAD93-91CA-4D10-B7D1-5EBC2DD7DE00}"/>
              </a:ext>
            </a:extLst>
          </p:cNvPr>
          <p:cNvSpPr>
            <a:spLocks noGrp="1"/>
          </p:cNvSpPr>
          <p:nvPr>
            <p:ph idx="1"/>
          </p:nvPr>
        </p:nvSpPr>
        <p:spPr>
          <a:xfrm>
            <a:off x="1066800" y="2103120"/>
            <a:ext cx="6485467" cy="3931920"/>
          </a:xfrm>
        </p:spPr>
        <p:txBody>
          <a:bodyPr>
            <a:normAutofit/>
          </a:bodyPr>
          <a:lstStyle/>
          <a:p>
            <a:r>
              <a:rPr lang="en-US" sz="1800" dirty="0"/>
              <a:t>The system will help to check  bills of any student’s hostel dues.</a:t>
            </a:r>
          </a:p>
          <a:p>
            <a:endParaRPr lang="en-US" sz="1800" dirty="0"/>
          </a:p>
          <a:p>
            <a:r>
              <a:rPr lang="en-US" sz="1800" dirty="0"/>
              <a:t>The students of the hostel will be recognized from the ID number allocated for room rental.</a:t>
            </a:r>
          </a:p>
          <a:p>
            <a:endParaRPr lang="en-US" sz="1800" dirty="0"/>
          </a:p>
          <a:p>
            <a:r>
              <a:rPr lang="en-US" sz="1800" dirty="0"/>
              <a:t>This software of the hostel management is to improve  services for  students of the hostel</a:t>
            </a:r>
            <a:r>
              <a:rPr lang="en-US" dirty="0"/>
              <a:t>.</a:t>
            </a:r>
            <a:endParaRPr lang="en-IN" dirty="0"/>
          </a:p>
        </p:txBody>
      </p:sp>
      <p:pic>
        <p:nvPicPr>
          <p:cNvPr id="2050" name="Picture 2" descr="Stick Figure People Business Images Pictures - Stick Figure Stick Figure  Powerpoint Animation Png,Stick Person Png - free transparent png images -  pngaaa.com">
            <a:extLst>
              <a:ext uri="{FF2B5EF4-FFF2-40B4-BE49-F238E27FC236}">
                <a16:creationId xmlns:a16="http://schemas.microsoft.com/office/drawing/2014/main" id="{3DE413EA-1D76-42DC-A14A-8D4608CFE1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2447675"/>
            <a:ext cx="3019646" cy="306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0218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DA91-BF29-48DF-A5C8-B5E9FC0E29F1}"/>
              </a:ext>
            </a:extLst>
          </p:cNvPr>
          <p:cNvSpPr>
            <a:spLocks noGrp="1"/>
          </p:cNvSpPr>
          <p:nvPr>
            <p:ph type="title"/>
          </p:nvPr>
        </p:nvSpPr>
        <p:spPr/>
        <p:txBody>
          <a:bodyPr/>
          <a:lstStyle/>
          <a:p>
            <a:r>
              <a:rPr lang="en-IN" b="1" i="1" u="sng" dirty="0"/>
              <a:t>OBJECTIVES</a:t>
            </a:r>
          </a:p>
        </p:txBody>
      </p:sp>
      <p:sp>
        <p:nvSpPr>
          <p:cNvPr id="3" name="Content Placeholder 2">
            <a:extLst>
              <a:ext uri="{FF2B5EF4-FFF2-40B4-BE49-F238E27FC236}">
                <a16:creationId xmlns:a16="http://schemas.microsoft.com/office/drawing/2014/main" id="{EBA3687F-F9F6-4A39-9AC3-AC95444EFB79}"/>
              </a:ext>
            </a:extLst>
          </p:cNvPr>
          <p:cNvSpPr>
            <a:spLocks noGrp="1"/>
          </p:cNvSpPr>
          <p:nvPr>
            <p:ph idx="1"/>
          </p:nvPr>
        </p:nvSpPr>
        <p:spPr/>
        <p:txBody>
          <a:bodyPr>
            <a:normAutofit/>
          </a:bodyPr>
          <a:lstStyle/>
          <a:p>
            <a:r>
              <a:rPr lang="en-IN" sz="2800" dirty="0"/>
              <a:t>This mini project is to acknowledgement of total bill for students on basis of room rental , internet facility etc , by recording the details of student. Which is it’s primary and only objective.</a:t>
            </a:r>
          </a:p>
        </p:txBody>
      </p:sp>
    </p:spTree>
    <p:extLst>
      <p:ext uri="{BB962C8B-B14F-4D97-AF65-F5344CB8AC3E}">
        <p14:creationId xmlns:p14="http://schemas.microsoft.com/office/powerpoint/2010/main" val="22727828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3143-4F20-46BD-BE0B-52D1BE897358}"/>
              </a:ext>
            </a:extLst>
          </p:cNvPr>
          <p:cNvSpPr>
            <a:spLocks noGrp="1"/>
          </p:cNvSpPr>
          <p:nvPr>
            <p:ph type="title"/>
          </p:nvPr>
        </p:nvSpPr>
        <p:spPr/>
        <p:txBody>
          <a:bodyPr/>
          <a:lstStyle/>
          <a:p>
            <a:r>
              <a:rPr lang="en-IN" b="1" i="1" u="sng" dirty="0"/>
              <a:t>TECHNICAL DETAILS:</a:t>
            </a:r>
          </a:p>
        </p:txBody>
      </p:sp>
      <p:sp>
        <p:nvSpPr>
          <p:cNvPr id="3" name="Content Placeholder 2">
            <a:extLst>
              <a:ext uri="{FF2B5EF4-FFF2-40B4-BE49-F238E27FC236}">
                <a16:creationId xmlns:a16="http://schemas.microsoft.com/office/drawing/2014/main" id="{F5B5D391-90DF-440D-9274-87FA5D234985}"/>
              </a:ext>
            </a:extLst>
          </p:cNvPr>
          <p:cNvSpPr>
            <a:spLocks noGrp="1"/>
          </p:cNvSpPr>
          <p:nvPr>
            <p:ph idx="1"/>
          </p:nvPr>
        </p:nvSpPr>
        <p:spPr>
          <a:xfrm>
            <a:off x="1066798" y="2103120"/>
            <a:ext cx="10058400" cy="3849624"/>
          </a:xfrm>
        </p:spPr>
        <p:txBody>
          <a:bodyPr/>
          <a:lstStyle/>
          <a:p>
            <a:endParaRPr lang="en-IN" dirty="0"/>
          </a:p>
        </p:txBody>
      </p:sp>
      <p:sp>
        <p:nvSpPr>
          <p:cNvPr id="4" name="Rectangle 3">
            <a:extLst>
              <a:ext uri="{FF2B5EF4-FFF2-40B4-BE49-F238E27FC236}">
                <a16:creationId xmlns:a16="http://schemas.microsoft.com/office/drawing/2014/main" id="{8726E4C6-9405-4AC1-9AAA-3CDB74B715BC}"/>
              </a:ext>
            </a:extLst>
          </p:cNvPr>
          <p:cNvSpPr/>
          <p:nvPr/>
        </p:nvSpPr>
        <p:spPr>
          <a:xfrm>
            <a:off x="1066800" y="2103120"/>
            <a:ext cx="5946558" cy="65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OS : WINDOWS 10 (64 BIT)</a:t>
            </a:r>
          </a:p>
        </p:txBody>
      </p:sp>
      <p:sp>
        <p:nvSpPr>
          <p:cNvPr id="5" name="Rectangle 4">
            <a:extLst>
              <a:ext uri="{FF2B5EF4-FFF2-40B4-BE49-F238E27FC236}">
                <a16:creationId xmlns:a16="http://schemas.microsoft.com/office/drawing/2014/main" id="{3EB3F29A-A5BE-4B0E-9991-F2D972067F54}"/>
              </a:ext>
            </a:extLst>
          </p:cNvPr>
          <p:cNvSpPr/>
          <p:nvPr/>
        </p:nvSpPr>
        <p:spPr>
          <a:xfrm>
            <a:off x="1066798" y="3022847"/>
            <a:ext cx="5946559" cy="7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PROGRAMMING LANGUAGE USED : C  LANGUAGE</a:t>
            </a:r>
          </a:p>
        </p:txBody>
      </p:sp>
      <p:sp>
        <p:nvSpPr>
          <p:cNvPr id="6" name="Rectangle 5">
            <a:extLst>
              <a:ext uri="{FF2B5EF4-FFF2-40B4-BE49-F238E27FC236}">
                <a16:creationId xmlns:a16="http://schemas.microsoft.com/office/drawing/2014/main" id="{149874A4-B240-4CDD-82DC-6D7F0E405F24}"/>
              </a:ext>
            </a:extLst>
          </p:cNvPr>
          <p:cNvSpPr/>
          <p:nvPr/>
        </p:nvSpPr>
        <p:spPr>
          <a:xfrm>
            <a:off x="1066798" y="4097933"/>
            <a:ext cx="6017581" cy="727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IDE : DEV C++ OR ANY OTHER IDE</a:t>
            </a:r>
          </a:p>
        </p:txBody>
      </p:sp>
      <p:sp>
        <p:nvSpPr>
          <p:cNvPr id="7" name="Rectangle 6">
            <a:extLst>
              <a:ext uri="{FF2B5EF4-FFF2-40B4-BE49-F238E27FC236}">
                <a16:creationId xmlns:a16="http://schemas.microsoft.com/office/drawing/2014/main" id="{5C7AFE65-FC86-405E-AF02-7E3A5C66B58C}"/>
              </a:ext>
            </a:extLst>
          </p:cNvPr>
          <p:cNvSpPr/>
          <p:nvPr/>
        </p:nvSpPr>
        <p:spPr>
          <a:xfrm>
            <a:off x="1066798" y="5076540"/>
            <a:ext cx="6017581" cy="65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RAM : 8 GB   &amp;   PROCESSOR : Intel i5 , </a:t>
            </a:r>
            <a:r>
              <a:rPr lang="en-IN"/>
              <a:t>10</a:t>
            </a:r>
            <a:r>
              <a:rPr lang="en-IN" baseline="30000"/>
              <a:t>th</a:t>
            </a:r>
            <a:r>
              <a:rPr lang="en-IN"/>
              <a:t> GEN</a:t>
            </a:r>
            <a:endParaRPr lang="en-IN" dirty="0"/>
          </a:p>
        </p:txBody>
      </p:sp>
      <p:pic>
        <p:nvPicPr>
          <p:cNvPr id="4098" name="Picture 2" descr="Figure Balances Questions | 3D Animated Clipart for PowerPoint -  PresenterMedia.com">
            <a:extLst>
              <a:ext uri="{FF2B5EF4-FFF2-40B4-BE49-F238E27FC236}">
                <a16:creationId xmlns:a16="http://schemas.microsoft.com/office/drawing/2014/main" id="{DCF7E286-DF43-430A-A69D-050CDB43A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882" y="535578"/>
            <a:ext cx="2608217" cy="260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649464"/>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2DCA200-F337-4B71-B32E-11328681D681}"/>
              </a:ext>
            </a:extLst>
          </p:cNvPr>
          <p:cNvSpPr/>
          <p:nvPr/>
        </p:nvSpPr>
        <p:spPr>
          <a:xfrm>
            <a:off x="4920569" y="1011292"/>
            <a:ext cx="1524000" cy="4267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F0EA0F9A-6B1F-4C43-A298-2E824A839678}"/>
              </a:ext>
            </a:extLst>
          </p:cNvPr>
          <p:cNvSpPr/>
          <p:nvPr/>
        </p:nvSpPr>
        <p:spPr>
          <a:xfrm>
            <a:off x="4581713" y="1675981"/>
            <a:ext cx="2159174" cy="275505"/>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6" name="Title 1">
            <a:extLst>
              <a:ext uri="{FF2B5EF4-FFF2-40B4-BE49-F238E27FC236}">
                <a16:creationId xmlns:a16="http://schemas.microsoft.com/office/drawing/2014/main" id="{02B707A1-FD16-4775-8F7B-321F6E564980}"/>
              </a:ext>
            </a:extLst>
          </p:cNvPr>
          <p:cNvSpPr>
            <a:spLocks noGrp="1"/>
          </p:cNvSpPr>
          <p:nvPr>
            <p:ph type="title"/>
          </p:nvPr>
        </p:nvSpPr>
        <p:spPr>
          <a:xfrm>
            <a:off x="396159" y="131267"/>
            <a:ext cx="10058400" cy="1371600"/>
          </a:xfrm>
        </p:spPr>
        <p:txBody>
          <a:bodyPr/>
          <a:lstStyle/>
          <a:p>
            <a:r>
              <a:rPr lang="en-IN" b="1" i="1" u="sng" dirty="0"/>
              <a:t>FLOWCHART :</a:t>
            </a:r>
          </a:p>
        </p:txBody>
      </p:sp>
      <p:sp>
        <p:nvSpPr>
          <p:cNvPr id="7" name="Arrow: Down 6">
            <a:extLst>
              <a:ext uri="{FF2B5EF4-FFF2-40B4-BE49-F238E27FC236}">
                <a16:creationId xmlns:a16="http://schemas.microsoft.com/office/drawing/2014/main" id="{163E35CB-0E16-4501-B4FD-B5D0AE656352}"/>
              </a:ext>
            </a:extLst>
          </p:cNvPr>
          <p:cNvSpPr/>
          <p:nvPr/>
        </p:nvSpPr>
        <p:spPr>
          <a:xfrm>
            <a:off x="5566288" y="1428666"/>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Arrow: Down 7">
            <a:extLst>
              <a:ext uri="{FF2B5EF4-FFF2-40B4-BE49-F238E27FC236}">
                <a16:creationId xmlns:a16="http://schemas.microsoft.com/office/drawing/2014/main" id="{3F632E58-1D91-4800-BBA4-50375A379314}"/>
              </a:ext>
            </a:extLst>
          </p:cNvPr>
          <p:cNvSpPr/>
          <p:nvPr/>
        </p:nvSpPr>
        <p:spPr>
          <a:xfrm>
            <a:off x="5566287" y="1919749"/>
            <a:ext cx="245217" cy="28004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Arrow: Down 15">
            <a:extLst>
              <a:ext uri="{FF2B5EF4-FFF2-40B4-BE49-F238E27FC236}">
                <a16:creationId xmlns:a16="http://schemas.microsoft.com/office/drawing/2014/main" id="{181B9D4A-A996-4219-81EC-900B3F347314}"/>
              </a:ext>
            </a:extLst>
          </p:cNvPr>
          <p:cNvSpPr/>
          <p:nvPr/>
        </p:nvSpPr>
        <p:spPr>
          <a:xfrm>
            <a:off x="11214563" y="5782454"/>
            <a:ext cx="244160" cy="29315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Down 16">
            <a:extLst>
              <a:ext uri="{FF2B5EF4-FFF2-40B4-BE49-F238E27FC236}">
                <a16:creationId xmlns:a16="http://schemas.microsoft.com/office/drawing/2014/main" id="{F4CDCF4B-5377-487C-B1F0-3D8D11D2EE2B}"/>
              </a:ext>
            </a:extLst>
          </p:cNvPr>
          <p:cNvSpPr/>
          <p:nvPr/>
        </p:nvSpPr>
        <p:spPr>
          <a:xfrm>
            <a:off x="5586851" y="5840980"/>
            <a:ext cx="183342" cy="24635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093D9247-0B58-4EB7-85B5-65D5090DA40E}"/>
              </a:ext>
            </a:extLst>
          </p:cNvPr>
          <p:cNvSpPr/>
          <p:nvPr/>
        </p:nvSpPr>
        <p:spPr>
          <a:xfrm>
            <a:off x="5567346" y="4602975"/>
            <a:ext cx="244157" cy="28477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Down 18">
            <a:extLst>
              <a:ext uri="{FF2B5EF4-FFF2-40B4-BE49-F238E27FC236}">
                <a16:creationId xmlns:a16="http://schemas.microsoft.com/office/drawing/2014/main" id="{B3E93986-5676-4774-84D2-FA740DE426E8}"/>
              </a:ext>
            </a:extLst>
          </p:cNvPr>
          <p:cNvSpPr/>
          <p:nvPr/>
        </p:nvSpPr>
        <p:spPr>
          <a:xfrm>
            <a:off x="5567346" y="4144282"/>
            <a:ext cx="244157" cy="23681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Down 19">
            <a:extLst>
              <a:ext uri="{FF2B5EF4-FFF2-40B4-BE49-F238E27FC236}">
                <a16:creationId xmlns:a16="http://schemas.microsoft.com/office/drawing/2014/main" id="{5C47E139-DC14-40C6-8C83-E5276ACFED09}"/>
              </a:ext>
            </a:extLst>
          </p:cNvPr>
          <p:cNvSpPr/>
          <p:nvPr/>
        </p:nvSpPr>
        <p:spPr>
          <a:xfrm>
            <a:off x="5559955" y="3689956"/>
            <a:ext cx="251548" cy="24198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A2315585-B363-4D92-8F9F-AA2306165477}"/>
              </a:ext>
            </a:extLst>
          </p:cNvPr>
          <p:cNvSpPr/>
          <p:nvPr/>
        </p:nvSpPr>
        <p:spPr>
          <a:xfrm>
            <a:off x="5551016" y="3234843"/>
            <a:ext cx="260487" cy="21114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Diamond 21">
            <a:extLst>
              <a:ext uri="{FF2B5EF4-FFF2-40B4-BE49-F238E27FC236}">
                <a16:creationId xmlns:a16="http://schemas.microsoft.com/office/drawing/2014/main" id="{90EC0749-5921-428C-B764-668249E318B6}"/>
              </a:ext>
            </a:extLst>
          </p:cNvPr>
          <p:cNvSpPr/>
          <p:nvPr/>
        </p:nvSpPr>
        <p:spPr>
          <a:xfrm>
            <a:off x="4972257" y="2183097"/>
            <a:ext cx="1437261" cy="1044141"/>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3" name="Parallelogram 22">
            <a:extLst>
              <a:ext uri="{FF2B5EF4-FFF2-40B4-BE49-F238E27FC236}">
                <a16:creationId xmlns:a16="http://schemas.microsoft.com/office/drawing/2014/main" id="{9208491B-9FE2-4FEC-BD27-046C5CC1A098}"/>
              </a:ext>
            </a:extLst>
          </p:cNvPr>
          <p:cNvSpPr/>
          <p:nvPr/>
        </p:nvSpPr>
        <p:spPr>
          <a:xfrm>
            <a:off x="4492286" y="3427866"/>
            <a:ext cx="2244704" cy="244677"/>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4" name="Parallelogram 23">
            <a:extLst>
              <a:ext uri="{FF2B5EF4-FFF2-40B4-BE49-F238E27FC236}">
                <a16:creationId xmlns:a16="http://schemas.microsoft.com/office/drawing/2014/main" id="{B28386A6-7938-48D5-8FEA-A67E51A8F745}"/>
              </a:ext>
            </a:extLst>
          </p:cNvPr>
          <p:cNvSpPr/>
          <p:nvPr/>
        </p:nvSpPr>
        <p:spPr>
          <a:xfrm>
            <a:off x="4492286" y="3942933"/>
            <a:ext cx="2244704" cy="244677"/>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5" name="Parallelogram 24">
            <a:extLst>
              <a:ext uri="{FF2B5EF4-FFF2-40B4-BE49-F238E27FC236}">
                <a16:creationId xmlns:a16="http://schemas.microsoft.com/office/drawing/2014/main" id="{EAED4A7C-5789-4C5A-996A-6A5D059BCE31}"/>
              </a:ext>
            </a:extLst>
          </p:cNvPr>
          <p:cNvSpPr/>
          <p:nvPr/>
        </p:nvSpPr>
        <p:spPr>
          <a:xfrm>
            <a:off x="4443936" y="4381097"/>
            <a:ext cx="2244704" cy="244677"/>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BD680B76-3BD3-4564-976D-182A729D738C}"/>
              </a:ext>
            </a:extLst>
          </p:cNvPr>
          <p:cNvSpPr/>
          <p:nvPr/>
        </p:nvSpPr>
        <p:spPr>
          <a:xfrm>
            <a:off x="5567346" y="6087335"/>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653F7AB6-FF05-4189-84E8-E1B5AA128CDD}"/>
              </a:ext>
            </a:extLst>
          </p:cNvPr>
          <p:cNvSpPr/>
          <p:nvPr/>
        </p:nvSpPr>
        <p:spPr>
          <a:xfrm>
            <a:off x="6404359" y="2643839"/>
            <a:ext cx="4904779" cy="12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76646EAB-6153-4446-B7B7-C1BB3ACC6C28}"/>
              </a:ext>
            </a:extLst>
          </p:cNvPr>
          <p:cNvSpPr/>
          <p:nvPr/>
        </p:nvSpPr>
        <p:spPr>
          <a:xfrm>
            <a:off x="11276170" y="2643839"/>
            <a:ext cx="120945" cy="3181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Oval 29">
            <a:extLst>
              <a:ext uri="{FF2B5EF4-FFF2-40B4-BE49-F238E27FC236}">
                <a16:creationId xmlns:a16="http://schemas.microsoft.com/office/drawing/2014/main" id="{13F719F9-7DD9-4FCD-8DE0-C6727EEF63C1}"/>
              </a:ext>
            </a:extLst>
          </p:cNvPr>
          <p:cNvSpPr/>
          <p:nvPr/>
        </p:nvSpPr>
        <p:spPr>
          <a:xfrm>
            <a:off x="11214563" y="6087335"/>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Arrow: Down 30">
            <a:extLst>
              <a:ext uri="{FF2B5EF4-FFF2-40B4-BE49-F238E27FC236}">
                <a16:creationId xmlns:a16="http://schemas.microsoft.com/office/drawing/2014/main" id="{CE17CE14-8018-4B4D-B602-765F0CFB27FE}"/>
              </a:ext>
            </a:extLst>
          </p:cNvPr>
          <p:cNvSpPr/>
          <p:nvPr/>
        </p:nvSpPr>
        <p:spPr>
          <a:xfrm rot="16200000">
            <a:off x="6487400" y="4854136"/>
            <a:ext cx="273771" cy="11027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Arrow: Down 31">
            <a:extLst>
              <a:ext uri="{FF2B5EF4-FFF2-40B4-BE49-F238E27FC236}">
                <a16:creationId xmlns:a16="http://schemas.microsoft.com/office/drawing/2014/main" id="{C0F3EEFD-1CCC-43E4-8C10-95590D6D3160}"/>
              </a:ext>
            </a:extLst>
          </p:cNvPr>
          <p:cNvSpPr/>
          <p:nvPr/>
        </p:nvSpPr>
        <p:spPr>
          <a:xfrm rot="16200000">
            <a:off x="10481388" y="4729762"/>
            <a:ext cx="293150" cy="133501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Parallelogram 32">
            <a:extLst>
              <a:ext uri="{FF2B5EF4-FFF2-40B4-BE49-F238E27FC236}">
                <a16:creationId xmlns:a16="http://schemas.microsoft.com/office/drawing/2014/main" id="{AC4842E7-60AB-46D4-843F-D1479883BC1F}"/>
              </a:ext>
            </a:extLst>
          </p:cNvPr>
          <p:cNvSpPr/>
          <p:nvPr/>
        </p:nvSpPr>
        <p:spPr>
          <a:xfrm>
            <a:off x="6952267" y="4920016"/>
            <a:ext cx="3612734" cy="1044141"/>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5" name="Rectangle 34">
            <a:extLst>
              <a:ext uri="{FF2B5EF4-FFF2-40B4-BE49-F238E27FC236}">
                <a16:creationId xmlns:a16="http://schemas.microsoft.com/office/drawing/2014/main" id="{0AD91AF7-70A7-4511-974E-2350BC6D44AC}"/>
              </a:ext>
            </a:extLst>
          </p:cNvPr>
          <p:cNvSpPr/>
          <p:nvPr/>
        </p:nvSpPr>
        <p:spPr>
          <a:xfrm>
            <a:off x="5059680" y="1065376"/>
            <a:ext cx="1245326" cy="338554"/>
          </a:xfrm>
          <a:prstGeom prst="rect">
            <a:avLst/>
          </a:prstGeom>
          <a:noFill/>
        </p:spPr>
        <p:txBody>
          <a:bodyPr wrap="square" lIns="91440" tIns="45720" rIns="91440" bIns="45720">
            <a:spAutoFit/>
          </a:bodyPr>
          <a:lstStyle/>
          <a:p>
            <a:pPr algn="ctr"/>
            <a:r>
              <a:rPr lang="en-US" sz="1600" b="1" spc="50" dirty="0">
                <a:ln w="0"/>
                <a:solidFill>
                  <a:schemeClr val="bg2"/>
                </a:solidFill>
                <a:effectLst>
                  <a:innerShdw blurRad="63500" dist="50800" dir="13500000">
                    <a:srgbClr val="000000">
                      <a:alpha val="50000"/>
                    </a:srgbClr>
                  </a:innerShdw>
                </a:effectLst>
              </a:rPr>
              <a:t>START</a:t>
            </a:r>
          </a:p>
        </p:txBody>
      </p:sp>
      <p:sp>
        <p:nvSpPr>
          <p:cNvPr id="37" name="Rectangle 36">
            <a:extLst>
              <a:ext uri="{FF2B5EF4-FFF2-40B4-BE49-F238E27FC236}">
                <a16:creationId xmlns:a16="http://schemas.microsoft.com/office/drawing/2014/main" id="{81B0B70D-99DB-4FD8-8AE5-F8C10B5770BB}"/>
              </a:ext>
            </a:extLst>
          </p:cNvPr>
          <p:cNvSpPr/>
          <p:nvPr/>
        </p:nvSpPr>
        <p:spPr>
          <a:xfrm>
            <a:off x="5210994" y="2351103"/>
            <a:ext cx="1028680" cy="738664"/>
          </a:xfrm>
          <a:prstGeom prst="rect">
            <a:avLst/>
          </a:prstGeom>
          <a:noFill/>
        </p:spPr>
        <p:txBody>
          <a:bodyPr wrap="none" lIns="91440" tIns="45720" rIns="91440" bIns="45720">
            <a:spAutoFit/>
          </a:bodyPr>
          <a:lstStyle/>
          <a:p>
            <a:pPr algn="ctr"/>
            <a:r>
              <a:rPr lang="en-US" sz="1400" b="1" dirty="0">
                <a:ln w="0"/>
                <a:solidFill>
                  <a:schemeClr val="bg1"/>
                </a:solidFill>
                <a:effectLst>
                  <a:outerShdw blurRad="38100" dist="19050" dir="2700000" algn="tl" rotWithShape="0">
                    <a:schemeClr val="dk1">
                      <a:alpha val="40000"/>
                    </a:schemeClr>
                  </a:outerShdw>
                </a:effectLst>
              </a:rPr>
              <a:t>DO YOU </a:t>
            </a:r>
          </a:p>
          <a:p>
            <a:pPr algn="ctr"/>
            <a:r>
              <a:rPr lang="en-US" sz="1400" b="1" dirty="0">
                <a:ln w="0"/>
                <a:solidFill>
                  <a:schemeClr val="bg1"/>
                </a:solidFill>
                <a:effectLst>
                  <a:outerShdw blurRad="38100" dist="19050" dir="2700000" algn="tl" rotWithShape="0">
                    <a:schemeClr val="dk1">
                      <a:alpha val="40000"/>
                    </a:schemeClr>
                  </a:outerShdw>
                </a:effectLst>
              </a:rPr>
              <a:t>WANT A</a:t>
            </a:r>
          </a:p>
          <a:p>
            <a:pPr algn="ctr"/>
            <a:r>
              <a:rPr lang="en-US" sz="1400" b="1" dirty="0">
                <a:ln w="0"/>
                <a:solidFill>
                  <a:schemeClr val="bg1"/>
                </a:solidFill>
                <a:effectLst>
                  <a:outerShdw blurRad="38100" dist="19050" dir="2700000" algn="tl" rotWithShape="0">
                    <a:schemeClr val="dk1">
                      <a:alpha val="40000"/>
                    </a:schemeClr>
                  </a:outerShdw>
                </a:effectLst>
              </a:rPr>
              <a:t>HOSTEL? </a:t>
            </a:r>
            <a:endParaRPr lang="en-US" sz="1600" b="1" dirty="0">
              <a:ln w="0"/>
              <a:solidFill>
                <a:schemeClr val="bg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D82F2C77-7592-4F81-89E0-DCC0504C0BC4}"/>
              </a:ext>
            </a:extLst>
          </p:cNvPr>
          <p:cNvSpPr/>
          <p:nvPr/>
        </p:nvSpPr>
        <p:spPr>
          <a:xfrm>
            <a:off x="4549415" y="3373457"/>
            <a:ext cx="215917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ENTER YOUR NAME </a:t>
            </a:r>
          </a:p>
        </p:txBody>
      </p:sp>
      <p:sp>
        <p:nvSpPr>
          <p:cNvPr id="39" name="Rectangle 38">
            <a:extLst>
              <a:ext uri="{FF2B5EF4-FFF2-40B4-BE49-F238E27FC236}">
                <a16:creationId xmlns:a16="http://schemas.microsoft.com/office/drawing/2014/main" id="{034909B0-8062-4642-A349-8B141720DAD5}"/>
              </a:ext>
            </a:extLst>
          </p:cNvPr>
          <p:cNvSpPr/>
          <p:nvPr/>
        </p:nvSpPr>
        <p:spPr>
          <a:xfrm>
            <a:off x="4522519" y="3916847"/>
            <a:ext cx="2074871"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ENTER YOUR SEC</a:t>
            </a:r>
          </a:p>
        </p:txBody>
      </p:sp>
      <p:sp>
        <p:nvSpPr>
          <p:cNvPr id="40" name="Rectangle 39">
            <a:extLst>
              <a:ext uri="{FF2B5EF4-FFF2-40B4-BE49-F238E27FC236}">
                <a16:creationId xmlns:a16="http://schemas.microsoft.com/office/drawing/2014/main" id="{98F4D0FC-4A36-4DF0-8986-2CF3D38DD067}"/>
              </a:ext>
            </a:extLst>
          </p:cNvPr>
          <p:cNvSpPr/>
          <p:nvPr/>
        </p:nvSpPr>
        <p:spPr>
          <a:xfrm>
            <a:off x="4549415" y="4345238"/>
            <a:ext cx="2074871"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ENTER YOUR ROLL</a:t>
            </a:r>
          </a:p>
        </p:txBody>
      </p:sp>
      <p:sp>
        <p:nvSpPr>
          <p:cNvPr id="42" name="Rectangle 41">
            <a:extLst>
              <a:ext uri="{FF2B5EF4-FFF2-40B4-BE49-F238E27FC236}">
                <a16:creationId xmlns:a16="http://schemas.microsoft.com/office/drawing/2014/main" id="{112BBDA3-7187-47B3-89EC-7FE77ABE1E94}"/>
              </a:ext>
            </a:extLst>
          </p:cNvPr>
          <p:cNvSpPr/>
          <p:nvPr/>
        </p:nvSpPr>
        <p:spPr>
          <a:xfrm>
            <a:off x="5527516" y="6029849"/>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A</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3" name="Rectangle 42">
            <a:extLst>
              <a:ext uri="{FF2B5EF4-FFF2-40B4-BE49-F238E27FC236}">
                <a16:creationId xmlns:a16="http://schemas.microsoft.com/office/drawing/2014/main" id="{0FE4A9CF-7BAB-45BA-A8A3-97315895AF81}"/>
              </a:ext>
            </a:extLst>
          </p:cNvPr>
          <p:cNvSpPr/>
          <p:nvPr/>
        </p:nvSpPr>
        <p:spPr>
          <a:xfrm>
            <a:off x="11178430" y="6057928"/>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6" name="Rectangle 45">
            <a:extLst>
              <a:ext uri="{FF2B5EF4-FFF2-40B4-BE49-F238E27FC236}">
                <a16:creationId xmlns:a16="http://schemas.microsoft.com/office/drawing/2014/main" id="{E9F3615A-A0ED-4D5B-8380-9F6CA95C9318}"/>
              </a:ext>
            </a:extLst>
          </p:cNvPr>
          <p:cNvSpPr/>
          <p:nvPr/>
        </p:nvSpPr>
        <p:spPr>
          <a:xfrm>
            <a:off x="6366101" y="2416889"/>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7" name="Rectangle 46">
            <a:extLst>
              <a:ext uri="{FF2B5EF4-FFF2-40B4-BE49-F238E27FC236}">
                <a16:creationId xmlns:a16="http://schemas.microsoft.com/office/drawing/2014/main" id="{29C7BC5E-092F-4E37-ACFA-2A57DE1C48B6}"/>
              </a:ext>
            </a:extLst>
          </p:cNvPr>
          <p:cNvSpPr/>
          <p:nvPr/>
        </p:nvSpPr>
        <p:spPr>
          <a:xfrm>
            <a:off x="6284167" y="5093541"/>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9" name="Rectangle 48">
            <a:extLst>
              <a:ext uri="{FF2B5EF4-FFF2-40B4-BE49-F238E27FC236}">
                <a16:creationId xmlns:a16="http://schemas.microsoft.com/office/drawing/2014/main" id="{1B6CDFAF-60D7-464C-AD27-B5CCBD8218E3}"/>
              </a:ext>
            </a:extLst>
          </p:cNvPr>
          <p:cNvSpPr/>
          <p:nvPr/>
        </p:nvSpPr>
        <p:spPr>
          <a:xfrm>
            <a:off x="4874783" y="3131738"/>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1" name="Rectangle 50">
            <a:extLst>
              <a:ext uri="{FF2B5EF4-FFF2-40B4-BE49-F238E27FC236}">
                <a16:creationId xmlns:a16="http://schemas.microsoft.com/office/drawing/2014/main" id="{1B0FA7AE-0125-4D4F-8641-02AACF9B20F3}"/>
              </a:ext>
            </a:extLst>
          </p:cNvPr>
          <p:cNvSpPr/>
          <p:nvPr/>
        </p:nvSpPr>
        <p:spPr>
          <a:xfrm>
            <a:off x="4598934" y="1653595"/>
            <a:ext cx="215917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PRINT ”WELCOME”</a:t>
            </a:r>
          </a:p>
        </p:txBody>
      </p:sp>
      <p:sp>
        <p:nvSpPr>
          <p:cNvPr id="52" name="Rectangle 51">
            <a:extLst>
              <a:ext uri="{FF2B5EF4-FFF2-40B4-BE49-F238E27FC236}">
                <a16:creationId xmlns:a16="http://schemas.microsoft.com/office/drawing/2014/main" id="{C055B0CF-8BBD-4DD0-92F1-01C130D51DB5}"/>
              </a:ext>
            </a:extLst>
          </p:cNvPr>
          <p:cNvSpPr/>
          <p:nvPr/>
        </p:nvSpPr>
        <p:spPr>
          <a:xfrm>
            <a:off x="7023539" y="4981768"/>
            <a:ext cx="3470190" cy="830997"/>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PRINT “FOR SAFETY ISSUES PLEASE GET VACCINATED FIRST AND THEN APPLY FOR HOSTEL”</a:t>
            </a:r>
          </a:p>
        </p:txBody>
      </p:sp>
      <p:sp>
        <p:nvSpPr>
          <p:cNvPr id="53" name="Diamond 52">
            <a:extLst>
              <a:ext uri="{FF2B5EF4-FFF2-40B4-BE49-F238E27FC236}">
                <a16:creationId xmlns:a16="http://schemas.microsoft.com/office/drawing/2014/main" id="{16A0AF90-4E99-478A-A229-3221C8512D46}"/>
              </a:ext>
            </a:extLst>
          </p:cNvPr>
          <p:cNvSpPr/>
          <p:nvPr/>
        </p:nvSpPr>
        <p:spPr>
          <a:xfrm>
            <a:off x="4984034" y="4892279"/>
            <a:ext cx="1437261" cy="1044141"/>
          </a:xfrm>
          <a:prstGeom prst="diamond">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61DB7830-63F7-469B-B50C-FC123C1D95D6}"/>
              </a:ext>
            </a:extLst>
          </p:cNvPr>
          <p:cNvSpPr/>
          <p:nvPr/>
        </p:nvSpPr>
        <p:spPr>
          <a:xfrm>
            <a:off x="5062318" y="5151559"/>
            <a:ext cx="1246819" cy="646331"/>
          </a:xfrm>
          <a:prstGeom prst="rect">
            <a:avLst/>
          </a:prstGeom>
          <a:noFill/>
        </p:spPr>
        <p:txBody>
          <a:bodyPr wrap="square" lIns="91440" tIns="45720" rIns="91440" bIns="45720">
            <a:spAutoFit/>
          </a:bodyPr>
          <a:lstStyle/>
          <a:p>
            <a:pPr algn="ctr"/>
            <a:r>
              <a:rPr lang="en-US" sz="1200" b="1" cap="none" spc="0" dirty="0">
                <a:ln w="0"/>
                <a:solidFill>
                  <a:schemeClr val="bg1"/>
                </a:solidFill>
                <a:effectLst>
                  <a:outerShdw blurRad="38100" dist="19050" dir="2700000" algn="tl" rotWithShape="0">
                    <a:schemeClr val="dk1">
                      <a:alpha val="40000"/>
                    </a:schemeClr>
                  </a:outerShdw>
                </a:effectLst>
              </a:rPr>
              <a:t>ARE YOU VACCINATED ?</a:t>
            </a:r>
          </a:p>
        </p:txBody>
      </p:sp>
    </p:spTree>
    <p:extLst>
      <p:ext uri="{BB962C8B-B14F-4D97-AF65-F5344CB8AC3E}">
        <p14:creationId xmlns:p14="http://schemas.microsoft.com/office/powerpoint/2010/main" val="4423016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Down 5">
            <a:extLst>
              <a:ext uri="{FF2B5EF4-FFF2-40B4-BE49-F238E27FC236}">
                <a16:creationId xmlns:a16="http://schemas.microsoft.com/office/drawing/2014/main" id="{1133B09C-AB79-427D-8D26-C454DD2DF262}"/>
              </a:ext>
            </a:extLst>
          </p:cNvPr>
          <p:cNvSpPr/>
          <p:nvPr/>
        </p:nvSpPr>
        <p:spPr>
          <a:xfrm>
            <a:off x="5567924" y="5469880"/>
            <a:ext cx="244160" cy="3822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Arrow: Down 7">
            <a:extLst>
              <a:ext uri="{FF2B5EF4-FFF2-40B4-BE49-F238E27FC236}">
                <a16:creationId xmlns:a16="http://schemas.microsoft.com/office/drawing/2014/main" id="{E95CB2EA-3EC5-4D26-9586-6EA1CB50BBFF}"/>
              </a:ext>
            </a:extLst>
          </p:cNvPr>
          <p:cNvSpPr/>
          <p:nvPr/>
        </p:nvSpPr>
        <p:spPr>
          <a:xfrm>
            <a:off x="5497676" y="582541"/>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Arrow: Down 8">
            <a:extLst>
              <a:ext uri="{FF2B5EF4-FFF2-40B4-BE49-F238E27FC236}">
                <a16:creationId xmlns:a16="http://schemas.microsoft.com/office/drawing/2014/main" id="{C7526F3C-89A2-473F-900A-FAA5CC07C67A}"/>
              </a:ext>
            </a:extLst>
          </p:cNvPr>
          <p:cNvSpPr/>
          <p:nvPr/>
        </p:nvSpPr>
        <p:spPr>
          <a:xfrm>
            <a:off x="5575724" y="3879256"/>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Arrow: Down 9">
            <a:extLst>
              <a:ext uri="{FF2B5EF4-FFF2-40B4-BE49-F238E27FC236}">
                <a16:creationId xmlns:a16="http://schemas.microsoft.com/office/drawing/2014/main" id="{79D3EB7F-F51A-47D7-AC99-357E302A59B1}"/>
              </a:ext>
            </a:extLst>
          </p:cNvPr>
          <p:cNvSpPr/>
          <p:nvPr/>
        </p:nvSpPr>
        <p:spPr>
          <a:xfrm>
            <a:off x="5501653" y="1073532"/>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20827DB3-609C-46A1-80F7-1DD25348ECED}"/>
              </a:ext>
            </a:extLst>
          </p:cNvPr>
          <p:cNvSpPr/>
          <p:nvPr/>
        </p:nvSpPr>
        <p:spPr>
          <a:xfrm>
            <a:off x="9430149" y="2327104"/>
            <a:ext cx="267444" cy="126742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EFE6EEFA-22EA-48CA-952D-068786937257}"/>
              </a:ext>
            </a:extLst>
          </p:cNvPr>
          <p:cNvSpPr/>
          <p:nvPr/>
        </p:nvSpPr>
        <p:spPr>
          <a:xfrm>
            <a:off x="5524553" y="3120385"/>
            <a:ext cx="267444" cy="47901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Oval 13">
            <a:extLst>
              <a:ext uri="{FF2B5EF4-FFF2-40B4-BE49-F238E27FC236}">
                <a16:creationId xmlns:a16="http://schemas.microsoft.com/office/drawing/2014/main" id="{ED7E47E6-DA67-491F-AEAB-BF46BD2258CD}"/>
              </a:ext>
            </a:extLst>
          </p:cNvPr>
          <p:cNvSpPr/>
          <p:nvPr/>
        </p:nvSpPr>
        <p:spPr>
          <a:xfrm>
            <a:off x="5497676" y="378627"/>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018221B2-4ABA-4EAF-A230-E9B4FB4AD7F9}"/>
              </a:ext>
            </a:extLst>
          </p:cNvPr>
          <p:cNvSpPr/>
          <p:nvPr/>
        </p:nvSpPr>
        <p:spPr>
          <a:xfrm>
            <a:off x="11219210" y="378627"/>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15BE7802-4B28-4C0E-B67B-2DC9BE45E0F4}"/>
              </a:ext>
            </a:extLst>
          </p:cNvPr>
          <p:cNvSpPr/>
          <p:nvPr/>
        </p:nvSpPr>
        <p:spPr>
          <a:xfrm>
            <a:off x="4582642" y="849415"/>
            <a:ext cx="2129044"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FCCB8A04-9262-4DC0-97C1-EDF994498ADC}"/>
              </a:ext>
            </a:extLst>
          </p:cNvPr>
          <p:cNvSpPr/>
          <p:nvPr/>
        </p:nvSpPr>
        <p:spPr>
          <a:xfrm>
            <a:off x="4466602" y="1332915"/>
            <a:ext cx="2361123" cy="1830786"/>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E2772148-27F8-4C81-9EF1-A8A78A63FF92}"/>
              </a:ext>
            </a:extLst>
          </p:cNvPr>
          <p:cNvSpPr/>
          <p:nvPr/>
        </p:nvSpPr>
        <p:spPr>
          <a:xfrm>
            <a:off x="4754758" y="4131686"/>
            <a:ext cx="1871550" cy="1355838"/>
          </a:xfrm>
          <a:prstGeom prst="diamond">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0E7FBBBF-90F1-4E75-8AF8-A9A3A04C0B68}"/>
              </a:ext>
            </a:extLst>
          </p:cNvPr>
          <p:cNvSpPr/>
          <p:nvPr/>
        </p:nvSpPr>
        <p:spPr>
          <a:xfrm>
            <a:off x="4227927" y="3626625"/>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AF3B2693-BE25-4457-9FAC-1C8AA55B6347}"/>
              </a:ext>
            </a:extLst>
          </p:cNvPr>
          <p:cNvSpPr/>
          <p:nvPr/>
        </p:nvSpPr>
        <p:spPr>
          <a:xfrm>
            <a:off x="7798626" y="3601479"/>
            <a:ext cx="2860696" cy="2671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F8F509DF-8E86-4168-88FA-A0DCE092437C}"/>
              </a:ext>
            </a:extLst>
          </p:cNvPr>
          <p:cNvSpPr/>
          <p:nvPr/>
        </p:nvSpPr>
        <p:spPr>
          <a:xfrm>
            <a:off x="6827723" y="2180896"/>
            <a:ext cx="2804146" cy="139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Left 24">
            <a:extLst>
              <a:ext uri="{FF2B5EF4-FFF2-40B4-BE49-F238E27FC236}">
                <a16:creationId xmlns:a16="http://schemas.microsoft.com/office/drawing/2014/main" id="{D4EA3946-8D15-4FC4-AB06-9D40D15F1E9D}"/>
              </a:ext>
            </a:extLst>
          </p:cNvPr>
          <p:cNvSpPr/>
          <p:nvPr/>
        </p:nvSpPr>
        <p:spPr>
          <a:xfrm>
            <a:off x="6606124" y="4677104"/>
            <a:ext cx="3015238" cy="26716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7F988F5E-8062-4679-826F-F0388F979B0F}"/>
              </a:ext>
            </a:extLst>
          </p:cNvPr>
          <p:cNvSpPr/>
          <p:nvPr/>
        </p:nvSpPr>
        <p:spPr>
          <a:xfrm>
            <a:off x="9490382" y="3867967"/>
            <a:ext cx="141487" cy="908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Oval 27">
            <a:extLst>
              <a:ext uri="{FF2B5EF4-FFF2-40B4-BE49-F238E27FC236}">
                <a16:creationId xmlns:a16="http://schemas.microsoft.com/office/drawing/2014/main" id="{06300263-32ED-4D8A-B58C-24F038AC85E8}"/>
              </a:ext>
            </a:extLst>
          </p:cNvPr>
          <p:cNvSpPr/>
          <p:nvPr/>
        </p:nvSpPr>
        <p:spPr>
          <a:xfrm>
            <a:off x="11207736" y="5852159"/>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9" name="Oval 28">
            <a:extLst>
              <a:ext uri="{FF2B5EF4-FFF2-40B4-BE49-F238E27FC236}">
                <a16:creationId xmlns:a16="http://schemas.microsoft.com/office/drawing/2014/main" id="{84DE142B-96E0-4CAF-B8D7-998F436998BE}"/>
              </a:ext>
            </a:extLst>
          </p:cNvPr>
          <p:cNvSpPr/>
          <p:nvPr/>
        </p:nvSpPr>
        <p:spPr>
          <a:xfrm>
            <a:off x="5559433" y="5852160"/>
            <a:ext cx="244160" cy="2444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9B24F69-09B9-453B-94D5-81C66670B26A}"/>
              </a:ext>
            </a:extLst>
          </p:cNvPr>
          <p:cNvSpPr/>
          <p:nvPr/>
        </p:nvSpPr>
        <p:spPr>
          <a:xfrm>
            <a:off x="11258544" y="632040"/>
            <a:ext cx="141487" cy="4993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Arrow: Down 32">
            <a:extLst>
              <a:ext uri="{FF2B5EF4-FFF2-40B4-BE49-F238E27FC236}">
                <a16:creationId xmlns:a16="http://schemas.microsoft.com/office/drawing/2014/main" id="{FA0F1B81-FFB4-44BD-A49A-2A152B883C5A}"/>
              </a:ext>
            </a:extLst>
          </p:cNvPr>
          <p:cNvSpPr/>
          <p:nvPr/>
        </p:nvSpPr>
        <p:spPr>
          <a:xfrm>
            <a:off x="11206678" y="5595733"/>
            <a:ext cx="245218" cy="2524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224A87DF-6AC7-4B72-B9B5-4009E28286C4}"/>
              </a:ext>
            </a:extLst>
          </p:cNvPr>
          <p:cNvSpPr/>
          <p:nvPr/>
        </p:nvSpPr>
        <p:spPr>
          <a:xfrm>
            <a:off x="4714726" y="1740476"/>
            <a:ext cx="1864873" cy="1015663"/>
          </a:xfrm>
          <a:prstGeom prst="rect">
            <a:avLst/>
          </a:prstGeom>
          <a:noFill/>
        </p:spPr>
        <p:txBody>
          <a:bodyPr wrap="square" lIns="91440" tIns="45720" rIns="91440" bIns="45720">
            <a:spAutoFit/>
          </a:bodyPr>
          <a:lstStyle/>
          <a:p>
            <a:pPr algn="ctr"/>
            <a:r>
              <a:rPr lang="en-US" sz="1200" b="1" cap="none" spc="0" dirty="0">
                <a:ln w="0"/>
                <a:solidFill>
                  <a:schemeClr val="bg1"/>
                </a:solidFill>
                <a:effectLst>
                  <a:outerShdw blurRad="38100" dist="19050" dir="2700000" algn="tl" rotWithShape="0">
                    <a:schemeClr val="dk1">
                      <a:alpha val="40000"/>
                    </a:schemeClr>
                  </a:outerShdw>
                </a:effectLst>
              </a:rPr>
              <a:t>DO YOU WANT LUXURY ROOM</a:t>
            </a:r>
          </a:p>
          <a:p>
            <a:pPr algn="ctr"/>
            <a:r>
              <a:rPr lang="en-US" sz="1200" b="1" dirty="0">
                <a:ln w="0"/>
                <a:solidFill>
                  <a:schemeClr val="bg1"/>
                </a:solidFill>
                <a:effectLst>
                  <a:outerShdw blurRad="38100" dist="19050" dir="2700000" algn="tl" rotWithShape="0">
                    <a:schemeClr val="dk1">
                      <a:alpha val="40000"/>
                    </a:schemeClr>
                  </a:outerShdw>
                </a:effectLst>
              </a:rPr>
              <a:t>(2 SHARE BEDROOM WITH AC)?</a:t>
            </a:r>
            <a:endParaRPr lang="en-US" sz="1200" b="1" cap="none" spc="0" dirty="0">
              <a:ln w="0"/>
              <a:solidFill>
                <a:schemeClr val="bg1"/>
              </a:solidFill>
              <a:effectLst>
                <a:outerShdw blurRad="38100" dist="19050" dir="2700000" algn="tl" rotWithShape="0">
                  <a:schemeClr val="dk1">
                    <a:alpha val="40000"/>
                  </a:schemeClr>
                </a:outerShdw>
              </a:effectLst>
            </a:endParaRPr>
          </a:p>
          <a:p>
            <a:pPr algn="ctr"/>
            <a:r>
              <a:rPr lang="en-US" sz="1200" b="1" dirty="0">
                <a:ln w="0"/>
                <a:solidFill>
                  <a:schemeClr val="bg1"/>
                </a:solidFill>
                <a:effectLst>
                  <a:outerShdw blurRad="38100" dist="19050" dir="2700000" algn="tl" rotWithShape="0">
                    <a:schemeClr val="dk1">
                      <a:alpha val="40000"/>
                    </a:schemeClr>
                  </a:outerShdw>
                </a:effectLst>
              </a:rPr>
              <a:t>(FEES = Y)</a:t>
            </a:r>
            <a:endParaRPr lang="en-US" sz="1200" b="1" cap="none" spc="0" dirty="0">
              <a:ln w="0"/>
              <a:solidFill>
                <a:schemeClr val="bg1"/>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7E883B35-7D54-4F1B-BAC2-48D58D4570ED}"/>
              </a:ext>
            </a:extLst>
          </p:cNvPr>
          <p:cNvSpPr/>
          <p:nvPr/>
        </p:nvSpPr>
        <p:spPr>
          <a:xfrm>
            <a:off x="5461544" y="344649"/>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A</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6" name="Rectangle 35">
            <a:extLst>
              <a:ext uri="{FF2B5EF4-FFF2-40B4-BE49-F238E27FC236}">
                <a16:creationId xmlns:a16="http://schemas.microsoft.com/office/drawing/2014/main" id="{96505C9B-1484-4E8A-B2D8-8BF4900B46E7}"/>
              </a:ext>
            </a:extLst>
          </p:cNvPr>
          <p:cNvSpPr/>
          <p:nvPr/>
        </p:nvSpPr>
        <p:spPr>
          <a:xfrm>
            <a:off x="11183078" y="331013"/>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7" name="Rectangle 36">
            <a:extLst>
              <a:ext uri="{FF2B5EF4-FFF2-40B4-BE49-F238E27FC236}">
                <a16:creationId xmlns:a16="http://schemas.microsoft.com/office/drawing/2014/main" id="{DDAE6016-CAEA-40B2-A061-72AE1172B9DE}"/>
              </a:ext>
            </a:extLst>
          </p:cNvPr>
          <p:cNvSpPr/>
          <p:nvPr/>
        </p:nvSpPr>
        <p:spPr>
          <a:xfrm>
            <a:off x="11183078" y="5805100"/>
            <a:ext cx="316424" cy="338554"/>
          </a:xfrm>
          <a:prstGeom prst="rect">
            <a:avLst/>
          </a:prstGeom>
          <a:noFill/>
        </p:spPr>
        <p:txBody>
          <a:bodyPr wrap="square" lIns="91440" tIns="45720" rIns="91440" bIns="45720">
            <a:spAutoFit/>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B</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8" name="Rectangle 37">
            <a:extLst>
              <a:ext uri="{FF2B5EF4-FFF2-40B4-BE49-F238E27FC236}">
                <a16:creationId xmlns:a16="http://schemas.microsoft.com/office/drawing/2014/main" id="{42ADE790-E3FD-4132-8021-9C9BE26F5B00}"/>
              </a:ext>
            </a:extLst>
          </p:cNvPr>
          <p:cNvSpPr/>
          <p:nvPr/>
        </p:nvSpPr>
        <p:spPr>
          <a:xfrm>
            <a:off x="5500063" y="5805100"/>
            <a:ext cx="316424" cy="338554"/>
          </a:xfrm>
          <a:prstGeom prst="rect">
            <a:avLst/>
          </a:prstGeom>
          <a:noFill/>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t>
            </a:r>
          </a:p>
        </p:txBody>
      </p:sp>
      <p:sp>
        <p:nvSpPr>
          <p:cNvPr id="39" name="Rectangle 38">
            <a:extLst>
              <a:ext uri="{FF2B5EF4-FFF2-40B4-BE49-F238E27FC236}">
                <a16:creationId xmlns:a16="http://schemas.microsoft.com/office/drawing/2014/main" id="{B065AE54-B3AF-420C-9642-5A22882F213C}"/>
              </a:ext>
            </a:extLst>
          </p:cNvPr>
          <p:cNvSpPr/>
          <p:nvPr/>
        </p:nvSpPr>
        <p:spPr>
          <a:xfrm>
            <a:off x="7891781" y="3594525"/>
            <a:ext cx="2674386"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NO CHANGES IN TOT.AMT.</a:t>
            </a:r>
          </a:p>
        </p:txBody>
      </p:sp>
      <p:sp>
        <p:nvSpPr>
          <p:cNvPr id="40" name="Rectangle 39">
            <a:extLst>
              <a:ext uri="{FF2B5EF4-FFF2-40B4-BE49-F238E27FC236}">
                <a16:creationId xmlns:a16="http://schemas.microsoft.com/office/drawing/2014/main" id="{57BD7DEA-8A1A-4962-820F-AB19D4CCB45D}"/>
              </a:ext>
            </a:extLst>
          </p:cNvPr>
          <p:cNvSpPr/>
          <p:nvPr/>
        </p:nvSpPr>
        <p:spPr>
          <a:xfrm>
            <a:off x="6775858" y="1971308"/>
            <a:ext cx="516369"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1" name="Rectangle 40">
            <a:extLst>
              <a:ext uri="{FF2B5EF4-FFF2-40B4-BE49-F238E27FC236}">
                <a16:creationId xmlns:a16="http://schemas.microsoft.com/office/drawing/2014/main" id="{CE4331E8-033B-43AF-8EA4-28905663B9F0}"/>
              </a:ext>
            </a:extLst>
          </p:cNvPr>
          <p:cNvSpPr/>
          <p:nvPr/>
        </p:nvSpPr>
        <p:spPr>
          <a:xfrm>
            <a:off x="4870026" y="3152001"/>
            <a:ext cx="1036380" cy="276999"/>
          </a:xfrm>
          <a:prstGeom prst="rect">
            <a:avLst/>
          </a:prstGeom>
          <a:noFill/>
        </p:spPr>
        <p:txBody>
          <a:bodyPr wrap="square" lIns="91440" tIns="45720" rIns="91440" bIns="45720">
            <a:spAutoFit/>
          </a:bodyPr>
          <a:lstStyle/>
          <a:p>
            <a:pPr algn="ctr"/>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YES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3" name="Rectangle 42">
            <a:extLst>
              <a:ext uri="{FF2B5EF4-FFF2-40B4-BE49-F238E27FC236}">
                <a16:creationId xmlns:a16="http://schemas.microsoft.com/office/drawing/2014/main" id="{176F317A-BC7A-4812-8650-3821653D5CA4}"/>
              </a:ext>
            </a:extLst>
          </p:cNvPr>
          <p:cNvSpPr/>
          <p:nvPr/>
        </p:nvSpPr>
        <p:spPr>
          <a:xfrm>
            <a:off x="4911383" y="807585"/>
            <a:ext cx="1471558"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X</a:t>
            </a:r>
          </a:p>
        </p:txBody>
      </p:sp>
      <p:sp>
        <p:nvSpPr>
          <p:cNvPr id="44" name="Rectangle 43">
            <a:extLst>
              <a:ext uri="{FF2B5EF4-FFF2-40B4-BE49-F238E27FC236}">
                <a16:creationId xmlns:a16="http://schemas.microsoft.com/office/drawing/2014/main" id="{0B5BC127-BF1B-412D-9C4E-E33F7F391884}"/>
              </a:ext>
            </a:extLst>
          </p:cNvPr>
          <p:cNvSpPr/>
          <p:nvPr/>
        </p:nvSpPr>
        <p:spPr>
          <a:xfrm>
            <a:off x="4307437" y="3616173"/>
            <a:ext cx="2666051" cy="307777"/>
          </a:xfrm>
          <a:prstGeom prst="rect">
            <a:avLst/>
          </a:prstGeom>
          <a:noFill/>
        </p:spPr>
        <p:txBody>
          <a:bodyPr wrap="none" lIns="91440" tIns="45720" rIns="91440" bIns="45720">
            <a:spAutoFit/>
          </a:bodyPr>
          <a:lstStyle/>
          <a:p>
            <a:pPr algn="ctr"/>
            <a:r>
              <a:rPr lang="en-US" sz="1400" b="1" cap="none" spc="50" dirty="0">
                <a:ln w="0"/>
                <a:solidFill>
                  <a:srgbClr val="FF0000"/>
                </a:solidFill>
                <a:effectLst>
                  <a:innerShdw blurRad="63500" dist="50800" dir="13500000">
                    <a:srgbClr val="000000">
                      <a:alpha val="50000"/>
                    </a:srgbClr>
                  </a:innerShdw>
                </a:effectLst>
              </a:rPr>
              <a:t>TOT. AMT.  = TOT. AMT. + Y</a:t>
            </a:r>
          </a:p>
        </p:txBody>
      </p:sp>
      <p:sp>
        <p:nvSpPr>
          <p:cNvPr id="45" name="Rectangle 44">
            <a:extLst>
              <a:ext uri="{FF2B5EF4-FFF2-40B4-BE49-F238E27FC236}">
                <a16:creationId xmlns:a16="http://schemas.microsoft.com/office/drawing/2014/main" id="{BF4E5131-998B-4889-A262-94EFCEA8F345}"/>
              </a:ext>
            </a:extLst>
          </p:cNvPr>
          <p:cNvSpPr/>
          <p:nvPr/>
        </p:nvSpPr>
        <p:spPr>
          <a:xfrm>
            <a:off x="4767853" y="4423347"/>
            <a:ext cx="1864873" cy="830997"/>
          </a:xfrm>
          <a:prstGeom prst="rect">
            <a:avLst/>
          </a:prstGeom>
          <a:noFill/>
        </p:spPr>
        <p:txBody>
          <a:bodyPr wrap="square" lIns="91440" tIns="45720" rIns="91440" bIns="45720">
            <a:spAutoFit/>
          </a:bodyPr>
          <a:lstStyle/>
          <a:p>
            <a:pPr algn="ctr"/>
            <a:r>
              <a:rPr lang="en-US" sz="1200" b="1" cap="none" spc="0" dirty="0">
                <a:ln w="0"/>
                <a:solidFill>
                  <a:schemeClr val="bg1"/>
                </a:solidFill>
                <a:effectLst>
                  <a:outerShdw blurRad="38100" dist="19050" dir="2700000" algn="tl" rotWithShape="0">
                    <a:schemeClr val="dk1">
                      <a:alpha val="40000"/>
                    </a:schemeClr>
                  </a:outerShdw>
                </a:effectLst>
              </a:rPr>
              <a:t>DO YOU</a:t>
            </a:r>
          </a:p>
          <a:p>
            <a:pPr algn="ctr"/>
            <a:r>
              <a:rPr lang="en-US" sz="1200" b="1" dirty="0">
                <a:ln w="0"/>
                <a:solidFill>
                  <a:schemeClr val="bg1"/>
                </a:solidFill>
                <a:effectLst>
                  <a:outerShdw blurRad="38100" dist="19050" dir="2700000" algn="tl" rotWithShape="0">
                    <a:schemeClr val="dk1">
                      <a:alpha val="40000"/>
                    </a:schemeClr>
                  </a:outerShdw>
                </a:effectLst>
              </a:rPr>
              <a:t>WANT FOOD</a:t>
            </a:r>
          </a:p>
          <a:p>
            <a:pPr algn="ctr"/>
            <a:r>
              <a:rPr lang="en-US" sz="1200" b="1" cap="none" spc="0" dirty="0">
                <a:ln w="0"/>
                <a:solidFill>
                  <a:schemeClr val="bg1"/>
                </a:solidFill>
                <a:effectLst>
                  <a:outerShdw blurRad="38100" dist="19050" dir="2700000" algn="tl" rotWithShape="0">
                    <a:schemeClr val="dk1">
                      <a:alpha val="40000"/>
                    </a:schemeClr>
                  </a:outerShdw>
                </a:effectLst>
              </a:rPr>
              <a:t>FACILITY ?</a:t>
            </a:r>
          </a:p>
          <a:p>
            <a:pPr algn="ctr"/>
            <a:r>
              <a:rPr lang="en-US" sz="1200" b="1" dirty="0">
                <a:ln w="0"/>
                <a:solidFill>
                  <a:schemeClr val="bg1"/>
                </a:solidFill>
                <a:effectLst>
                  <a:outerShdw blurRad="38100" dist="19050" dir="2700000" algn="tl" rotWithShape="0">
                    <a:schemeClr val="dk1">
                      <a:alpha val="40000"/>
                    </a:schemeClr>
                  </a:outerShdw>
                </a:effectLst>
              </a:rPr>
              <a:t>(FEES=F)</a:t>
            </a:r>
            <a:endParaRPr lang="en-US" sz="1200"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3002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image" Target="../media/image2.jpeg" /></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Gallery</Template>
  <TotalTime>1082</TotalTime>
  <Words>840</Words>
  <Application>Microsoft Office PowerPoint</Application>
  <PresentationFormat>Widescreen</PresentationFormat>
  <Paragraphs>137</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SavonVTI</vt:lpstr>
      <vt:lpstr>Main Event</vt:lpstr>
      <vt:lpstr>SRM UNIVERSITY -AP</vt:lpstr>
      <vt:lpstr>HOSTEL MANAGEMENT SYSTEM</vt:lpstr>
      <vt:lpstr>INDEX:</vt:lpstr>
      <vt:lpstr>INTRODUCTION</vt:lpstr>
      <vt:lpstr>PROBLEM STATEMENT</vt:lpstr>
      <vt:lpstr>OBJECTIVES</vt:lpstr>
      <vt:lpstr>TECHNICAL DETAILS:</vt:lpstr>
      <vt:lpstr>FLOWCHART :</vt:lpstr>
      <vt:lpstr>PowerPoint Presentation</vt:lpstr>
      <vt:lpstr>PowerPoint Presentation</vt:lpstr>
      <vt:lpstr>PowerPoint Presentation</vt:lpstr>
      <vt:lpstr>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UNIVERSITY -AP</dc:title>
  <dc:creator>Narender B</dc:creator>
  <cp:lastModifiedBy>Master Wayne</cp:lastModifiedBy>
  <cp:revision>15</cp:revision>
  <dcterms:created xsi:type="dcterms:W3CDTF">2021-12-07T09:29:19Z</dcterms:created>
  <dcterms:modified xsi:type="dcterms:W3CDTF">2024-01-05T05:47:47Z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