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5" r:id="rId3"/>
    <p:sldId id="263" r:id="rId4"/>
    <p:sldId id="267" r:id="rId5"/>
    <p:sldId id="268" r:id="rId6"/>
    <p:sldId id="260" r:id="rId7"/>
    <p:sldId id="273" r:id="rId8"/>
    <p:sldId id="274" r:id="rId9"/>
    <p:sldId id="259" r:id="rId10"/>
    <p:sldId id="265"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1AB207-97A5-491A-94B2-5D211B73EA78}">
          <p14:sldIdLst>
            <p14:sldId id="256"/>
            <p14:sldId id="275"/>
            <p14:sldId id="263"/>
            <p14:sldId id="267"/>
            <p14:sldId id="268"/>
            <p14:sldId id="260"/>
            <p14:sldId id="273"/>
            <p14:sldId id="274"/>
            <p14:sldId id="259"/>
            <p14:sldId id="265"/>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7" d="100"/>
          <a:sy n="97" d="100"/>
        </p:scale>
        <p:origin x="6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Wrolstad" userId="bd05a13178cbfec6" providerId="LiveId" clId="{7B5B3C30-1A9F-4483-9BE2-D99E69C9C294}"/>
    <pc:docChg chg="custSel modSld">
      <pc:chgData name="Mason Wrolstad" userId="bd05a13178cbfec6" providerId="LiveId" clId="{7B5B3C30-1A9F-4483-9BE2-D99E69C9C294}" dt="2018-03-09T03:17:46.070" v="238" actId="20577"/>
      <pc:docMkLst>
        <pc:docMk/>
      </pc:docMkLst>
      <pc:sldChg chg="modSp">
        <pc:chgData name="Mason Wrolstad" userId="bd05a13178cbfec6" providerId="LiveId" clId="{7B5B3C30-1A9F-4483-9BE2-D99E69C9C294}" dt="2018-03-09T03:17:46.070" v="238" actId="20577"/>
        <pc:sldMkLst>
          <pc:docMk/>
          <pc:sldMk cId="1622815273" sldId="271"/>
        </pc:sldMkLst>
        <pc:spChg chg="mod">
          <ac:chgData name="Mason Wrolstad" userId="bd05a13178cbfec6" providerId="LiveId" clId="{7B5B3C30-1A9F-4483-9BE2-D99E69C9C294}" dt="2018-03-09T03:17:46.070" v="238" actId="20577"/>
          <ac:spMkLst>
            <pc:docMk/>
            <pc:sldMk cId="1622815273" sldId="271"/>
            <ac:spMk id="3" creationId="{26536802-F2CE-4939-94BB-758FCC83D8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0ACD95B-FE25-4394-954E-9D6AA740E5DE}" type="datetimeFigureOut">
              <a:rPr lang="en-US" smtClean="0"/>
              <a:t>3/17/2018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C5BCEFA-8EDB-473E-B8EE-2DFB4BC1C3F5}" type="slidenum">
              <a:rPr lang="en-US" smtClean="0"/>
              <a:t>‹#›</a:t>
            </a:fld>
            <a:endParaRPr lang="en-US"/>
          </a:p>
        </p:txBody>
      </p:sp>
    </p:spTree>
    <p:extLst>
      <p:ext uri="{BB962C8B-B14F-4D97-AF65-F5344CB8AC3E}">
        <p14:creationId xmlns:p14="http://schemas.microsoft.com/office/powerpoint/2010/main" val="182932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CD95B-FE25-4394-954E-9D6AA740E5DE}"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281074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CD95B-FE25-4394-954E-9D6AA740E5DE}"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10090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CD95B-FE25-4394-954E-9D6AA740E5DE}"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223008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ACD95B-FE25-4394-954E-9D6AA740E5DE}"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15777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ACD95B-FE25-4394-954E-9D6AA740E5DE}"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77685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ACD95B-FE25-4394-954E-9D6AA740E5DE}" type="datetimeFigureOut">
              <a:rPr lang="en-US" smtClean="0"/>
              <a:t>3/17/2018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278029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ACD95B-FE25-4394-954E-9D6AA740E5DE}" type="datetimeFigureOut">
              <a:rPr lang="en-US" smtClean="0"/>
              <a:t>3/17/2018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58327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CD95B-FE25-4394-954E-9D6AA740E5DE}" type="datetimeFigureOut">
              <a:rPr lang="en-US" smtClean="0"/>
              <a:t>3/17/2018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BCEFA-8EDB-473E-B8EE-2DFB4BC1C3F5}" type="slidenum">
              <a:rPr lang="en-US" smtClean="0"/>
              <a:t>‹#›</a:t>
            </a:fld>
            <a:endParaRPr lang="en-US"/>
          </a:p>
        </p:txBody>
      </p:sp>
    </p:spTree>
    <p:extLst>
      <p:ext uri="{BB962C8B-B14F-4D97-AF65-F5344CB8AC3E}">
        <p14:creationId xmlns:p14="http://schemas.microsoft.com/office/powerpoint/2010/main" val="393243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40ACD95B-FE25-4394-954E-9D6AA740E5DE}"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C5BCEFA-8EDB-473E-B8EE-2DFB4BC1C3F5}" type="slidenum">
              <a:rPr lang="en-US" smtClean="0"/>
              <a:t>‹#›</a:t>
            </a:fld>
            <a:endParaRPr lang="en-US"/>
          </a:p>
        </p:txBody>
      </p:sp>
    </p:spTree>
    <p:extLst>
      <p:ext uri="{BB962C8B-B14F-4D97-AF65-F5344CB8AC3E}">
        <p14:creationId xmlns:p14="http://schemas.microsoft.com/office/powerpoint/2010/main" val="386051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0ACD95B-FE25-4394-954E-9D6AA740E5DE}" type="datetimeFigureOut">
              <a:rPr lang="en-US" smtClean="0"/>
              <a:t>3/17/2018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C5BCEFA-8EDB-473E-B8EE-2DFB4BC1C3F5}" type="slidenum">
              <a:rPr lang="en-US" smtClean="0"/>
              <a:t>‹#›</a:t>
            </a:fld>
            <a:endParaRPr lang="en-US"/>
          </a:p>
        </p:txBody>
      </p:sp>
    </p:spTree>
    <p:extLst>
      <p:ext uri="{BB962C8B-B14F-4D97-AF65-F5344CB8AC3E}">
        <p14:creationId xmlns:p14="http://schemas.microsoft.com/office/powerpoint/2010/main" val="1390467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0ACD95B-FE25-4394-954E-9D6AA740E5DE}" type="datetimeFigureOut">
              <a:rPr lang="en-US" smtClean="0"/>
              <a:t>3/17/2018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C5BCEFA-8EDB-473E-B8EE-2DFB4BC1C3F5}" type="slidenum">
              <a:rPr lang="en-US" smtClean="0"/>
              <a:t>‹#›</a:t>
            </a:fld>
            <a:endParaRPr lang="en-US"/>
          </a:p>
        </p:txBody>
      </p:sp>
    </p:spTree>
    <p:extLst>
      <p:ext uri="{BB962C8B-B14F-4D97-AF65-F5344CB8AC3E}">
        <p14:creationId xmlns:p14="http://schemas.microsoft.com/office/powerpoint/2010/main" val="137135487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8D90-74EF-47F4-A39A-02669D1ACC1E}"/>
              </a:ext>
            </a:extLst>
          </p:cNvPr>
          <p:cNvSpPr>
            <a:spLocks noGrp="1"/>
          </p:cNvSpPr>
          <p:nvPr>
            <p:ph type="ctrTitle"/>
          </p:nvPr>
        </p:nvSpPr>
        <p:spPr>
          <a:xfrm>
            <a:off x="564033" y="1480142"/>
            <a:ext cx="10782300" cy="2570761"/>
          </a:xfrm>
        </p:spPr>
        <p:txBody>
          <a:bodyPr/>
          <a:lstStyle/>
          <a:p>
            <a:r>
              <a:rPr lang="en-US" sz="6600" dirty="0"/>
              <a:t>Business recommendations -</a:t>
            </a:r>
            <a:br>
              <a:rPr lang="en-US" sz="6600" dirty="0"/>
            </a:br>
            <a:r>
              <a:rPr lang="en-US" sz="6600" dirty="0"/>
              <a:t>Men’s &amp; Children’s Apparel </a:t>
            </a:r>
          </a:p>
        </p:txBody>
      </p:sp>
      <p:sp>
        <p:nvSpPr>
          <p:cNvPr id="3" name="Subtitle 2">
            <a:extLst>
              <a:ext uri="{FF2B5EF4-FFF2-40B4-BE49-F238E27FC236}">
                <a16:creationId xmlns:a16="http://schemas.microsoft.com/office/drawing/2014/main" id="{F037164C-5F60-46E1-97E9-F59EADA3EFC3}"/>
              </a:ext>
            </a:extLst>
          </p:cNvPr>
          <p:cNvSpPr>
            <a:spLocks noGrp="1"/>
          </p:cNvSpPr>
          <p:nvPr>
            <p:ph type="subTitle" idx="1"/>
          </p:nvPr>
        </p:nvSpPr>
        <p:spPr>
          <a:xfrm>
            <a:off x="667512" y="4206876"/>
            <a:ext cx="10311866" cy="1424249"/>
          </a:xfrm>
        </p:spPr>
        <p:txBody>
          <a:bodyPr/>
          <a:lstStyle/>
          <a:p>
            <a:r>
              <a:rPr lang="en-US" dirty="0"/>
              <a:t>Brian </a:t>
            </a:r>
            <a:r>
              <a:rPr lang="en-US" dirty="0" err="1"/>
              <a:t>Hudnall</a:t>
            </a:r>
            <a:r>
              <a:rPr lang="en-US" dirty="0"/>
              <a:t> , Mason </a:t>
            </a:r>
            <a:r>
              <a:rPr lang="en-US" dirty="0" err="1"/>
              <a:t>Wrolstad</a:t>
            </a:r>
            <a:r>
              <a:rPr lang="en-US" dirty="0"/>
              <a:t>, Naga Soundari Balamurugan</a:t>
            </a:r>
          </a:p>
          <a:p>
            <a:r>
              <a:rPr lang="en-US" sz="1800" dirty="0"/>
              <a:t>March 8</a:t>
            </a:r>
            <a:r>
              <a:rPr lang="en-US" sz="1800" baseline="30000" dirty="0"/>
              <a:t>th</a:t>
            </a:r>
            <a:r>
              <a:rPr lang="en-US" sz="1800" dirty="0"/>
              <a:t>, 2018</a:t>
            </a:r>
          </a:p>
        </p:txBody>
      </p:sp>
    </p:spTree>
    <p:extLst>
      <p:ext uri="{BB962C8B-B14F-4D97-AF65-F5344CB8AC3E}">
        <p14:creationId xmlns:p14="http://schemas.microsoft.com/office/powerpoint/2010/main" val="45872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00FD-3FBB-48ED-B611-A83AA17A0F88}"/>
              </a:ext>
            </a:extLst>
          </p:cNvPr>
          <p:cNvSpPr>
            <a:spLocks noGrp="1"/>
          </p:cNvSpPr>
          <p:nvPr>
            <p:ph type="title"/>
          </p:nvPr>
        </p:nvSpPr>
        <p:spPr/>
        <p:txBody>
          <a:bodyPr>
            <a:noAutofit/>
          </a:bodyPr>
          <a:lstStyle/>
          <a:p>
            <a:r>
              <a:rPr lang="en-US" sz="2200" dirty="0"/>
              <a:t>Analyze patterns in product sales (for products in Product Categories of Men’s Apparel and Children's Apparel) by channel and location.  What can you learn?</a:t>
            </a:r>
            <a:br>
              <a:rPr lang="en-US" sz="2000" dirty="0"/>
            </a:br>
            <a:br>
              <a:rPr lang="en-US" dirty="0">
                <a:latin typeface="+mj-ea"/>
                <a:cs typeface="+mj-ea"/>
              </a:rPr>
            </a:br>
            <a:endParaRPr lang="en-US" sz="2000" dirty="0"/>
          </a:p>
        </p:txBody>
      </p:sp>
      <p:sp>
        <p:nvSpPr>
          <p:cNvPr id="5" name="Content Placeholder 2">
            <a:extLst>
              <a:ext uri="{FF2B5EF4-FFF2-40B4-BE49-F238E27FC236}">
                <a16:creationId xmlns:a16="http://schemas.microsoft.com/office/drawing/2014/main" id="{2CEFE1F6-74C5-4FDC-84C6-B6DCF55BB660}"/>
              </a:ext>
            </a:extLst>
          </p:cNvPr>
          <p:cNvSpPr>
            <a:spLocks noGrp="1"/>
          </p:cNvSpPr>
          <p:nvPr>
            <p:ph idx="1"/>
          </p:nvPr>
        </p:nvSpPr>
        <p:spPr>
          <a:xfrm>
            <a:off x="657224" y="1532254"/>
            <a:ext cx="4542562" cy="4533047"/>
          </a:xfrm>
        </p:spPr>
        <p:txBody>
          <a:bodyPr vert="horz" lIns="91440" tIns="45720" rIns="91440" bIns="45720" rtlCol="0" anchor="t">
            <a:normAutofit/>
          </a:bodyPr>
          <a:lstStyle/>
          <a:p>
            <a:r>
              <a:rPr lang="en-US" sz="2000" dirty="0"/>
              <a:t>For the Direct Channel Category, Men's and Children's Apparel sales are strongest in Missouri and Georgia; with Georgia leading overall primarily due to Online and Boutique store sales. </a:t>
            </a:r>
          </a:p>
          <a:p>
            <a:endParaRPr lang="en-US" sz="2000" dirty="0"/>
          </a:p>
          <a:p>
            <a:r>
              <a:rPr lang="en-US" sz="2000" dirty="0"/>
              <a:t>For Indirect Sales during 2014, the Indiana Department Store leads all Resellers and is more than the two Mississippi reseller sales combined. </a:t>
            </a:r>
          </a:p>
          <a:p>
            <a:pPr lvl="1"/>
            <a:r>
              <a:rPr lang="en-US" sz="1600" dirty="0"/>
              <a:t>From 2013 to 2014 the Mississippi Branded Franchise had a major decline in sales YoY (-31%)</a:t>
            </a:r>
          </a:p>
          <a:p>
            <a:endParaRPr lang="en-US" sz="2000" dirty="0"/>
          </a:p>
          <a:p>
            <a:endParaRPr lang="en-US" sz="2000" dirty="0"/>
          </a:p>
          <a:p>
            <a:endParaRPr lang="en-US" sz="2000" dirty="0"/>
          </a:p>
          <a:p>
            <a:endParaRPr lang="en-US" sz="2000" dirty="0"/>
          </a:p>
          <a:p>
            <a:pPr marL="0" indent="0">
              <a:buNone/>
            </a:pPr>
            <a:endParaRPr lang="en-US" sz="2000" dirty="0"/>
          </a:p>
          <a:p>
            <a:endParaRPr lang="en-US" sz="2000" dirty="0"/>
          </a:p>
        </p:txBody>
      </p:sp>
      <p:pic>
        <p:nvPicPr>
          <p:cNvPr id="8" name="Picture 8" descr="A close up of a map&#10;&#10;Description generated with high confidence">
            <a:extLst>
              <a:ext uri="{FF2B5EF4-FFF2-40B4-BE49-F238E27FC236}">
                <a16:creationId xmlns:a16="http://schemas.microsoft.com/office/drawing/2014/main" id="{EA00B7B5-98DE-473A-B341-6D7AA08A8D4B}"/>
              </a:ext>
            </a:extLst>
          </p:cNvPr>
          <p:cNvPicPr>
            <a:picLocks noChangeAspect="1"/>
          </p:cNvPicPr>
          <p:nvPr/>
        </p:nvPicPr>
        <p:blipFill>
          <a:blip r:embed="rId2"/>
          <a:stretch>
            <a:fillRect/>
          </a:stretch>
        </p:blipFill>
        <p:spPr>
          <a:xfrm>
            <a:off x="5481888" y="1116680"/>
            <a:ext cx="6403788" cy="5104279"/>
          </a:xfrm>
          <a:prstGeom prst="rect">
            <a:avLst/>
          </a:prstGeom>
        </p:spPr>
      </p:pic>
    </p:spTree>
    <p:extLst>
      <p:ext uri="{BB962C8B-B14F-4D97-AF65-F5344CB8AC3E}">
        <p14:creationId xmlns:p14="http://schemas.microsoft.com/office/powerpoint/2010/main" val="138944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734B-7FDE-46EF-B324-B6F26F5215F6}"/>
              </a:ext>
            </a:extLst>
          </p:cNvPr>
          <p:cNvSpPr>
            <a:spLocks noGrp="1"/>
          </p:cNvSpPr>
          <p:nvPr>
            <p:ph type="title"/>
          </p:nvPr>
        </p:nvSpPr>
        <p:spPr>
          <a:xfrm>
            <a:off x="617753" y="358652"/>
            <a:ext cx="7486857" cy="1151650"/>
          </a:xfrm>
        </p:spPr>
        <p:txBody>
          <a:bodyPr>
            <a:normAutofit/>
          </a:bodyPr>
          <a:lstStyle/>
          <a:p>
            <a:r>
              <a:rPr lang="en-US" dirty="0"/>
              <a:t>Final Recommendations</a:t>
            </a:r>
          </a:p>
        </p:txBody>
      </p:sp>
      <p:sp>
        <p:nvSpPr>
          <p:cNvPr id="3" name="Content Placeholder 2">
            <a:extLst>
              <a:ext uri="{FF2B5EF4-FFF2-40B4-BE49-F238E27FC236}">
                <a16:creationId xmlns:a16="http://schemas.microsoft.com/office/drawing/2014/main" id="{26536802-F2CE-4939-94BB-758FCC83D830}"/>
              </a:ext>
            </a:extLst>
          </p:cNvPr>
          <p:cNvSpPr>
            <a:spLocks noGrp="1"/>
          </p:cNvSpPr>
          <p:nvPr>
            <p:ph idx="1"/>
          </p:nvPr>
        </p:nvSpPr>
        <p:spPr>
          <a:xfrm>
            <a:off x="838200" y="1510302"/>
            <a:ext cx="10515600" cy="4318176"/>
          </a:xfrm>
        </p:spPr>
        <p:txBody>
          <a:bodyPr>
            <a:normAutofit/>
          </a:bodyPr>
          <a:lstStyle/>
          <a:p>
            <a:pPr>
              <a:buFont typeface="Wingdings" panose="05000000000000000000" pitchFamily="2" charset="2"/>
              <a:buChar char="v"/>
            </a:pPr>
            <a:r>
              <a:rPr lang="en-US" sz="2000" dirty="0"/>
              <a:t> To recap our strategy, we suggest…</a:t>
            </a:r>
          </a:p>
          <a:p>
            <a:pPr>
              <a:buFont typeface="Wingdings" panose="05000000000000000000" pitchFamily="2" charset="2"/>
              <a:buChar char="v"/>
            </a:pPr>
            <a:r>
              <a:rPr lang="en-US" sz="2000" dirty="0"/>
              <a:t> Feature Children’s Apparel, specifically for Baby’s between ages 0 and 2.</a:t>
            </a:r>
            <a:endParaRPr lang="en-US" dirty="0"/>
          </a:p>
          <a:p>
            <a:pPr marL="0" lvl="2" indent="0">
              <a:buNone/>
            </a:pPr>
            <a:r>
              <a:rPr lang="en-US" sz="1600" i="0" dirty="0"/>
              <a:t> 	</a:t>
            </a:r>
            <a:r>
              <a:rPr lang="en-US" sz="1800" i="0" dirty="0"/>
              <a:t>- While all other products are seeing a healthy growth in sales, this particular product category seems 	   to be stagnant</a:t>
            </a:r>
          </a:p>
          <a:p>
            <a:pPr marL="0" lvl="2" indent="0">
              <a:buNone/>
            </a:pPr>
            <a:r>
              <a:rPr lang="en-US" sz="1800" i="0" dirty="0"/>
              <a:t>	- Offer coupons for Children’s Apparel in combination with the sale of Men’s Apparel</a:t>
            </a:r>
          </a:p>
          <a:p>
            <a:pPr>
              <a:buFont typeface="Wingdings" panose="05000000000000000000" pitchFamily="2" charset="2"/>
              <a:buChar char="v"/>
            </a:pPr>
            <a:r>
              <a:rPr lang="en-US" sz="2000" dirty="0"/>
              <a:t> Add more products to the Men’s Apparel line</a:t>
            </a:r>
          </a:p>
          <a:p>
            <a:pPr marL="4572" lvl="1" indent="0">
              <a:buNone/>
            </a:pPr>
            <a:r>
              <a:rPr lang="en-US" sz="2000" dirty="0"/>
              <a:t>	- </a:t>
            </a:r>
            <a:r>
              <a:rPr lang="en-US" sz="1800" dirty="0"/>
              <a:t>The demand and sales are high, so more products would work</a:t>
            </a:r>
          </a:p>
          <a:p>
            <a:pPr>
              <a:buFont typeface="Wingdings" panose="05000000000000000000" pitchFamily="2" charset="2"/>
              <a:buChar char="v"/>
            </a:pPr>
            <a:r>
              <a:rPr lang="en-US" sz="2000" dirty="0"/>
              <a:t> Provide an incentive to get people into stores during the week, and online during the weekend.</a:t>
            </a:r>
          </a:p>
          <a:p>
            <a:pPr marL="4572" lvl="1" indent="0">
              <a:buNone/>
            </a:pPr>
            <a:r>
              <a:rPr lang="en-US" sz="2000" dirty="0"/>
              <a:t>	- </a:t>
            </a:r>
            <a:r>
              <a:rPr lang="en-US" sz="1800" dirty="0"/>
              <a:t>Feature sales on targeted items, such as the Children’s Clothes mentioned above.</a:t>
            </a:r>
          </a:p>
          <a:p>
            <a:pPr>
              <a:buFont typeface="Wingdings" panose="05000000000000000000" pitchFamily="2" charset="2"/>
              <a:buChar char="v"/>
            </a:pPr>
            <a:r>
              <a:rPr lang="en-US" sz="2000" dirty="0"/>
              <a:t>Follow our bonus recommendation for the channels eligible for bonuses on a yearly basis</a:t>
            </a:r>
          </a:p>
          <a:p>
            <a:endParaRPr lang="en-US" sz="24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2281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105D-FA1B-451A-B2D6-BEB9D127BB67}"/>
              </a:ext>
            </a:extLst>
          </p:cNvPr>
          <p:cNvSpPr>
            <a:spLocks noGrp="1"/>
          </p:cNvSpPr>
          <p:nvPr>
            <p:ph type="title"/>
          </p:nvPr>
        </p:nvSpPr>
        <p:spPr>
          <a:xfrm>
            <a:off x="657224" y="499533"/>
            <a:ext cx="10772775" cy="1005631"/>
          </a:xfrm>
        </p:spPr>
        <p:txBody>
          <a:bodyPr/>
          <a:lstStyle/>
          <a:p>
            <a:r>
              <a:rPr lang="en-US" dirty="0"/>
              <a:t>Agenda</a:t>
            </a:r>
          </a:p>
        </p:txBody>
      </p:sp>
      <p:sp>
        <p:nvSpPr>
          <p:cNvPr id="3" name="Content Placeholder 2">
            <a:extLst>
              <a:ext uri="{FF2B5EF4-FFF2-40B4-BE49-F238E27FC236}">
                <a16:creationId xmlns:a16="http://schemas.microsoft.com/office/drawing/2014/main" id="{C649074D-20D2-4D22-B778-AA9E82C49ED5}"/>
              </a:ext>
            </a:extLst>
          </p:cNvPr>
          <p:cNvSpPr>
            <a:spLocks noGrp="1"/>
          </p:cNvSpPr>
          <p:nvPr>
            <p:ph idx="1"/>
          </p:nvPr>
        </p:nvSpPr>
        <p:spPr>
          <a:xfrm>
            <a:off x="838200" y="1505164"/>
            <a:ext cx="10515600" cy="4671799"/>
          </a:xfrm>
        </p:spPr>
        <p:txBody>
          <a:bodyPr/>
          <a:lstStyle/>
          <a:p>
            <a:r>
              <a:rPr lang="en-US" b="1" dirty="0"/>
              <a:t>During this presentation we will cover the following questions…</a:t>
            </a:r>
          </a:p>
          <a:p>
            <a:pPr marL="800100" lvl="1" indent="-342900">
              <a:buFont typeface="+mj-lt"/>
              <a:buAutoNum type="arabicPeriod"/>
            </a:pPr>
            <a:r>
              <a:rPr lang="en-US" sz="2000" dirty="0"/>
              <a:t>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a:t>
            </a:r>
          </a:p>
          <a:p>
            <a:pPr marL="800100" lvl="1" indent="-342900">
              <a:buFont typeface="+mj-lt"/>
              <a:buAutoNum type="arabicPeriod"/>
            </a:pPr>
            <a:r>
              <a:rPr lang="en-US" sz="2000" dirty="0"/>
              <a:t>“Recommend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a:t>
            </a:r>
          </a:p>
          <a:p>
            <a:pPr marL="800100" lvl="1" indent="-342900">
              <a:buFont typeface="+mj-lt"/>
              <a:buAutoNum type="arabicPeriod"/>
            </a:pPr>
            <a:r>
              <a:rPr lang="en-US" sz="2000" dirty="0"/>
              <a:t>Assess product sales by day of the week for the two Product Categories.  What can we learn about sales trends?</a:t>
            </a:r>
          </a:p>
          <a:p>
            <a:pPr marL="800100" lvl="1" indent="-342900">
              <a:buFont typeface="+mj-lt"/>
              <a:buAutoNum type="arabicPeriod"/>
            </a:pPr>
            <a:r>
              <a:rPr lang="en-US" sz="2000" dirty="0"/>
              <a:t>Analyze patterns in product sales (for products in Product Categories of Men’s Apparel and Children's Apparel) by channel and location.  What can you learn?</a:t>
            </a:r>
          </a:p>
          <a:p>
            <a:pPr lvl="1"/>
            <a:endParaRPr lang="en-US" sz="1800" i="1" dirty="0"/>
          </a:p>
        </p:txBody>
      </p:sp>
    </p:spTree>
    <p:extLst>
      <p:ext uri="{BB962C8B-B14F-4D97-AF65-F5344CB8AC3E}">
        <p14:creationId xmlns:p14="http://schemas.microsoft.com/office/powerpoint/2010/main" val="262430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2AEA-B73A-4917-929D-654FB824108B}"/>
              </a:ext>
            </a:extLst>
          </p:cNvPr>
          <p:cNvSpPr>
            <a:spLocks noGrp="1"/>
          </p:cNvSpPr>
          <p:nvPr>
            <p:ph type="title"/>
          </p:nvPr>
        </p:nvSpPr>
        <p:spPr/>
        <p:txBody>
          <a:bodyPr>
            <a:noAutofit/>
          </a:bodyPr>
          <a:lstStyle/>
          <a:p>
            <a:r>
              <a:rPr lang="en-US" sz="2200" dirty="0"/>
              <a:t>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a:t>
            </a:r>
            <a:br>
              <a:rPr lang="en-US" sz="2000" dirty="0"/>
            </a:br>
            <a:endParaRPr lang="en-US" sz="2000" dirty="0"/>
          </a:p>
        </p:txBody>
      </p:sp>
      <p:sp>
        <p:nvSpPr>
          <p:cNvPr id="3" name="Content Placeholder 2">
            <a:extLst>
              <a:ext uri="{FF2B5EF4-FFF2-40B4-BE49-F238E27FC236}">
                <a16:creationId xmlns:a16="http://schemas.microsoft.com/office/drawing/2014/main" id="{AAAAF2D5-979A-45C4-B6BF-5ED0EBE1AA53}"/>
              </a:ext>
            </a:extLst>
          </p:cNvPr>
          <p:cNvSpPr>
            <a:spLocks noGrp="1"/>
          </p:cNvSpPr>
          <p:nvPr>
            <p:ph idx="1"/>
          </p:nvPr>
        </p:nvSpPr>
        <p:spPr>
          <a:xfrm>
            <a:off x="657224" y="2374809"/>
            <a:ext cx="5381763" cy="3802154"/>
          </a:xfrm>
        </p:spPr>
        <p:txBody>
          <a:bodyPr vert="horz" lIns="91440" tIns="45720" rIns="91440" bIns="45720" rtlCol="0" anchor="t">
            <a:normAutofit/>
          </a:bodyPr>
          <a:lstStyle/>
          <a:p>
            <a:r>
              <a:rPr lang="en-US" sz="2000" dirty="0"/>
              <a:t>Looking at overall sales for both Men’s Apparel and Children’s Apparel, you can see that Men’s Apparel dominates our sales, profits, and quantity metrics. It makes up 87% of our sales in 2013, and 89% in 2014.</a:t>
            </a:r>
          </a:p>
          <a:p>
            <a:r>
              <a:rPr lang="en-US" sz="2000" dirty="0"/>
              <a:t>Diving in deeper, you can see that Men’s Formal Apparel makes up for 64% of the total sales quantity of all product types in 2013, and 67% in 2014. This is our biggest selling item. </a:t>
            </a:r>
          </a:p>
          <a:p>
            <a:endParaRPr lang="en-US" sz="1800" dirty="0"/>
          </a:p>
        </p:txBody>
      </p:sp>
      <p:pic>
        <p:nvPicPr>
          <p:cNvPr id="9" name="Picture 8">
            <a:extLst>
              <a:ext uri="{FF2B5EF4-FFF2-40B4-BE49-F238E27FC236}">
                <a16:creationId xmlns:a16="http://schemas.microsoft.com/office/drawing/2014/main" id="{A93D7970-BCDA-40CA-88FA-B7B2FD8CA1B6}"/>
              </a:ext>
            </a:extLst>
          </p:cNvPr>
          <p:cNvPicPr>
            <a:picLocks noChangeAspect="1"/>
          </p:cNvPicPr>
          <p:nvPr/>
        </p:nvPicPr>
        <p:blipFill rotWithShape="1">
          <a:blip r:embed="rId2"/>
          <a:srcRect t="53478"/>
          <a:stretch/>
        </p:blipFill>
        <p:spPr>
          <a:xfrm>
            <a:off x="6883554" y="1825623"/>
            <a:ext cx="4470246" cy="2022726"/>
          </a:xfrm>
          <a:prstGeom prst="rect">
            <a:avLst/>
          </a:prstGeom>
        </p:spPr>
      </p:pic>
      <p:pic>
        <p:nvPicPr>
          <p:cNvPr id="6" name="Picture 5">
            <a:extLst>
              <a:ext uri="{FF2B5EF4-FFF2-40B4-BE49-F238E27FC236}">
                <a16:creationId xmlns:a16="http://schemas.microsoft.com/office/drawing/2014/main" id="{218B1CC3-B3E7-42DA-A2B4-35D3794CCAE1}"/>
              </a:ext>
            </a:extLst>
          </p:cNvPr>
          <p:cNvPicPr>
            <a:picLocks noChangeAspect="1"/>
          </p:cNvPicPr>
          <p:nvPr/>
        </p:nvPicPr>
        <p:blipFill rotWithShape="1">
          <a:blip r:embed="rId3"/>
          <a:srcRect t="52844"/>
          <a:stretch/>
        </p:blipFill>
        <p:spPr>
          <a:xfrm>
            <a:off x="6883554" y="3983284"/>
            <a:ext cx="4487014" cy="2051889"/>
          </a:xfrm>
          <a:prstGeom prst="rect">
            <a:avLst/>
          </a:prstGeom>
        </p:spPr>
      </p:pic>
    </p:spTree>
    <p:extLst>
      <p:ext uri="{BB962C8B-B14F-4D97-AF65-F5344CB8AC3E}">
        <p14:creationId xmlns:p14="http://schemas.microsoft.com/office/powerpoint/2010/main" val="283801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2AEA-B73A-4917-929D-654FB824108B}"/>
              </a:ext>
            </a:extLst>
          </p:cNvPr>
          <p:cNvSpPr>
            <a:spLocks noGrp="1"/>
          </p:cNvSpPr>
          <p:nvPr>
            <p:ph type="title"/>
          </p:nvPr>
        </p:nvSpPr>
        <p:spPr/>
        <p:txBody>
          <a:bodyPr>
            <a:noAutofit/>
          </a:bodyPr>
          <a:lstStyle/>
          <a:p>
            <a:r>
              <a:rPr lang="en-US" sz="2200" dirty="0"/>
              <a:t>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a:t>
            </a:r>
            <a:br>
              <a:rPr lang="en-US" sz="2000" dirty="0"/>
            </a:br>
            <a:endParaRPr lang="en-US" sz="2000" dirty="0"/>
          </a:p>
        </p:txBody>
      </p:sp>
      <p:sp>
        <p:nvSpPr>
          <p:cNvPr id="8" name="Content Placeholder 2">
            <a:extLst>
              <a:ext uri="{FF2B5EF4-FFF2-40B4-BE49-F238E27FC236}">
                <a16:creationId xmlns:a16="http://schemas.microsoft.com/office/drawing/2014/main" id="{3A6E9592-42C7-4F61-AB58-D9F249881246}"/>
              </a:ext>
            </a:extLst>
          </p:cNvPr>
          <p:cNvSpPr>
            <a:spLocks noGrp="1"/>
          </p:cNvSpPr>
          <p:nvPr>
            <p:ph idx="1"/>
          </p:nvPr>
        </p:nvSpPr>
        <p:spPr>
          <a:xfrm>
            <a:off x="657224" y="2723475"/>
            <a:ext cx="4396483" cy="3308934"/>
          </a:xfrm>
        </p:spPr>
        <p:txBody>
          <a:bodyPr>
            <a:normAutofit/>
          </a:bodyPr>
          <a:lstStyle/>
          <a:p>
            <a:r>
              <a:rPr lang="en-US" sz="2000" dirty="0"/>
              <a:t>When taking a look at how the products are performed against target for 2013, you can see that the Men’s Formal Apparel did quite well. A few of the Children’s Apparel Products fell short.</a:t>
            </a:r>
          </a:p>
        </p:txBody>
      </p:sp>
      <p:pic>
        <p:nvPicPr>
          <p:cNvPr id="4" name="Picture 3">
            <a:extLst>
              <a:ext uri="{FF2B5EF4-FFF2-40B4-BE49-F238E27FC236}">
                <a16:creationId xmlns:a16="http://schemas.microsoft.com/office/drawing/2014/main" id="{C6016EA1-638A-4B45-91B3-7EDD782B7926}"/>
              </a:ext>
            </a:extLst>
          </p:cNvPr>
          <p:cNvPicPr>
            <a:picLocks noChangeAspect="1"/>
          </p:cNvPicPr>
          <p:nvPr/>
        </p:nvPicPr>
        <p:blipFill>
          <a:blip r:embed="rId2"/>
          <a:stretch>
            <a:fillRect/>
          </a:stretch>
        </p:blipFill>
        <p:spPr>
          <a:xfrm>
            <a:off x="5407120" y="2466940"/>
            <a:ext cx="5992728" cy="3687833"/>
          </a:xfrm>
          <a:prstGeom prst="rect">
            <a:avLst/>
          </a:prstGeom>
        </p:spPr>
      </p:pic>
    </p:spTree>
    <p:extLst>
      <p:ext uri="{BB962C8B-B14F-4D97-AF65-F5344CB8AC3E}">
        <p14:creationId xmlns:p14="http://schemas.microsoft.com/office/powerpoint/2010/main" val="379878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2AEA-B73A-4917-929D-654FB824108B}"/>
              </a:ext>
            </a:extLst>
          </p:cNvPr>
          <p:cNvSpPr>
            <a:spLocks noGrp="1"/>
          </p:cNvSpPr>
          <p:nvPr>
            <p:ph type="title"/>
          </p:nvPr>
        </p:nvSpPr>
        <p:spPr/>
        <p:txBody>
          <a:bodyPr>
            <a:noAutofit/>
          </a:bodyPr>
          <a:lstStyle/>
          <a:p>
            <a:r>
              <a:rPr lang="en-US" sz="2200" dirty="0"/>
              <a:t>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a:t>
            </a:r>
            <a:br>
              <a:rPr lang="en-US" sz="2000" dirty="0"/>
            </a:br>
            <a:endParaRPr lang="en-US" sz="2000" dirty="0"/>
          </a:p>
        </p:txBody>
      </p:sp>
      <p:sp>
        <p:nvSpPr>
          <p:cNvPr id="8" name="Content Placeholder 2">
            <a:extLst>
              <a:ext uri="{FF2B5EF4-FFF2-40B4-BE49-F238E27FC236}">
                <a16:creationId xmlns:a16="http://schemas.microsoft.com/office/drawing/2014/main" id="{3A6E9592-42C7-4F61-AB58-D9F249881246}"/>
              </a:ext>
            </a:extLst>
          </p:cNvPr>
          <p:cNvSpPr>
            <a:spLocks noGrp="1"/>
          </p:cNvSpPr>
          <p:nvPr>
            <p:ph idx="1"/>
          </p:nvPr>
        </p:nvSpPr>
        <p:spPr>
          <a:xfrm>
            <a:off x="762001" y="2052638"/>
            <a:ext cx="4632301" cy="4436899"/>
          </a:xfrm>
        </p:spPr>
        <p:txBody>
          <a:bodyPr>
            <a:normAutofit/>
          </a:bodyPr>
          <a:lstStyle/>
          <a:p>
            <a:r>
              <a:rPr lang="en-US" sz="2000" dirty="0"/>
              <a:t>For 2014, when looking at performance against target, and observing the growth from 2013 to 2014, that most of the products are on track to hit their targets, and most are showing a healthy growth in sales </a:t>
            </a:r>
          </a:p>
          <a:p>
            <a:r>
              <a:rPr lang="en-US" sz="2000" dirty="0"/>
              <a:t>The only area we’re seeing a slow in growth, is Children’s Apparel (Baby 0-2). It appears that they are close to not hitting their target.</a:t>
            </a:r>
          </a:p>
          <a:p>
            <a:r>
              <a:rPr lang="en-US" sz="2000" dirty="0"/>
              <a:t>We suggest featuring the Children’s Apparel for Baby’s 0-2 in the next year to increase profits for that specific product category and type.</a:t>
            </a:r>
          </a:p>
        </p:txBody>
      </p:sp>
      <p:pic>
        <p:nvPicPr>
          <p:cNvPr id="5" name="Picture 4">
            <a:extLst>
              <a:ext uri="{FF2B5EF4-FFF2-40B4-BE49-F238E27FC236}">
                <a16:creationId xmlns:a16="http://schemas.microsoft.com/office/drawing/2014/main" id="{3444C757-2749-494C-A6C5-06A86C88137F}"/>
              </a:ext>
            </a:extLst>
          </p:cNvPr>
          <p:cNvPicPr>
            <a:picLocks noChangeAspect="1"/>
          </p:cNvPicPr>
          <p:nvPr/>
        </p:nvPicPr>
        <p:blipFill>
          <a:blip r:embed="rId2"/>
          <a:stretch>
            <a:fillRect/>
          </a:stretch>
        </p:blipFill>
        <p:spPr>
          <a:xfrm>
            <a:off x="5974422" y="1819403"/>
            <a:ext cx="5241779" cy="4903371"/>
          </a:xfrm>
          <a:prstGeom prst="rect">
            <a:avLst/>
          </a:prstGeom>
        </p:spPr>
      </p:pic>
    </p:spTree>
    <p:extLst>
      <p:ext uri="{BB962C8B-B14F-4D97-AF65-F5344CB8AC3E}">
        <p14:creationId xmlns:p14="http://schemas.microsoft.com/office/powerpoint/2010/main" val="364697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B-79D1-46B6-9941-1049B9983CC5}"/>
              </a:ext>
            </a:extLst>
          </p:cNvPr>
          <p:cNvSpPr>
            <a:spLocks noGrp="1"/>
          </p:cNvSpPr>
          <p:nvPr>
            <p:ph type="title"/>
          </p:nvPr>
        </p:nvSpPr>
        <p:spPr/>
        <p:txBody>
          <a:bodyPr>
            <a:noAutofit/>
          </a:bodyPr>
          <a:lstStyle/>
          <a:p>
            <a:r>
              <a:rPr lang="en-US" sz="2200" dirty="0"/>
              <a:t>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a:t>
            </a:r>
            <a:br>
              <a:rPr lang="en-US" sz="2200" dirty="0"/>
            </a:br>
            <a:endParaRPr lang="en-US" sz="2200" dirty="0"/>
          </a:p>
        </p:txBody>
      </p:sp>
      <p:sp>
        <p:nvSpPr>
          <p:cNvPr id="3" name="Content Placeholder 2">
            <a:extLst>
              <a:ext uri="{FF2B5EF4-FFF2-40B4-BE49-F238E27FC236}">
                <a16:creationId xmlns:a16="http://schemas.microsoft.com/office/drawing/2014/main" id="{A3E308B3-1DC2-4992-9796-9F2194045DD8}"/>
              </a:ext>
            </a:extLst>
          </p:cNvPr>
          <p:cNvSpPr>
            <a:spLocks noGrp="1"/>
          </p:cNvSpPr>
          <p:nvPr>
            <p:ph idx="1"/>
          </p:nvPr>
        </p:nvSpPr>
        <p:spPr>
          <a:xfrm>
            <a:off x="762001" y="1971863"/>
            <a:ext cx="4933950" cy="2374106"/>
          </a:xfrm>
        </p:spPr>
        <p:txBody>
          <a:bodyPr>
            <a:normAutofit/>
          </a:bodyPr>
          <a:lstStyle/>
          <a:p>
            <a:pPr marL="0" indent="0">
              <a:buNone/>
            </a:pPr>
            <a:r>
              <a:rPr lang="en-US" sz="2000" b="1" dirty="0"/>
              <a:t>2013 Bonuses: </a:t>
            </a:r>
          </a:p>
          <a:p>
            <a:r>
              <a:rPr lang="en-US" sz="2000" dirty="0"/>
              <a:t>To determine the bonuses for each channel, we decided to set a “target bonus” amount that the channel would try to build up to. This represented the portion of sales that the channel represented out of the four total entities… </a:t>
            </a:r>
          </a:p>
          <a:p>
            <a:endParaRPr lang="en-US" sz="2000" dirty="0"/>
          </a:p>
        </p:txBody>
      </p:sp>
      <p:pic>
        <p:nvPicPr>
          <p:cNvPr id="7" name="Picture 6">
            <a:extLst>
              <a:ext uri="{FF2B5EF4-FFF2-40B4-BE49-F238E27FC236}">
                <a16:creationId xmlns:a16="http://schemas.microsoft.com/office/drawing/2014/main" id="{10D7AC9B-800C-49D7-AC61-CBCE75831CFB}"/>
              </a:ext>
            </a:extLst>
          </p:cNvPr>
          <p:cNvPicPr>
            <a:picLocks noChangeAspect="1"/>
          </p:cNvPicPr>
          <p:nvPr/>
        </p:nvPicPr>
        <p:blipFill>
          <a:blip r:embed="rId2"/>
          <a:stretch>
            <a:fillRect/>
          </a:stretch>
        </p:blipFill>
        <p:spPr>
          <a:xfrm>
            <a:off x="6103696" y="1690688"/>
            <a:ext cx="5827241" cy="2655281"/>
          </a:xfrm>
          <a:prstGeom prst="rect">
            <a:avLst/>
          </a:prstGeom>
        </p:spPr>
      </p:pic>
      <p:graphicFrame>
        <p:nvGraphicFramePr>
          <p:cNvPr id="8" name="Table 7">
            <a:extLst>
              <a:ext uri="{FF2B5EF4-FFF2-40B4-BE49-F238E27FC236}">
                <a16:creationId xmlns:a16="http://schemas.microsoft.com/office/drawing/2014/main" id="{9AF1AEB2-BF4C-4BE6-8FCA-BEA6F7E9DA27}"/>
              </a:ext>
            </a:extLst>
          </p:cNvPr>
          <p:cNvGraphicFramePr>
            <a:graphicFrameLocks noGrp="1"/>
          </p:cNvGraphicFramePr>
          <p:nvPr>
            <p:extLst>
              <p:ext uri="{D42A27DB-BD31-4B8C-83A1-F6EECF244321}">
                <p14:modId xmlns:p14="http://schemas.microsoft.com/office/powerpoint/2010/main" val="3266840131"/>
              </p:ext>
            </p:extLst>
          </p:nvPr>
        </p:nvGraphicFramePr>
        <p:xfrm>
          <a:off x="261062" y="4816006"/>
          <a:ext cx="11669875" cy="1785711"/>
        </p:xfrm>
        <a:graphic>
          <a:graphicData uri="http://schemas.openxmlformats.org/drawingml/2006/table">
            <a:tbl>
              <a:tblPr firstRow="1" bandRow="1">
                <a:tableStyleId>{BDBED569-4797-4DF1-A0F4-6AAB3CD982D8}</a:tableStyleId>
              </a:tblPr>
              <a:tblGrid>
                <a:gridCol w="2559194">
                  <a:extLst>
                    <a:ext uri="{9D8B030D-6E8A-4147-A177-3AD203B41FA5}">
                      <a16:colId xmlns:a16="http://schemas.microsoft.com/office/drawing/2014/main" val="3239151610"/>
                    </a:ext>
                  </a:extLst>
                </a:gridCol>
                <a:gridCol w="1166117">
                  <a:extLst>
                    <a:ext uri="{9D8B030D-6E8A-4147-A177-3AD203B41FA5}">
                      <a16:colId xmlns:a16="http://schemas.microsoft.com/office/drawing/2014/main" val="3931682264"/>
                    </a:ext>
                  </a:extLst>
                </a:gridCol>
                <a:gridCol w="1787703">
                  <a:extLst>
                    <a:ext uri="{9D8B030D-6E8A-4147-A177-3AD203B41FA5}">
                      <a16:colId xmlns:a16="http://schemas.microsoft.com/office/drawing/2014/main" val="1331277925"/>
                    </a:ext>
                  </a:extLst>
                </a:gridCol>
                <a:gridCol w="2121614">
                  <a:extLst>
                    <a:ext uri="{9D8B030D-6E8A-4147-A177-3AD203B41FA5}">
                      <a16:colId xmlns:a16="http://schemas.microsoft.com/office/drawing/2014/main" val="3206540401"/>
                    </a:ext>
                  </a:extLst>
                </a:gridCol>
                <a:gridCol w="1905856">
                  <a:extLst>
                    <a:ext uri="{9D8B030D-6E8A-4147-A177-3AD203B41FA5}">
                      <a16:colId xmlns:a16="http://schemas.microsoft.com/office/drawing/2014/main" val="3792461893"/>
                    </a:ext>
                  </a:extLst>
                </a:gridCol>
                <a:gridCol w="2129391">
                  <a:extLst>
                    <a:ext uri="{9D8B030D-6E8A-4147-A177-3AD203B41FA5}">
                      <a16:colId xmlns:a16="http://schemas.microsoft.com/office/drawing/2014/main" val="2866591250"/>
                    </a:ext>
                  </a:extLst>
                </a:gridCol>
              </a:tblGrid>
              <a:tr h="319295">
                <a:tc>
                  <a:txBody>
                    <a:bodyPr/>
                    <a:lstStyle/>
                    <a:p>
                      <a:r>
                        <a:rPr lang="en-US" sz="1600" dirty="0"/>
                        <a:t>Channel</a:t>
                      </a:r>
                    </a:p>
                  </a:txBody>
                  <a:tcPr/>
                </a:tc>
                <a:tc>
                  <a:txBody>
                    <a:bodyPr/>
                    <a:lstStyle/>
                    <a:p>
                      <a:r>
                        <a:rPr lang="en-US" sz="1600" dirty="0"/>
                        <a:t>Bonus $</a:t>
                      </a:r>
                    </a:p>
                  </a:txBody>
                  <a:tcPr/>
                </a:tc>
                <a:tc>
                  <a:txBody>
                    <a:bodyPr/>
                    <a:lstStyle/>
                    <a:p>
                      <a:r>
                        <a:rPr lang="en-US" sz="1600" dirty="0"/>
                        <a:t>Men’s Apparel %</a:t>
                      </a:r>
                    </a:p>
                  </a:txBody>
                  <a:tcPr/>
                </a:tc>
                <a:tc>
                  <a:txBody>
                    <a:bodyPr/>
                    <a:lstStyle/>
                    <a:p>
                      <a:r>
                        <a:rPr lang="en-US" sz="1600" dirty="0"/>
                        <a:t>Children’s Apparel %</a:t>
                      </a:r>
                    </a:p>
                  </a:txBody>
                  <a:tcPr/>
                </a:tc>
                <a:tc>
                  <a:txBody>
                    <a:bodyPr/>
                    <a:lstStyle/>
                    <a:p>
                      <a:r>
                        <a:rPr lang="en-US" sz="1600" dirty="0"/>
                        <a:t>Men’s Apparel $</a:t>
                      </a:r>
                    </a:p>
                  </a:txBody>
                  <a:tcPr/>
                </a:tc>
                <a:tc>
                  <a:txBody>
                    <a:bodyPr/>
                    <a:lstStyle/>
                    <a:p>
                      <a:r>
                        <a:rPr lang="en-US" sz="1600" dirty="0"/>
                        <a:t>Children’s Apparel $</a:t>
                      </a:r>
                    </a:p>
                  </a:txBody>
                  <a:tcPr/>
                </a:tc>
                <a:extLst>
                  <a:ext uri="{0D108BD9-81ED-4DB2-BD59-A6C34878D82A}">
                    <a16:rowId xmlns:a16="http://schemas.microsoft.com/office/drawing/2014/main" val="1866486213"/>
                  </a:ext>
                </a:extLst>
              </a:tr>
              <a:tr h="444591">
                <a:tc>
                  <a:txBody>
                    <a:bodyPr/>
                    <a:lstStyle/>
                    <a:p>
                      <a:r>
                        <a:rPr lang="en-US" sz="1600" dirty="0"/>
                        <a:t>Indiana Department Store</a:t>
                      </a:r>
                    </a:p>
                  </a:txBody>
                  <a:tcPr/>
                </a:tc>
                <a:tc>
                  <a:txBody>
                    <a:bodyPr/>
                    <a:lstStyle/>
                    <a:p>
                      <a:r>
                        <a:rPr lang="en-US" sz="1600" dirty="0"/>
                        <a:t>$472K</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969709157"/>
                  </a:ext>
                </a:extLst>
              </a:tr>
              <a:tr h="319295">
                <a:tc>
                  <a:txBody>
                    <a:bodyPr/>
                    <a:lstStyle/>
                    <a:p>
                      <a:r>
                        <a:rPr lang="en-US" sz="1600" dirty="0"/>
                        <a:t>Walmart Superstore</a:t>
                      </a:r>
                    </a:p>
                  </a:txBody>
                  <a:tcPr/>
                </a:tc>
                <a:tc>
                  <a:txBody>
                    <a:bodyPr/>
                    <a:lstStyle/>
                    <a:p>
                      <a:r>
                        <a:rPr lang="en-US" sz="1600" dirty="0"/>
                        <a:t>$7K</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840039275"/>
                  </a:ext>
                </a:extLst>
              </a:tr>
              <a:tr h="319295">
                <a:tc>
                  <a:txBody>
                    <a:bodyPr/>
                    <a:lstStyle/>
                    <a:p>
                      <a:r>
                        <a:rPr lang="en-US" sz="1600" dirty="0"/>
                        <a:t>Mississippi Distributors </a:t>
                      </a:r>
                    </a:p>
                  </a:txBody>
                  <a:tcPr/>
                </a:tc>
                <a:tc>
                  <a:txBody>
                    <a:bodyPr/>
                    <a:lstStyle/>
                    <a:p>
                      <a:r>
                        <a:rPr lang="en-US" sz="1600" dirty="0"/>
                        <a:t>$414K</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8753850"/>
                  </a:ext>
                </a:extLst>
              </a:tr>
              <a:tr h="319295">
                <a:tc>
                  <a:txBody>
                    <a:bodyPr/>
                    <a:lstStyle/>
                    <a:p>
                      <a:r>
                        <a:rPr lang="en-US" sz="1600" dirty="0"/>
                        <a:t>Online</a:t>
                      </a:r>
                    </a:p>
                  </a:txBody>
                  <a:tcPr/>
                </a:tc>
                <a:tc>
                  <a:txBody>
                    <a:bodyPr/>
                    <a:lstStyle/>
                    <a:p>
                      <a:r>
                        <a:rPr lang="en-US" sz="1600" dirty="0"/>
                        <a:t>$128K</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100205250"/>
                  </a:ext>
                </a:extLst>
              </a:tr>
            </a:tbl>
          </a:graphicData>
        </a:graphic>
      </p:graphicFrame>
    </p:spTree>
    <p:extLst>
      <p:ext uri="{BB962C8B-B14F-4D97-AF65-F5344CB8AC3E}">
        <p14:creationId xmlns:p14="http://schemas.microsoft.com/office/powerpoint/2010/main" val="375972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B-79D1-46B6-9941-1049B9983CC5}"/>
              </a:ext>
            </a:extLst>
          </p:cNvPr>
          <p:cNvSpPr>
            <a:spLocks noGrp="1"/>
          </p:cNvSpPr>
          <p:nvPr>
            <p:ph type="title"/>
          </p:nvPr>
        </p:nvSpPr>
        <p:spPr/>
        <p:txBody>
          <a:bodyPr>
            <a:noAutofit/>
          </a:bodyPr>
          <a:lstStyle/>
          <a:p>
            <a:r>
              <a:rPr lang="en-US" sz="2200" dirty="0"/>
              <a:t>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a:t>
            </a:r>
            <a:br>
              <a:rPr lang="en-US" sz="2000" dirty="0"/>
            </a:br>
            <a:endParaRPr lang="en-US" sz="2000" dirty="0"/>
          </a:p>
        </p:txBody>
      </p:sp>
      <p:sp>
        <p:nvSpPr>
          <p:cNvPr id="3" name="Content Placeholder 2">
            <a:extLst>
              <a:ext uri="{FF2B5EF4-FFF2-40B4-BE49-F238E27FC236}">
                <a16:creationId xmlns:a16="http://schemas.microsoft.com/office/drawing/2014/main" id="{A3E308B3-1DC2-4992-9796-9F2194045DD8}"/>
              </a:ext>
            </a:extLst>
          </p:cNvPr>
          <p:cNvSpPr>
            <a:spLocks noGrp="1"/>
          </p:cNvSpPr>
          <p:nvPr>
            <p:ph idx="1"/>
          </p:nvPr>
        </p:nvSpPr>
        <p:spPr>
          <a:xfrm>
            <a:off x="762001" y="2041995"/>
            <a:ext cx="4876800" cy="2398438"/>
          </a:xfrm>
        </p:spPr>
        <p:txBody>
          <a:bodyPr>
            <a:normAutofit/>
          </a:bodyPr>
          <a:lstStyle/>
          <a:p>
            <a:pPr marL="0" indent="0">
              <a:buNone/>
            </a:pPr>
            <a:r>
              <a:rPr lang="en-US" sz="2000" b="1" dirty="0"/>
              <a:t>2013 Bonuses:</a:t>
            </a:r>
          </a:p>
          <a:p>
            <a:r>
              <a:rPr lang="en-US" sz="2000" dirty="0"/>
              <a:t>We then allotted the bonuses to the specific category managers at each store by taking the percentage of sales that their category represented out of Men’s Apparel and Children’s apparel and multiplied it by the Channel’s total bonus amount… </a:t>
            </a:r>
          </a:p>
          <a:p>
            <a:endParaRPr lang="en-US" sz="2000" dirty="0"/>
          </a:p>
        </p:txBody>
      </p:sp>
      <p:graphicFrame>
        <p:nvGraphicFramePr>
          <p:cNvPr id="8" name="Table 7">
            <a:extLst>
              <a:ext uri="{FF2B5EF4-FFF2-40B4-BE49-F238E27FC236}">
                <a16:creationId xmlns:a16="http://schemas.microsoft.com/office/drawing/2014/main" id="{9AF1AEB2-BF4C-4BE6-8FCA-BEA6F7E9DA27}"/>
              </a:ext>
            </a:extLst>
          </p:cNvPr>
          <p:cNvGraphicFramePr>
            <a:graphicFrameLocks noGrp="1"/>
          </p:cNvGraphicFramePr>
          <p:nvPr>
            <p:extLst>
              <p:ext uri="{D42A27DB-BD31-4B8C-83A1-F6EECF244321}">
                <p14:modId xmlns:p14="http://schemas.microsoft.com/office/powerpoint/2010/main" val="2749251495"/>
              </p:ext>
            </p:extLst>
          </p:nvPr>
        </p:nvGraphicFramePr>
        <p:xfrm>
          <a:off x="261062" y="4816006"/>
          <a:ext cx="11669875" cy="1785711"/>
        </p:xfrm>
        <a:graphic>
          <a:graphicData uri="http://schemas.openxmlformats.org/drawingml/2006/table">
            <a:tbl>
              <a:tblPr firstRow="1" bandRow="1">
                <a:tableStyleId>{BDBED569-4797-4DF1-A0F4-6AAB3CD982D8}</a:tableStyleId>
              </a:tblPr>
              <a:tblGrid>
                <a:gridCol w="2559194">
                  <a:extLst>
                    <a:ext uri="{9D8B030D-6E8A-4147-A177-3AD203B41FA5}">
                      <a16:colId xmlns:a16="http://schemas.microsoft.com/office/drawing/2014/main" val="3239151610"/>
                    </a:ext>
                  </a:extLst>
                </a:gridCol>
                <a:gridCol w="1166117">
                  <a:extLst>
                    <a:ext uri="{9D8B030D-6E8A-4147-A177-3AD203B41FA5}">
                      <a16:colId xmlns:a16="http://schemas.microsoft.com/office/drawing/2014/main" val="3931682264"/>
                    </a:ext>
                  </a:extLst>
                </a:gridCol>
                <a:gridCol w="1787703">
                  <a:extLst>
                    <a:ext uri="{9D8B030D-6E8A-4147-A177-3AD203B41FA5}">
                      <a16:colId xmlns:a16="http://schemas.microsoft.com/office/drawing/2014/main" val="1331277925"/>
                    </a:ext>
                  </a:extLst>
                </a:gridCol>
                <a:gridCol w="2121614">
                  <a:extLst>
                    <a:ext uri="{9D8B030D-6E8A-4147-A177-3AD203B41FA5}">
                      <a16:colId xmlns:a16="http://schemas.microsoft.com/office/drawing/2014/main" val="3206540401"/>
                    </a:ext>
                  </a:extLst>
                </a:gridCol>
                <a:gridCol w="1905856">
                  <a:extLst>
                    <a:ext uri="{9D8B030D-6E8A-4147-A177-3AD203B41FA5}">
                      <a16:colId xmlns:a16="http://schemas.microsoft.com/office/drawing/2014/main" val="3792461893"/>
                    </a:ext>
                  </a:extLst>
                </a:gridCol>
                <a:gridCol w="2129391">
                  <a:extLst>
                    <a:ext uri="{9D8B030D-6E8A-4147-A177-3AD203B41FA5}">
                      <a16:colId xmlns:a16="http://schemas.microsoft.com/office/drawing/2014/main" val="2866591250"/>
                    </a:ext>
                  </a:extLst>
                </a:gridCol>
              </a:tblGrid>
              <a:tr h="319295">
                <a:tc>
                  <a:txBody>
                    <a:bodyPr/>
                    <a:lstStyle/>
                    <a:p>
                      <a:r>
                        <a:rPr lang="en-US" sz="1600" dirty="0"/>
                        <a:t>Channel</a:t>
                      </a:r>
                    </a:p>
                  </a:txBody>
                  <a:tcPr/>
                </a:tc>
                <a:tc>
                  <a:txBody>
                    <a:bodyPr/>
                    <a:lstStyle/>
                    <a:p>
                      <a:r>
                        <a:rPr lang="en-US" sz="1600" dirty="0"/>
                        <a:t>Bonus $</a:t>
                      </a:r>
                    </a:p>
                  </a:txBody>
                  <a:tcPr/>
                </a:tc>
                <a:tc>
                  <a:txBody>
                    <a:bodyPr/>
                    <a:lstStyle/>
                    <a:p>
                      <a:r>
                        <a:rPr lang="en-US" sz="1600" dirty="0"/>
                        <a:t>Men’s Apparel %</a:t>
                      </a:r>
                    </a:p>
                  </a:txBody>
                  <a:tcPr/>
                </a:tc>
                <a:tc>
                  <a:txBody>
                    <a:bodyPr/>
                    <a:lstStyle/>
                    <a:p>
                      <a:r>
                        <a:rPr lang="en-US" sz="1600" dirty="0"/>
                        <a:t>Children’s Apparel %</a:t>
                      </a:r>
                    </a:p>
                  </a:txBody>
                  <a:tcPr/>
                </a:tc>
                <a:tc>
                  <a:txBody>
                    <a:bodyPr/>
                    <a:lstStyle/>
                    <a:p>
                      <a:r>
                        <a:rPr lang="en-US" sz="1600" dirty="0"/>
                        <a:t>Men’s Apparel $</a:t>
                      </a:r>
                    </a:p>
                  </a:txBody>
                  <a:tcPr/>
                </a:tc>
                <a:tc>
                  <a:txBody>
                    <a:bodyPr/>
                    <a:lstStyle/>
                    <a:p>
                      <a:r>
                        <a:rPr lang="en-US" sz="1600" dirty="0"/>
                        <a:t>Children’s Apparel $</a:t>
                      </a:r>
                    </a:p>
                  </a:txBody>
                  <a:tcPr/>
                </a:tc>
                <a:extLst>
                  <a:ext uri="{0D108BD9-81ED-4DB2-BD59-A6C34878D82A}">
                    <a16:rowId xmlns:a16="http://schemas.microsoft.com/office/drawing/2014/main" val="1866486213"/>
                  </a:ext>
                </a:extLst>
              </a:tr>
              <a:tr h="444591">
                <a:tc>
                  <a:txBody>
                    <a:bodyPr/>
                    <a:lstStyle/>
                    <a:p>
                      <a:r>
                        <a:rPr lang="en-US" sz="1600" dirty="0"/>
                        <a:t>Indiana Department Store</a:t>
                      </a:r>
                    </a:p>
                  </a:txBody>
                  <a:tcPr/>
                </a:tc>
                <a:tc>
                  <a:txBody>
                    <a:bodyPr/>
                    <a:lstStyle/>
                    <a:p>
                      <a:r>
                        <a:rPr lang="en-US" sz="1600" dirty="0"/>
                        <a:t>$472K</a:t>
                      </a:r>
                    </a:p>
                  </a:txBody>
                  <a:tcPr/>
                </a:tc>
                <a:tc>
                  <a:txBody>
                    <a:bodyPr/>
                    <a:lstStyle/>
                    <a:p>
                      <a:r>
                        <a:rPr lang="en-US" sz="1600" dirty="0"/>
                        <a:t>88%</a:t>
                      </a:r>
                    </a:p>
                  </a:txBody>
                  <a:tcPr/>
                </a:tc>
                <a:tc>
                  <a:txBody>
                    <a:bodyPr/>
                    <a:lstStyle/>
                    <a:p>
                      <a:r>
                        <a:rPr lang="en-US" sz="1600" dirty="0"/>
                        <a:t>12%</a:t>
                      </a:r>
                    </a:p>
                  </a:txBody>
                  <a:tcPr/>
                </a:tc>
                <a:tc>
                  <a:txBody>
                    <a:bodyPr/>
                    <a:lstStyle/>
                    <a:p>
                      <a:r>
                        <a:rPr lang="en-US" sz="1600" dirty="0"/>
                        <a:t>$415K</a:t>
                      </a:r>
                    </a:p>
                  </a:txBody>
                  <a:tcPr/>
                </a:tc>
                <a:tc>
                  <a:txBody>
                    <a:bodyPr/>
                    <a:lstStyle/>
                    <a:p>
                      <a:r>
                        <a:rPr lang="en-US" sz="1600" dirty="0"/>
                        <a:t>$57K</a:t>
                      </a:r>
                    </a:p>
                  </a:txBody>
                  <a:tcPr/>
                </a:tc>
                <a:extLst>
                  <a:ext uri="{0D108BD9-81ED-4DB2-BD59-A6C34878D82A}">
                    <a16:rowId xmlns:a16="http://schemas.microsoft.com/office/drawing/2014/main" val="1969709157"/>
                  </a:ext>
                </a:extLst>
              </a:tr>
              <a:tr h="319295">
                <a:tc>
                  <a:txBody>
                    <a:bodyPr/>
                    <a:lstStyle/>
                    <a:p>
                      <a:r>
                        <a:rPr lang="en-US" sz="1600" dirty="0"/>
                        <a:t>Walmart Superstore</a:t>
                      </a:r>
                    </a:p>
                  </a:txBody>
                  <a:tcPr/>
                </a:tc>
                <a:tc>
                  <a:txBody>
                    <a:bodyPr/>
                    <a:lstStyle/>
                    <a:p>
                      <a:r>
                        <a:rPr lang="en-US" sz="1600" dirty="0"/>
                        <a:t>$7K</a:t>
                      </a:r>
                    </a:p>
                  </a:txBody>
                  <a:tcPr/>
                </a:tc>
                <a:tc>
                  <a:txBody>
                    <a:bodyPr/>
                    <a:lstStyle/>
                    <a:p>
                      <a:r>
                        <a:rPr lang="en-US" sz="1600" dirty="0"/>
                        <a:t>84%</a:t>
                      </a:r>
                    </a:p>
                  </a:txBody>
                  <a:tcPr/>
                </a:tc>
                <a:tc>
                  <a:txBody>
                    <a:bodyPr/>
                    <a:lstStyle/>
                    <a:p>
                      <a:r>
                        <a:rPr lang="en-US" sz="1600" dirty="0"/>
                        <a:t>16%</a:t>
                      </a:r>
                    </a:p>
                  </a:txBody>
                  <a:tcPr/>
                </a:tc>
                <a:tc>
                  <a:txBody>
                    <a:bodyPr/>
                    <a:lstStyle/>
                    <a:p>
                      <a:r>
                        <a:rPr lang="en-US" sz="1600" dirty="0"/>
                        <a:t>$5.88K</a:t>
                      </a:r>
                    </a:p>
                  </a:txBody>
                  <a:tcPr/>
                </a:tc>
                <a:tc>
                  <a:txBody>
                    <a:bodyPr/>
                    <a:lstStyle/>
                    <a:p>
                      <a:r>
                        <a:rPr lang="en-US" sz="1600" dirty="0"/>
                        <a:t>$1.12K</a:t>
                      </a:r>
                    </a:p>
                  </a:txBody>
                  <a:tcPr/>
                </a:tc>
                <a:extLst>
                  <a:ext uri="{0D108BD9-81ED-4DB2-BD59-A6C34878D82A}">
                    <a16:rowId xmlns:a16="http://schemas.microsoft.com/office/drawing/2014/main" val="1840039275"/>
                  </a:ext>
                </a:extLst>
              </a:tr>
              <a:tr h="319295">
                <a:tc>
                  <a:txBody>
                    <a:bodyPr/>
                    <a:lstStyle/>
                    <a:p>
                      <a:r>
                        <a:rPr lang="en-US" sz="1600" dirty="0"/>
                        <a:t>Mississippi Distributors </a:t>
                      </a:r>
                    </a:p>
                  </a:txBody>
                  <a:tcPr/>
                </a:tc>
                <a:tc>
                  <a:txBody>
                    <a:bodyPr/>
                    <a:lstStyle/>
                    <a:p>
                      <a:r>
                        <a:rPr lang="en-US" sz="1600" dirty="0"/>
                        <a:t>$414K</a:t>
                      </a:r>
                    </a:p>
                  </a:txBody>
                  <a:tcPr/>
                </a:tc>
                <a:tc>
                  <a:txBody>
                    <a:bodyPr/>
                    <a:lstStyle/>
                    <a:p>
                      <a:r>
                        <a:rPr lang="en-US" sz="1600" dirty="0"/>
                        <a:t>88%</a:t>
                      </a:r>
                    </a:p>
                  </a:txBody>
                  <a:tcPr/>
                </a:tc>
                <a:tc>
                  <a:txBody>
                    <a:bodyPr/>
                    <a:lstStyle/>
                    <a:p>
                      <a:r>
                        <a:rPr lang="en-US" sz="1600" dirty="0"/>
                        <a:t>12%</a:t>
                      </a:r>
                    </a:p>
                  </a:txBody>
                  <a:tcPr/>
                </a:tc>
                <a:tc>
                  <a:txBody>
                    <a:bodyPr/>
                    <a:lstStyle/>
                    <a:p>
                      <a:r>
                        <a:rPr lang="en-US" sz="1600" dirty="0"/>
                        <a:t>$364K</a:t>
                      </a:r>
                    </a:p>
                  </a:txBody>
                  <a:tcPr/>
                </a:tc>
                <a:tc>
                  <a:txBody>
                    <a:bodyPr/>
                    <a:lstStyle/>
                    <a:p>
                      <a:r>
                        <a:rPr lang="en-US" sz="1600" dirty="0"/>
                        <a:t>$50K</a:t>
                      </a:r>
                    </a:p>
                  </a:txBody>
                  <a:tcPr/>
                </a:tc>
                <a:extLst>
                  <a:ext uri="{0D108BD9-81ED-4DB2-BD59-A6C34878D82A}">
                    <a16:rowId xmlns:a16="http://schemas.microsoft.com/office/drawing/2014/main" val="1008753850"/>
                  </a:ext>
                </a:extLst>
              </a:tr>
              <a:tr h="319295">
                <a:tc>
                  <a:txBody>
                    <a:bodyPr/>
                    <a:lstStyle/>
                    <a:p>
                      <a:r>
                        <a:rPr lang="en-US" sz="1600" dirty="0"/>
                        <a:t>Online</a:t>
                      </a:r>
                    </a:p>
                  </a:txBody>
                  <a:tcPr/>
                </a:tc>
                <a:tc>
                  <a:txBody>
                    <a:bodyPr/>
                    <a:lstStyle/>
                    <a:p>
                      <a:r>
                        <a:rPr lang="en-US" sz="1600" dirty="0"/>
                        <a:t>$128K</a:t>
                      </a:r>
                    </a:p>
                  </a:txBody>
                  <a:tcPr/>
                </a:tc>
                <a:tc>
                  <a:txBody>
                    <a:bodyPr/>
                    <a:lstStyle/>
                    <a:p>
                      <a:r>
                        <a:rPr lang="en-US" sz="1600" dirty="0"/>
                        <a:t>87%</a:t>
                      </a:r>
                    </a:p>
                  </a:txBody>
                  <a:tcPr/>
                </a:tc>
                <a:tc>
                  <a:txBody>
                    <a:bodyPr/>
                    <a:lstStyle/>
                    <a:p>
                      <a:r>
                        <a:rPr lang="en-US" sz="1600" dirty="0"/>
                        <a:t>13%</a:t>
                      </a:r>
                    </a:p>
                  </a:txBody>
                  <a:tcPr/>
                </a:tc>
                <a:tc>
                  <a:txBody>
                    <a:bodyPr/>
                    <a:lstStyle/>
                    <a:p>
                      <a:r>
                        <a:rPr lang="en-US" sz="1600" dirty="0"/>
                        <a:t>$111K</a:t>
                      </a:r>
                    </a:p>
                  </a:txBody>
                  <a:tcPr/>
                </a:tc>
                <a:tc>
                  <a:txBody>
                    <a:bodyPr/>
                    <a:lstStyle/>
                    <a:p>
                      <a:r>
                        <a:rPr lang="en-US" sz="1600" dirty="0"/>
                        <a:t>$17K</a:t>
                      </a:r>
                    </a:p>
                  </a:txBody>
                  <a:tcPr/>
                </a:tc>
                <a:extLst>
                  <a:ext uri="{0D108BD9-81ED-4DB2-BD59-A6C34878D82A}">
                    <a16:rowId xmlns:a16="http://schemas.microsoft.com/office/drawing/2014/main" val="2100205250"/>
                  </a:ext>
                </a:extLst>
              </a:tr>
            </a:tbl>
          </a:graphicData>
        </a:graphic>
      </p:graphicFrame>
      <p:pic>
        <p:nvPicPr>
          <p:cNvPr id="9" name="Picture 8">
            <a:extLst>
              <a:ext uri="{FF2B5EF4-FFF2-40B4-BE49-F238E27FC236}">
                <a16:creationId xmlns:a16="http://schemas.microsoft.com/office/drawing/2014/main" id="{D727F1ED-1E4F-46AB-A136-72B62DDC67EA}"/>
              </a:ext>
            </a:extLst>
          </p:cNvPr>
          <p:cNvPicPr>
            <a:picLocks noChangeAspect="1"/>
          </p:cNvPicPr>
          <p:nvPr/>
        </p:nvPicPr>
        <p:blipFill>
          <a:blip r:embed="rId2"/>
          <a:stretch>
            <a:fillRect/>
          </a:stretch>
        </p:blipFill>
        <p:spPr>
          <a:xfrm>
            <a:off x="6070562" y="1712118"/>
            <a:ext cx="5860375" cy="2632739"/>
          </a:xfrm>
          <a:prstGeom prst="rect">
            <a:avLst/>
          </a:prstGeom>
        </p:spPr>
      </p:pic>
    </p:spTree>
    <p:extLst>
      <p:ext uri="{BB962C8B-B14F-4D97-AF65-F5344CB8AC3E}">
        <p14:creationId xmlns:p14="http://schemas.microsoft.com/office/powerpoint/2010/main" val="100084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B-79D1-46B6-9941-1049B9983CC5}"/>
              </a:ext>
            </a:extLst>
          </p:cNvPr>
          <p:cNvSpPr>
            <a:spLocks noGrp="1"/>
          </p:cNvSpPr>
          <p:nvPr>
            <p:ph type="title"/>
          </p:nvPr>
        </p:nvSpPr>
        <p:spPr>
          <a:xfrm>
            <a:off x="540495" y="434876"/>
            <a:ext cx="11280921" cy="1658198"/>
          </a:xfrm>
        </p:spPr>
        <p:txBody>
          <a:bodyPr>
            <a:noAutofit/>
          </a:bodyPr>
          <a:lstStyle/>
          <a:p>
            <a:r>
              <a:rPr lang="en-US" sz="2200" dirty="0"/>
              <a:t>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a:t>
            </a:r>
            <a:br>
              <a:rPr lang="en-US" sz="2000" dirty="0"/>
            </a:br>
            <a:endParaRPr lang="en-US" sz="2000" dirty="0"/>
          </a:p>
        </p:txBody>
      </p:sp>
      <p:sp>
        <p:nvSpPr>
          <p:cNvPr id="10" name="Content Placeholder 2">
            <a:extLst>
              <a:ext uri="{FF2B5EF4-FFF2-40B4-BE49-F238E27FC236}">
                <a16:creationId xmlns:a16="http://schemas.microsoft.com/office/drawing/2014/main" id="{8CB2B8B6-3C74-49EE-AF41-7243D3299F10}"/>
              </a:ext>
            </a:extLst>
          </p:cNvPr>
          <p:cNvSpPr>
            <a:spLocks noGrp="1"/>
          </p:cNvSpPr>
          <p:nvPr>
            <p:ph idx="1"/>
          </p:nvPr>
        </p:nvSpPr>
        <p:spPr>
          <a:xfrm>
            <a:off x="540495" y="1690689"/>
            <a:ext cx="5231655" cy="2374106"/>
          </a:xfrm>
        </p:spPr>
        <p:txBody>
          <a:bodyPr>
            <a:normAutofit/>
          </a:bodyPr>
          <a:lstStyle/>
          <a:p>
            <a:pPr marL="0" indent="0">
              <a:buNone/>
            </a:pPr>
            <a:r>
              <a:rPr lang="en-US" sz="2000" b="1" dirty="0"/>
              <a:t>Repeat for 2014 Bonuses:</a:t>
            </a:r>
          </a:p>
        </p:txBody>
      </p:sp>
      <p:graphicFrame>
        <p:nvGraphicFramePr>
          <p:cNvPr id="8" name="Table 7">
            <a:extLst>
              <a:ext uri="{FF2B5EF4-FFF2-40B4-BE49-F238E27FC236}">
                <a16:creationId xmlns:a16="http://schemas.microsoft.com/office/drawing/2014/main" id="{9AF1AEB2-BF4C-4BE6-8FCA-BEA6F7E9DA27}"/>
              </a:ext>
            </a:extLst>
          </p:cNvPr>
          <p:cNvGraphicFramePr>
            <a:graphicFrameLocks noGrp="1"/>
          </p:cNvGraphicFramePr>
          <p:nvPr>
            <p:extLst>
              <p:ext uri="{D42A27DB-BD31-4B8C-83A1-F6EECF244321}">
                <p14:modId xmlns:p14="http://schemas.microsoft.com/office/powerpoint/2010/main" val="1742821855"/>
              </p:ext>
            </p:extLst>
          </p:nvPr>
        </p:nvGraphicFramePr>
        <p:xfrm>
          <a:off x="261062" y="4816006"/>
          <a:ext cx="11669875" cy="1785711"/>
        </p:xfrm>
        <a:graphic>
          <a:graphicData uri="http://schemas.openxmlformats.org/drawingml/2006/table">
            <a:tbl>
              <a:tblPr firstRow="1" bandRow="1">
                <a:tableStyleId>{BDBED569-4797-4DF1-A0F4-6AAB3CD982D8}</a:tableStyleId>
              </a:tblPr>
              <a:tblGrid>
                <a:gridCol w="2559194">
                  <a:extLst>
                    <a:ext uri="{9D8B030D-6E8A-4147-A177-3AD203B41FA5}">
                      <a16:colId xmlns:a16="http://schemas.microsoft.com/office/drawing/2014/main" val="3239151610"/>
                    </a:ext>
                  </a:extLst>
                </a:gridCol>
                <a:gridCol w="1166117">
                  <a:extLst>
                    <a:ext uri="{9D8B030D-6E8A-4147-A177-3AD203B41FA5}">
                      <a16:colId xmlns:a16="http://schemas.microsoft.com/office/drawing/2014/main" val="3931682264"/>
                    </a:ext>
                  </a:extLst>
                </a:gridCol>
                <a:gridCol w="1787703">
                  <a:extLst>
                    <a:ext uri="{9D8B030D-6E8A-4147-A177-3AD203B41FA5}">
                      <a16:colId xmlns:a16="http://schemas.microsoft.com/office/drawing/2014/main" val="1331277925"/>
                    </a:ext>
                  </a:extLst>
                </a:gridCol>
                <a:gridCol w="2121614">
                  <a:extLst>
                    <a:ext uri="{9D8B030D-6E8A-4147-A177-3AD203B41FA5}">
                      <a16:colId xmlns:a16="http://schemas.microsoft.com/office/drawing/2014/main" val="3206540401"/>
                    </a:ext>
                  </a:extLst>
                </a:gridCol>
                <a:gridCol w="1905856">
                  <a:extLst>
                    <a:ext uri="{9D8B030D-6E8A-4147-A177-3AD203B41FA5}">
                      <a16:colId xmlns:a16="http://schemas.microsoft.com/office/drawing/2014/main" val="3792461893"/>
                    </a:ext>
                  </a:extLst>
                </a:gridCol>
                <a:gridCol w="2129391">
                  <a:extLst>
                    <a:ext uri="{9D8B030D-6E8A-4147-A177-3AD203B41FA5}">
                      <a16:colId xmlns:a16="http://schemas.microsoft.com/office/drawing/2014/main" val="2866591250"/>
                    </a:ext>
                  </a:extLst>
                </a:gridCol>
              </a:tblGrid>
              <a:tr h="319295">
                <a:tc>
                  <a:txBody>
                    <a:bodyPr/>
                    <a:lstStyle/>
                    <a:p>
                      <a:r>
                        <a:rPr lang="en-US" sz="1600" dirty="0"/>
                        <a:t>Channel</a:t>
                      </a:r>
                    </a:p>
                  </a:txBody>
                  <a:tcPr/>
                </a:tc>
                <a:tc>
                  <a:txBody>
                    <a:bodyPr/>
                    <a:lstStyle/>
                    <a:p>
                      <a:r>
                        <a:rPr lang="en-US" sz="1600" dirty="0"/>
                        <a:t>Bonus $</a:t>
                      </a:r>
                    </a:p>
                  </a:txBody>
                  <a:tcPr/>
                </a:tc>
                <a:tc>
                  <a:txBody>
                    <a:bodyPr/>
                    <a:lstStyle/>
                    <a:p>
                      <a:r>
                        <a:rPr lang="en-US" sz="1600" dirty="0"/>
                        <a:t>Men’s Apparel %</a:t>
                      </a:r>
                    </a:p>
                  </a:txBody>
                  <a:tcPr/>
                </a:tc>
                <a:tc>
                  <a:txBody>
                    <a:bodyPr/>
                    <a:lstStyle/>
                    <a:p>
                      <a:r>
                        <a:rPr lang="en-US" sz="1600" dirty="0"/>
                        <a:t>Children’s Apparel %</a:t>
                      </a:r>
                    </a:p>
                  </a:txBody>
                  <a:tcPr/>
                </a:tc>
                <a:tc>
                  <a:txBody>
                    <a:bodyPr/>
                    <a:lstStyle/>
                    <a:p>
                      <a:r>
                        <a:rPr lang="en-US" sz="1600" dirty="0"/>
                        <a:t>Men’s Apparel $</a:t>
                      </a:r>
                    </a:p>
                  </a:txBody>
                  <a:tcPr/>
                </a:tc>
                <a:tc>
                  <a:txBody>
                    <a:bodyPr/>
                    <a:lstStyle/>
                    <a:p>
                      <a:r>
                        <a:rPr lang="en-US" sz="1600" dirty="0"/>
                        <a:t>Children’s Apparel $</a:t>
                      </a:r>
                    </a:p>
                  </a:txBody>
                  <a:tcPr/>
                </a:tc>
                <a:extLst>
                  <a:ext uri="{0D108BD9-81ED-4DB2-BD59-A6C34878D82A}">
                    <a16:rowId xmlns:a16="http://schemas.microsoft.com/office/drawing/2014/main" val="1866486213"/>
                  </a:ext>
                </a:extLst>
              </a:tr>
              <a:tr h="444591">
                <a:tc>
                  <a:txBody>
                    <a:bodyPr/>
                    <a:lstStyle/>
                    <a:p>
                      <a:r>
                        <a:rPr lang="en-US" sz="1600" dirty="0"/>
                        <a:t>Indiana Department Store</a:t>
                      </a:r>
                    </a:p>
                  </a:txBody>
                  <a:tcPr/>
                </a:tc>
                <a:tc>
                  <a:txBody>
                    <a:bodyPr/>
                    <a:lstStyle/>
                    <a:p>
                      <a:r>
                        <a:rPr lang="en-US" sz="1600" dirty="0"/>
                        <a:t>$752K</a:t>
                      </a:r>
                    </a:p>
                  </a:txBody>
                  <a:tcPr/>
                </a:tc>
                <a:tc>
                  <a:txBody>
                    <a:bodyPr/>
                    <a:lstStyle/>
                    <a:p>
                      <a:r>
                        <a:rPr lang="en-US" sz="1600" dirty="0"/>
                        <a:t>91%</a:t>
                      </a:r>
                    </a:p>
                  </a:txBody>
                  <a:tcPr/>
                </a:tc>
                <a:tc>
                  <a:txBody>
                    <a:bodyPr/>
                    <a:lstStyle/>
                    <a:p>
                      <a:r>
                        <a:rPr lang="en-US" sz="1600" dirty="0"/>
                        <a:t>9%</a:t>
                      </a:r>
                    </a:p>
                  </a:txBody>
                  <a:tcPr/>
                </a:tc>
                <a:tc>
                  <a:txBody>
                    <a:bodyPr/>
                    <a:lstStyle/>
                    <a:p>
                      <a:r>
                        <a:rPr lang="en-US" sz="1600" dirty="0"/>
                        <a:t>$684K</a:t>
                      </a:r>
                    </a:p>
                  </a:txBody>
                  <a:tcPr/>
                </a:tc>
                <a:tc>
                  <a:txBody>
                    <a:bodyPr/>
                    <a:lstStyle/>
                    <a:p>
                      <a:r>
                        <a:rPr lang="en-US" sz="1600" dirty="0"/>
                        <a:t>$68K</a:t>
                      </a:r>
                    </a:p>
                  </a:txBody>
                  <a:tcPr/>
                </a:tc>
                <a:extLst>
                  <a:ext uri="{0D108BD9-81ED-4DB2-BD59-A6C34878D82A}">
                    <a16:rowId xmlns:a16="http://schemas.microsoft.com/office/drawing/2014/main" val="1969709157"/>
                  </a:ext>
                </a:extLst>
              </a:tr>
              <a:tr h="319295">
                <a:tc>
                  <a:txBody>
                    <a:bodyPr/>
                    <a:lstStyle/>
                    <a:p>
                      <a:r>
                        <a:rPr lang="en-US" sz="1600" dirty="0"/>
                        <a:t>Walmart Superstore</a:t>
                      </a:r>
                    </a:p>
                  </a:txBody>
                  <a:tcPr/>
                </a:tc>
                <a:tc>
                  <a:txBody>
                    <a:bodyPr/>
                    <a:lstStyle/>
                    <a:p>
                      <a:r>
                        <a:rPr lang="en-US" sz="1600" dirty="0"/>
                        <a:t>$171K</a:t>
                      </a:r>
                    </a:p>
                  </a:txBody>
                  <a:tcPr/>
                </a:tc>
                <a:tc>
                  <a:txBody>
                    <a:bodyPr/>
                    <a:lstStyle/>
                    <a:p>
                      <a:r>
                        <a:rPr lang="en-US" sz="1600" dirty="0"/>
                        <a:t>78%</a:t>
                      </a:r>
                    </a:p>
                  </a:txBody>
                  <a:tcPr/>
                </a:tc>
                <a:tc>
                  <a:txBody>
                    <a:bodyPr/>
                    <a:lstStyle/>
                    <a:p>
                      <a:r>
                        <a:rPr lang="en-US" sz="1600" dirty="0"/>
                        <a:t>22%</a:t>
                      </a:r>
                    </a:p>
                  </a:txBody>
                  <a:tcPr/>
                </a:tc>
                <a:tc>
                  <a:txBody>
                    <a:bodyPr/>
                    <a:lstStyle/>
                    <a:p>
                      <a:r>
                        <a:rPr lang="en-US" sz="1600" dirty="0"/>
                        <a:t>$133K</a:t>
                      </a:r>
                    </a:p>
                  </a:txBody>
                  <a:tcPr/>
                </a:tc>
                <a:tc>
                  <a:txBody>
                    <a:bodyPr/>
                    <a:lstStyle/>
                    <a:p>
                      <a:r>
                        <a:rPr lang="en-US" sz="1600" dirty="0"/>
                        <a:t>$38K</a:t>
                      </a:r>
                    </a:p>
                  </a:txBody>
                  <a:tcPr/>
                </a:tc>
                <a:extLst>
                  <a:ext uri="{0D108BD9-81ED-4DB2-BD59-A6C34878D82A}">
                    <a16:rowId xmlns:a16="http://schemas.microsoft.com/office/drawing/2014/main" val="1840039275"/>
                  </a:ext>
                </a:extLst>
              </a:tr>
              <a:tr h="319295">
                <a:tc>
                  <a:txBody>
                    <a:bodyPr/>
                    <a:lstStyle/>
                    <a:p>
                      <a:r>
                        <a:rPr lang="en-US" sz="1600" dirty="0"/>
                        <a:t>Mississippi Distributors </a:t>
                      </a:r>
                    </a:p>
                  </a:txBody>
                  <a:tcPr/>
                </a:tc>
                <a:tc>
                  <a:txBody>
                    <a:bodyPr/>
                    <a:lstStyle/>
                    <a:p>
                      <a:r>
                        <a:rPr lang="en-US" sz="1600" dirty="0"/>
                        <a:t>$472K</a:t>
                      </a:r>
                    </a:p>
                  </a:txBody>
                  <a:tcPr/>
                </a:tc>
                <a:tc>
                  <a:txBody>
                    <a:bodyPr/>
                    <a:lstStyle/>
                    <a:p>
                      <a:r>
                        <a:rPr lang="en-US" sz="1600" dirty="0"/>
                        <a:t>89%</a:t>
                      </a:r>
                    </a:p>
                  </a:txBody>
                  <a:tcPr/>
                </a:tc>
                <a:tc>
                  <a:txBody>
                    <a:bodyPr/>
                    <a:lstStyle/>
                    <a:p>
                      <a:r>
                        <a:rPr lang="en-US" sz="1600" dirty="0"/>
                        <a:t>11%</a:t>
                      </a:r>
                    </a:p>
                  </a:txBody>
                  <a:tcPr/>
                </a:tc>
                <a:tc>
                  <a:txBody>
                    <a:bodyPr/>
                    <a:lstStyle/>
                    <a:p>
                      <a:r>
                        <a:rPr lang="en-US" sz="1600" dirty="0"/>
                        <a:t>$420K</a:t>
                      </a:r>
                    </a:p>
                  </a:txBody>
                  <a:tcPr/>
                </a:tc>
                <a:tc>
                  <a:txBody>
                    <a:bodyPr/>
                    <a:lstStyle/>
                    <a:p>
                      <a:r>
                        <a:rPr lang="en-US" sz="1600" dirty="0"/>
                        <a:t>$52K</a:t>
                      </a:r>
                    </a:p>
                  </a:txBody>
                  <a:tcPr/>
                </a:tc>
                <a:extLst>
                  <a:ext uri="{0D108BD9-81ED-4DB2-BD59-A6C34878D82A}">
                    <a16:rowId xmlns:a16="http://schemas.microsoft.com/office/drawing/2014/main" val="1008753850"/>
                  </a:ext>
                </a:extLst>
              </a:tr>
              <a:tr h="319295">
                <a:tc>
                  <a:txBody>
                    <a:bodyPr/>
                    <a:lstStyle/>
                    <a:p>
                      <a:r>
                        <a:rPr lang="en-US" sz="1600" dirty="0"/>
                        <a:t>Online</a:t>
                      </a:r>
                    </a:p>
                  </a:txBody>
                  <a:tcPr/>
                </a:tc>
                <a:tc>
                  <a:txBody>
                    <a:bodyPr/>
                    <a:lstStyle/>
                    <a:p>
                      <a:r>
                        <a:rPr lang="en-US" sz="1600" dirty="0"/>
                        <a:t>$247K</a:t>
                      </a:r>
                    </a:p>
                  </a:txBody>
                  <a:tcPr/>
                </a:tc>
                <a:tc>
                  <a:txBody>
                    <a:bodyPr/>
                    <a:lstStyle/>
                    <a:p>
                      <a:r>
                        <a:rPr lang="en-US" sz="1600" dirty="0"/>
                        <a:t>88%</a:t>
                      </a:r>
                    </a:p>
                  </a:txBody>
                  <a:tcPr/>
                </a:tc>
                <a:tc>
                  <a:txBody>
                    <a:bodyPr/>
                    <a:lstStyle/>
                    <a:p>
                      <a:r>
                        <a:rPr lang="en-US" sz="1600" dirty="0"/>
                        <a:t>12%</a:t>
                      </a:r>
                    </a:p>
                  </a:txBody>
                  <a:tcPr/>
                </a:tc>
                <a:tc>
                  <a:txBody>
                    <a:bodyPr/>
                    <a:lstStyle/>
                    <a:p>
                      <a:r>
                        <a:rPr lang="en-US" sz="1600" dirty="0"/>
                        <a:t>$217K</a:t>
                      </a:r>
                    </a:p>
                  </a:txBody>
                  <a:tcPr/>
                </a:tc>
                <a:tc>
                  <a:txBody>
                    <a:bodyPr/>
                    <a:lstStyle/>
                    <a:p>
                      <a:r>
                        <a:rPr lang="en-US" sz="1600" dirty="0"/>
                        <a:t>$30K</a:t>
                      </a:r>
                    </a:p>
                  </a:txBody>
                  <a:tcPr/>
                </a:tc>
                <a:extLst>
                  <a:ext uri="{0D108BD9-81ED-4DB2-BD59-A6C34878D82A}">
                    <a16:rowId xmlns:a16="http://schemas.microsoft.com/office/drawing/2014/main" val="2100205250"/>
                  </a:ext>
                </a:extLst>
              </a:tr>
            </a:tbl>
          </a:graphicData>
        </a:graphic>
      </p:graphicFrame>
      <p:pic>
        <p:nvPicPr>
          <p:cNvPr id="6" name="Picture 5">
            <a:extLst>
              <a:ext uri="{FF2B5EF4-FFF2-40B4-BE49-F238E27FC236}">
                <a16:creationId xmlns:a16="http://schemas.microsoft.com/office/drawing/2014/main" id="{FC628881-0CC2-4C14-B71C-784BA654E505}"/>
              </a:ext>
            </a:extLst>
          </p:cNvPr>
          <p:cNvPicPr>
            <a:picLocks noChangeAspect="1"/>
          </p:cNvPicPr>
          <p:nvPr/>
        </p:nvPicPr>
        <p:blipFill>
          <a:blip r:embed="rId2"/>
          <a:stretch>
            <a:fillRect/>
          </a:stretch>
        </p:blipFill>
        <p:spPr>
          <a:xfrm>
            <a:off x="5957888" y="1690683"/>
            <a:ext cx="5973049" cy="2698615"/>
          </a:xfrm>
          <a:prstGeom prst="rect">
            <a:avLst/>
          </a:prstGeom>
        </p:spPr>
      </p:pic>
      <p:pic>
        <p:nvPicPr>
          <p:cNvPr id="9" name="Picture 8">
            <a:extLst>
              <a:ext uri="{FF2B5EF4-FFF2-40B4-BE49-F238E27FC236}">
                <a16:creationId xmlns:a16="http://schemas.microsoft.com/office/drawing/2014/main" id="{327E2E30-3924-483B-8E1C-5FD9745934DD}"/>
              </a:ext>
            </a:extLst>
          </p:cNvPr>
          <p:cNvPicPr>
            <a:picLocks noChangeAspect="1"/>
          </p:cNvPicPr>
          <p:nvPr/>
        </p:nvPicPr>
        <p:blipFill>
          <a:blip r:embed="rId3"/>
          <a:stretch>
            <a:fillRect/>
          </a:stretch>
        </p:blipFill>
        <p:spPr>
          <a:xfrm>
            <a:off x="540495" y="2183104"/>
            <a:ext cx="5188791" cy="2355252"/>
          </a:xfrm>
          <a:prstGeom prst="rect">
            <a:avLst/>
          </a:prstGeom>
        </p:spPr>
      </p:pic>
    </p:spTree>
    <p:extLst>
      <p:ext uri="{BB962C8B-B14F-4D97-AF65-F5344CB8AC3E}">
        <p14:creationId xmlns:p14="http://schemas.microsoft.com/office/powerpoint/2010/main" val="349757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00FD-3FBB-48ED-B611-A83AA17A0F88}"/>
              </a:ext>
            </a:extLst>
          </p:cNvPr>
          <p:cNvSpPr>
            <a:spLocks noGrp="1"/>
          </p:cNvSpPr>
          <p:nvPr>
            <p:ph type="title"/>
          </p:nvPr>
        </p:nvSpPr>
        <p:spPr>
          <a:xfrm>
            <a:off x="657224" y="499533"/>
            <a:ext cx="11124721" cy="1263483"/>
          </a:xfrm>
        </p:spPr>
        <p:txBody>
          <a:bodyPr>
            <a:noAutofit/>
          </a:bodyPr>
          <a:lstStyle/>
          <a:p>
            <a:r>
              <a:rPr lang="en-US" sz="2200" dirty="0"/>
              <a:t>Assess product sales by day of the week for the two Product Categories.  What can we learn about sales trends?</a:t>
            </a:r>
            <a:br>
              <a:rPr lang="en-US" dirty="0">
                <a:latin typeface="+mj-ea"/>
                <a:cs typeface="+mj-ea"/>
              </a:rPr>
            </a:br>
            <a:br>
              <a:rPr lang="en-US" dirty="0">
                <a:latin typeface="+mj-ea"/>
                <a:cs typeface="+mj-ea"/>
              </a:rPr>
            </a:br>
            <a:endParaRPr lang="en-US" sz="2000" dirty="0"/>
          </a:p>
        </p:txBody>
      </p:sp>
      <p:sp>
        <p:nvSpPr>
          <p:cNvPr id="5" name="Content Placeholder 2">
            <a:extLst>
              <a:ext uri="{FF2B5EF4-FFF2-40B4-BE49-F238E27FC236}">
                <a16:creationId xmlns:a16="http://schemas.microsoft.com/office/drawing/2014/main" id="{2CEFE1F6-74C5-4FDC-84C6-B6DCF55BB660}"/>
              </a:ext>
            </a:extLst>
          </p:cNvPr>
          <p:cNvSpPr>
            <a:spLocks noGrp="1"/>
          </p:cNvSpPr>
          <p:nvPr>
            <p:ph idx="1"/>
          </p:nvPr>
        </p:nvSpPr>
        <p:spPr>
          <a:xfrm>
            <a:off x="499960" y="1028911"/>
            <a:ext cx="4878490" cy="5452403"/>
          </a:xfrm>
        </p:spPr>
        <p:txBody>
          <a:bodyPr vert="horz" lIns="91440" tIns="45720" rIns="91440" bIns="45720" rtlCol="0" anchor="t">
            <a:noAutofit/>
          </a:bodyPr>
          <a:lstStyle/>
          <a:p>
            <a:r>
              <a:rPr lang="en-US" sz="2000" dirty="0"/>
              <a:t>Men's Apparel purchases are strongest on the weekend. In particular for Boutique's and Outlet stores. The highest selling item is Button-down shirts (Also the highest profit margin) so it's most likely a purchase for work or for a special occasion. Inversely, Online sales are strongest during the week.</a:t>
            </a:r>
          </a:p>
          <a:p>
            <a:pPr lvl="1"/>
            <a:r>
              <a:rPr lang="en-US" sz="1600" dirty="0"/>
              <a:t>Depending on the marketing strategy, it would make sense to provide online deals for these items during the week. Digital deals also provide the opportunity for customized messaging and more efficient targeting rather than offline mass deals.</a:t>
            </a:r>
          </a:p>
          <a:p>
            <a:r>
              <a:rPr lang="en-US" sz="2000" dirty="0"/>
              <a:t>Children's clothing does not have a consistent trend for sales by week day, there are seasonal changes potentially depending on changes in school schedule.</a:t>
            </a:r>
          </a:p>
          <a:p>
            <a:r>
              <a:rPr lang="en-US" sz="2000" dirty="0"/>
              <a:t>Outside of the holiday season (Oct - Jan) Sales are highest at the end of the month for both the Men's and Children's category, most likely due to discounts, or deals for the purpose of hitting sales targets.</a:t>
            </a:r>
          </a:p>
        </p:txBody>
      </p:sp>
      <p:pic>
        <p:nvPicPr>
          <p:cNvPr id="8" name="Picture 8" descr="A close up of a map&#10;&#10;Description generated with high confidence">
            <a:extLst>
              <a:ext uri="{FF2B5EF4-FFF2-40B4-BE49-F238E27FC236}">
                <a16:creationId xmlns:a16="http://schemas.microsoft.com/office/drawing/2014/main" id="{41D971C3-AC29-4430-83D0-8D8CC10A6D25}"/>
              </a:ext>
            </a:extLst>
          </p:cNvPr>
          <p:cNvPicPr>
            <a:picLocks noChangeAspect="1"/>
          </p:cNvPicPr>
          <p:nvPr/>
        </p:nvPicPr>
        <p:blipFill>
          <a:blip r:embed="rId2"/>
          <a:stretch>
            <a:fillRect/>
          </a:stretch>
        </p:blipFill>
        <p:spPr>
          <a:xfrm>
            <a:off x="5486400" y="1114425"/>
            <a:ext cx="6403788" cy="5104279"/>
          </a:xfrm>
          <a:prstGeom prst="rect">
            <a:avLst/>
          </a:prstGeom>
        </p:spPr>
      </p:pic>
    </p:spTree>
    <p:extLst>
      <p:ext uri="{BB962C8B-B14F-4D97-AF65-F5344CB8AC3E}">
        <p14:creationId xmlns:p14="http://schemas.microsoft.com/office/powerpoint/2010/main" val="252403527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1203</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 Light</vt:lpstr>
      <vt:lpstr>Wingdings</vt:lpstr>
      <vt:lpstr>Metropolitan</vt:lpstr>
      <vt:lpstr>Business recommendations - Men’s &amp; Children’s Apparel </vt:lpstr>
      <vt:lpstr>Agenda</vt:lpstr>
      <vt:lpstr>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 </vt:lpstr>
      <vt:lpstr>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 </vt:lpstr>
      <vt:lpstr>Recommend a marketing strategy for the overall Product Categories of Men’s Apparel and Children's Apparel, with details for Product Types.  Which products / product types/ product category should be featured?  What should be done in the next year to maximize the Product Category profits?  How are they performing against target?  Do you expect them to meet their 2014 target? </vt:lpstr>
      <vt:lpstr>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 </vt:lpstr>
      <vt:lpstr>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 </vt:lpstr>
      <vt:lpstr>Recommend separate 2013 and 2014 bonus amounts for the Product Categories if the total bonus pool for 2013 is $1,000,000 and the total bonus pool for 2014 is $2,000,000.  Base your recommendation on how well the channel is meeting its target and also how well each reseller and online is meeting their individual sales targets. </vt:lpstr>
      <vt:lpstr>Assess product sales by day of the week for the two Product Categories.  What can we learn about sales trends?  </vt:lpstr>
      <vt:lpstr>Analyze patterns in product sales (for products in Product Categories of Men’s Apparel and Children's Apparel) by channel and location.  What can you learn?  </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Mason Wrolstad</dc:creator>
  <cp:lastModifiedBy>Naga Soundari Balamurugan</cp:lastModifiedBy>
  <cp:revision>42</cp:revision>
  <dcterms:created xsi:type="dcterms:W3CDTF">2018-03-06T01:21:39Z</dcterms:created>
  <dcterms:modified xsi:type="dcterms:W3CDTF">2018-03-17T19:16:38Z</dcterms:modified>
</cp:coreProperties>
</file>