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Roboto" panose="020B0604020202020204" charset="0"/>
      <p:regular r:id="rId24"/>
      <p:bold r:id="rId25"/>
      <p:italic r:id="rId26"/>
      <p:boldItalic r:id="rId27"/>
    </p:embeddedFont>
    <p:embeddedFont>
      <p:font typeface="Rockwell" panose="02060603020205020403" pitchFamily="18" charset="0"/>
      <p:regular r:id="rId28"/>
      <p:bold r:id="rId29"/>
      <p:italic r:id="rId30"/>
      <p:boldItalic r:id="rId31"/>
    </p:embeddedFont>
    <p:embeddedFont>
      <p:font typeface="Rockwell Condensed" panose="02060603050405020104" pitchFamily="18" charset="0"/>
      <p:regular r:id="rId32"/>
      <p:bold r:id="rId33"/>
    </p:embeddedFont>
    <p:embeddedFont>
      <p:font typeface="Rockwell Extra Bold" panose="02060903040505020403" pitchFamily="18" charset="0"/>
      <p:bold r:id="rId34"/>
    </p:embeddedFont>
    <p:embeddedFont>
      <p:font typeface="Source Sans Pro" panose="020B0503030403020204" pitchFamily="34"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432E47-0137-4207-ABD5-ED5186706B1C}">
  <a:tblStyle styleId="{54432E47-0137-4207-ABD5-ED5186706B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7" d="100"/>
          <a:sy n="127" d="100"/>
        </p:scale>
        <p:origin x="108" y="1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9908ab102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9908ab102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9908ab102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9908ab102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9908ab102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9908ab102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88191157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88191157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88191157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88191157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Road access-average cost per square foot is between $3.50 and $4.50. Roughly costs close to $5000 on an average.</a:t>
            </a: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Roof replacement not worth it</a:t>
            </a: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Adding a fireplace costs $4000-5000 if not more</a:t>
            </a: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Adding a garage costs a minimum of $7500 on an average</a:t>
            </a: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Adding a bathroom costs $10000-15000</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9908ab102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9908ab102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9908ab102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9908ab102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810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87ccda2e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87ccda2e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87ccda2e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87ccda2e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880cc74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880cc74a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87ccda2e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87ccda2e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87ccda2e5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87ccda2e5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88191157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88191157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9908ab10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9908ab10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8819115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8819115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9908ab1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9908ab10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952956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42901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74013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3717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31152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8497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75400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4704588"/>
            <a:ext cx="1983232" cy="273844"/>
          </a:xfrm>
        </p:spPr>
        <p:txBody>
          <a:bodyPr/>
          <a:lstStyle/>
          <a:p>
            <a:fld id="{9334D819-9F07-4261-B09B-9E467E5D9002}" type="datetimeFigureOut">
              <a:rPr lang="en-US" smtClean="0"/>
              <a:pPr/>
              <a:t>12/3/2018</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18782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33890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pPr/>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46563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88436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97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12/3/2018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68202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12/3/2018</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33890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9334D819-9F07-4261-B09B-9E467E5D9002}" type="datetimeFigureOut">
              <a:rPr lang="en-US" smtClean="0"/>
              <a:pPr/>
              <a:t>12/3/2018</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870037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Lst>
  <p:hf sldNum="0" hdr="0" ftr="0" dt="0"/>
  <p:txStyles>
    <p:titleStyle>
      <a:lvl1pPr algn="l" defTabSz="685800" rtl="0" eaLnBrk="1" latinLnBrk="0" hangingPunct="1">
        <a:lnSpc>
          <a:spcPct val="90000"/>
        </a:lnSpc>
        <a:spcBef>
          <a:spcPct val="0"/>
        </a:spcBef>
        <a:buNone/>
        <a:defRPr sz="405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8.jpg"/><Relationship Id="rId5" Type="http://schemas.openxmlformats.org/officeDocument/2006/relationships/image" Target="../media/image4.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jp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802386" y="1433322"/>
            <a:ext cx="7475220" cy="2276856"/>
          </a:xfrm>
          <a:prstGeom prst="rect">
            <a:avLst/>
          </a:prstGeom>
        </p:spPr>
        <p:txBody>
          <a:bodyPr spcFirstLastPara="1" wrap="square" lIns="91425" tIns="91425" rIns="91425" bIns="91425" anchor="b" anchorCtr="0">
            <a:noAutofit/>
          </a:bodyPr>
          <a:lstStyle/>
          <a:p>
            <a:pPr>
              <a:spcBef>
                <a:spcPts val="0"/>
              </a:spcBef>
            </a:pPr>
            <a:r>
              <a:rPr lang="en" dirty="0"/>
              <a:t>MKTG 562</a:t>
            </a:r>
            <a:br>
              <a:rPr lang="en"/>
            </a:br>
            <a:r>
              <a:rPr lang="en-US" sz="2000"/>
              <a:t>Driving </a:t>
            </a:r>
            <a:r>
              <a:rPr lang="en-US" sz="2000" dirty="0"/>
              <a:t>up housing sales prices in IOWA</a:t>
            </a:r>
            <a:br>
              <a:rPr lang="en-US" dirty="0"/>
            </a:br>
            <a:endParaRPr dirty="0"/>
          </a:p>
        </p:txBody>
      </p:sp>
      <p:sp>
        <p:nvSpPr>
          <p:cNvPr id="59" name="Google Shape;59;p13"/>
          <p:cNvSpPr txBox="1">
            <a:spLocks noGrp="1"/>
          </p:cNvSpPr>
          <p:nvPr>
            <p:ph type="subTitle" idx="1"/>
          </p:nvPr>
        </p:nvSpPr>
        <p:spPr>
          <a:xfrm>
            <a:off x="4887096" y="3532797"/>
            <a:ext cx="2185911" cy="8023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Naga Soundari Balamurugan</a:t>
            </a:r>
          </a:p>
          <a:p>
            <a:pPr marL="0" lvl="0" indent="0" algn="l" rtl="0">
              <a:spcBef>
                <a:spcPts val="0"/>
              </a:spcBef>
              <a:spcAft>
                <a:spcPts val="0"/>
              </a:spcAft>
              <a:buNone/>
            </a:pPr>
            <a:r>
              <a:rPr lang="en-US" sz="1400" dirty="0"/>
              <a:t>Manasi Kulkarni</a:t>
            </a:r>
          </a:p>
          <a:p>
            <a:pPr marL="0" lvl="0" indent="0" algn="l" rtl="0">
              <a:spcBef>
                <a:spcPts val="0"/>
              </a:spcBef>
              <a:spcAft>
                <a:spcPts val="0"/>
              </a:spcAft>
              <a:buNone/>
            </a:pPr>
            <a:r>
              <a:rPr lang="en-US" sz="1400" dirty="0"/>
              <a:t>Mervin Sundaram</a:t>
            </a:r>
          </a:p>
          <a:p>
            <a:pPr marL="0" lvl="0" indent="0" algn="l" rtl="0">
              <a:spcBef>
                <a:spcPts val="0"/>
              </a:spcBef>
              <a:spcAft>
                <a:spcPts val="0"/>
              </a:spcAft>
              <a:buNone/>
            </a:pPr>
            <a:r>
              <a:rPr lang="en-US" sz="1400" dirty="0"/>
              <a:t>Aditya Wakade</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338837"/>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Internal Factor- Building Type</a:t>
            </a:r>
            <a:endParaRPr dirty="0"/>
          </a:p>
        </p:txBody>
      </p:sp>
      <p:sp>
        <p:nvSpPr>
          <p:cNvPr id="123" name="Google Shape;123;p22"/>
          <p:cNvSpPr txBox="1">
            <a:spLocks noGrp="1"/>
          </p:cNvSpPr>
          <p:nvPr>
            <p:ph type="body" idx="1"/>
          </p:nvPr>
        </p:nvSpPr>
        <p:spPr>
          <a:xfrm>
            <a:off x="5098008" y="1383722"/>
            <a:ext cx="3734292" cy="3373789"/>
          </a:xfrm>
          <a:prstGeom prst="rect">
            <a:avLst/>
          </a:prstGeom>
        </p:spPr>
        <p:txBody>
          <a:bodyPr spcFirstLastPara="1" wrap="square" lIns="91425" tIns="91425" rIns="91425" bIns="91425" anchor="t" anchorCtr="0">
            <a:noAutofit/>
          </a:bodyPr>
          <a:lstStyle/>
          <a:p>
            <a:pPr marL="412750" lvl="0" indent="-285750" rtl="0">
              <a:spcBef>
                <a:spcPts val="0"/>
              </a:spcBef>
              <a:spcAft>
                <a:spcPts val="0"/>
              </a:spcAft>
              <a:buClrTx/>
              <a:buSzPts val="1600"/>
              <a:buFont typeface="Wingdings" panose="05000000000000000000" pitchFamily="2" charset="2"/>
              <a:buChar char="§"/>
            </a:pPr>
            <a:r>
              <a:rPr lang="en" dirty="0">
                <a:highlight>
                  <a:srgbClr val="FFFFFF"/>
                </a:highlight>
                <a:ea typeface="Arial"/>
                <a:cs typeface="Arial"/>
                <a:sym typeface="Arial"/>
              </a:rPr>
              <a:t>Mapping the area with the Zone, we see that the Commercial have the smallest size followed Residential Medium and Residential High. </a:t>
            </a:r>
            <a:endParaRPr dirty="0">
              <a:highlight>
                <a:srgbClr val="FFFFFF"/>
              </a:highlight>
              <a:ea typeface="Arial"/>
              <a:cs typeface="Arial"/>
              <a:sym typeface="Arial"/>
            </a:endParaRPr>
          </a:p>
          <a:p>
            <a:pPr marL="412750" lvl="0" indent="-285750" rtl="0">
              <a:spcBef>
                <a:spcPts val="0"/>
              </a:spcBef>
              <a:spcAft>
                <a:spcPts val="0"/>
              </a:spcAft>
              <a:buClrTx/>
              <a:buSzPts val="1600"/>
              <a:buFont typeface="Wingdings" panose="05000000000000000000" pitchFamily="2" charset="2"/>
              <a:buChar char="§"/>
            </a:pPr>
            <a:r>
              <a:rPr lang="en" dirty="0">
                <a:highlight>
                  <a:srgbClr val="FFFFFF"/>
                </a:highlight>
                <a:ea typeface="Arial"/>
                <a:cs typeface="Arial"/>
                <a:sym typeface="Arial"/>
              </a:rPr>
              <a:t>Highest area is for Floating Village.</a:t>
            </a:r>
            <a:endParaRPr dirty="0">
              <a:highlight>
                <a:srgbClr val="FFFFFF"/>
              </a:highlight>
              <a:ea typeface="Arial"/>
              <a:cs typeface="Arial"/>
              <a:sym typeface="Arial"/>
            </a:endParaRPr>
          </a:p>
          <a:p>
            <a:pPr marL="412750" lvl="0" indent="-285750" rtl="0">
              <a:spcBef>
                <a:spcPts val="0"/>
              </a:spcBef>
              <a:spcAft>
                <a:spcPts val="0"/>
              </a:spcAft>
              <a:buClrTx/>
              <a:buSzPts val="1600"/>
              <a:buFont typeface="Wingdings" panose="05000000000000000000" pitchFamily="2" charset="2"/>
              <a:buChar char="§"/>
            </a:pPr>
            <a:r>
              <a:rPr lang="en" dirty="0">
                <a:highlight>
                  <a:srgbClr val="FFFFFF"/>
                </a:highlight>
                <a:ea typeface="Arial"/>
                <a:cs typeface="Arial"/>
                <a:sym typeface="Arial"/>
              </a:rPr>
              <a:t>Scatter plot confirms that </a:t>
            </a:r>
            <a:endParaRPr dirty="0">
              <a:highlight>
                <a:srgbClr val="FFFFFF"/>
              </a:highlight>
              <a:ea typeface="Arial"/>
              <a:cs typeface="Arial"/>
              <a:sym typeface="Arial"/>
            </a:endParaRPr>
          </a:p>
          <a:p>
            <a:pPr marL="742950" lvl="0" indent="-285750" rtl="0">
              <a:spcBef>
                <a:spcPts val="1600"/>
              </a:spcBef>
              <a:spcAft>
                <a:spcPts val="0"/>
              </a:spcAft>
              <a:buClrTx/>
              <a:buFont typeface="Wingdings" panose="05000000000000000000" pitchFamily="2" charset="2"/>
              <a:buChar char="§"/>
            </a:pPr>
            <a:r>
              <a:rPr lang="en" b="1" dirty="0">
                <a:highlight>
                  <a:srgbClr val="FFFFFF"/>
                </a:highlight>
                <a:ea typeface="Arial"/>
                <a:cs typeface="Arial"/>
                <a:sym typeface="Arial"/>
              </a:rPr>
              <a:t>&gt;GrLivArea tends to &gt;Sale Price</a:t>
            </a:r>
            <a:endParaRPr b="1" dirty="0">
              <a:highlight>
                <a:srgbClr val="FFFFFF"/>
              </a:highlight>
              <a:ea typeface="Arial"/>
              <a:cs typeface="Arial"/>
              <a:sym typeface="Arial"/>
            </a:endParaRPr>
          </a:p>
          <a:p>
            <a:pPr marL="412750" lvl="0" indent="-285750" rtl="0">
              <a:spcBef>
                <a:spcPts val="1600"/>
              </a:spcBef>
              <a:spcAft>
                <a:spcPts val="0"/>
              </a:spcAft>
              <a:buClrTx/>
              <a:buSzPts val="1600"/>
              <a:buFont typeface="Wingdings" panose="05000000000000000000" pitchFamily="2" charset="2"/>
              <a:buChar char="§"/>
            </a:pPr>
            <a:r>
              <a:rPr lang="en" b="1" dirty="0">
                <a:highlight>
                  <a:srgbClr val="FFFFFF"/>
                </a:highlight>
                <a:ea typeface="Arial"/>
                <a:cs typeface="Arial"/>
                <a:sym typeface="Arial"/>
              </a:rPr>
              <a:t>Insight: </a:t>
            </a:r>
            <a:r>
              <a:rPr lang="en" dirty="0">
                <a:highlight>
                  <a:srgbClr val="FFFFFF"/>
                </a:highlight>
                <a:ea typeface="Arial"/>
                <a:cs typeface="Arial"/>
                <a:sym typeface="Arial"/>
              </a:rPr>
              <a:t>Customers tend to pay higher for houses with larger area. Zone doesn’t seem to have an effect on the customer choice of buying at a larger sale price.</a:t>
            </a:r>
            <a:endParaRPr dirty="0">
              <a:highlight>
                <a:srgbClr val="FFFFFF"/>
              </a:highlight>
              <a:ea typeface="Arial"/>
              <a:cs typeface="Arial"/>
              <a:sym typeface="Arial"/>
            </a:endParaRPr>
          </a:p>
          <a:p>
            <a:pPr marL="285750" lvl="0" indent="-285750" algn="l" rtl="0">
              <a:spcBef>
                <a:spcPts val="1600"/>
              </a:spcBef>
              <a:spcAft>
                <a:spcPts val="0"/>
              </a:spcAft>
              <a:buClrTx/>
              <a:buFont typeface="Wingdings" panose="05000000000000000000" pitchFamily="2" charset="2"/>
              <a:buChar char="§"/>
            </a:pPr>
            <a:endParaRPr sz="1400" dirty="0">
              <a:solidFill>
                <a:schemeClr val="dk2"/>
              </a:solidFill>
              <a:highlight>
                <a:srgbClr val="FFFFFF"/>
              </a:highlight>
              <a:latin typeface="Arial"/>
              <a:ea typeface="Arial"/>
              <a:cs typeface="Arial"/>
              <a:sym typeface="Arial"/>
            </a:endParaRPr>
          </a:p>
          <a:p>
            <a:pPr marL="0" lvl="0" indent="0" algn="l" rtl="0">
              <a:spcBef>
                <a:spcPts val="1600"/>
              </a:spcBef>
              <a:spcAft>
                <a:spcPts val="1600"/>
              </a:spcAft>
              <a:buNone/>
            </a:pPr>
            <a:endParaRPr sz="1400" dirty="0">
              <a:solidFill>
                <a:schemeClr val="dk2"/>
              </a:solidFill>
              <a:highlight>
                <a:srgbClr val="FFFFFF"/>
              </a:highlight>
              <a:latin typeface="Arial"/>
              <a:ea typeface="Arial"/>
              <a:cs typeface="Arial"/>
              <a:sym typeface="Arial"/>
            </a:endParaRPr>
          </a:p>
        </p:txBody>
      </p:sp>
      <p:pic>
        <p:nvPicPr>
          <p:cNvPr id="124" name="Google Shape;124;p22"/>
          <p:cNvPicPr preferRelativeResize="0"/>
          <p:nvPr/>
        </p:nvPicPr>
        <p:blipFill>
          <a:blip r:embed="rId3">
            <a:alphaModFix/>
          </a:blip>
          <a:stretch>
            <a:fillRect/>
          </a:stretch>
        </p:blipFill>
        <p:spPr>
          <a:xfrm>
            <a:off x="311700" y="1643600"/>
            <a:ext cx="4610293" cy="2143786"/>
          </a:xfrm>
          <a:prstGeom prst="rect">
            <a:avLst/>
          </a:prstGeom>
          <a:noFill/>
          <a:ln>
            <a:noFill/>
          </a:ln>
        </p:spPr>
      </p:pic>
      <p:sp>
        <p:nvSpPr>
          <p:cNvPr id="5" name="Rectangle: Rounded Corners 4">
            <a:extLst>
              <a:ext uri="{FF2B5EF4-FFF2-40B4-BE49-F238E27FC236}">
                <a16:creationId xmlns:a16="http://schemas.microsoft.com/office/drawing/2014/main" id="{3B0DF242-FE3F-4E7C-8443-59FDDFBEC764}"/>
              </a:ext>
            </a:extLst>
          </p:cNvPr>
          <p:cNvSpPr/>
          <p:nvPr/>
        </p:nvSpPr>
        <p:spPr>
          <a:xfrm>
            <a:off x="5185532" y="1203468"/>
            <a:ext cx="3688063" cy="347472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344736"/>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Aesthetics- Bathrooms</a:t>
            </a:r>
            <a:endParaRPr/>
          </a:p>
        </p:txBody>
      </p:sp>
      <p:sp>
        <p:nvSpPr>
          <p:cNvPr id="130" name="Google Shape;130;p23"/>
          <p:cNvSpPr txBox="1">
            <a:spLocks noGrp="1"/>
          </p:cNvSpPr>
          <p:nvPr>
            <p:ph type="body" idx="1"/>
          </p:nvPr>
        </p:nvSpPr>
        <p:spPr>
          <a:xfrm>
            <a:off x="4572000" y="1068425"/>
            <a:ext cx="4378500" cy="39954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endParaRPr sz="1600">
              <a:solidFill>
                <a:schemeClr val="dk2"/>
              </a:solidFill>
              <a:highlight>
                <a:srgbClr val="FFFFFF"/>
              </a:highlight>
              <a:latin typeface="Arial"/>
              <a:ea typeface="Arial"/>
              <a:cs typeface="Arial"/>
              <a:sym typeface="Arial"/>
            </a:endParaRPr>
          </a:p>
          <a:p>
            <a:pPr marL="457200" lvl="0" indent="0" algn="just" rtl="0">
              <a:spcBef>
                <a:spcPts val="1600"/>
              </a:spcBef>
              <a:spcAft>
                <a:spcPts val="0"/>
              </a:spcAft>
              <a:buNone/>
            </a:pPr>
            <a:endParaRPr sz="1600">
              <a:solidFill>
                <a:schemeClr val="dk2"/>
              </a:solidFill>
              <a:highlight>
                <a:srgbClr val="FFFFFF"/>
              </a:highlight>
              <a:latin typeface="Arial"/>
              <a:ea typeface="Arial"/>
              <a:cs typeface="Arial"/>
              <a:sym typeface="Arial"/>
            </a:endParaRPr>
          </a:p>
          <a:p>
            <a:pPr marL="0" lvl="0" indent="0" algn="l" rtl="0">
              <a:spcBef>
                <a:spcPts val="1600"/>
              </a:spcBef>
              <a:spcAft>
                <a:spcPts val="0"/>
              </a:spcAft>
              <a:buNone/>
            </a:pPr>
            <a:endParaRPr sz="1400">
              <a:solidFill>
                <a:schemeClr val="dk2"/>
              </a:solidFill>
              <a:highlight>
                <a:srgbClr val="FFFFFF"/>
              </a:highlight>
              <a:latin typeface="Arial"/>
              <a:ea typeface="Arial"/>
              <a:cs typeface="Arial"/>
              <a:sym typeface="Arial"/>
            </a:endParaRPr>
          </a:p>
          <a:p>
            <a:pPr marL="0" lvl="0" indent="0" algn="l" rtl="0">
              <a:spcBef>
                <a:spcPts val="1600"/>
              </a:spcBef>
              <a:spcAft>
                <a:spcPts val="1600"/>
              </a:spcAft>
              <a:buNone/>
            </a:pPr>
            <a:endParaRPr sz="1400">
              <a:solidFill>
                <a:schemeClr val="dk2"/>
              </a:solidFill>
              <a:highlight>
                <a:srgbClr val="FFFFFF"/>
              </a:highlight>
              <a:latin typeface="Arial"/>
              <a:ea typeface="Arial"/>
              <a:cs typeface="Arial"/>
              <a:sym typeface="Arial"/>
            </a:endParaRPr>
          </a:p>
        </p:txBody>
      </p:sp>
      <p:pic>
        <p:nvPicPr>
          <p:cNvPr id="131" name="Google Shape;131;p23"/>
          <p:cNvPicPr preferRelativeResize="0"/>
          <p:nvPr/>
        </p:nvPicPr>
        <p:blipFill>
          <a:blip r:embed="rId3">
            <a:alphaModFix/>
          </a:blip>
          <a:stretch>
            <a:fillRect/>
          </a:stretch>
        </p:blipFill>
        <p:spPr>
          <a:xfrm>
            <a:off x="499425" y="1543075"/>
            <a:ext cx="3952875" cy="268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336146"/>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Aesthetics- Kitchen</a:t>
            </a:r>
            <a:endParaRPr dirty="0"/>
          </a:p>
        </p:txBody>
      </p:sp>
      <p:sp>
        <p:nvSpPr>
          <p:cNvPr id="137" name="Google Shape;137;p24"/>
          <p:cNvSpPr txBox="1">
            <a:spLocks noGrp="1"/>
          </p:cNvSpPr>
          <p:nvPr>
            <p:ph type="body" idx="1"/>
          </p:nvPr>
        </p:nvSpPr>
        <p:spPr>
          <a:xfrm>
            <a:off x="5126526" y="1356722"/>
            <a:ext cx="3651714" cy="3238104"/>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chemeClr val="dk2"/>
              </a:buClr>
              <a:buSzPts val="1600"/>
              <a:buFont typeface="Wingdings" panose="05000000000000000000" pitchFamily="2" charset="2"/>
              <a:buChar char="§"/>
            </a:pPr>
            <a:r>
              <a:rPr lang="en" dirty="0">
                <a:highlight>
                  <a:srgbClr val="FFFFFF"/>
                </a:highlight>
                <a:ea typeface="Arial"/>
                <a:cs typeface="Arial"/>
                <a:sym typeface="Arial"/>
              </a:rPr>
              <a:t>Plotted the ratings of the kitchen vs the sale price to visualise it into a factor plot.</a:t>
            </a:r>
            <a:endParaRPr dirty="0">
              <a:highlight>
                <a:srgbClr val="FFFFFF"/>
              </a:highlight>
              <a:ea typeface="Arial"/>
              <a:cs typeface="Arial"/>
              <a:sym typeface="Arial"/>
            </a:endParaRPr>
          </a:p>
          <a:p>
            <a:pPr marL="457200" lvl="0" indent="-330200" rtl="0">
              <a:spcBef>
                <a:spcPts val="0"/>
              </a:spcBef>
              <a:spcAft>
                <a:spcPts val="0"/>
              </a:spcAft>
              <a:buClr>
                <a:schemeClr val="dk2"/>
              </a:buClr>
              <a:buSzPts val="1600"/>
              <a:buFont typeface="Wingdings" panose="05000000000000000000" pitchFamily="2" charset="2"/>
              <a:buChar char="§"/>
            </a:pPr>
            <a:r>
              <a:rPr lang="en" dirty="0">
                <a:highlight>
                  <a:srgbClr val="FFFFFF"/>
                </a:highlight>
                <a:ea typeface="Arial"/>
                <a:cs typeface="Arial"/>
                <a:sym typeface="Arial"/>
              </a:rPr>
              <a:t>Prices generally seem to not be much affected with multiple kitchens. </a:t>
            </a:r>
            <a:endParaRPr dirty="0">
              <a:highlight>
                <a:srgbClr val="FFFFFF"/>
              </a:highlight>
              <a:ea typeface="Arial"/>
              <a:cs typeface="Arial"/>
              <a:sym typeface="Arial"/>
            </a:endParaRPr>
          </a:p>
          <a:p>
            <a:pPr marL="457200" lvl="0" indent="-330200" rtl="0">
              <a:spcBef>
                <a:spcPts val="0"/>
              </a:spcBef>
              <a:spcAft>
                <a:spcPts val="0"/>
              </a:spcAft>
              <a:buClr>
                <a:schemeClr val="dk2"/>
              </a:buClr>
              <a:buSzPts val="1600"/>
              <a:buFont typeface="Wingdings" panose="05000000000000000000" pitchFamily="2" charset="2"/>
              <a:buChar char="§"/>
            </a:pPr>
            <a:r>
              <a:rPr lang="en" dirty="0">
                <a:highlight>
                  <a:srgbClr val="FFFFFF"/>
                </a:highlight>
                <a:ea typeface="Arial"/>
                <a:cs typeface="Arial"/>
                <a:sym typeface="Arial"/>
              </a:rPr>
              <a:t>But, having one kitchen of excellent quality hikes the sales price marginally. </a:t>
            </a:r>
            <a:endParaRPr dirty="0">
              <a:highlight>
                <a:srgbClr val="FFFFFF"/>
              </a:highlight>
              <a:ea typeface="Arial"/>
              <a:cs typeface="Arial"/>
              <a:sym typeface="Arial"/>
            </a:endParaRPr>
          </a:p>
          <a:p>
            <a:pPr marL="457200" lvl="0" indent="-330200" rtl="0">
              <a:spcBef>
                <a:spcPts val="0"/>
              </a:spcBef>
              <a:spcAft>
                <a:spcPts val="0"/>
              </a:spcAft>
              <a:buClr>
                <a:schemeClr val="dk2"/>
              </a:buClr>
              <a:buSzPts val="1600"/>
              <a:buFont typeface="Wingdings" panose="05000000000000000000" pitchFamily="2" charset="2"/>
              <a:buChar char="§"/>
            </a:pPr>
            <a:r>
              <a:rPr lang="en" b="1" dirty="0">
                <a:highlight>
                  <a:srgbClr val="FFFFFF"/>
                </a:highlight>
                <a:ea typeface="Arial"/>
                <a:cs typeface="Arial"/>
                <a:sym typeface="Arial"/>
              </a:rPr>
              <a:t>Insight:</a:t>
            </a:r>
            <a:r>
              <a:rPr lang="en" dirty="0">
                <a:highlight>
                  <a:srgbClr val="FFFFFF"/>
                </a:highlight>
                <a:ea typeface="Arial"/>
                <a:cs typeface="Arial"/>
                <a:sym typeface="Arial"/>
              </a:rPr>
              <a:t> The amenities in the kitchen could be a deciding factor to understand the luxury of the house thereby increasing the sale price. </a:t>
            </a:r>
            <a:endParaRPr dirty="0">
              <a:highlight>
                <a:srgbClr val="FFFFFF"/>
              </a:highlight>
              <a:ea typeface="Arial"/>
              <a:cs typeface="Arial"/>
              <a:sym typeface="Arial"/>
            </a:endParaRPr>
          </a:p>
          <a:p>
            <a:pPr marL="0" lvl="0" indent="0" algn="l" rtl="0">
              <a:spcBef>
                <a:spcPts val="1600"/>
              </a:spcBef>
              <a:spcAft>
                <a:spcPts val="0"/>
              </a:spcAft>
              <a:buNone/>
            </a:pPr>
            <a:endParaRPr sz="1400" dirty="0">
              <a:solidFill>
                <a:schemeClr val="dk2"/>
              </a:solidFill>
              <a:highlight>
                <a:srgbClr val="FFFFFF"/>
              </a:highlight>
              <a:latin typeface="Arial"/>
              <a:ea typeface="Arial"/>
              <a:cs typeface="Arial"/>
              <a:sym typeface="Arial"/>
            </a:endParaRPr>
          </a:p>
          <a:p>
            <a:pPr marL="0" lvl="0" indent="0" algn="l" rtl="0">
              <a:spcBef>
                <a:spcPts val="1600"/>
              </a:spcBef>
              <a:spcAft>
                <a:spcPts val="1600"/>
              </a:spcAft>
              <a:buNone/>
            </a:pPr>
            <a:endParaRPr sz="1400" dirty="0">
              <a:solidFill>
                <a:schemeClr val="dk2"/>
              </a:solidFill>
              <a:highlight>
                <a:srgbClr val="FFFFFF"/>
              </a:highlight>
              <a:latin typeface="Arial"/>
              <a:ea typeface="Arial"/>
              <a:cs typeface="Arial"/>
              <a:sym typeface="Arial"/>
            </a:endParaRPr>
          </a:p>
        </p:txBody>
      </p:sp>
      <p:pic>
        <p:nvPicPr>
          <p:cNvPr id="138" name="Google Shape;138;p24"/>
          <p:cNvPicPr preferRelativeResize="0"/>
          <p:nvPr/>
        </p:nvPicPr>
        <p:blipFill>
          <a:blip r:embed="rId3">
            <a:alphaModFix/>
          </a:blip>
          <a:stretch>
            <a:fillRect/>
          </a:stretch>
        </p:blipFill>
        <p:spPr>
          <a:xfrm>
            <a:off x="578150" y="1185770"/>
            <a:ext cx="4147233" cy="3658730"/>
          </a:xfrm>
          <a:prstGeom prst="rect">
            <a:avLst/>
          </a:prstGeom>
          <a:noFill/>
          <a:ln>
            <a:noFill/>
          </a:ln>
        </p:spPr>
      </p:pic>
      <p:sp>
        <p:nvSpPr>
          <p:cNvPr id="5" name="Rectangle: Rounded Corners 4">
            <a:extLst>
              <a:ext uri="{FF2B5EF4-FFF2-40B4-BE49-F238E27FC236}">
                <a16:creationId xmlns:a16="http://schemas.microsoft.com/office/drawing/2014/main" id="{0F39CAFA-C4C5-4692-B5C6-83824AE3F591}"/>
              </a:ext>
            </a:extLst>
          </p:cNvPr>
          <p:cNvSpPr/>
          <p:nvPr/>
        </p:nvSpPr>
        <p:spPr>
          <a:xfrm>
            <a:off x="5126526" y="1185770"/>
            <a:ext cx="3705774" cy="337831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311619"/>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Best Fitting Model</a:t>
            </a:r>
            <a:endParaRPr dirty="0"/>
          </a:p>
        </p:txBody>
      </p:sp>
      <p:sp>
        <p:nvSpPr>
          <p:cNvPr id="144" name="Google Shape;144;p25"/>
          <p:cNvSpPr txBox="1">
            <a:spLocks noGrp="1"/>
          </p:cNvSpPr>
          <p:nvPr>
            <p:ph type="body" idx="1"/>
          </p:nvPr>
        </p:nvSpPr>
        <p:spPr>
          <a:xfrm>
            <a:off x="185464" y="3083759"/>
            <a:ext cx="8578628" cy="1617000"/>
          </a:xfrm>
          <a:prstGeom prst="rect">
            <a:avLst/>
          </a:prstGeom>
        </p:spPr>
        <p:txBody>
          <a:bodyPr spcFirstLastPara="1" wrap="square" lIns="91425" tIns="91425" rIns="91425" bIns="91425" anchor="t" anchorCtr="0">
            <a:noAutofit/>
          </a:bodyPr>
          <a:lstStyle/>
          <a:p>
            <a:pPr marL="457200" lvl="0" indent="-304800" rtl="0">
              <a:lnSpc>
                <a:spcPct val="100000"/>
              </a:lnSpc>
              <a:spcBef>
                <a:spcPts val="0"/>
              </a:spcBef>
              <a:spcAft>
                <a:spcPts val="0"/>
              </a:spcAft>
              <a:buClr>
                <a:schemeClr val="dk2"/>
              </a:buClr>
              <a:buSzPts val="1200"/>
              <a:buFont typeface="Wingdings" panose="05000000000000000000" pitchFamily="2" charset="2"/>
              <a:buChar char="§"/>
            </a:pPr>
            <a:r>
              <a:rPr lang="en" dirty="0">
                <a:highlight>
                  <a:srgbClr val="FFFFFF"/>
                </a:highlight>
                <a:ea typeface="Arial"/>
                <a:cs typeface="Arial"/>
                <a:sym typeface="Arial"/>
              </a:rPr>
              <a:t>Among the various linear models, the one with best fit had the R-Squared value of </a:t>
            </a:r>
            <a:r>
              <a:rPr lang="en" b="1" dirty="0">
                <a:highlight>
                  <a:srgbClr val="FFFFFF"/>
                </a:highlight>
                <a:ea typeface="Arial"/>
                <a:cs typeface="Arial"/>
                <a:sym typeface="Arial"/>
              </a:rPr>
              <a:t>0.8322172</a:t>
            </a:r>
            <a:r>
              <a:rPr lang="en" dirty="0">
                <a:highlight>
                  <a:srgbClr val="FFFFFF"/>
                </a:highlight>
                <a:ea typeface="Arial"/>
                <a:cs typeface="Arial"/>
                <a:sym typeface="Arial"/>
              </a:rPr>
              <a:t> and Adjusted R-Squared value of </a:t>
            </a:r>
            <a:r>
              <a:rPr lang="en" b="1" dirty="0">
                <a:highlight>
                  <a:srgbClr val="FFFFFF"/>
                </a:highlight>
                <a:ea typeface="Arial"/>
                <a:cs typeface="Arial"/>
                <a:sym typeface="Arial"/>
              </a:rPr>
              <a:t>0.8289343. </a:t>
            </a:r>
            <a:r>
              <a:rPr lang="en" dirty="0">
                <a:highlight>
                  <a:srgbClr val="FFFFFF"/>
                </a:highlight>
                <a:ea typeface="Arial"/>
                <a:cs typeface="Arial"/>
                <a:sym typeface="Arial"/>
              </a:rPr>
              <a:t>Its highly significant with p-value 22204xe-15.</a:t>
            </a:r>
            <a:endParaRPr dirty="0">
              <a:highlight>
                <a:srgbClr val="FFFFFF"/>
              </a:highlight>
              <a:ea typeface="Arial"/>
              <a:cs typeface="Arial"/>
              <a:sym typeface="Arial"/>
            </a:endParaRPr>
          </a:p>
          <a:p>
            <a:pPr marL="457200" lvl="0" indent="-304800" rtl="0">
              <a:lnSpc>
                <a:spcPct val="100000"/>
              </a:lnSpc>
              <a:spcBef>
                <a:spcPts val="0"/>
              </a:spcBef>
              <a:spcAft>
                <a:spcPts val="0"/>
              </a:spcAft>
              <a:buClr>
                <a:schemeClr val="dk2"/>
              </a:buClr>
              <a:buSzPts val="1200"/>
              <a:buFont typeface="Wingdings" panose="05000000000000000000" pitchFamily="2" charset="2"/>
              <a:buChar char="§"/>
            </a:pPr>
            <a:r>
              <a:rPr lang="en" dirty="0">
                <a:highlight>
                  <a:srgbClr val="FFFFFF"/>
                </a:highlight>
                <a:ea typeface="Arial"/>
                <a:cs typeface="Arial"/>
                <a:sym typeface="Arial"/>
              </a:rPr>
              <a:t>The predictors included in the model are OverallQual, GarageCars, D, YearBuilt, Fireplaces, WoodDeckSF, X2ndFlrSF, LotArea, BsmtFullBath, RoofStyle,  SaleCondition, Neighborhood, BedroomAbvGr,  RoofMatl,  Functional, ScreenPorch, Exterior1st, LandSlope, Street, LandContour, Condition2, YrSold, OverallCond, MSSubClass, KitchenAbvGr, KitchenQual, ExterQual</a:t>
            </a:r>
            <a:endParaRPr dirty="0">
              <a:highlight>
                <a:srgbClr val="FFFFFF"/>
              </a:highlight>
              <a:ea typeface="Arial"/>
              <a:cs typeface="Arial"/>
              <a:sym typeface="Arial"/>
            </a:endParaRPr>
          </a:p>
          <a:p>
            <a:pPr marL="457200" lvl="0" indent="-304800" rtl="0">
              <a:lnSpc>
                <a:spcPct val="100000"/>
              </a:lnSpc>
              <a:spcBef>
                <a:spcPts val="0"/>
              </a:spcBef>
              <a:spcAft>
                <a:spcPts val="0"/>
              </a:spcAft>
              <a:buClr>
                <a:schemeClr val="dk2"/>
              </a:buClr>
              <a:buSzPts val="1200"/>
              <a:buFont typeface="Wingdings" panose="05000000000000000000" pitchFamily="2" charset="2"/>
              <a:buChar char="§"/>
            </a:pPr>
            <a:r>
              <a:rPr lang="en" dirty="0">
                <a:highlight>
                  <a:srgbClr val="FFFFFF"/>
                </a:highlight>
                <a:ea typeface="Arial"/>
                <a:cs typeface="Arial"/>
                <a:sym typeface="Arial"/>
              </a:rPr>
              <a:t>Residual data points were evenly spread across 0 axis.</a:t>
            </a:r>
            <a:endParaRPr dirty="0">
              <a:highlight>
                <a:srgbClr val="FFFFFF"/>
              </a:highlight>
              <a:ea typeface="Arial"/>
              <a:cs typeface="Arial"/>
              <a:sym typeface="Arial"/>
            </a:endParaRPr>
          </a:p>
          <a:p>
            <a:pPr marL="457200" lvl="0" indent="-304800" rtl="0">
              <a:lnSpc>
                <a:spcPct val="100000"/>
              </a:lnSpc>
              <a:spcBef>
                <a:spcPts val="0"/>
              </a:spcBef>
              <a:spcAft>
                <a:spcPts val="0"/>
              </a:spcAft>
              <a:buClr>
                <a:schemeClr val="dk2"/>
              </a:buClr>
              <a:buSzPts val="1200"/>
              <a:buFont typeface="Wingdings" panose="05000000000000000000" pitchFamily="2" charset="2"/>
              <a:buChar char="§"/>
            </a:pPr>
            <a:r>
              <a:rPr lang="en" dirty="0">
                <a:highlight>
                  <a:srgbClr val="FFFFFF"/>
                </a:highlight>
                <a:ea typeface="Arial"/>
                <a:cs typeface="Arial"/>
                <a:sym typeface="Arial"/>
              </a:rPr>
              <a:t>Has a very few outliers.</a:t>
            </a:r>
            <a:endParaRPr dirty="0">
              <a:highlight>
                <a:srgbClr val="FFFFFF"/>
              </a:highlight>
              <a:ea typeface="Arial"/>
              <a:cs typeface="Arial"/>
              <a:sym typeface="Arial"/>
            </a:endParaRPr>
          </a:p>
          <a:p>
            <a:pPr marL="0" lvl="0" indent="0" algn="l" rtl="0">
              <a:lnSpc>
                <a:spcPct val="100000"/>
              </a:lnSpc>
              <a:spcBef>
                <a:spcPts val="0"/>
              </a:spcBef>
              <a:spcAft>
                <a:spcPts val="0"/>
              </a:spcAft>
              <a:buClr>
                <a:srgbClr val="000000"/>
              </a:buClr>
              <a:buSzPts val="1100"/>
              <a:buFont typeface="Arial"/>
              <a:buNone/>
            </a:pPr>
            <a:endParaRPr dirty="0">
              <a:solidFill>
                <a:schemeClr val="dk2"/>
              </a:solidFill>
              <a:highlight>
                <a:srgbClr val="FFFFFF"/>
              </a:highlight>
              <a:latin typeface="Arial"/>
              <a:ea typeface="Arial"/>
              <a:cs typeface="Arial"/>
              <a:sym typeface="Arial"/>
            </a:endParaRPr>
          </a:p>
          <a:p>
            <a:pPr marL="0" lvl="0" indent="0" algn="l" rtl="0">
              <a:lnSpc>
                <a:spcPct val="100000"/>
              </a:lnSpc>
              <a:spcBef>
                <a:spcPts val="0"/>
              </a:spcBef>
              <a:spcAft>
                <a:spcPts val="0"/>
              </a:spcAft>
              <a:buClr>
                <a:srgbClr val="000000"/>
              </a:buClr>
              <a:buSzPts val="1100"/>
              <a:buFont typeface="Arial"/>
              <a:buNone/>
            </a:pPr>
            <a:endParaRPr dirty="0">
              <a:solidFill>
                <a:schemeClr val="dk2"/>
              </a:solidFill>
              <a:highlight>
                <a:srgbClr val="FFFFFF"/>
              </a:highlight>
              <a:latin typeface="Arial"/>
              <a:ea typeface="Arial"/>
              <a:cs typeface="Arial"/>
              <a:sym typeface="Arial"/>
            </a:endParaRPr>
          </a:p>
          <a:p>
            <a:pPr marL="0" lvl="0" indent="0" algn="l" rtl="0">
              <a:spcBef>
                <a:spcPts val="0"/>
              </a:spcBef>
              <a:spcAft>
                <a:spcPts val="1600"/>
              </a:spcAft>
              <a:buNone/>
            </a:pPr>
            <a:endParaRPr dirty="0"/>
          </a:p>
        </p:txBody>
      </p:sp>
      <p:pic>
        <p:nvPicPr>
          <p:cNvPr id="145" name="Google Shape;145;p25"/>
          <p:cNvPicPr preferRelativeResize="0"/>
          <p:nvPr/>
        </p:nvPicPr>
        <p:blipFill>
          <a:blip r:embed="rId3">
            <a:alphaModFix/>
          </a:blip>
          <a:stretch>
            <a:fillRect/>
          </a:stretch>
        </p:blipFill>
        <p:spPr>
          <a:xfrm>
            <a:off x="185464" y="1020929"/>
            <a:ext cx="3154575" cy="1964675"/>
          </a:xfrm>
          <a:prstGeom prst="rect">
            <a:avLst/>
          </a:prstGeom>
          <a:noFill/>
          <a:ln>
            <a:noFill/>
          </a:ln>
        </p:spPr>
      </p:pic>
      <p:pic>
        <p:nvPicPr>
          <p:cNvPr id="146" name="Google Shape;146;p25"/>
          <p:cNvPicPr preferRelativeResize="0"/>
          <p:nvPr/>
        </p:nvPicPr>
        <p:blipFill>
          <a:blip r:embed="rId4">
            <a:alphaModFix/>
          </a:blip>
          <a:stretch>
            <a:fillRect/>
          </a:stretch>
        </p:blipFill>
        <p:spPr>
          <a:xfrm>
            <a:off x="3263276" y="1041542"/>
            <a:ext cx="3001049" cy="1841699"/>
          </a:xfrm>
          <a:prstGeom prst="rect">
            <a:avLst/>
          </a:prstGeom>
          <a:noFill/>
          <a:ln>
            <a:noFill/>
          </a:ln>
        </p:spPr>
      </p:pic>
      <p:pic>
        <p:nvPicPr>
          <p:cNvPr id="147" name="Google Shape;147;p25"/>
          <p:cNvPicPr preferRelativeResize="0"/>
          <p:nvPr/>
        </p:nvPicPr>
        <p:blipFill>
          <a:blip r:embed="rId5">
            <a:alphaModFix/>
          </a:blip>
          <a:stretch>
            <a:fillRect/>
          </a:stretch>
        </p:blipFill>
        <p:spPr>
          <a:xfrm>
            <a:off x="6264325" y="1041542"/>
            <a:ext cx="2781051" cy="1923451"/>
          </a:xfrm>
          <a:prstGeom prst="rect">
            <a:avLst/>
          </a:prstGeom>
          <a:noFill/>
          <a:ln>
            <a:noFill/>
          </a:ln>
        </p:spPr>
      </p:pic>
      <p:sp>
        <p:nvSpPr>
          <p:cNvPr id="7" name="Rectangle: Rounded Corners 6">
            <a:extLst>
              <a:ext uri="{FF2B5EF4-FFF2-40B4-BE49-F238E27FC236}">
                <a16:creationId xmlns:a16="http://schemas.microsoft.com/office/drawing/2014/main" id="{3A5EB651-200B-4F26-A1AE-BC494CDCB7D5}"/>
              </a:ext>
            </a:extLst>
          </p:cNvPr>
          <p:cNvSpPr/>
          <p:nvPr/>
        </p:nvSpPr>
        <p:spPr>
          <a:xfrm>
            <a:off x="253672" y="3053478"/>
            <a:ext cx="8447876" cy="192345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351161"/>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Significant Predictors</a:t>
            </a:r>
            <a:endParaRPr dirty="0"/>
          </a:p>
        </p:txBody>
      </p:sp>
      <p:sp>
        <p:nvSpPr>
          <p:cNvPr id="153" name="Google Shape;153;p26"/>
          <p:cNvSpPr txBox="1">
            <a:spLocks noGrp="1"/>
          </p:cNvSpPr>
          <p:nvPr>
            <p:ph type="body" idx="1"/>
          </p:nvPr>
        </p:nvSpPr>
        <p:spPr>
          <a:xfrm>
            <a:off x="4954478" y="1645640"/>
            <a:ext cx="3592099" cy="3059664"/>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chemeClr val="dk2"/>
              </a:buClr>
              <a:buSzPts val="1600"/>
              <a:buFont typeface="Wingdings" panose="05000000000000000000" pitchFamily="2" charset="2"/>
              <a:buChar char="§"/>
            </a:pPr>
            <a:r>
              <a:rPr lang="en" sz="1500" dirty="0">
                <a:highlight>
                  <a:srgbClr val="FFFFFF"/>
                </a:highlight>
                <a:latin typeface="Arial"/>
                <a:ea typeface="Arial"/>
                <a:cs typeface="Arial"/>
                <a:sym typeface="Arial"/>
              </a:rPr>
              <a:t>Independent variables with high coefficient values are listed to the left.</a:t>
            </a:r>
            <a:endParaRPr sz="1500" dirty="0">
              <a:highlight>
                <a:srgbClr val="FFFFFF"/>
              </a:highlight>
              <a:latin typeface="Arial"/>
              <a:ea typeface="Arial"/>
              <a:cs typeface="Arial"/>
              <a:sym typeface="Arial"/>
            </a:endParaRPr>
          </a:p>
          <a:p>
            <a:pPr marL="457200" lvl="0" indent="-330200" rtl="0">
              <a:spcBef>
                <a:spcPts val="0"/>
              </a:spcBef>
              <a:spcAft>
                <a:spcPts val="0"/>
              </a:spcAft>
              <a:buClr>
                <a:schemeClr val="dk2"/>
              </a:buClr>
              <a:buSzPts val="1600"/>
              <a:buFont typeface="Wingdings" panose="05000000000000000000" pitchFamily="2" charset="2"/>
              <a:buChar char="§"/>
            </a:pPr>
            <a:r>
              <a:rPr lang="en" sz="1500" dirty="0">
                <a:highlight>
                  <a:srgbClr val="FFFFFF"/>
                </a:highlight>
                <a:latin typeface="Arial"/>
                <a:ea typeface="Arial"/>
                <a:cs typeface="Arial"/>
                <a:sym typeface="Arial"/>
              </a:rPr>
              <a:t>Concentrating on these features of houses could increase the sale price of the houses</a:t>
            </a:r>
            <a:endParaRPr sz="1500" dirty="0">
              <a:highlight>
                <a:srgbClr val="FFFFFF"/>
              </a:highlight>
              <a:latin typeface="Arial"/>
              <a:ea typeface="Arial"/>
              <a:cs typeface="Arial"/>
              <a:sym typeface="Arial"/>
            </a:endParaRPr>
          </a:p>
          <a:p>
            <a:pPr marL="457200" lvl="0" indent="-330200" rtl="0">
              <a:spcBef>
                <a:spcPts val="0"/>
              </a:spcBef>
              <a:spcAft>
                <a:spcPts val="0"/>
              </a:spcAft>
              <a:buClr>
                <a:schemeClr val="dk2"/>
              </a:buClr>
              <a:buSzPts val="1600"/>
              <a:buFont typeface="Wingdings" panose="05000000000000000000" pitchFamily="2" charset="2"/>
              <a:buChar char="§"/>
            </a:pPr>
            <a:r>
              <a:rPr lang="en" sz="1500" dirty="0">
                <a:highlight>
                  <a:srgbClr val="FFFFFF"/>
                </a:highlight>
                <a:latin typeface="Arial"/>
                <a:ea typeface="Arial"/>
                <a:cs typeface="Arial"/>
                <a:sym typeface="Arial"/>
              </a:rPr>
              <a:t>Amount of investment to earnings ratio are significantly high for several features</a:t>
            </a:r>
            <a:endParaRPr sz="1500" dirty="0">
              <a:highlight>
                <a:srgbClr val="FFFFFF"/>
              </a:highlight>
              <a:latin typeface="Arial"/>
              <a:ea typeface="Arial"/>
              <a:cs typeface="Arial"/>
              <a:sym typeface="Arial"/>
            </a:endParaRPr>
          </a:p>
          <a:p>
            <a:pPr marL="457200" lvl="0" indent="-330200" rtl="0">
              <a:spcBef>
                <a:spcPts val="0"/>
              </a:spcBef>
              <a:spcAft>
                <a:spcPts val="0"/>
              </a:spcAft>
              <a:buClr>
                <a:schemeClr val="dk2"/>
              </a:buClr>
              <a:buSzPts val="1600"/>
              <a:buFont typeface="Wingdings" panose="05000000000000000000" pitchFamily="2" charset="2"/>
              <a:buChar char="§"/>
            </a:pPr>
            <a:r>
              <a:rPr lang="en" sz="1500" dirty="0">
                <a:highlight>
                  <a:srgbClr val="FFFFFF"/>
                </a:highlight>
                <a:latin typeface="Arial"/>
                <a:ea typeface="Arial"/>
                <a:cs typeface="Arial"/>
                <a:sym typeface="Arial"/>
              </a:rPr>
              <a:t>Builders could construct houses of the model that are popular to easily sell them</a:t>
            </a:r>
            <a:endParaRPr sz="1500" dirty="0">
              <a:highlight>
                <a:srgbClr val="FFFFFF"/>
              </a:highlight>
              <a:latin typeface="Arial"/>
              <a:ea typeface="Arial"/>
              <a:cs typeface="Arial"/>
              <a:sym typeface="Arial"/>
            </a:endParaRPr>
          </a:p>
          <a:p>
            <a:pPr marL="0" lvl="0" indent="0" algn="l" rtl="0">
              <a:spcBef>
                <a:spcPts val="1600"/>
              </a:spcBef>
              <a:spcAft>
                <a:spcPts val="0"/>
              </a:spcAft>
              <a:buNone/>
            </a:pPr>
            <a:endParaRPr sz="1400" dirty="0">
              <a:solidFill>
                <a:schemeClr val="dk2"/>
              </a:solidFill>
              <a:highlight>
                <a:srgbClr val="FFFFFF"/>
              </a:highlight>
              <a:latin typeface="Arial"/>
              <a:ea typeface="Arial"/>
              <a:cs typeface="Arial"/>
              <a:sym typeface="Arial"/>
            </a:endParaRPr>
          </a:p>
          <a:p>
            <a:pPr marL="0" lvl="0" indent="0" algn="l" rtl="0">
              <a:spcBef>
                <a:spcPts val="1600"/>
              </a:spcBef>
              <a:spcAft>
                <a:spcPts val="1600"/>
              </a:spcAft>
              <a:buNone/>
            </a:pPr>
            <a:endParaRPr sz="1400" dirty="0">
              <a:solidFill>
                <a:schemeClr val="dk2"/>
              </a:solidFill>
              <a:highlight>
                <a:srgbClr val="FFFFFF"/>
              </a:highlight>
              <a:latin typeface="Arial"/>
              <a:ea typeface="Arial"/>
              <a:cs typeface="Arial"/>
              <a:sym typeface="Arial"/>
            </a:endParaRPr>
          </a:p>
        </p:txBody>
      </p:sp>
      <p:sp>
        <p:nvSpPr>
          <p:cNvPr id="5" name="Rectangle: Rounded Corners 4">
            <a:extLst>
              <a:ext uri="{FF2B5EF4-FFF2-40B4-BE49-F238E27FC236}">
                <a16:creationId xmlns:a16="http://schemas.microsoft.com/office/drawing/2014/main" id="{3AC6A052-5819-4742-BFDB-0F9FA9DB007B}"/>
              </a:ext>
            </a:extLst>
          </p:cNvPr>
          <p:cNvSpPr/>
          <p:nvPr/>
        </p:nvSpPr>
        <p:spPr>
          <a:xfrm>
            <a:off x="4954478" y="1326994"/>
            <a:ext cx="3705774" cy="337831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F8801D87-F4C9-4C29-98A4-02222344E053}"/>
              </a:ext>
            </a:extLst>
          </p:cNvPr>
          <p:cNvGraphicFramePr>
            <a:graphicFrameLocks noGrp="1"/>
          </p:cNvGraphicFramePr>
          <p:nvPr>
            <p:extLst>
              <p:ext uri="{D42A27DB-BD31-4B8C-83A1-F6EECF244321}">
                <p14:modId xmlns:p14="http://schemas.microsoft.com/office/powerpoint/2010/main" val="2363149219"/>
              </p:ext>
            </p:extLst>
          </p:nvPr>
        </p:nvGraphicFramePr>
        <p:xfrm>
          <a:off x="483748" y="1172274"/>
          <a:ext cx="3814916" cy="3687750"/>
        </p:xfrm>
        <a:graphic>
          <a:graphicData uri="http://schemas.openxmlformats.org/drawingml/2006/table">
            <a:tbl>
              <a:tblPr firstRow="1" bandRow="1">
                <a:tableStyleId>{21E4AEA4-8DFA-4A89-87EB-49C32662AFE0}</a:tableStyleId>
              </a:tblPr>
              <a:tblGrid>
                <a:gridCol w="2413730">
                  <a:extLst>
                    <a:ext uri="{9D8B030D-6E8A-4147-A177-3AD203B41FA5}">
                      <a16:colId xmlns:a16="http://schemas.microsoft.com/office/drawing/2014/main" val="3294854428"/>
                    </a:ext>
                  </a:extLst>
                </a:gridCol>
                <a:gridCol w="1401186">
                  <a:extLst>
                    <a:ext uri="{9D8B030D-6E8A-4147-A177-3AD203B41FA5}">
                      <a16:colId xmlns:a16="http://schemas.microsoft.com/office/drawing/2014/main" val="2887941798"/>
                    </a:ext>
                  </a:extLst>
                </a:gridCol>
              </a:tblGrid>
              <a:tr h="328491">
                <a:tc>
                  <a:txBody>
                    <a:bodyPr/>
                    <a:lstStyle/>
                    <a:p>
                      <a:pPr marL="0" lvl="0" indent="0" algn="l" rtl="0">
                        <a:spcBef>
                          <a:spcPts val="0"/>
                        </a:spcBef>
                        <a:spcAft>
                          <a:spcPts val="0"/>
                        </a:spcAft>
                        <a:buNone/>
                      </a:pPr>
                      <a:r>
                        <a:rPr lang="en" sz="1000" dirty="0"/>
                        <a:t>Predictors</a:t>
                      </a:r>
                      <a:endParaRPr sz="1000" b="1" dirty="0"/>
                    </a:p>
                  </a:txBody>
                  <a:tcPr marL="91425" marR="91425" marT="91425" marB="91425"/>
                </a:tc>
                <a:tc>
                  <a:txBody>
                    <a:bodyPr/>
                    <a:lstStyle/>
                    <a:p>
                      <a:pPr marL="0" lvl="0" indent="0" algn="l" rtl="0">
                        <a:spcBef>
                          <a:spcPts val="0"/>
                        </a:spcBef>
                        <a:spcAft>
                          <a:spcPts val="0"/>
                        </a:spcAft>
                        <a:buNone/>
                      </a:pPr>
                      <a:r>
                        <a:rPr lang="en" sz="1000" dirty="0"/>
                        <a:t>Coefficient</a:t>
                      </a:r>
                      <a:endParaRPr sz="1000" b="1" dirty="0"/>
                    </a:p>
                  </a:txBody>
                  <a:tcPr marL="91425" marR="91425" marT="91425" marB="91425"/>
                </a:tc>
                <a:extLst>
                  <a:ext uri="{0D108BD9-81ED-4DB2-BD59-A6C34878D82A}">
                    <a16:rowId xmlns:a16="http://schemas.microsoft.com/office/drawing/2014/main" val="779596426"/>
                  </a:ext>
                </a:extLst>
              </a:tr>
              <a:tr h="328491">
                <a:tc>
                  <a:txBody>
                    <a:bodyPr/>
                    <a:lstStyle/>
                    <a:p>
                      <a:pPr marL="0" lvl="0" indent="0" algn="l" rtl="0">
                        <a:spcBef>
                          <a:spcPts val="0"/>
                        </a:spcBef>
                        <a:spcAft>
                          <a:spcPts val="0"/>
                        </a:spcAft>
                        <a:buNone/>
                      </a:pPr>
                      <a:r>
                        <a:rPr lang="en" sz="1000"/>
                        <a:t>Overall quality</a:t>
                      </a:r>
                      <a:endParaRPr sz="1000"/>
                    </a:p>
                  </a:txBody>
                  <a:tcPr marL="91425" marR="91425" marT="91425" marB="91425"/>
                </a:tc>
                <a:tc>
                  <a:txBody>
                    <a:bodyPr/>
                    <a:lstStyle/>
                    <a:p>
                      <a:pPr marL="0" lvl="0" indent="0" algn="l" rtl="0">
                        <a:spcBef>
                          <a:spcPts val="0"/>
                        </a:spcBef>
                        <a:spcAft>
                          <a:spcPts val="0"/>
                        </a:spcAft>
                        <a:buNone/>
                      </a:pPr>
                      <a:r>
                        <a:rPr lang="en" sz="1000" dirty="0"/>
                        <a:t>12953.67</a:t>
                      </a:r>
                      <a:endParaRPr sz="1000" dirty="0"/>
                    </a:p>
                  </a:txBody>
                  <a:tcPr marL="91425" marR="91425" marT="91425" marB="91425"/>
                </a:tc>
                <a:extLst>
                  <a:ext uri="{0D108BD9-81ED-4DB2-BD59-A6C34878D82A}">
                    <a16:rowId xmlns:a16="http://schemas.microsoft.com/office/drawing/2014/main" val="1435717670"/>
                  </a:ext>
                </a:extLst>
              </a:tr>
              <a:tr h="328491">
                <a:tc>
                  <a:txBody>
                    <a:bodyPr/>
                    <a:lstStyle/>
                    <a:p>
                      <a:pPr marL="0" lvl="0" indent="0" algn="l" rtl="0">
                        <a:spcBef>
                          <a:spcPts val="0"/>
                        </a:spcBef>
                        <a:spcAft>
                          <a:spcPts val="0"/>
                        </a:spcAft>
                        <a:buNone/>
                      </a:pPr>
                      <a:r>
                        <a:rPr lang="en" sz="1000"/>
                        <a:t>Garage size</a:t>
                      </a:r>
                      <a:endParaRPr sz="1000"/>
                    </a:p>
                  </a:txBody>
                  <a:tcPr marL="91425" marR="91425" marT="91425" marB="91425"/>
                </a:tc>
                <a:tc>
                  <a:txBody>
                    <a:bodyPr/>
                    <a:lstStyle/>
                    <a:p>
                      <a:pPr marL="0" lvl="0" indent="0" algn="l" rtl="0">
                        <a:spcBef>
                          <a:spcPts val="0"/>
                        </a:spcBef>
                        <a:spcAft>
                          <a:spcPts val="0"/>
                        </a:spcAft>
                        <a:buNone/>
                      </a:pPr>
                      <a:r>
                        <a:rPr lang="en" sz="1000" dirty="0"/>
                        <a:t>10683.02</a:t>
                      </a:r>
                      <a:endParaRPr sz="1000" dirty="0"/>
                    </a:p>
                  </a:txBody>
                  <a:tcPr marL="91425" marR="91425" marT="91425" marB="91425"/>
                </a:tc>
                <a:extLst>
                  <a:ext uri="{0D108BD9-81ED-4DB2-BD59-A6C34878D82A}">
                    <a16:rowId xmlns:a16="http://schemas.microsoft.com/office/drawing/2014/main" val="3695838508"/>
                  </a:ext>
                </a:extLst>
              </a:tr>
              <a:tr h="328491">
                <a:tc>
                  <a:txBody>
                    <a:bodyPr/>
                    <a:lstStyle/>
                    <a:p>
                      <a:pPr marL="0" lvl="0" indent="0" algn="l" rtl="0">
                        <a:spcBef>
                          <a:spcPts val="0"/>
                        </a:spcBef>
                        <a:spcAft>
                          <a:spcPts val="0"/>
                        </a:spcAft>
                        <a:buNone/>
                      </a:pPr>
                      <a:r>
                        <a:rPr lang="en" sz="1000"/>
                        <a:t>No. of bedrooms </a:t>
                      </a:r>
                      <a:endParaRPr sz="1000"/>
                    </a:p>
                  </a:txBody>
                  <a:tcPr marL="91425" marR="91425" marT="91425" marB="91425"/>
                </a:tc>
                <a:tc>
                  <a:txBody>
                    <a:bodyPr/>
                    <a:lstStyle/>
                    <a:p>
                      <a:pPr marL="0" lvl="0" indent="0" algn="l" rtl="0">
                        <a:spcBef>
                          <a:spcPts val="0"/>
                        </a:spcBef>
                        <a:spcAft>
                          <a:spcPts val="0"/>
                        </a:spcAft>
                        <a:buNone/>
                      </a:pPr>
                      <a:r>
                        <a:rPr lang="en" sz="1000"/>
                        <a:t>3685.47</a:t>
                      </a:r>
                      <a:endParaRPr sz="1000"/>
                    </a:p>
                  </a:txBody>
                  <a:tcPr marL="91425" marR="91425" marT="91425" marB="91425"/>
                </a:tc>
                <a:extLst>
                  <a:ext uri="{0D108BD9-81ED-4DB2-BD59-A6C34878D82A}">
                    <a16:rowId xmlns:a16="http://schemas.microsoft.com/office/drawing/2014/main" val="875345997"/>
                  </a:ext>
                </a:extLst>
              </a:tr>
              <a:tr h="328491">
                <a:tc>
                  <a:txBody>
                    <a:bodyPr/>
                    <a:lstStyle/>
                    <a:p>
                      <a:pPr marL="0" lvl="0" indent="0" algn="l" rtl="0">
                        <a:spcBef>
                          <a:spcPts val="0"/>
                        </a:spcBef>
                        <a:spcAft>
                          <a:spcPts val="0"/>
                        </a:spcAft>
                        <a:buNone/>
                      </a:pPr>
                      <a:r>
                        <a:rPr lang="en" sz="1000" dirty="0"/>
                        <a:t>No. of fireplaces</a:t>
                      </a:r>
                      <a:endParaRPr sz="1000" dirty="0"/>
                    </a:p>
                  </a:txBody>
                  <a:tcPr marL="91425" marR="91425" marT="91425" marB="91425"/>
                </a:tc>
                <a:tc>
                  <a:txBody>
                    <a:bodyPr/>
                    <a:lstStyle/>
                    <a:p>
                      <a:pPr marL="0" lvl="0" indent="0" algn="l" rtl="0">
                        <a:spcBef>
                          <a:spcPts val="0"/>
                        </a:spcBef>
                        <a:spcAft>
                          <a:spcPts val="0"/>
                        </a:spcAft>
                        <a:buNone/>
                      </a:pPr>
                      <a:r>
                        <a:rPr lang="en" sz="1000"/>
                        <a:t>3980.096</a:t>
                      </a:r>
                      <a:endParaRPr sz="1000"/>
                    </a:p>
                  </a:txBody>
                  <a:tcPr marL="91425" marR="91425" marT="91425" marB="91425"/>
                </a:tc>
                <a:extLst>
                  <a:ext uri="{0D108BD9-81ED-4DB2-BD59-A6C34878D82A}">
                    <a16:rowId xmlns:a16="http://schemas.microsoft.com/office/drawing/2014/main" val="3289074779"/>
                  </a:ext>
                </a:extLst>
              </a:tr>
              <a:tr h="328491">
                <a:tc>
                  <a:txBody>
                    <a:bodyPr/>
                    <a:lstStyle/>
                    <a:p>
                      <a:pPr marL="0" lvl="0" indent="0" algn="l" rtl="0">
                        <a:spcBef>
                          <a:spcPts val="0"/>
                        </a:spcBef>
                        <a:spcAft>
                          <a:spcPts val="0"/>
                        </a:spcAft>
                        <a:buNone/>
                      </a:pPr>
                      <a:r>
                        <a:rPr lang="en" sz="1000"/>
                        <a:t>Full bath in basement</a:t>
                      </a:r>
                      <a:endParaRPr sz="1000"/>
                    </a:p>
                  </a:txBody>
                  <a:tcPr marL="91425" marR="91425" marT="91425" marB="91425"/>
                </a:tc>
                <a:tc>
                  <a:txBody>
                    <a:bodyPr/>
                    <a:lstStyle/>
                    <a:p>
                      <a:pPr marL="0" lvl="0" indent="0" algn="l" rtl="0">
                        <a:spcBef>
                          <a:spcPts val="0"/>
                        </a:spcBef>
                        <a:spcAft>
                          <a:spcPts val="0"/>
                        </a:spcAft>
                        <a:buNone/>
                      </a:pPr>
                      <a:r>
                        <a:rPr lang="en" sz="1000"/>
                        <a:t>13120.28</a:t>
                      </a:r>
                      <a:endParaRPr sz="1000"/>
                    </a:p>
                  </a:txBody>
                  <a:tcPr marL="91425" marR="91425" marT="91425" marB="91425"/>
                </a:tc>
                <a:extLst>
                  <a:ext uri="{0D108BD9-81ED-4DB2-BD59-A6C34878D82A}">
                    <a16:rowId xmlns:a16="http://schemas.microsoft.com/office/drawing/2014/main" val="1945812493"/>
                  </a:ext>
                </a:extLst>
              </a:tr>
              <a:tr h="328491">
                <a:tc>
                  <a:txBody>
                    <a:bodyPr/>
                    <a:lstStyle/>
                    <a:p>
                      <a:pPr marL="0" lvl="0" indent="0" algn="l" rtl="0">
                        <a:spcBef>
                          <a:spcPts val="0"/>
                        </a:spcBef>
                        <a:spcAft>
                          <a:spcPts val="0"/>
                        </a:spcAft>
                        <a:buNone/>
                      </a:pPr>
                      <a:r>
                        <a:rPr lang="en" sz="1000"/>
                        <a:t>Roof Material</a:t>
                      </a:r>
                      <a:endParaRPr sz="1000"/>
                    </a:p>
                  </a:txBody>
                  <a:tcPr marL="91425" marR="91425" marT="91425" marB="91425"/>
                </a:tc>
                <a:tc>
                  <a:txBody>
                    <a:bodyPr/>
                    <a:lstStyle/>
                    <a:p>
                      <a:pPr marL="0" lvl="0" indent="0" algn="l" rtl="0">
                        <a:spcBef>
                          <a:spcPts val="0"/>
                        </a:spcBef>
                        <a:spcAft>
                          <a:spcPts val="0"/>
                        </a:spcAft>
                        <a:buNone/>
                      </a:pPr>
                      <a:r>
                        <a:rPr lang="en" sz="1000"/>
                        <a:t>3360.49</a:t>
                      </a:r>
                      <a:endParaRPr sz="1000"/>
                    </a:p>
                  </a:txBody>
                  <a:tcPr marL="91425" marR="91425" marT="91425" marB="91425"/>
                </a:tc>
                <a:extLst>
                  <a:ext uri="{0D108BD9-81ED-4DB2-BD59-A6C34878D82A}">
                    <a16:rowId xmlns:a16="http://schemas.microsoft.com/office/drawing/2014/main" val="2284716222"/>
                  </a:ext>
                </a:extLst>
              </a:tr>
              <a:tr h="328491">
                <a:tc>
                  <a:txBody>
                    <a:bodyPr/>
                    <a:lstStyle/>
                    <a:p>
                      <a:pPr marL="0" lvl="0" indent="0" algn="l" rtl="0">
                        <a:spcBef>
                          <a:spcPts val="0"/>
                        </a:spcBef>
                        <a:spcAft>
                          <a:spcPts val="0"/>
                        </a:spcAft>
                        <a:buNone/>
                      </a:pPr>
                      <a:r>
                        <a:rPr lang="en" sz="1000"/>
                        <a:t>Home functionality</a:t>
                      </a:r>
                      <a:endParaRPr sz="1000"/>
                    </a:p>
                  </a:txBody>
                  <a:tcPr marL="91425" marR="91425" marT="91425" marB="91425"/>
                </a:tc>
                <a:tc>
                  <a:txBody>
                    <a:bodyPr/>
                    <a:lstStyle/>
                    <a:p>
                      <a:pPr marL="0" lvl="0" indent="0" algn="l" rtl="0">
                        <a:spcBef>
                          <a:spcPts val="0"/>
                        </a:spcBef>
                        <a:spcAft>
                          <a:spcPts val="0"/>
                        </a:spcAft>
                        <a:buNone/>
                      </a:pPr>
                      <a:r>
                        <a:rPr lang="en" sz="1000"/>
                        <a:t>4703.95</a:t>
                      </a:r>
                      <a:endParaRPr sz="1000"/>
                    </a:p>
                  </a:txBody>
                  <a:tcPr marL="91425" marR="91425" marT="91425" marB="91425"/>
                </a:tc>
                <a:extLst>
                  <a:ext uri="{0D108BD9-81ED-4DB2-BD59-A6C34878D82A}">
                    <a16:rowId xmlns:a16="http://schemas.microsoft.com/office/drawing/2014/main" val="392333583"/>
                  </a:ext>
                </a:extLst>
              </a:tr>
              <a:tr h="328491">
                <a:tc>
                  <a:txBody>
                    <a:bodyPr/>
                    <a:lstStyle/>
                    <a:p>
                      <a:pPr marL="0" lvl="0" indent="0" algn="l" rtl="0">
                        <a:spcBef>
                          <a:spcPts val="0"/>
                        </a:spcBef>
                        <a:spcAft>
                          <a:spcPts val="0"/>
                        </a:spcAft>
                        <a:buNone/>
                      </a:pPr>
                      <a:r>
                        <a:rPr lang="en" sz="1000"/>
                        <a:t>Land slope</a:t>
                      </a:r>
                      <a:endParaRPr sz="1000"/>
                    </a:p>
                  </a:txBody>
                  <a:tcPr marL="91425" marR="91425" marT="91425" marB="91425"/>
                </a:tc>
                <a:tc>
                  <a:txBody>
                    <a:bodyPr/>
                    <a:lstStyle/>
                    <a:p>
                      <a:pPr marL="0" lvl="0" indent="0" algn="l" rtl="0">
                        <a:spcBef>
                          <a:spcPts val="0"/>
                        </a:spcBef>
                        <a:spcAft>
                          <a:spcPts val="0"/>
                        </a:spcAft>
                        <a:buNone/>
                      </a:pPr>
                      <a:r>
                        <a:rPr lang="en" sz="1000"/>
                        <a:t>9561.84</a:t>
                      </a:r>
                      <a:endParaRPr sz="1000"/>
                    </a:p>
                  </a:txBody>
                  <a:tcPr marL="91425" marR="91425" marT="91425" marB="91425"/>
                </a:tc>
                <a:extLst>
                  <a:ext uri="{0D108BD9-81ED-4DB2-BD59-A6C34878D82A}">
                    <a16:rowId xmlns:a16="http://schemas.microsoft.com/office/drawing/2014/main" val="2575411548"/>
                  </a:ext>
                </a:extLst>
              </a:tr>
              <a:tr h="328491">
                <a:tc>
                  <a:txBody>
                    <a:bodyPr/>
                    <a:lstStyle/>
                    <a:p>
                      <a:pPr marL="0" lvl="0" indent="0" algn="l" rtl="0">
                        <a:spcBef>
                          <a:spcPts val="0"/>
                        </a:spcBef>
                        <a:spcAft>
                          <a:spcPts val="0"/>
                        </a:spcAft>
                        <a:buNone/>
                      </a:pPr>
                      <a:r>
                        <a:rPr lang="en" sz="1000"/>
                        <a:t>Type of road access to street</a:t>
                      </a:r>
                      <a:endParaRPr sz="1000"/>
                    </a:p>
                  </a:txBody>
                  <a:tcPr marL="91425" marR="91425" marT="91425" marB="91425"/>
                </a:tc>
                <a:tc>
                  <a:txBody>
                    <a:bodyPr/>
                    <a:lstStyle/>
                    <a:p>
                      <a:pPr marL="0" lvl="0" indent="0" algn="l" rtl="0">
                        <a:spcBef>
                          <a:spcPts val="0"/>
                        </a:spcBef>
                        <a:spcAft>
                          <a:spcPts val="0"/>
                        </a:spcAft>
                        <a:buNone/>
                      </a:pPr>
                      <a:r>
                        <a:rPr lang="en" sz="1000"/>
                        <a:t>37973.33</a:t>
                      </a:r>
                      <a:endParaRPr sz="1000"/>
                    </a:p>
                  </a:txBody>
                  <a:tcPr marL="91425" marR="91425" marT="91425" marB="91425"/>
                </a:tc>
                <a:extLst>
                  <a:ext uri="{0D108BD9-81ED-4DB2-BD59-A6C34878D82A}">
                    <a16:rowId xmlns:a16="http://schemas.microsoft.com/office/drawing/2014/main" val="1383031517"/>
                  </a:ext>
                </a:extLst>
              </a:tr>
              <a:tr h="328491">
                <a:tc>
                  <a:txBody>
                    <a:bodyPr/>
                    <a:lstStyle/>
                    <a:p>
                      <a:pPr marL="0" lvl="0" indent="0" algn="l" rtl="0">
                        <a:spcBef>
                          <a:spcPts val="0"/>
                        </a:spcBef>
                        <a:spcAft>
                          <a:spcPts val="0"/>
                        </a:spcAft>
                        <a:buNone/>
                      </a:pPr>
                      <a:r>
                        <a:rPr lang="en" sz="1000"/>
                        <a:t>Overall Condition</a:t>
                      </a:r>
                      <a:endParaRPr sz="1000"/>
                    </a:p>
                  </a:txBody>
                  <a:tcPr marL="91425" marR="91425" marT="91425" marB="91425"/>
                </a:tc>
                <a:tc>
                  <a:txBody>
                    <a:bodyPr/>
                    <a:lstStyle/>
                    <a:p>
                      <a:pPr marL="0" lvl="0" indent="0" algn="l" rtl="0">
                        <a:spcBef>
                          <a:spcPts val="0"/>
                        </a:spcBef>
                        <a:spcAft>
                          <a:spcPts val="0"/>
                        </a:spcAft>
                        <a:buNone/>
                      </a:pPr>
                      <a:r>
                        <a:rPr lang="en" sz="1000" dirty="0"/>
                        <a:t>4399.53</a:t>
                      </a:r>
                      <a:endParaRPr sz="1000" dirty="0"/>
                    </a:p>
                  </a:txBody>
                  <a:tcPr marL="91425" marR="91425" marT="91425" marB="91425"/>
                </a:tc>
                <a:extLst>
                  <a:ext uri="{0D108BD9-81ED-4DB2-BD59-A6C34878D82A}">
                    <a16:rowId xmlns:a16="http://schemas.microsoft.com/office/drawing/2014/main" val="302856667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grpSp>
        <p:nvGrpSpPr>
          <p:cNvPr id="115" name="Group 114">
            <a:extLst>
              <a:ext uri="{FF2B5EF4-FFF2-40B4-BE49-F238E27FC236}">
                <a16:creationId xmlns:a16="http://schemas.microsoft.com/office/drawing/2014/main" id="{6C3F9269-B51E-4556-9221-44C750789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16" name="Oval 115">
              <a:extLst>
                <a:ext uri="{FF2B5EF4-FFF2-40B4-BE49-F238E27FC236}">
                  <a16:creationId xmlns:a16="http://schemas.microsoft.com/office/drawing/2014/main" id="{FC6015A4-B230-407A-A119-C7CEF83D1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7" name="Oval 116">
              <a:extLst>
                <a:ext uri="{FF2B5EF4-FFF2-40B4-BE49-F238E27FC236}">
                  <a16:creationId xmlns:a16="http://schemas.microsoft.com/office/drawing/2014/main" id="{DFD343FD-1A4D-4EB5-A19C-877ECC71A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19" name="Rectangle 11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499"/>
          </a:xfrm>
          <a:prstGeom prst="rect">
            <a:avLst/>
          </a:prstGeom>
          <a:blipFill dpi="0" rotWithShape="1">
            <a:blip r:embed="rId5">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27"/>
          <p:cNvSpPr txBox="1">
            <a:spLocks noGrp="1"/>
          </p:cNvSpPr>
          <p:nvPr>
            <p:ph type="title"/>
          </p:nvPr>
        </p:nvSpPr>
        <p:spPr>
          <a:xfrm>
            <a:off x="4800600" y="363474"/>
            <a:ext cx="3974689" cy="1207008"/>
          </a:xfrm>
          <a:prstGeom prst="rect">
            <a:avLst/>
          </a:prstGeom>
          <a:ln>
            <a:noFill/>
          </a:ln>
        </p:spPr>
        <p:txBody>
          <a:bodyPr spcFirstLastPara="1" vert="horz" lIns="91440" tIns="45720" rIns="91440" bIns="45720" rtlCol="0" anchor="ctr" anchorCtr="0">
            <a:normAutofit/>
          </a:bodyPr>
          <a:lstStyle/>
          <a:p>
            <a:pPr marL="0" lvl="0" indent="0" defTabSz="914400">
              <a:spcBef>
                <a:spcPct val="0"/>
              </a:spcBef>
              <a:spcAft>
                <a:spcPts val="0"/>
              </a:spcAft>
            </a:pPr>
            <a:r>
              <a:rPr lang="en-US" sz="3000" dirty="0"/>
              <a:t>How Sale Price can be driven up</a:t>
            </a:r>
          </a:p>
        </p:txBody>
      </p:sp>
      <p:pic>
        <p:nvPicPr>
          <p:cNvPr id="5" name="Picture 4">
            <a:extLst>
              <a:ext uri="{FF2B5EF4-FFF2-40B4-BE49-F238E27FC236}">
                <a16:creationId xmlns:a16="http://schemas.microsoft.com/office/drawing/2014/main" id="{ADBC1D4E-CAA9-4D35-B114-07AF3FE49AEE}"/>
              </a:ext>
            </a:extLst>
          </p:cNvPr>
          <p:cNvPicPr>
            <a:picLocks noChangeAspect="1"/>
          </p:cNvPicPr>
          <p:nvPr/>
        </p:nvPicPr>
        <p:blipFill rotWithShape="1">
          <a:blip r:embed="rId6"/>
          <a:srcRect l="12632" r="28321"/>
          <a:stretch/>
        </p:blipFill>
        <p:spPr>
          <a:xfrm>
            <a:off x="20" y="10"/>
            <a:ext cx="4549857" cy="5143489"/>
          </a:xfrm>
          <a:prstGeom prst="rect">
            <a:avLst/>
          </a:prstGeom>
        </p:spPr>
      </p:pic>
      <p:sp>
        <p:nvSpPr>
          <p:cNvPr id="161" name="Google Shape;161;p27"/>
          <p:cNvSpPr txBox="1">
            <a:spLocks noGrp="1"/>
          </p:cNvSpPr>
          <p:nvPr>
            <p:ph type="body" idx="1"/>
          </p:nvPr>
        </p:nvSpPr>
        <p:spPr>
          <a:xfrm>
            <a:off x="4800599" y="1591056"/>
            <a:ext cx="3974689" cy="3038094"/>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SzPct val="85000"/>
              <a:buNone/>
            </a:pPr>
            <a:r>
              <a:rPr lang="en-US" sz="1500" b="1" dirty="0">
                <a:sym typeface="Arial"/>
              </a:rPr>
              <a:t>New Houses</a:t>
            </a:r>
          </a:p>
          <a:p>
            <a:pPr marL="457200" lvl="0" indent="-182880" defTabSz="914400">
              <a:spcBef>
                <a:spcPts val="1600"/>
              </a:spcBef>
              <a:spcAft>
                <a:spcPts val="0"/>
              </a:spcAft>
              <a:buSzPct val="85000"/>
              <a:buFont typeface="Wingdings" pitchFamily="2" charset="2"/>
              <a:buChar char="§"/>
            </a:pPr>
            <a:r>
              <a:rPr lang="en-US" sz="1500" dirty="0">
                <a:sym typeface="Arial"/>
              </a:rPr>
              <a:t>Each of these factors contributes to the overall quality score of a house</a:t>
            </a:r>
          </a:p>
          <a:p>
            <a:pPr marL="457200" lvl="0" indent="-182880" defTabSz="914400">
              <a:spcBef>
                <a:spcPts val="0"/>
              </a:spcBef>
              <a:spcAft>
                <a:spcPts val="0"/>
              </a:spcAft>
              <a:buSzPct val="85000"/>
              <a:buFont typeface="Wingdings" pitchFamily="2" charset="2"/>
              <a:buChar char="§"/>
            </a:pPr>
            <a:r>
              <a:rPr lang="en-US" sz="1500" dirty="0">
                <a:sym typeface="Arial"/>
              </a:rPr>
              <a:t>Increasing the number of bedrooms</a:t>
            </a:r>
          </a:p>
          <a:p>
            <a:pPr marL="457200" lvl="0" indent="-182880" defTabSz="914400">
              <a:spcBef>
                <a:spcPts val="0"/>
              </a:spcBef>
              <a:spcAft>
                <a:spcPts val="0"/>
              </a:spcAft>
              <a:buSzPct val="85000"/>
              <a:buFont typeface="Wingdings" pitchFamily="2" charset="2"/>
              <a:buChar char="§"/>
            </a:pPr>
            <a:r>
              <a:rPr lang="en-US" sz="1500" dirty="0">
                <a:sym typeface="Arial"/>
              </a:rPr>
              <a:t>Adding extra fireplaces</a:t>
            </a:r>
          </a:p>
          <a:p>
            <a:pPr marL="457200" lvl="0" indent="-182880" defTabSz="914400">
              <a:spcBef>
                <a:spcPts val="0"/>
              </a:spcBef>
              <a:spcAft>
                <a:spcPts val="0"/>
              </a:spcAft>
              <a:buSzPct val="85000"/>
              <a:buFont typeface="Wingdings" pitchFamily="2" charset="2"/>
              <a:buChar char="§"/>
            </a:pPr>
            <a:r>
              <a:rPr lang="en-US" sz="1500" dirty="0">
                <a:sym typeface="Arial"/>
              </a:rPr>
              <a:t>Having paved path road access</a:t>
            </a:r>
          </a:p>
          <a:p>
            <a:pPr marL="457200" lvl="0" indent="-182880" defTabSz="914400">
              <a:spcBef>
                <a:spcPts val="0"/>
              </a:spcBef>
              <a:spcAft>
                <a:spcPts val="0"/>
              </a:spcAft>
              <a:buSzPct val="85000"/>
              <a:buFont typeface="Wingdings" pitchFamily="2" charset="2"/>
              <a:buChar char="§"/>
            </a:pPr>
            <a:r>
              <a:rPr lang="en-US" sz="1500" dirty="0">
                <a:sym typeface="Arial"/>
              </a:rPr>
              <a:t>Using superior roofing material</a:t>
            </a:r>
          </a:p>
          <a:p>
            <a:pPr marL="457200" lvl="0" indent="-182880" defTabSz="914400">
              <a:spcBef>
                <a:spcPts val="0"/>
              </a:spcBef>
              <a:spcAft>
                <a:spcPts val="0"/>
              </a:spcAft>
              <a:buSzPct val="85000"/>
              <a:buFont typeface="Wingdings" pitchFamily="2" charset="2"/>
              <a:buChar char="§"/>
            </a:pPr>
            <a:r>
              <a:rPr lang="en-US" sz="1500" dirty="0">
                <a:sym typeface="Arial"/>
              </a:rPr>
              <a:t>Providing a full bath in the basement</a:t>
            </a:r>
          </a:p>
          <a:p>
            <a:pPr marL="457200" lvl="0" indent="-182880" defTabSz="914400">
              <a:spcBef>
                <a:spcPts val="0"/>
              </a:spcBef>
              <a:spcAft>
                <a:spcPts val="0"/>
              </a:spcAft>
              <a:buSzPct val="85000"/>
              <a:buFont typeface="Wingdings" pitchFamily="2" charset="2"/>
              <a:buChar char="§"/>
            </a:pPr>
            <a:r>
              <a:rPr lang="en-US" sz="1500" dirty="0">
                <a:sym typeface="Arial"/>
              </a:rPr>
              <a:t>Adding a garage(or extra garages)</a:t>
            </a:r>
          </a:p>
          <a:p>
            <a:pPr marL="457200" lvl="0" indent="-182880" defTabSz="914400">
              <a:spcBef>
                <a:spcPts val="0"/>
              </a:spcBef>
              <a:spcAft>
                <a:spcPts val="0"/>
              </a:spcAft>
              <a:buSzPct val="85000"/>
              <a:buFont typeface="Wingdings" pitchFamily="2" charset="2"/>
              <a:buChar char="§"/>
            </a:pPr>
            <a:r>
              <a:rPr lang="en-US" sz="1500" dirty="0">
                <a:sym typeface="Arial"/>
              </a:rPr>
              <a:t>Keeping in mind the land-sloping when buying land/house</a:t>
            </a:r>
          </a:p>
          <a:p>
            <a:pPr marL="1828800" lvl="0" indent="-182880" defTabSz="914400">
              <a:spcBef>
                <a:spcPts val="1600"/>
              </a:spcBef>
              <a:spcAft>
                <a:spcPts val="1600"/>
              </a:spcAft>
              <a:buSzPct val="85000"/>
              <a:buFont typeface="Wingdings" pitchFamily="2" charset="2"/>
              <a:buChar char="§"/>
            </a:pPr>
            <a:endParaRPr lang="en-US" dirty="0">
              <a:highlight>
                <a:srgbClr val="FFFFFF"/>
              </a:highlight>
              <a:sym typeface="Arial"/>
            </a:endParaRPr>
          </a:p>
        </p:txBody>
      </p:sp>
      <p:grpSp>
        <p:nvGrpSpPr>
          <p:cNvPr id="121" name="Group 12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22" name="Oval 121">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3" name="Oval 12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grpSp>
        <p:nvGrpSpPr>
          <p:cNvPr id="176" name="Group 114">
            <a:extLst>
              <a:ext uri="{FF2B5EF4-FFF2-40B4-BE49-F238E27FC236}">
                <a16:creationId xmlns:a16="http://schemas.microsoft.com/office/drawing/2014/main" id="{6C3F9269-B51E-4556-9221-44C750789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16" name="Oval 115">
              <a:extLst>
                <a:ext uri="{FF2B5EF4-FFF2-40B4-BE49-F238E27FC236}">
                  <a16:creationId xmlns:a16="http://schemas.microsoft.com/office/drawing/2014/main" id="{FC6015A4-B230-407A-A119-C7CEF83D1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7" name="Oval 116">
              <a:extLst>
                <a:ext uri="{FF2B5EF4-FFF2-40B4-BE49-F238E27FC236}">
                  <a16:creationId xmlns:a16="http://schemas.microsoft.com/office/drawing/2014/main" id="{DFD343FD-1A4D-4EB5-A19C-877ECC71A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77" name="Rectangle 118">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27"/>
          <p:cNvSpPr txBox="1">
            <a:spLocks noGrp="1"/>
          </p:cNvSpPr>
          <p:nvPr>
            <p:ph type="title"/>
          </p:nvPr>
        </p:nvSpPr>
        <p:spPr>
          <a:xfrm>
            <a:off x="5912709" y="363474"/>
            <a:ext cx="2862580" cy="1207008"/>
          </a:xfrm>
          <a:prstGeom prst="rect">
            <a:avLst/>
          </a:prstGeom>
          <a:ln>
            <a:noFill/>
          </a:ln>
        </p:spPr>
        <p:txBody>
          <a:bodyPr spcFirstLastPara="1" vert="horz" lIns="91440" tIns="45720" rIns="91440" bIns="45720" rtlCol="0" anchor="ctr" anchorCtr="0">
            <a:normAutofit/>
          </a:bodyPr>
          <a:lstStyle/>
          <a:p>
            <a:pPr marL="0" lvl="0" indent="0" defTabSz="914400">
              <a:spcBef>
                <a:spcPct val="0"/>
              </a:spcBef>
              <a:spcAft>
                <a:spcPts val="0"/>
              </a:spcAft>
            </a:pPr>
            <a:r>
              <a:rPr lang="en-US" sz="2400" dirty="0"/>
              <a:t>How Sale Price can be driven up</a:t>
            </a:r>
          </a:p>
        </p:txBody>
      </p:sp>
      <p:pic>
        <p:nvPicPr>
          <p:cNvPr id="5" name="Picture 4">
            <a:extLst>
              <a:ext uri="{FF2B5EF4-FFF2-40B4-BE49-F238E27FC236}">
                <a16:creationId xmlns:a16="http://schemas.microsoft.com/office/drawing/2014/main" id="{ADBC1D4E-CAA9-4D35-B114-07AF3FE49AEE}"/>
              </a:ext>
            </a:extLst>
          </p:cNvPr>
          <p:cNvPicPr>
            <a:picLocks noChangeAspect="1"/>
          </p:cNvPicPr>
          <p:nvPr/>
        </p:nvPicPr>
        <p:blipFill rotWithShape="1">
          <a:blip r:embed="rId7"/>
          <a:srcRect l="22423" r="4927"/>
          <a:stretch/>
        </p:blipFill>
        <p:spPr>
          <a:xfrm>
            <a:off x="2507" y="10"/>
            <a:ext cx="5661692" cy="5143490"/>
          </a:xfrm>
          <a:prstGeom prst="rect">
            <a:avLst/>
          </a:prstGeom>
        </p:spPr>
      </p:pic>
      <p:sp>
        <p:nvSpPr>
          <p:cNvPr id="161" name="Google Shape;161;p27"/>
          <p:cNvSpPr txBox="1">
            <a:spLocks noGrp="1"/>
          </p:cNvSpPr>
          <p:nvPr>
            <p:ph type="body" idx="1"/>
          </p:nvPr>
        </p:nvSpPr>
        <p:spPr>
          <a:xfrm>
            <a:off x="5912708" y="1591056"/>
            <a:ext cx="2862580" cy="3038094"/>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SzPct val="85000"/>
              <a:buNone/>
            </a:pPr>
            <a:r>
              <a:rPr lang="en-US" sz="1500" b="1" dirty="0">
                <a:sym typeface="Arial"/>
              </a:rPr>
              <a:t>Existing Houses</a:t>
            </a:r>
          </a:p>
          <a:p>
            <a:pPr marL="0" lvl="0" indent="-182880" defTabSz="914400">
              <a:spcBef>
                <a:spcPts val="0"/>
              </a:spcBef>
              <a:spcAft>
                <a:spcPts val="600"/>
              </a:spcAft>
              <a:buSzPct val="85000"/>
              <a:buFont typeface="Wingdings" pitchFamily="2" charset="2"/>
              <a:buChar char="§"/>
            </a:pPr>
            <a:endParaRPr lang="en-US" sz="1500" b="1" dirty="0">
              <a:sym typeface="Arial"/>
            </a:endParaRPr>
          </a:p>
          <a:p>
            <a:pPr marL="457200" lvl="0" indent="-182880" defTabSz="914400">
              <a:spcBef>
                <a:spcPts val="0"/>
              </a:spcBef>
              <a:spcAft>
                <a:spcPts val="600"/>
              </a:spcAft>
              <a:buSzPct val="85000"/>
              <a:buFont typeface="Wingdings" pitchFamily="2" charset="2"/>
              <a:buChar char="§"/>
            </a:pPr>
            <a:r>
              <a:rPr lang="en-US" sz="1500" dirty="0">
                <a:sym typeface="Arial"/>
              </a:rPr>
              <a:t>Adding extra fireplaces</a:t>
            </a:r>
          </a:p>
          <a:p>
            <a:pPr indent="-182880" defTabSz="914400">
              <a:spcAft>
                <a:spcPts val="600"/>
              </a:spcAft>
              <a:buSzPct val="85000"/>
              <a:buFont typeface="Wingdings" pitchFamily="2" charset="2"/>
              <a:buChar char="§"/>
            </a:pPr>
            <a:r>
              <a:rPr lang="en-US" sz="1500" dirty="0">
                <a:sym typeface="Arial"/>
              </a:rPr>
              <a:t>Changing road access from gravel to paved paths</a:t>
            </a:r>
          </a:p>
          <a:p>
            <a:pPr indent="-182880" defTabSz="914400">
              <a:spcAft>
                <a:spcPts val="600"/>
              </a:spcAft>
              <a:buSzPct val="85000"/>
              <a:buFont typeface="Wingdings" pitchFamily="2" charset="2"/>
              <a:buChar char="§"/>
            </a:pPr>
            <a:r>
              <a:rPr lang="en-US" sz="1500" dirty="0">
                <a:sym typeface="Arial"/>
              </a:rPr>
              <a:t>Changing roofing material</a:t>
            </a:r>
          </a:p>
          <a:p>
            <a:pPr indent="-182880" defTabSz="914400">
              <a:spcAft>
                <a:spcPts val="600"/>
              </a:spcAft>
              <a:buSzPct val="85000"/>
              <a:buFont typeface="Wingdings" pitchFamily="2" charset="2"/>
              <a:buChar char="§"/>
            </a:pPr>
            <a:r>
              <a:rPr lang="en-US" sz="1500" dirty="0">
                <a:sym typeface="Arial"/>
              </a:rPr>
              <a:t>All the other factors if easy to add</a:t>
            </a:r>
          </a:p>
          <a:p>
            <a:pPr marL="274320" indent="-182880" defTabSz="914400">
              <a:spcAft>
                <a:spcPts val="600"/>
              </a:spcAft>
              <a:buSzPct val="85000"/>
              <a:buFont typeface="Wingdings" pitchFamily="2" charset="2"/>
              <a:buChar char="§"/>
            </a:pPr>
            <a:endParaRPr lang="en-US" sz="1200" dirty="0">
              <a:sym typeface="Arial"/>
            </a:endParaRPr>
          </a:p>
          <a:p>
            <a:pPr marL="457200" lvl="0" indent="-182880" defTabSz="914400">
              <a:spcBef>
                <a:spcPts val="0"/>
              </a:spcBef>
              <a:spcAft>
                <a:spcPts val="600"/>
              </a:spcAft>
              <a:buSzPct val="85000"/>
              <a:buFont typeface="Wingdings" pitchFamily="2" charset="2"/>
              <a:buChar char="§"/>
            </a:pPr>
            <a:endParaRPr lang="en-US" sz="1200" dirty="0">
              <a:sym typeface="Arial"/>
            </a:endParaRPr>
          </a:p>
          <a:p>
            <a:pPr marL="457200" lvl="0" indent="-182880" defTabSz="914400">
              <a:spcBef>
                <a:spcPts val="0"/>
              </a:spcBef>
              <a:spcAft>
                <a:spcPts val="600"/>
              </a:spcAft>
              <a:buSzPct val="85000"/>
              <a:buFont typeface="Wingdings" pitchFamily="2" charset="2"/>
              <a:buChar char="§"/>
            </a:pPr>
            <a:endParaRPr lang="en-US" sz="1200" dirty="0">
              <a:sym typeface="Arial"/>
            </a:endParaRPr>
          </a:p>
          <a:p>
            <a:pPr marL="457200" lvl="0" indent="-182880" defTabSz="914400">
              <a:spcBef>
                <a:spcPts val="0"/>
              </a:spcBef>
              <a:spcAft>
                <a:spcPts val="600"/>
              </a:spcAft>
              <a:buSzPct val="85000"/>
              <a:buFont typeface="Wingdings" pitchFamily="2" charset="2"/>
              <a:buChar char="§"/>
            </a:pPr>
            <a:endParaRPr lang="en-US" sz="1200" dirty="0">
              <a:sym typeface="Arial"/>
            </a:endParaRPr>
          </a:p>
          <a:p>
            <a:pPr marL="457200" lvl="0" indent="-182880" defTabSz="914400">
              <a:spcBef>
                <a:spcPts val="0"/>
              </a:spcBef>
              <a:spcAft>
                <a:spcPts val="600"/>
              </a:spcAft>
              <a:buSzPct val="85000"/>
              <a:buFont typeface="Wingdings" pitchFamily="2" charset="2"/>
              <a:buChar char="§"/>
            </a:pPr>
            <a:endParaRPr lang="en-US" sz="1200" dirty="0">
              <a:highlight>
                <a:srgbClr val="FFFFFF"/>
              </a:highlight>
              <a:sym typeface="Arial"/>
            </a:endParaRPr>
          </a:p>
        </p:txBody>
      </p:sp>
      <p:grpSp>
        <p:nvGrpSpPr>
          <p:cNvPr id="178" name="Group 120">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22" name="Oval 121">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3" name="Oval 122">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13136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5"/>
        <p:cNvGrpSpPr/>
        <p:nvPr/>
      </p:nvGrpSpPr>
      <p:grpSpPr>
        <a:xfrm>
          <a:off x="0" y="0"/>
          <a:ext cx="0" cy="0"/>
          <a:chOff x="0" y="0"/>
          <a:chExt cx="0" cy="0"/>
        </a:xfrm>
      </p:grpSpPr>
      <p:sp>
        <p:nvSpPr>
          <p:cNvPr id="188" name="Rectangle 187">
            <a:extLst>
              <a:ext uri="{FF2B5EF4-FFF2-40B4-BE49-F238E27FC236}">
                <a16:creationId xmlns:a16="http://schemas.microsoft.com/office/drawing/2014/main" id="{44FC10B2-BCD5-46E2-A2E0-F714BE70C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92C2962D-5AA6-4EB0-9A2C-F385BF76A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5196A65C-A88E-4E6C-9882-A77D52FC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a:extLst>
              <a:ext uri="{FF2B5EF4-FFF2-40B4-BE49-F238E27FC236}">
                <a16:creationId xmlns:a16="http://schemas.microsoft.com/office/drawing/2014/main" id="{9D656BC9-D198-47EB-BF65-7B922CED41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95" name="Oval 194">
              <a:extLst>
                <a:ext uri="{FF2B5EF4-FFF2-40B4-BE49-F238E27FC236}">
                  <a16:creationId xmlns:a16="http://schemas.microsoft.com/office/drawing/2014/main" id="{9C92DB27-596D-48D1-BB72-94081C9C1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6" name="Oval 195">
              <a:extLst>
                <a:ext uri="{FF2B5EF4-FFF2-40B4-BE49-F238E27FC236}">
                  <a16:creationId xmlns:a16="http://schemas.microsoft.com/office/drawing/2014/main" id="{9AF33BFF-A87A-4022-BFF0-6C6E10173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98" name="Rectangle 19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782C78E-D0B4-439A-AAEF-22B068071A15}"/>
              </a:ext>
            </a:extLst>
          </p:cNvPr>
          <p:cNvPicPr>
            <a:picLocks noChangeAspect="1"/>
          </p:cNvPicPr>
          <p:nvPr/>
        </p:nvPicPr>
        <p:blipFill rotWithShape="1">
          <a:blip r:embed="rId7"/>
          <a:srcRect t="16578" b="8422"/>
          <a:stretch/>
        </p:blipFill>
        <p:spPr>
          <a:xfrm>
            <a:off x="20" y="10"/>
            <a:ext cx="9143980" cy="5143489"/>
          </a:xfrm>
          <a:prstGeom prst="rect">
            <a:avLst/>
          </a:prstGeom>
        </p:spPr>
      </p:pic>
      <p:sp>
        <p:nvSpPr>
          <p:cNvPr id="200" name="Rectangle 19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blipFill dpi="0" rotWithShape="1">
            <a:blip r:embed="rId8">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Google Shape;166;p28"/>
          <p:cNvSpPr txBox="1">
            <a:spLocks noGrp="1"/>
          </p:cNvSpPr>
          <p:nvPr>
            <p:ph type="title"/>
          </p:nvPr>
        </p:nvSpPr>
        <p:spPr>
          <a:xfrm>
            <a:off x="2323079" y="2064895"/>
            <a:ext cx="5542005" cy="1102093"/>
          </a:xfrm>
          <a:prstGeom prst="rect">
            <a:avLst/>
          </a:prstGeom>
        </p:spPr>
        <p:txBody>
          <a:bodyPr spcFirstLastPara="1" vert="horz" lIns="91440" tIns="45720" rIns="91440" bIns="45720" rtlCol="0" anchor="b" anchorCtr="0">
            <a:normAutofit/>
          </a:bodyPr>
          <a:lstStyle/>
          <a:p>
            <a:pPr marL="1828800" lvl="0" indent="457200" algn="l" defTabSz="914400">
              <a:lnSpc>
                <a:spcPct val="80000"/>
              </a:lnSpc>
              <a:spcBef>
                <a:spcPct val="0"/>
              </a:spcBef>
              <a:spcAft>
                <a:spcPts val="0"/>
              </a:spcAft>
            </a:pPr>
            <a:r>
              <a:rPr lang="en-US" sz="6000" kern="1200" cap="all" baseline="0" dirty="0">
                <a:solidFill>
                  <a:srgbClr val="FFFFFF"/>
                </a:solidFill>
                <a:latin typeface="+mj-lt"/>
                <a:ea typeface="+mj-ea"/>
                <a:cs typeface="+mj-cs"/>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746900" y="445025"/>
            <a:ext cx="40857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66" name="Google Shape;66;p14"/>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Wingdings" panose="05000000000000000000" pitchFamily="2" charset="2"/>
              <a:buChar char="q"/>
            </a:pPr>
            <a:r>
              <a:rPr lang="en" sz="1600" dirty="0">
                <a:solidFill>
                  <a:srgbClr val="000000"/>
                </a:solidFill>
              </a:rPr>
              <a:t>Problem Statement</a:t>
            </a:r>
            <a:endParaRPr sz="1600" dirty="0">
              <a:solidFill>
                <a:srgbClr val="000000"/>
              </a:solidFill>
            </a:endParaRPr>
          </a:p>
          <a:p>
            <a:pPr marL="457200" lvl="0" indent="-330200" algn="l" rtl="0">
              <a:spcBef>
                <a:spcPts val="0"/>
              </a:spcBef>
              <a:spcAft>
                <a:spcPts val="0"/>
              </a:spcAft>
              <a:buClr>
                <a:srgbClr val="000000"/>
              </a:buClr>
              <a:buSzPts val="1600"/>
              <a:buFont typeface="Wingdings" panose="05000000000000000000" pitchFamily="2" charset="2"/>
              <a:buChar char="q"/>
            </a:pPr>
            <a:r>
              <a:rPr lang="en" sz="1600" dirty="0">
                <a:solidFill>
                  <a:srgbClr val="000000"/>
                </a:solidFill>
              </a:rPr>
              <a:t>Our Data</a:t>
            </a:r>
            <a:endParaRPr sz="1600" dirty="0">
              <a:solidFill>
                <a:srgbClr val="000000"/>
              </a:solidFill>
            </a:endParaRPr>
          </a:p>
          <a:p>
            <a:pPr marL="457200" lvl="0" indent="-330200" algn="l" rtl="0">
              <a:spcBef>
                <a:spcPts val="0"/>
              </a:spcBef>
              <a:spcAft>
                <a:spcPts val="0"/>
              </a:spcAft>
              <a:buClr>
                <a:srgbClr val="000000"/>
              </a:buClr>
              <a:buSzPts val="1600"/>
              <a:buFont typeface="Wingdings" panose="05000000000000000000" pitchFamily="2" charset="2"/>
              <a:buChar char="q"/>
            </a:pPr>
            <a:r>
              <a:rPr lang="en" sz="1600" dirty="0">
                <a:solidFill>
                  <a:srgbClr val="000000"/>
                </a:solidFill>
              </a:rPr>
              <a:t>Customer Centric Business Question</a:t>
            </a:r>
            <a:endParaRPr sz="1600" dirty="0">
              <a:solidFill>
                <a:srgbClr val="000000"/>
              </a:solidFill>
            </a:endParaRPr>
          </a:p>
          <a:p>
            <a:pPr marL="457200" lvl="0" indent="-330200" algn="l" rtl="0">
              <a:spcBef>
                <a:spcPts val="0"/>
              </a:spcBef>
              <a:spcAft>
                <a:spcPts val="0"/>
              </a:spcAft>
              <a:buClr>
                <a:srgbClr val="000000"/>
              </a:buClr>
              <a:buSzPts val="1600"/>
              <a:buFont typeface="Wingdings" panose="05000000000000000000" pitchFamily="2" charset="2"/>
              <a:buChar char="q"/>
            </a:pPr>
            <a:r>
              <a:rPr lang="en" sz="1600" dirty="0">
                <a:solidFill>
                  <a:srgbClr val="000000"/>
                </a:solidFill>
              </a:rPr>
              <a:t>Tools Used</a:t>
            </a:r>
            <a:endParaRPr sz="1600" dirty="0">
              <a:solidFill>
                <a:srgbClr val="000000"/>
              </a:solidFill>
            </a:endParaRPr>
          </a:p>
          <a:p>
            <a:pPr marL="457200" lvl="0" indent="-330200" algn="l" rtl="0">
              <a:spcBef>
                <a:spcPts val="0"/>
              </a:spcBef>
              <a:spcAft>
                <a:spcPts val="0"/>
              </a:spcAft>
              <a:buClr>
                <a:srgbClr val="000000"/>
              </a:buClr>
              <a:buSzPts val="1600"/>
              <a:buFont typeface="Wingdings" panose="05000000000000000000" pitchFamily="2" charset="2"/>
              <a:buChar char="q"/>
            </a:pPr>
            <a:r>
              <a:rPr lang="en" sz="1600" dirty="0">
                <a:solidFill>
                  <a:srgbClr val="000000"/>
                </a:solidFill>
              </a:rPr>
              <a:t>Data Cleaning</a:t>
            </a:r>
            <a:endParaRPr sz="1600" dirty="0">
              <a:solidFill>
                <a:srgbClr val="000000"/>
              </a:solidFill>
            </a:endParaRPr>
          </a:p>
          <a:p>
            <a:pPr marL="457200" lvl="0" indent="-330200" algn="l" rtl="0">
              <a:spcBef>
                <a:spcPts val="0"/>
              </a:spcBef>
              <a:spcAft>
                <a:spcPts val="0"/>
              </a:spcAft>
              <a:buClr>
                <a:srgbClr val="000000"/>
              </a:buClr>
              <a:buSzPts val="1600"/>
              <a:buFont typeface="Wingdings" panose="05000000000000000000" pitchFamily="2" charset="2"/>
              <a:buChar char="q"/>
            </a:pPr>
            <a:r>
              <a:rPr lang="en" sz="1600" dirty="0">
                <a:solidFill>
                  <a:srgbClr val="000000"/>
                </a:solidFill>
              </a:rPr>
              <a:t>Our selected features</a:t>
            </a:r>
            <a:endParaRPr sz="1600" dirty="0">
              <a:solidFill>
                <a:srgbClr val="000000"/>
              </a:solidFill>
            </a:endParaRPr>
          </a:p>
          <a:p>
            <a:pPr marL="457200" lvl="0" indent="-330200" algn="l" rtl="0">
              <a:spcBef>
                <a:spcPts val="0"/>
              </a:spcBef>
              <a:spcAft>
                <a:spcPts val="0"/>
              </a:spcAft>
              <a:buClr>
                <a:srgbClr val="000000"/>
              </a:buClr>
              <a:buSzPts val="1600"/>
              <a:buFont typeface="Wingdings" panose="05000000000000000000" pitchFamily="2" charset="2"/>
              <a:buChar char="q"/>
            </a:pPr>
            <a:r>
              <a:rPr lang="en" sz="1600" dirty="0">
                <a:solidFill>
                  <a:srgbClr val="000000"/>
                </a:solidFill>
              </a:rPr>
              <a:t>Exploratory Analysis</a:t>
            </a:r>
            <a:endParaRPr sz="1600" dirty="0">
              <a:solidFill>
                <a:srgbClr val="000000"/>
              </a:solidFill>
            </a:endParaRPr>
          </a:p>
          <a:p>
            <a:pPr marL="457200" lvl="0" indent="-330200" algn="l" rtl="0">
              <a:spcBef>
                <a:spcPts val="0"/>
              </a:spcBef>
              <a:spcAft>
                <a:spcPts val="0"/>
              </a:spcAft>
              <a:buClr>
                <a:srgbClr val="000000"/>
              </a:buClr>
              <a:buSzPts val="1600"/>
              <a:buFont typeface="Wingdings" panose="05000000000000000000" pitchFamily="2" charset="2"/>
              <a:buChar char="q"/>
            </a:pPr>
            <a:r>
              <a:rPr lang="en" sz="1600" dirty="0">
                <a:solidFill>
                  <a:srgbClr val="000000"/>
                </a:solidFill>
              </a:rPr>
              <a:t>Regression</a:t>
            </a:r>
            <a:endParaRPr sz="1600" dirty="0">
              <a:solidFill>
                <a:srgbClr val="000000"/>
              </a:solidFill>
            </a:endParaRPr>
          </a:p>
          <a:p>
            <a:pPr marL="457200" lvl="0" indent="-330200" algn="l" rtl="0">
              <a:spcBef>
                <a:spcPts val="0"/>
              </a:spcBef>
              <a:spcAft>
                <a:spcPts val="0"/>
              </a:spcAft>
              <a:buClr>
                <a:srgbClr val="000000"/>
              </a:buClr>
              <a:buSzPts val="1600"/>
              <a:buFont typeface="Wingdings" panose="05000000000000000000" pitchFamily="2" charset="2"/>
              <a:buChar char="q"/>
            </a:pPr>
            <a:r>
              <a:rPr lang="en" sz="1600" dirty="0">
                <a:solidFill>
                  <a:srgbClr val="000000"/>
                </a:solidFill>
              </a:rPr>
              <a:t>Recommendations</a:t>
            </a:r>
            <a:endParaRPr sz="1600" dirty="0">
              <a:solidFill>
                <a:srgbClr val="000000"/>
              </a:solidFill>
            </a:endParaRPr>
          </a:p>
        </p:txBody>
      </p:sp>
      <p:sp>
        <p:nvSpPr>
          <p:cNvPr id="67" name="Google Shape;67;p14"/>
          <p:cNvSpPr/>
          <p:nvPr/>
        </p:nvSpPr>
        <p:spPr>
          <a:xfrm>
            <a:off x="12400" y="-25"/>
            <a:ext cx="4559700" cy="5143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73394"/>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House Prices: Advanced Regression Tech</a:t>
            </a:r>
            <a:r>
              <a:rPr lang="en-US" dirty="0" err="1"/>
              <a:t>nique</a:t>
            </a:r>
            <a:endParaRPr dirty="0"/>
          </a:p>
        </p:txBody>
      </p:sp>
      <p:sp>
        <p:nvSpPr>
          <p:cNvPr id="73" name="Google Shape;73;p15"/>
          <p:cNvSpPr txBox="1">
            <a:spLocks noGrp="1"/>
          </p:cNvSpPr>
          <p:nvPr>
            <p:ph type="body" idx="1"/>
          </p:nvPr>
        </p:nvSpPr>
        <p:spPr>
          <a:xfrm>
            <a:off x="311700" y="1827703"/>
            <a:ext cx="7980000" cy="2942403"/>
          </a:xfrm>
          <a:prstGeom prst="rect">
            <a:avLst/>
          </a:prstGeom>
        </p:spPr>
        <p:txBody>
          <a:bodyPr spcFirstLastPara="1" wrap="square" lIns="91425" tIns="91425" rIns="91425" bIns="91425" anchor="t" anchorCtr="0">
            <a:noAutofit/>
          </a:bodyPr>
          <a:lstStyle/>
          <a:p>
            <a:pPr lvl="0" algn="l" rtl="0">
              <a:spcBef>
                <a:spcPts val="0"/>
              </a:spcBef>
              <a:spcAft>
                <a:spcPts val="0"/>
              </a:spcAft>
              <a:buClr>
                <a:srgbClr val="000000"/>
              </a:buClr>
              <a:buSzPts val="1800"/>
              <a:buFont typeface="Wingdings" panose="05000000000000000000" pitchFamily="2" charset="2"/>
              <a:buChar char="§"/>
            </a:pPr>
            <a:r>
              <a:rPr lang="en" dirty="0">
                <a:solidFill>
                  <a:srgbClr val="000000"/>
                </a:solidFill>
              </a:rPr>
              <a:t>Open data set available on Kaggle</a:t>
            </a:r>
            <a:endParaRPr dirty="0">
              <a:solidFill>
                <a:srgbClr val="000000"/>
              </a:solidFill>
            </a:endParaRPr>
          </a:p>
          <a:p>
            <a:pPr lvl="0" algn="l" rtl="0">
              <a:spcBef>
                <a:spcPts val="0"/>
              </a:spcBef>
              <a:spcAft>
                <a:spcPts val="0"/>
              </a:spcAft>
              <a:buClr>
                <a:srgbClr val="000000"/>
              </a:buClr>
              <a:buSzPts val="1800"/>
              <a:buFont typeface="Wingdings" panose="05000000000000000000" pitchFamily="2" charset="2"/>
              <a:buChar char="§"/>
            </a:pPr>
            <a:r>
              <a:rPr lang="en" dirty="0">
                <a:solidFill>
                  <a:srgbClr val="000000"/>
                </a:solidFill>
              </a:rPr>
              <a:t>Rigorous dataset containing 79 explanatory variables about the house</a:t>
            </a:r>
            <a:endParaRPr dirty="0">
              <a:solidFill>
                <a:srgbClr val="000000"/>
              </a:solidFill>
            </a:endParaRPr>
          </a:p>
          <a:p>
            <a:pPr lvl="0" algn="l" rtl="0">
              <a:spcBef>
                <a:spcPts val="0"/>
              </a:spcBef>
              <a:spcAft>
                <a:spcPts val="0"/>
              </a:spcAft>
              <a:buClr>
                <a:srgbClr val="000000"/>
              </a:buClr>
              <a:buSzPts val="1800"/>
              <a:buFont typeface="Wingdings" panose="05000000000000000000" pitchFamily="2" charset="2"/>
              <a:buChar char="§"/>
            </a:pPr>
            <a:r>
              <a:rPr lang="en" dirty="0">
                <a:solidFill>
                  <a:srgbClr val="000000"/>
                </a:solidFill>
              </a:rPr>
              <a:t>Wider arena to understand what could influence pricing</a:t>
            </a:r>
            <a:endParaRPr dirty="0">
              <a:solidFill>
                <a:srgbClr val="000000"/>
              </a:solidFill>
            </a:endParaRPr>
          </a:p>
          <a:p>
            <a:pPr lvl="0" algn="l" rtl="0">
              <a:spcBef>
                <a:spcPts val="0"/>
              </a:spcBef>
              <a:spcAft>
                <a:spcPts val="0"/>
              </a:spcAft>
              <a:buClr>
                <a:srgbClr val="000000"/>
              </a:buClr>
              <a:buSzPts val="1800"/>
              <a:buFont typeface="Wingdings" panose="05000000000000000000" pitchFamily="2" charset="2"/>
              <a:buChar char="§"/>
            </a:pPr>
            <a:r>
              <a:rPr lang="en" dirty="0">
                <a:solidFill>
                  <a:srgbClr val="000000"/>
                </a:solidFill>
              </a:rPr>
              <a:t>Variables span across Garage, Roof, Layout, indoors, aesthetics, environment etc. </a:t>
            </a:r>
            <a:endParaRPr dirty="0">
              <a:solidFill>
                <a:srgbClr val="000000"/>
              </a:solidFill>
            </a:endParaRPr>
          </a:p>
        </p:txBody>
      </p:sp>
      <p:pic>
        <p:nvPicPr>
          <p:cNvPr id="74" name="Google Shape;74;p15"/>
          <p:cNvPicPr preferRelativeResize="0"/>
          <p:nvPr/>
        </p:nvPicPr>
        <p:blipFill rotWithShape="1">
          <a:blip r:embed="rId3">
            <a:alphaModFix/>
          </a:blip>
          <a:srcRect t="13850" b="-13849"/>
          <a:stretch/>
        </p:blipFill>
        <p:spPr>
          <a:xfrm>
            <a:off x="501113" y="3303326"/>
            <a:ext cx="8141775" cy="144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8"/>
        <p:cNvGrpSpPr/>
        <p:nvPr/>
      </p:nvGrpSpPr>
      <p:grpSpPr>
        <a:xfrm>
          <a:off x="0" y="0"/>
          <a:ext cx="0" cy="0"/>
          <a:chOff x="0" y="0"/>
          <a:chExt cx="0" cy="0"/>
        </a:xfrm>
      </p:grpSpPr>
      <p:grpSp>
        <p:nvGrpSpPr>
          <p:cNvPr id="85" name="Group 84">
            <a:extLst>
              <a:ext uri="{FF2B5EF4-FFF2-40B4-BE49-F238E27FC236}">
                <a16:creationId xmlns:a16="http://schemas.microsoft.com/office/drawing/2014/main" id="{6C3F9269-B51E-4556-9221-44C750789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6" name="Oval 85">
              <a:extLst>
                <a:ext uri="{FF2B5EF4-FFF2-40B4-BE49-F238E27FC236}">
                  <a16:creationId xmlns:a16="http://schemas.microsoft.com/office/drawing/2014/main" id="{FC6015A4-B230-407A-A119-C7CEF83D1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7" name="Oval 86">
              <a:extLst>
                <a:ext uri="{FF2B5EF4-FFF2-40B4-BE49-F238E27FC236}">
                  <a16:creationId xmlns:a16="http://schemas.microsoft.com/office/drawing/2014/main" id="{DFD343FD-1A4D-4EB5-A19C-877ECC71A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9" name="Rectangle 8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499"/>
          </a:xfrm>
          <a:prstGeom prst="rect">
            <a:avLst/>
          </a:prstGeom>
          <a:blipFill dpi="0" rotWithShape="1">
            <a:blip r:embed="rId5">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Google Shape;79;p16"/>
          <p:cNvSpPr txBox="1">
            <a:spLocks noGrp="1"/>
          </p:cNvSpPr>
          <p:nvPr>
            <p:ph type="title"/>
          </p:nvPr>
        </p:nvSpPr>
        <p:spPr>
          <a:xfrm>
            <a:off x="4800600" y="363474"/>
            <a:ext cx="3974689" cy="1207008"/>
          </a:xfrm>
          <a:prstGeom prst="rect">
            <a:avLst/>
          </a:prstGeom>
          <a:ln>
            <a:noFill/>
          </a:ln>
        </p:spPr>
        <p:txBody>
          <a:bodyPr spcFirstLastPara="1" vert="horz" lIns="91440" tIns="45720" rIns="91440" bIns="45720" rtlCol="0" anchor="ctr" anchorCtr="0">
            <a:normAutofit/>
          </a:bodyPr>
          <a:lstStyle/>
          <a:p>
            <a:pPr marL="0" lvl="0" indent="0" defTabSz="914400">
              <a:spcBef>
                <a:spcPct val="0"/>
              </a:spcBef>
              <a:spcAft>
                <a:spcPts val="0"/>
              </a:spcAft>
            </a:pPr>
            <a:r>
              <a:rPr lang="en-US" sz="3000" dirty="0"/>
              <a:t>Customer Centric Question</a:t>
            </a:r>
          </a:p>
        </p:txBody>
      </p:sp>
      <p:pic>
        <p:nvPicPr>
          <p:cNvPr id="4" name="Picture 3" descr="A picture containing sky, wall, person, indoor&#10;&#10;Description automatically generated">
            <a:extLst>
              <a:ext uri="{FF2B5EF4-FFF2-40B4-BE49-F238E27FC236}">
                <a16:creationId xmlns:a16="http://schemas.microsoft.com/office/drawing/2014/main" id="{A73A0033-297A-424E-8212-538308F7DE44}"/>
              </a:ext>
            </a:extLst>
          </p:cNvPr>
          <p:cNvPicPr>
            <a:picLocks noChangeAspect="1"/>
          </p:cNvPicPr>
          <p:nvPr/>
        </p:nvPicPr>
        <p:blipFill rotWithShape="1">
          <a:blip r:embed="rId6"/>
          <a:srcRect l="25648" r="34988"/>
          <a:stretch/>
        </p:blipFill>
        <p:spPr>
          <a:xfrm>
            <a:off x="20" y="10"/>
            <a:ext cx="4549857" cy="5143489"/>
          </a:xfrm>
          <a:prstGeom prst="rect">
            <a:avLst/>
          </a:prstGeom>
        </p:spPr>
      </p:pic>
      <p:sp>
        <p:nvSpPr>
          <p:cNvPr id="80" name="Google Shape;80;p16"/>
          <p:cNvSpPr txBox="1">
            <a:spLocks noGrp="1"/>
          </p:cNvSpPr>
          <p:nvPr>
            <p:ph type="body" idx="1"/>
          </p:nvPr>
        </p:nvSpPr>
        <p:spPr>
          <a:xfrm>
            <a:off x="4800599" y="1591056"/>
            <a:ext cx="3974689" cy="3038094"/>
          </a:xfrm>
          <a:prstGeom prst="rect">
            <a:avLst/>
          </a:prstGeom>
        </p:spPr>
        <p:txBody>
          <a:bodyPr spcFirstLastPara="1" vert="horz" lIns="91440" tIns="45720" rIns="91440" bIns="45720" rtlCol="0" anchorCtr="0">
            <a:normAutofit/>
          </a:bodyPr>
          <a:lstStyle/>
          <a:p>
            <a:pPr marL="0" lvl="0" indent="-182880" defTabSz="914400">
              <a:spcBef>
                <a:spcPts val="0"/>
              </a:spcBef>
              <a:spcAft>
                <a:spcPts val="0"/>
              </a:spcAft>
              <a:buSzPct val="85000"/>
              <a:buFont typeface="Wingdings" pitchFamily="2" charset="2"/>
              <a:buChar char="§"/>
            </a:pPr>
            <a:endParaRPr lang="en-US" sz="1400" i="1" dirty="0"/>
          </a:p>
          <a:p>
            <a:pPr marL="0" lvl="0" indent="0" defTabSz="914400">
              <a:spcBef>
                <a:spcPts val="1600"/>
              </a:spcBef>
              <a:spcAft>
                <a:spcPts val="1600"/>
              </a:spcAft>
              <a:buSzPct val="85000"/>
              <a:buNone/>
            </a:pPr>
            <a:r>
              <a:rPr lang="en-US" sz="1700" dirty="0"/>
              <a:t>“Which features of the Iowa Housing dataset influences the customer buying decision and how well can these features be used to predict future sale price of a house and attract potential house buyers?”</a:t>
            </a:r>
          </a:p>
        </p:txBody>
      </p:sp>
      <p:grpSp>
        <p:nvGrpSpPr>
          <p:cNvPr id="91" name="Group 9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2" name="Oval 91">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3" name="Oval 9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32637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Cleaning and Variable selection</a:t>
            </a:r>
          </a:p>
        </p:txBody>
      </p:sp>
      <p:sp>
        <p:nvSpPr>
          <p:cNvPr id="86" name="Google Shape;86;p17"/>
          <p:cNvSpPr txBox="1">
            <a:spLocks noGrp="1"/>
          </p:cNvSpPr>
          <p:nvPr>
            <p:ph type="body" idx="1"/>
          </p:nvPr>
        </p:nvSpPr>
        <p:spPr>
          <a:xfrm>
            <a:off x="4868700" y="1397843"/>
            <a:ext cx="3963600" cy="3416400"/>
          </a:xfrm>
          <a:prstGeom prst="rect">
            <a:avLst/>
          </a:prstGeom>
        </p:spPr>
        <p:txBody>
          <a:bodyPr spcFirstLastPara="1" wrap="square" lIns="91425" tIns="91425" rIns="91425" bIns="91425" anchor="t" anchorCtr="0">
            <a:noAutofit/>
          </a:bodyPr>
          <a:lstStyle/>
          <a:p>
            <a:pPr marL="412750" lvl="0" indent="-285750" algn="just" rtl="0">
              <a:spcBef>
                <a:spcPts val="0"/>
              </a:spcBef>
              <a:spcAft>
                <a:spcPts val="0"/>
              </a:spcAft>
              <a:buClr>
                <a:srgbClr val="000000"/>
              </a:buClr>
              <a:buSzPts val="1600"/>
              <a:buFont typeface="Wingdings" panose="05000000000000000000" pitchFamily="2" charset="2"/>
              <a:buChar char="§"/>
            </a:pPr>
            <a:r>
              <a:rPr lang="en-US" sz="1600" dirty="0">
                <a:solidFill>
                  <a:srgbClr val="000000"/>
                </a:solidFill>
              </a:rPr>
              <a:t>79 variables were too many for our analysis</a:t>
            </a:r>
          </a:p>
          <a:p>
            <a:pPr marL="412750" lvl="0" indent="-285750" algn="just" rtl="0">
              <a:spcBef>
                <a:spcPts val="0"/>
              </a:spcBef>
              <a:spcAft>
                <a:spcPts val="0"/>
              </a:spcAft>
              <a:buClr>
                <a:srgbClr val="000000"/>
              </a:buClr>
              <a:buSzPts val="1600"/>
              <a:buFont typeface="Wingdings" panose="05000000000000000000" pitchFamily="2" charset="2"/>
              <a:buChar char="§"/>
            </a:pPr>
            <a:r>
              <a:rPr lang="en-US" sz="1600" dirty="0">
                <a:solidFill>
                  <a:srgbClr val="000000"/>
                </a:solidFill>
              </a:rPr>
              <a:t>Removed the columns containing maximum NULL/NA values. </a:t>
            </a:r>
          </a:p>
          <a:p>
            <a:pPr marL="412750" lvl="0" indent="-285750" algn="just" rtl="0">
              <a:spcBef>
                <a:spcPts val="0"/>
              </a:spcBef>
              <a:spcAft>
                <a:spcPts val="0"/>
              </a:spcAft>
              <a:buClr>
                <a:srgbClr val="000000"/>
              </a:buClr>
              <a:buSzPts val="1600"/>
              <a:buFont typeface="Wingdings" panose="05000000000000000000" pitchFamily="2" charset="2"/>
              <a:buChar char="§"/>
            </a:pPr>
            <a:r>
              <a:rPr lang="en-US" sz="1600" dirty="0">
                <a:solidFill>
                  <a:srgbClr val="000000"/>
                </a:solidFill>
              </a:rPr>
              <a:t>Addressed multicollinearity by removing those columns altogether. </a:t>
            </a:r>
          </a:p>
          <a:p>
            <a:pPr marL="412750" lvl="0" indent="-285750" algn="just" rtl="0">
              <a:spcBef>
                <a:spcPts val="0"/>
              </a:spcBef>
              <a:spcAft>
                <a:spcPts val="0"/>
              </a:spcAft>
              <a:buClr>
                <a:srgbClr val="000000"/>
              </a:buClr>
              <a:buSzPts val="1600"/>
              <a:buFont typeface="Wingdings" panose="05000000000000000000" pitchFamily="2" charset="2"/>
              <a:buChar char="§"/>
            </a:pPr>
            <a:r>
              <a:rPr lang="en-US" sz="1600" dirty="0">
                <a:solidFill>
                  <a:srgbClr val="000000"/>
                </a:solidFill>
              </a:rPr>
              <a:t>Plotted the correlation of the variables with the Sale Price, keeping the threshold of the correlation to &gt;0.5</a:t>
            </a:r>
          </a:p>
          <a:p>
            <a:pPr marL="412750" lvl="0" indent="-285750" algn="just" rtl="0">
              <a:spcBef>
                <a:spcPts val="0"/>
              </a:spcBef>
              <a:spcAft>
                <a:spcPts val="0"/>
              </a:spcAft>
              <a:buClr>
                <a:srgbClr val="000000"/>
              </a:buClr>
              <a:buSzPts val="1600"/>
              <a:buFont typeface="Wingdings" panose="05000000000000000000" pitchFamily="2" charset="2"/>
              <a:buChar char="§"/>
            </a:pPr>
            <a:r>
              <a:rPr lang="en-US" sz="1600" dirty="0">
                <a:solidFill>
                  <a:srgbClr val="000000"/>
                </a:solidFill>
              </a:rPr>
              <a:t>Zeroed down to 10 important variables that could affect the Sale Price and customer buying decision.</a:t>
            </a:r>
          </a:p>
        </p:txBody>
      </p:sp>
      <p:pic>
        <p:nvPicPr>
          <p:cNvPr id="87" name="Google Shape;87;p17"/>
          <p:cNvPicPr preferRelativeResize="0"/>
          <p:nvPr/>
        </p:nvPicPr>
        <p:blipFill>
          <a:blip r:embed="rId3">
            <a:alphaModFix/>
          </a:blip>
          <a:stretch>
            <a:fillRect/>
          </a:stretch>
        </p:blipFill>
        <p:spPr>
          <a:xfrm>
            <a:off x="47350" y="1152475"/>
            <a:ext cx="4952050" cy="3664650"/>
          </a:xfrm>
          <a:prstGeom prst="rect">
            <a:avLst/>
          </a:prstGeom>
          <a:noFill/>
          <a:ln>
            <a:noFill/>
          </a:ln>
        </p:spPr>
      </p:pic>
      <p:sp>
        <p:nvSpPr>
          <p:cNvPr id="12" name="Rectangle: Rounded Corners 11">
            <a:extLst>
              <a:ext uri="{FF2B5EF4-FFF2-40B4-BE49-F238E27FC236}">
                <a16:creationId xmlns:a16="http://schemas.microsoft.com/office/drawing/2014/main" id="{A7A3BCAC-1CFF-4934-9EED-0663E7B11EE4}"/>
              </a:ext>
            </a:extLst>
          </p:cNvPr>
          <p:cNvSpPr/>
          <p:nvPr/>
        </p:nvSpPr>
        <p:spPr>
          <a:xfrm>
            <a:off x="4932406" y="1152475"/>
            <a:ext cx="3963601" cy="350864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4190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Price Analysis</a:t>
            </a:r>
            <a:endParaRPr dirty="0"/>
          </a:p>
        </p:txBody>
      </p:sp>
      <p:sp>
        <p:nvSpPr>
          <p:cNvPr id="94" name="Google Shape;94;p18"/>
          <p:cNvSpPr txBox="1">
            <a:spLocks noGrp="1"/>
          </p:cNvSpPr>
          <p:nvPr>
            <p:ph type="body" idx="1"/>
          </p:nvPr>
        </p:nvSpPr>
        <p:spPr>
          <a:xfrm>
            <a:off x="5550736" y="1319228"/>
            <a:ext cx="3233403" cy="2030139"/>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000000"/>
              </a:buClr>
              <a:buSzPts val="1600"/>
              <a:buFont typeface="Wingdings" panose="05000000000000000000" pitchFamily="2" charset="2"/>
              <a:buChar char="§"/>
            </a:pPr>
            <a:r>
              <a:rPr lang="en" sz="1500" dirty="0">
                <a:solidFill>
                  <a:srgbClr val="000000"/>
                </a:solidFill>
              </a:rPr>
              <a:t>Most of the houses fall under the price range 100</a:t>
            </a:r>
            <a:r>
              <a:rPr lang="en-US" sz="1500" dirty="0">
                <a:solidFill>
                  <a:srgbClr val="000000"/>
                </a:solidFill>
              </a:rPr>
              <a:t>K</a:t>
            </a:r>
            <a:r>
              <a:rPr lang="en" sz="1500" dirty="0">
                <a:solidFill>
                  <a:srgbClr val="000000"/>
                </a:solidFill>
              </a:rPr>
              <a:t> – 200</a:t>
            </a:r>
            <a:r>
              <a:rPr lang="en-US" sz="1500" dirty="0">
                <a:solidFill>
                  <a:srgbClr val="000000"/>
                </a:solidFill>
              </a:rPr>
              <a:t>K</a:t>
            </a:r>
          </a:p>
          <a:p>
            <a:pPr marL="457200" lvl="0" indent="-330200" algn="just" rtl="0">
              <a:spcBef>
                <a:spcPts val="0"/>
              </a:spcBef>
              <a:spcAft>
                <a:spcPts val="0"/>
              </a:spcAft>
              <a:buClr>
                <a:srgbClr val="000000"/>
              </a:buClr>
              <a:buSzPts val="1600"/>
              <a:buFont typeface="Wingdings" panose="05000000000000000000" pitchFamily="2" charset="2"/>
              <a:buChar char="§"/>
            </a:pPr>
            <a:r>
              <a:rPr lang="en-US" sz="1500" dirty="0">
                <a:solidFill>
                  <a:srgbClr val="000000"/>
                </a:solidFill>
              </a:rPr>
              <a:t>T</a:t>
            </a:r>
            <a:r>
              <a:rPr lang="en" sz="1500" dirty="0">
                <a:solidFill>
                  <a:srgbClr val="000000"/>
                </a:solidFill>
              </a:rPr>
              <a:t>his price range in normal in only most of the cities </a:t>
            </a:r>
            <a:r>
              <a:rPr lang="en-US" sz="1500" dirty="0">
                <a:solidFill>
                  <a:srgbClr val="000000"/>
                </a:solidFill>
              </a:rPr>
              <a:t>in the mid-east and mid-west </a:t>
            </a:r>
            <a:r>
              <a:rPr lang="en" sz="1500" dirty="0">
                <a:solidFill>
                  <a:srgbClr val="000000"/>
                </a:solidFill>
              </a:rPr>
              <a:t>of U.S.</a:t>
            </a:r>
          </a:p>
          <a:p>
            <a:pPr marL="457200" lvl="0" indent="-330200" algn="just" rtl="0">
              <a:spcBef>
                <a:spcPts val="0"/>
              </a:spcBef>
              <a:spcAft>
                <a:spcPts val="0"/>
              </a:spcAft>
              <a:buClr>
                <a:srgbClr val="000000"/>
              </a:buClr>
              <a:buSzPts val="1600"/>
              <a:buFont typeface="Wingdings" panose="05000000000000000000" pitchFamily="2" charset="2"/>
              <a:buChar char="§"/>
            </a:pPr>
            <a:r>
              <a:rPr lang="en" sz="1500" dirty="0">
                <a:solidFill>
                  <a:srgbClr val="000000"/>
                </a:solidFill>
              </a:rPr>
              <a:t>There are only a very few houses that are above 500K.</a:t>
            </a:r>
            <a:endParaRPr sz="1500" dirty="0">
              <a:solidFill>
                <a:srgbClr val="000000"/>
              </a:solidFill>
            </a:endParaRPr>
          </a:p>
          <a:p>
            <a:pPr marL="457200" lvl="0" indent="-330200" algn="just" rtl="0">
              <a:spcBef>
                <a:spcPts val="0"/>
              </a:spcBef>
              <a:spcAft>
                <a:spcPts val="0"/>
              </a:spcAft>
              <a:buClr>
                <a:srgbClr val="000000"/>
              </a:buClr>
              <a:buSzPts val="1600"/>
              <a:buFont typeface="Wingdings" panose="05000000000000000000" pitchFamily="2" charset="2"/>
              <a:buChar char="§"/>
            </a:pPr>
            <a:r>
              <a:rPr lang="en" sz="1500" dirty="0">
                <a:solidFill>
                  <a:srgbClr val="000000"/>
                </a:solidFill>
              </a:rPr>
              <a:t>Below table has the summary of the price</a:t>
            </a:r>
            <a:endParaRPr sz="1500" dirty="0">
              <a:solidFill>
                <a:srgbClr val="000000"/>
              </a:solidFill>
            </a:endParaRPr>
          </a:p>
          <a:p>
            <a:pPr marL="914400" lvl="0" indent="0" algn="just" rtl="0">
              <a:spcBef>
                <a:spcPts val="1600"/>
              </a:spcBef>
              <a:spcAft>
                <a:spcPts val="1600"/>
              </a:spcAft>
              <a:buNone/>
            </a:pPr>
            <a:endParaRPr sz="1600" dirty="0">
              <a:solidFill>
                <a:srgbClr val="000000"/>
              </a:solidFill>
            </a:endParaRPr>
          </a:p>
        </p:txBody>
      </p:sp>
      <p:pic>
        <p:nvPicPr>
          <p:cNvPr id="93" name="Google Shape;93;p18"/>
          <p:cNvPicPr preferRelativeResize="0"/>
          <p:nvPr/>
        </p:nvPicPr>
        <p:blipFill>
          <a:blip r:embed="rId3">
            <a:alphaModFix/>
          </a:blip>
          <a:stretch>
            <a:fillRect/>
          </a:stretch>
        </p:blipFill>
        <p:spPr>
          <a:xfrm>
            <a:off x="311700" y="1319228"/>
            <a:ext cx="5071900" cy="2206350"/>
          </a:xfrm>
          <a:prstGeom prst="rect">
            <a:avLst/>
          </a:prstGeom>
          <a:noFill/>
          <a:ln>
            <a:noFill/>
          </a:ln>
        </p:spPr>
      </p:pic>
      <p:graphicFrame>
        <p:nvGraphicFramePr>
          <p:cNvPr id="2" name="Table 1">
            <a:extLst>
              <a:ext uri="{FF2B5EF4-FFF2-40B4-BE49-F238E27FC236}">
                <a16:creationId xmlns:a16="http://schemas.microsoft.com/office/drawing/2014/main" id="{53DE4605-9036-45F4-81EB-EB54F7D297C9}"/>
              </a:ext>
            </a:extLst>
          </p:cNvPr>
          <p:cNvGraphicFramePr>
            <a:graphicFrameLocks noGrp="1"/>
          </p:cNvGraphicFramePr>
          <p:nvPr>
            <p:extLst>
              <p:ext uri="{D42A27DB-BD31-4B8C-83A1-F6EECF244321}">
                <p14:modId xmlns:p14="http://schemas.microsoft.com/office/powerpoint/2010/main" val="136555892"/>
              </p:ext>
            </p:extLst>
          </p:nvPr>
        </p:nvGraphicFramePr>
        <p:xfrm>
          <a:off x="1157415" y="3824579"/>
          <a:ext cx="6829170" cy="982920"/>
        </p:xfrm>
        <a:graphic>
          <a:graphicData uri="http://schemas.openxmlformats.org/drawingml/2006/table">
            <a:tbl>
              <a:tblPr firstRow="1" bandRow="1">
                <a:tableStyleId>{21E4AEA4-8DFA-4A89-87EB-49C32662AFE0}</a:tableStyleId>
              </a:tblPr>
              <a:tblGrid>
                <a:gridCol w="1138195">
                  <a:extLst>
                    <a:ext uri="{9D8B030D-6E8A-4147-A177-3AD203B41FA5}">
                      <a16:colId xmlns:a16="http://schemas.microsoft.com/office/drawing/2014/main" val="1949953705"/>
                    </a:ext>
                  </a:extLst>
                </a:gridCol>
                <a:gridCol w="1138195">
                  <a:extLst>
                    <a:ext uri="{9D8B030D-6E8A-4147-A177-3AD203B41FA5}">
                      <a16:colId xmlns:a16="http://schemas.microsoft.com/office/drawing/2014/main" val="2915675045"/>
                    </a:ext>
                  </a:extLst>
                </a:gridCol>
                <a:gridCol w="1138195">
                  <a:extLst>
                    <a:ext uri="{9D8B030D-6E8A-4147-A177-3AD203B41FA5}">
                      <a16:colId xmlns:a16="http://schemas.microsoft.com/office/drawing/2014/main" val="3763620737"/>
                    </a:ext>
                  </a:extLst>
                </a:gridCol>
                <a:gridCol w="1138195">
                  <a:extLst>
                    <a:ext uri="{9D8B030D-6E8A-4147-A177-3AD203B41FA5}">
                      <a16:colId xmlns:a16="http://schemas.microsoft.com/office/drawing/2014/main" val="618204635"/>
                    </a:ext>
                  </a:extLst>
                </a:gridCol>
                <a:gridCol w="1138195">
                  <a:extLst>
                    <a:ext uri="{9D8B030D-6E8A-4147-A177-3AD203B41FA5}">
                      <a16:colId xmlns:a16="http://schemas.microsoft.com/office/drawing/2014/main" val="300747775"/>
                    </a:ext>
                  </a:extLst>
                </a:gridCol>
                <a:gridCol w="1138195">
                  <a:extLst>
                    <a:ext uri="{9D8B030D-6E8A-4147-A177-3AD203B41FA5}">
                      <a16:colId xmlns:a16="http://schemas.microsoft.com/office/drawing/2014/main" val="1125571216"/>
                    </a:ext>
                  </a:extLst>
                </a:gridCol>
              </a:tblGrid>
              <a:tr h="370840">
                <a:tc>
                  <a:txBody>
                    <a:bodyPr/>
                    <a:lstStyle/>
                    <a:p>
                      <a:pPr marL="0" lvl="0" indent="0" algn="l" rtl="0">
                        <a:spcBef>
                          <a:spcPts val="0"/>
                        </a:spcBef>
                        <a:spcAft>
                          <a:spcPts val="0"/>
                        </a:spcAft>
                        <a:buNone/>
                      </a:pPr>
                      <a:r>
                        <a:rPr lang="en" dirty="0"/>
                        <a:t>Minimum</a:t>
                      </a:r>
                      <a:endParaRPr dirty="0"/>
                    </a:p>
                  </a:txBody>
                  <a:tcPr marL="91425" marR="91425" marT="91425" marB="91425"/>
                </a:tc>
                <a:tc>
                  <a:txBody>
                    <a:bodyPr/>
                    <a:lstStyle/>
                    <a:p>
                      <a:pPr marL="0" lvl="0" indent="0" algn="l" rtl="0">
                        <a:spcBef>
                          <a:spcPts val="0"/>
                        </a:spcBef>
                        <a:spcAft>
                          <a:spcPts val="0"/>
                        </a:spcAft>
                        <a:buNone/>
                      </a:pPr>
                      <a:r>
                        <a:rPr lang="en"/>
                        <a:t>1st Quartile</a:t>
                      </a:r>
                      <a:endParaRPr/>
                    </a:p>
                  </a:txBody>
                  <a:tcPr marL="91425" marR="91425" marT="91425" marB="91425"/>
                </a:tc>
                <a:tc>
                  <a:txBody>
                    <a:bodyPr/>
                    <a:lstStyle/>
                    <a:p>
                      <a:pPr marL="0" lvl="0" indent="0" algn="l" rtl="0">
                        <a:spcBef>
                          <a:spcPts val="0"/>
                        </a:spcBef>
                        <a:spcAft>
                          <a:spcPts val="0"/>
                        </a:spcAft>
                        <a:buNone/>
                      </a:pPr>
                      <a:r>
                        <a:rPr lang="en" dirty="0"/>
                        <a:t>Median</a:t>
                      </a:r>
                      <a:endParaRPr dirty="0"/>
                    </a:p>
                  </a:txBody>
                  <a:tcPr marL="91425" marR="91425" marT="91425" marB="91425"/>
                </a:tc>
                <a:tc>
                  <a:txBody>
                    <a:bodyPr/>
                    <a:lstStyle/>
                    <a:p>
                      <a:pPr marL="0" lvl="0" indent="0" algn="l" rtl="0">
                        <a:spcBef>
                          <a:spcPts val="0"/>
                        </a:spcBef>
                        <a:spcAft>
                          <a:spcPts val="0"/>
                        </a:spcAft>
                        <a:buNone/>
                      </a:pPr>
                      <a:r>
                        <a:rPr lang="en" dirty="0"/>
                        <a:t>Mean</a:t>
                      </a:r>
                      <a:endParaRPr dirty="0"/>
                    </a:p>
                  </a:txBody>
                  <a:tcPr marL="91425" marR="91425" marT="91425" marB="91425"/>
                </a:tc>
                <a:tc>
                  <a:txBody>
                    <a:bodyPr/>
                    <a:lstStyle/>
                    <a:p>
                      <a:pPr marL="0" lvl="0" indent="0" algn="l" rtl="0">
                        <a:spcBef>
                          <a:spcPts val="0"/>
                        </a:spcBef>
                        <a:spcAft>
                          <a:spcPts val="0"/>
                        </a:spcAft>
                        <a:buNone/>
                      </a:pPr>
                      <a:r>
                        <a:rPr lang="en" dirty="0"/>
                        <a:t>3rd Quartile</a:t>
                      </a:r>
                      <a:endParaRPr dirty="0"/>
                    </a:p>
                  </a:txBody>
                  <a:tcPr marL="91425" marR="91425" marT="91425" marB="91425"/>
                </a:tc>
                <a:tc>
                  <a:txBody>
                    <a:bodyPr/>
                    <a:lstStyle/>
                    <a:p>
                      <a:pPr marL="0" lvl="0" indent="0" algn="l" rtl="0">
                        <a:spcBef>
                          <a:spcPts val="0"/>
                        </a:spcBef>
                        <a:spcAft>
                          <a:spcPts val="0"/>
                        </a:spcAft>
                        <a:buNone/>
                      </a:pPr>
                      <a:r>
                        <a:rPr lang="en"/>
                        <a:t>Maximum</a:t>
                      </a:r>
                      <a:endParaRPr/>
                    </a:p>
                  </a:txBody>
                  <a:tcPr marL="91425" marR="91425" marT="91425" marB="91425"/>
                </a:tc>
                <a:extLst>
                  <a:ext uri="{0D108BD9-81ED-4DB2-BD59-A6C34878D82A}">
                    <a16:rowId xmlns:a16="http://schemas.microsoft.com/office/drawing/2014/main" val="320645285"/>
                  </a:ext>
                </a:extLst>
              </a:tr>
              <a:tr h="370840">
                <a:tc>
                  <a:txBody>
                    <a:bodyPr/>
                    <a:lstStyle/>
                    <a:p>
                      <a:pPr marL="0" lvl="0" indent="0" algn="l" rtl="0">
                        <a:spcBef>
                          <a:spcPts val="0"/>
                        </a:spcBef>
                        <a:spcAft>
                          <a:spcPts val="0"/>
                        </a:spcAft>
                        <a:buNone/>
                      </a:pPr>
                      <a:r>
                        <a:rPr lang="en"/>
                        <a:t>$34900</a:t>
                      </a:r>
                      <a:endParaRPr/>
                    </a:p>
                  </a:txBody>
                  <a:tcPr marL="91425" marR="91425" marT="91425" marB="91425"/>
                </a:tc>
                <a:tc>
                  <a:txBody>
                    <a:bodyPr/>
                    <a:lstStyle/>
                    <a:p>
                      <a:pPr marL="0" lvl="0" indent="0" algn="l" rtl="0">
                        <a:spcBef>
                          <a:spcPts val="0"/>
                        </a:spcBef>
                        <a:spcAft>
                          <a:spcPts val="0"/>
                        </a:spcAft>
                        <a:buNone/>
                      </a:pPr>
                      <a:r>
                        <a:rPr lang="en"/>
                        <a:t>$129975</a:t>
                      </a:r>
                      <a:endParaRPr/>
                    </a:p>
                  </a:txBody>
                  <a:tcPr marL="91425" marR="91425" marT="91425" marB="91425"/>
                </a:tc>
                <a:tc>
                  <a:txBody>
                    <a:bodyPr/>
                    <a:lstStyle/>
                    <a:p>
                      <a:pPr marL="0" lvl="0" indent="0" algn="l" rtl="0">
                        <a:spcBef>
                          <a:spcPts val="0"/>
                        </a:spcBef>
                        <a:spcAft>
                          <a:spcPts val="0"/>
                        </a:spcAft>
                        <a:buNone/>
                      </a:pPr>
                      <a:r>
                        <a:rPr lang="en" dirty="0"/>
                        <a:t>$163000</a:t>
                      </a:r>
                      <a:endParaRPr dirty="0"/>
                    </a:p>
                  </a:txBody>
                  <a:tcPr marL="91425" marR="91425" marT="91425" marB="91425"/>
                </a:tc>
                <a:tc>
                  <a:txBody>
                    <a:bodyPr/>
                    <a:lstStyle/>
                    <a:p>
                      <a:pPr marL="0" lvl="0" indent="0" algn="l" rtl="0">
                        <a:spcBef>
                          <a:spcPts val="0"/>
                        </a:spcBef>
                        <a:spcAft>
                          <a:spcPts val="0"/>
                        </a:spcAft>
                        <a:buNone/>
                      </a:pPr>
                      <a:r>
                        <a:rPr lang="en" dirty="0"/>
                        <a:t>$180921</a:t>
                      </a:r>
                      <a:endParaRPr dirty="0"/>
                    </a:p>
                  </a:txBody>
                  <a:tcPr marL="91425" marR="91425" marT="91425" marB="91425"/>
                </a:tc>
                <a:tc>
                  <a:txBody>
                    <a:bodyPr/>
                    <a:lstStyle/>
                    <a:p>
                      <a:pPr marL="0" lvl="0" indent="0" algn="l" rtl="0">
                        <a:spcBef>
                          <a:spcPts val="0"/>
                        </a:spcBef>
                        <a:spcAft>
                          <a:spcPts val="0"/>
                        </a:spcAft>
                        <a:buNone/>
                      </a:pPr>
                      <a:r>
                        <a:rPr lang="en" dirty="0"/>
                        <a:t>$214000</a:t>
                      </a:r>
                      <a:endParaRPr dirty="0"/>
                    </a:p>
                  </a:txBody>
                  <a:tcPr marL="91425" marR="91425" marT="91425" marB="91425"/>
                </a:tc>
                <a:tc>
                  <a:txBody>
                    <a:bodyPr/>
                    <a:lstStyle/>
                    <a:p>
                      <a:pPr marL="0" lvl="0" indent="0" algn="l" rtl="0">
                        <a:spcBef>
                          <a:spcPts val="0"/>
                        </a:spcBef>
                        <a:spcAft>
                          <a:spcPts val="0"/>
                        </a:spcAft>
                        <a:buNone/>
                      </a:pPr>
                      <a:r>
                        <a:rPr lang="en" dirty="0"/>
                        <a:t>$755000</a:t>
                      </a:r>
                      <a:endParaRPr dirty="0"/>
                    </a:p>
                  </a:txBody>
                  <a:tcPr marL="91425" marR="91425" marT="91425" marB="91425"/>
                </a:tc>
                <a:extLst>
                  <a:ext uri="{0D108BD9-81ED-4DB2-BD59-A6C34878D82A}">
                    <a16:rowId xmlns:a16="http://schemas.microsoft.com/office/drawing/2014/main" val="45101619"/>
                  </a:ext>
                </a:extLst>
              </a:tr>
            </a:tbl>
          </a:graphicData>
        </a:graphic>
      </p:graphicFrame>
      <p:sp>
        <p:nvSpPr>
          <p:cNvPr id="7" name="Rectangle: Rounded Corners 6">
            <a:extLst>
              <a:ext uri="{FF2B5EF4-FFF2-40B4-BE49-F238E27FC236}">
                <a16:creationId xmlns:a16="http://schemas.microsoft.com/office/drawing/2014/main" id="{056F4756-419C-4DC6-A939-D7DEA6504CDE}"/>
              </a:ext>
            </a:extLst>
          </p:cNvPr>
          <p:cNvSpPr/>
          <p:nvPr/>
        </p:nvSpPr>
        <p:spPr>
          <a:xfrm>
            <a:off x="5464757" y="1127273"/>
            <a:ext cx="3524700" cy="238124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36097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Overall Quality</a:t>
            </a:r>
            <a:endParaRPr dirty="0"/>
          </a:p>
        </p:txBody>
      </p:sp>
      <p:sp>
        <p:nvSpPr>
          <p:cNvPr id="101" name="Google Shape;101;p19"/>
          <p:cNvSpPr txBox="1">
            <a:spLocks noGrp="1"/>
          </p:cNvSpPr>
          <p:nvPr>
            <p:ph type="body" idx="1"/>
          </p:nvPr>
        </p:nvSpPr>
        <p:spPr>
          <a:xfrm>
            <a:off x="4868700" y="1288161"/>
            <a:ext cx="3963600" cy="3416400"/>
          </a:xfrm>
          <a:prstGeom prst="rect">
            <a:avLst/>
          </a:prstGeom>
          <a:ln>
            <a:solidFill>
              <a:schemeClr val="accent2"/>
            </a:solidFill>
          </a:ln>
          <a:effectLst>
            <a:softEdge rad="12700"/>
          </a:effectLst>
        </p:spPr>
        <p:txBody>
          <a:bodyPr spcFirstLastPara="1" wrap="square" lIns="91425" tIns="91425" rIns="91425" bIns="91425" anchor="t" anchorCtr="0">
            <a:noAutofit/>
          </a:bodyPr>
          <a:lstStyle/>
          <a:p>
            <a:pPr marL="457200" lvl="0" indent="-330200" algn="just" rtl="0">
              <a:spcBef>
                <a:spcPts val="0"/>
              </a:spcBef>
              <a:spcAft>
                <a:spcPts val="0"/>
              </a:spcAft>
              <a:buClr>
                <a:srgbClr val="000000"/>
              </a:buClr>
              <a:buSzPts val="1600"/>
              <a:buFont typeface="Wingdings" panose="05000000000000000000" pitchFamily="2" charset="2"/>
              <a:buChar char="§"/>
            </a:pPr>
            <a:r>
              <a:rPr lang="en" dirty="0">
                <a:solidFill>
                  <a:srgbClr val="000000"/>
                </a:solidFill>
              </a:rPr>
              <a:t>The ‘Overall Quality’ was the most promising and influencing variable for affecting the Sale Price. </a:t>
            </a:r>
            <a:endParaRPr dirty="0">
              <a:solidFill>
                <a:srgbClr val="000000"/>
              </a:solidFill>
            </a:endParaRPr>
          </a:p>
          <a:p>
            <a:pPr marL="457200" lvl="0" indent="-330200" algn="just" rtl="0">
              <a:spcBef>
                <a:spcPts val="0"/>
              </a:spcBef>
              <a:spcAft>
                <a:spcPts val="0"/>
              </a:spcAft>
              <a:buClr>
                <a:srgbClr val="000000"/>
              </a:buClr>
              <a:buSzPts val="1600"/>
              <a:buFont typeface="Wingdings" panose="05000000000000000000" pitchFamily="2" charset="2"/>
              <a:buChar char="§"/>
            </a:pPr>
            <a:r>
              <a:rPr lang="en" dirty="0">
                <a:solidFill>
                  <a:srgbClr val="000000"/>
                </a:solidFill>
              </a:rPr>
              <a:t>Plotting it against the Sale price, we see that houses with higher ‘</a:t>
            </a:r>
            <a:r>
              <a:rPr lang="en" i="1" dirty="0">
                <a:solidFill>
                  <a:srgbClr val="000000"/>
                </a:solidFill>
              </a:rPr>
              <a:t>Overall Quality Score’ </a:t>
            </a:r>
            <a:r>
              <a:rPr lang="en" dirty="0">
                <a:solidFill>
                  <a:srgbClr val="000000"/>
                </a:solidFill>
              </a:rPr>
              <a:t>tend to have higher sale price as well. </a:t>
            </a:r>
            <a:endParaRPr dirty="0">
              <a:solidFill>
                <a:srgbClr val="000000"/>
              </a:solidFill>
            </a:endParaRPr>
          </a:p>
          <a:p>
            <a:pPr marL="457200" lvl="0" indent="-330200" algn="just" rtl="0">
              <a:spcBef>
                <a:spcPts val="0"/>
              </a:spcBef>
              <a:spcAft>
                <a:spcPts val="0"/>
              </a:spcAft>
              <a:buClr>
                <a:srgbClr val="000000"/>
              </a:buClr>
              <a:buSzPts val="1600"/>
              <a:buFont typeface="Wingdings" panose="05000000000000000000" pitchFamily="2" charset="2"/>
              <a:buChar char="§"/>
            </a:pPr>
            <a:r>
              <a:rPr lang="en" dirty="0">
                <a:solidFill>
                  <a:srgbClr val="000000"/>
                </a:solidFill>
              </a:rPr>
              <a:t>This score could be derived from a lot of other influencing factors but the relation goes in hand. </a:t>
            </a:r>
            <a:endParaRPr dirty="0">
              <a:solidFill>
                <a:srgbClr val="000000"/>
              </a:solidFill>
            </a:endParaRPr>
          </a:p>
          <a:p>
            <a:pPr marL="457200" lvl="0" indent="-330200" algn="just" rtl="0">
              <a:spcBef>
                <a:spcPts val="0"/>
              </a:spcBef>
              <a:spcAft>
                <a:spcPts val="0"/>
              </a:spcAft>
              <a:buClr>
                <a:srgbClr val="000000"/>
              </a:buClr>
              <a:buSzPts val="1600"/>
              <a:buFont typeface="Wingdings" panose="05000000000000000000" pitchFamily="2" charset="2"/>
              <a:buChar char="§"/>
            </a:pPr>
            <a:r>
              <a:rPr lang="en" b="1" dirty="0">
                <a:solidFill>
                  <a:srgbClr val="000000"/>
                </a:solidFill>
              </a:rPr>
              <a:t>&gt; Quality =  &gt; Sale Price</a:t>
            </a:r>
            <a:endParaRPr b="1" dirty="0">
              <a:solidFill>
                <a:srgbClr val="000000"/>
              </a:solidFill>
            </a:endParaRPr>
          </a:p>
          <a:p>
            <a:pPr marL="457200" lvl="0" indent="-330200" algn="just" rtl="0">
              <a:spcBef>
                <a:spcPts val="0"/>
              </a:spcBef>
              <a:spcAft>
                <a:spcPts val="0"/>
              </a:spcAft>
              <a:buClr>
                <a:srgbClr val="000000"/>
              </a:buClr>
              <a:buSzPts val="1600"/>
              <a:buFont typeface="Wingdings" panose="05000000000000000000" pitchFamily="2" charset="2"/>
              <a:buChar char="§"/>
            </a:pPr>
            <a:r>
              <a:rPr lang="en" b="1" dirty="0">
                <a:solidFill>
                  <a:srgbClr val="000000"/>
                </a:solidFill>
              </a:rPr>
              <a:t>Insight: </a:t>
            </a:r>
            <a:r>
              <a:rPr lang="en" dirty="0">
                <a:solidFill>
                  <a:srgbClr val="000000"/>
                </a:solidFill>
              </a:rPr>
              <a:t>Customers tend to pay higher for houses with a good OverQual Score</a:t>
            </a:r>
            <a:endParaRPr dirty="0">
              <a:solidFill>
                <a:srgbClr val="000000"/>
              </a:solidFill>
            </a:endParaRPr>
          </a:p>
        </p:txBody>
      </p:sp>
      <p:pic>
        <p:nvPicPr>
          <p:cNvPr id="102" name="Google Shape;102;p19"/>
          <p:cNvPicPr preferRelativeResize="0"/>
          <p:nvPr/>
        </p:nvPicPr>
        <p:blipFill>
          <a:blip r:embed="rId3">
            <a:alphaModFix/>
          </a:blip>
          <a:stretch>
            <a:fillRect/>
          </a:stretch>
        </p:blipFill>
        <p:spPr>
          <a:xfrm>
            <a:off x="225107" y="1217774"/>
            <a:ext cx="4484493" cy="3235621"/>
          </a:xfrm>
          <a:prstGeom prst="rect">
            <a:avLst/>
          </a:prstGeom>
          <a:noFill/>
          <a:ln>
            <a:noFill/>
          </a:ln>
        </p:spPr>
      </p:pic>
      <p:sp>
        <p:nvSpPr>
          <p:cNvPr id="2" name="Rectangle: Rounded Corners 1">
            <a:extLst>
              <a:ext uri="{FF2B5EF4-FFF2-40B4-BE49-F238E27FC236}">
                <a16:creationId xmlns:a16="http://schemas.microsoft.com/office/drawing/2014/main" id="{C1E6E657-C74F-4F11-B22F-DABA8069ECA5}"/>
              </a:ext>
            </a:extLst>
          </p:cNvPr>
          <p:cNvSpPr/>
          <p:nvPr/>
        </p:nvSpPr>
        <p:spPr>
          <a:xfrm>
            <a:off x="4895335" y="1068425"/>
            <a:ext cx="4096265" cy="34164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258876" y="334926"/>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External Factor - Zoning Classification</a:t>
            </a:r>
            <a:endParaRPr dirty="0"/>
          </a:p>
        </p:txBody>
      </p:sp>
      <p:sp>
        <p:nvSpPr>
          <p:cNvPr id="108" name="Google Shape;108;p20"/>
          <p:cNvSpPr txBox="1">
            <a:spLocks noGrp="1"/>
          </p:cNvSpPr>
          <p:nvPr>
            <p:ph type="body" idx="1"/>
          </p:nvPr>
        </p:nvSpPr>
        <p:spPr>
          <a:xfrm>
            <a:off x="5279384" y="1563347"/>
            <a:ext cx="3317870" cy="2643233"/>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Wingdings" panose="05000000000000000000" pitchFamily="2" charset="2"/>
              <a:buChar char="§"/>
            </a:pPr>
            <a:r>
              <a:rPr lang="en" dirty="0">
                <a:solidFill>
                  <a:srgbClr val="000000"/>
                </a:solidFill>
              </a:rPr>
              <a:t>The sales in "Floating Village Residential" area have the highest average sale price, and then followed by "Residential Low Density". </a:t>
            </a:r>
            <a:endParaRPr dirty="0">
              <a:solidFill>
                <a:srgbClr val="000000"/>
              </a:solidFill>
            </a:endParaRPr>
          </a:p>
          <a:p>
            <a:pPr marL="457200" lvl="0" indent="-330200" algn="l" rtl="0">
              <a:spcBef>
                <a:spcPts val="0"/>
              </a:spcBef>
              <a:spcAft>
                <a:spcPts val="0"/>
              </a:spcAft>
              <a:buClr>
                <a:srgbClr val="000000"/>
              </a:buClr>
              <a:buSzPts val="1600"/>
              <a:buFont typeface="Wingdings" panose="05000000000000000000" pitchFamily="2" charset="2"/>
              <a:buChar char="§"/>
            </a:pPr>
            <a:r>
              <a:rPr lang="en" dirty="0">
                <a:solidFill>
                  <a:srgbClr val="000000"/>
                </a:solidFill>
              </a:rPr>
              <a:t>"Commercial" sales have the lowest average sale price. </a:t>
            </a:r>
            <a:endParaRPr dirty="0">
              <a:solidFill>
                <a:srgbClr val="000000"/>
              </a:solidFill>
            </a:endParaRPr>
          </a:p>
          <a:p>
            <a:pPr marL="457200" lvl="0" indent="-330200" algn="l" rtl="0">
              <a:spcBef>
                <a:spcPts val="0"/>
              </a:spcBef>
              <a:spcAft>
                <a:spcPts val="0"/>
              </a:spcAft>
              <a:buClr>
                <a:srgbClr val="000000"/>
              </a:buClr>
              <a:buSzPts val="1600"/>
              <a:buFont typeface="Wingdings" panose="05000000000000000000" pitchFamily="2" charset="2"/>
              <a:buChar char="§"/>
            </a:pPr>
            <a:r>
              <a:rPr lang="en" dirty="0">
                <a:solidFill>
                  <a:srgbClr val="000000"/>
                </a:solidFill>
              </a:rPr>
              <a:t>People ideally pay a lot more for commercial zoning. </a:t>
            </a:r>
            <a:endParaRPr dirty="0">
              <a:solidFill>
                <a:srgbClr val="000000"/>
              </a:solidFill>
            </a:endParaRPr>
          </a:p>
          <a:p>
            <a:pPr marL="457200" lvl="0" indent="-330200" algn="l" rtl="0">
              <a:spcBef>
                <a:spcPts val="0"/>
              </a:spcBef>
              <a:spcAft>
                <a:spcPts val="0"/>
              </a:spcAft>
              <a:buClr>
                <a:srgbClr val="000000"/>
              </a:buClr>
              <a:buSzPts val="1600"/>
              <a:buFont typeface="Wingdings" panose="05000000000000000000" pitchFamily="2" charset="2"/>
              <a:buChar char="§"/>
            </a:pPr>
            <a:r>
              <a:rPr lang="en" dirty="0">
                <a:solidFill>
                  <a:srgbClr val="000000"/>
                </a:solidFill>
              </a:rPr>
              <a:t>The ‘Area’ could have a possible impact on the zoning?</a:t>
            </a:r>
            <a:endParaRPr dirty="0">
              <a:solidFill>
                <a:srgbClr val="000000"/>
              </a:solidFill>
            </a:endParaRPr>
          </a:p>
        </p:txBody>
      </p:sp>
      <p:pic>
        <p:nvPicPr>
          <p:cNvPr id="109" name="Google Shape;109;p20"/>
          <p:cNvPicPr preferRelativeResize="0"/>
          <p:nvPr/>
        </p:nvPicPr>
        <p:blipFill>
          <a:blip r:embed="rId3">
            <a:alphaModFix/>
          </a:blip>
          <a:stretch>
            <a:fillRect/>
          </a:stretch>
        </p:blipFill>
        <p:spPr>
          <a:xfrm>
            <a:off x="164306" y="1864813"/>
            <a:ext cx="4690210" cy="2040300"/>
          </a:xfrm>
          <a:prstGeom prst="rect">
            <a:avLst/>
          </a:prstGeom>
          <a:noFill/>
          <a:ln>
            <a:noFill/>
          </a:ln>
        </p:spPr>
      </p:pic>
      <p:sp>
        <p:nvSpPr>
          <p:cNvPr id="5" name="Rectangle: Rounded Corners 4">
            <a:extLst>
              <a:ext uri="{FF2B5EF4-FFF2-40B4-BE49-F238E27FC236}">
                <a16:creationId xmlns:a16="http://schemas.microsoft.com/office/drawing/2014/main" id="{8C64FE52-E5AA-42B5-8EB6-D74341CEC1D3}"/>
              </a:ext>
            </a:extLst>
          </p:cNvPr>
          <p:cNvSpPr/>
          <p:nvPr/>
        </p:nvSpPr>
        <p:spPr>
          <a:xfrm>
            <a:off x="5197332" y="1285103"/>
            <a:ext cx="3582144" cy="319972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316310"/>
            <a:ext cx="4024327"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Ground Living Area</a:t>
            </a:r>
            <a:endParaRPr dirty="0"/>
          </a:p>
        </p:txBody>
      </p:sp>
      <p:sp>
        <p:nvSpPr>
          <p:cNvPr id="115" name="Google Shape;115;p21"/>
          <p:cNvSpPr txBox="1">
            <a:spLocks noGrp="1"/>
          </p:cNvSpPr>
          <p:nvPr>
            <p:ph type="body" idx="1"/>
          </p:nvPr>
        </p:nvSpPr>
        <p:spPr>
          <a:xfrm>
            <a:off x="467586" y="1382327"/>
            <a:ext cx="3493801" cy="349054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Tx/>
              <a:buSzPts val="1600"/>
              <a:buFont typeface="Wingdings" panose="05000000000000000000" pitchFamily="2" charset="2"/>
              <a:buChar char="§"/>
            </a:pPr>
            <a:r>
              <a:rPr lang="en" sz="1400" dirty="0">
                <a:highlight>
                  <a:srgbClr val="FFFFFF"/>
                </a:highlight>
                <a:ea typeface="Arial"/>
                <a:cs typeface="Arial"/>
                <a:sym typeface="Arial"/>
              </a:rPr>
              <a:t>Mapping the area with the Zone, we see that the Commercial have the smallest size followed Residential Medium and Residential High. </a:t>
            </a:r>
            <a:endParaRPr sz="1400" dirty="0">
              <a:highlight>
                <a:srgbClr val="FFFFFF"/>
              </a:highlight>
              <a:ea typeface="Arial"/>
              <a:cs typeface="Arial"/>
              <a:sym typeface="Arial"/>
            </a:endParaRPr>
          </a:p>
          <a:p>
            <a:pPr marL="457200" lvl="0" indent="-330200" algn="just" rtl="0">
              <a:spcBef>
                <a:spcPts val="0"/>
              </a:spcBef>
              <a:spcAft>
                <a:spcPts val="0"/>
              </a:spcAft>
              <a:buClrTx/>
              <a:buSzPts val="1600"/>
              <a:buFont typeface="Wingdings" panose="05000000000000000000" pitchFamily="2" charset="2"/>
              <a:buChar char="§"/>
            </a:pPr>
            <a:r>
              <a:rPr lang="en" sz="1400" dirty="0">
                <a:highlight>
                  <a:srgbClr val="FFFFFF"/>
                </a:highlight>
                <a:ea typeface="Arial"/>
                <a:cs typeface="Arial"/>
                <a:sym typeface="Arial"/>
              </a:rPr>
              <a:t>Highest area is for Floating Village.</a:t>
            </a:r>
            <a:endParaRPr sz="1400" dirty="0">
              <a:highlight>
                <a:srgbClr val="FFFFFF"/>
              </a:highlight>
              <a:ea typeface="Arial"/>
              <a:cs typeface="Arial"/>
              <a:sym typeface="Arial"/>
            </a:endParaRPr>
          </a:p>
          <a:p>
            <a:pPr marL="457200" lvl="0" indent="-330200" algn="just" rtl="0">
              <a:spcBef>
                <a:spcPts val="0"/>
              </a:spcBef>
              <a:spcAft>
                <a:spcPts val="0"/>
              </a:spcAft>
              <a:buClrTx/>
              <a:buSzPts val="1600"/>
              <a:buFont typeface="Wingdings" panose="05000000000000000000" pitchFamily="2" charset="2"/>
              <a:buChar char="§"/>
            </a:pPr>
            <a:r>
              <a:rPr lang="en" sz="1400" dirty="0">
                <a:highlight>
                  <a:srgbClr val="FFFFFF"/>
                </a:highlight>
                <a:ea typeface="Arial"/>
                <a:cs typeface="Arial"/>
                <a:sym typeface="Arial"/>
              </a:rPr>
              <a:t>Scatter plot confirms that </a:t>
            </a:r>
            <a:endParaRPr sz="1400" dirty="0">
              <a:highlight>
                <a:srgbClr val="FFFFFF"/>
              </a:highlight>
              <a:ea typeface="Arial"/>
              <a:cs typeface="Arial"/>
              <a:sym typeface="Arial"/>
            </a:endParaRPr>
          </a:p>
          <a:p>
            <a:pPr marL="742950" lvl="0" indent="-285750" algn="just" rtl="0">
              <a:spcBef>
                <a:spcPts val="1600"/>
              </a:spcBef>
              <a:spcAft>
                <a:spcPts val="0"/>
              </a:spcAft>
              <a:buClrTx/>
              <a:buFont typeface="Wingdings" panose="05000000000000000000" pitchFamily="2" charset="2"/>
              <a:buChar char="§"/>
            </a:pPr>
            <a:r>
              <a:rPr lang="en" sz="1400" b="1" dirty="0">
                <a:highlight>
                  <a:srgbClr val="FFFFFF"/>
                </a:highlight>
                <a:ea typeface="Arial"/>
                <a:cs typeface="Arial"/>
                <a:sym typeface="Arial"/>
              </a:rPr>
              <a:t>&gt;GrLivArea tends to &gt;Sale Price</a:t>
            </a:r>
            <a:endParaRPr sz="1400" b="1" dirty="0">
              <a:highlight>
                <a:srgbClr val="FFFFFF"/>
              </a:highlight>
              <a:ea typeface="Arial"/>
              <a:cs typeface="Arial"/>
              <a:sym typeface="Arial"/>
            </a:endParaRPr>
          </a:p>
          <a:p>
            <a:pPr marL="457200" lvl="0" indent="-330200" algn="just" rtl="0">
              <a:spcBef>
                <a:spcPts val="1600"/>
              </a:spcBef>
              <a:spcAft>
                <a:spcPts val="0"/>
              </a:spcAft>
              <a:buClrTx/>
              <a:buSzPts val="1600"/>
              <a:buFont typeface="Wingdings" panose="05000000000000000000" pitchFamily="2" charset="2"/>
              <a:buChar char="§"/>
            </a:pPr>
            <a:r>
              <a:rPr lang="en" sz="1400" b="1" dirty="0">
                <a:highlight>
                  <a:srgbClr val="FFFFFF"/>
                </a:highlight>
                <a:ea typeface="Arial"/>
                <a:cs typeface="Arial"/>
                <a:sym typeface="Arial"/>
              </a:rPr>
              <a:t>Insight: </a:t>
            </a:r>
            <a:r>
              <a:rPr lang="en" sz="1400" dirty="0">
                <a:highlight>
                  <a:srgbClr val="FFFFFF"/>
                </a:highlight>
                <a:ea typeface="Arial"/>
                <a:cs typeface="Arial"/>
                <a:sym typeface="Arial"/>
              </a:rPr>
              <a:t>Customers tend to pay higher for houses with larger area. Zone doesn’t seem to have an effect on the customer choice of buying at a larger sale price.</a:t>
            </a:r>
            <a:endParaRPr sz="1400" dirty="0">
              <a:highlight>
                <a:srgbClr val="FFFFFF"/>
              </a:highlight>
              <a:ea typeface="Arial"/>
              <a:cs typeface="Arial"/>
              <a:sym typeface="Arial"/>
            </a:endParaRPr>
          </a:p>
          <a:p>
            <a:pPr marL="0" lvl="0" indent="0" algn="l" rtl="0">
              <a:spcBef>
                <a:spcPts val="1600"/>
              </a:spcBef>
              <a:spcAft>
                <a:spcPts val="0"/>
              </a:spcAft>
              <a:buNone/>
            </a:pPr>
            <a:endParaRPr sz="1400" dirty="0">
              <a:solidFill>
                <a:schemeClr val="dk2"/>
              </a:solidFill>
              <a:highlight>
                <a:srgbClr val="FFFFFF"/>
              </a:highlight>
              <a:latin typeface="Arial"/>
              <a:ea typeface="Arial"/>
              <a:cs typeface="Arial"/>
              <a:sym typeface="Arial"/>
            </a:endParaRPr>
          </a:p>
          <a:p>
            <a:pPr marL="0" lvl="0" indent="0" algn="l" rtl="0">
              <a:spcBef>
                <a:spcPts val="1600"/>
              </a:spcBef>
              <a:spcAft>
                <a:spcPts val="1600"/>
              </a:spcAft>
              <a:buNone/>
            </a:pPr>
            <a:endParaRPr sz="1400" dirty="0">
              <a:solidFill>
                <a:schemeClr val="dk2"/>
              </a:solidFill>
              <a:highlight>
                <a:srgbClr val="FFFFFF"/>
              </a:highlight>
              <a:latin typeface="Arial"/>
              <a:ea typeface="Arial"/>
              <a:cs typeface="Arial"/>
              <a:sym typeface="Arial"/>
            </a:endParaRPr>
          </a:p>
        </p:txBody>
      </p:sp>
      <p:pic>
        <p:nvPicPr>
          <p:cNvPr id="117" name="Google Shape;117;p21"/>
          <p:cNvPicPr preferRelativeResize="0"/>
          <p:nvPr/>
        </p:nvPicPr>
        <p:blipFill>
          <a:blip r:embed="rId3">
            <a:alphaModFix/>
          </a:blip>
          <a:stretch>
            <a:fillRect/>
          </a:stretch>
        </p:blipFill>
        <p:spPr>
          <a:xfrm>
            <a:off x="4807974" y="264399"/>
            <a:ext cx="3713673" cy="2235855"/>
          </a:xfrm>
          <a:prstGeom prst="rect">
            <a:avLst/>
          </a:prstGeom>
          <a:noFill/>
          <a:ln>
            <a:noFill/>
          </a:ln>
        </p:spPr>
      </p:pic>
      <p:sp>
        <p:nvSpPr>
          <p:cNvPr id="6" name="Rectangle: Rounded Corners 5">
            <a:extLst>
              <a:ext uri="{FF2B5EF4-FFF2-40B4-BE49-F238E27FC236}">
                <a16:creationId xmlns:a16="http://schemas.microsoft.com/office/drawing/2014/main" id="{C073FFB3-30DE-4B6F-AC69-C2BCCFA1E1A9}"/>
              </a:ext>
            </a:extLst>
          </p:cNvPr>
          <p:cNvSpPr/>
          <p:nvPr/>
        </p:nvSpPr>
        <p:spPr>
          <a:xfrm>
            <a:off x="467586" y="1295049"/>
            <a:ext cx="3868441" cy="357781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000CB4F4-662F-4BAB-AF62-B74B224B6F5B}"/>
              </a:ext>
            </a:extLst>
          </p:cNvPr>
          <p:cNvGraphicFramePr>
            <a:graphicFrameLocks noGrp="1"/>
          </p:cNvGraphicFramePr>
          <p:nvPr>
            <p:extLst>
              <p:ext uri="{D42A27DB-BD31-4B8C-83A1-F6EECF244321}">
                <p14:modId xmlns:p14="http://schemas.microsoft.com/office/powerpoint/2010/main" val="2501042154"/>
              </p:ext>
            </p:extLst>
          </p:nvPr>
        </p:nvGraphicFramePr>
        <p:xfrm>
          <a:off x="5114743" y="2809749"/>
          <a:ext cx="3415726" cy="2063118"/>
        </p:xfrm>
        <a:graphic>
          <a:graphicData uri="http://schemas.openxmlformats.org/drawingml/2006/table">
            <a:tbl>
              <a:tblPr firstRow="1" bandRow="1">
                <a:tableStyleId>{21E4AEA4-8DFA-4A89-87EB-49C32662AFE0}</a:tableStyleId>
              </a:tblPr>
              <a:tblGrid>
                <a:gridCol w="2386550">
                  <a:extLst>
                    <a:ext uri="{9D8B030D-6E8A-4147-A177-3AD203B41FA5}">
                      <a16:colId xmlns:a16="http://schemas.microsoft.com/office/drawing/2014/main" val="2645088138"/>
                    </a:ext>
                  </a:extLst>
                </a:gridCol>
                <a:gridCol w="1029176">
                  <a:extLst>
                    <a:ext uri="{9D8B030D-6E8A-4147-A177-3AD203B41FA5}">
                      <a16:colId xmlns:a16="http://schemas.microsoft.com/office/drawing/2014/main" val="7592914"/>
                    </a:ext>
                  </a:extLst>
                </a:gridCol>
              </a:tblGrid>
              <a:tr h="343853">
                <a:tc>
                  <a:txBody>
                    <a:bodyPr/>
                    <a:lstStyle/>
                    <a:p>
                      <a:pPr marL="0" lvl="0" indent="0" algn="l" rtl="0">
                        <a:spcBef>
                          <a:spcPts val="0"/>
                        </a:spcBef>
                        <a:spcAft>
                          <a:spcPts val="0"/>
                        </a:spcAft>
                        <a:buNone/>
                      </a:pPr>
                      <a:r>
                        <a:rPr lang="en" sz="1050" dirty="0"/>
                        <a:t>Zoning Type</a:t>
                      </a:r>
                      <a:endParaRPr sz="1050" b="1" dirty="0">
                        <a:latin typeface="+mn-lt"/>
                      </a:endParaRPr>
                    </a:p>
                  </a:txBody>
                  <a:tcPr marL="91425" marR="91425" marT="91425" marB="91425"/>
                </a:tc>
                <a:tc>
                  <a:txBody>
                    <a:bodyPr/>
                    <a:lstStyle/>
                    <a:p>
                      <a:pPr marL="0" lvl="0" indent="0" algn="l" rtl="0">
                        <a:spcBef>
                          <a:spcPts val="0"/>
                        </a:spcBef>
                        <a:spcAft>
                          <a:spcPts val="0"/>
                        </a:spcAft>
                        <a:buNone/>
                      </a:pPr>
                      <a:r>
                        <a:rPr lang="en" sz="1050" dirty="0"/>
                        <a:t>Size(in Sq.ft)</a:t>
                      </a:r>
                      <a:endParaRPr sz="1050" b="1" dirty="0">
                        <a:latin typeface="+mn-lt"/>
                      </a:endParaRPr>
                    </a:p>
                  </a:txBody>
                  <a:tcPr marL="91425" marR="91425" marT="91425" marB="91425"/>
                </a:tc>
                <a:extLst>
                  <a:ext uri="{0D108BD9-81ED-4DB2-BD59-A6C34878D82A}">
                    <a16:rowId xmlns:a16="http://schemas.microsoft.com/office/drawing/2014/main" val="613266301"/>
                  </a:ext>
                </a:extLst>
              </a:tr>
              <a:tr h="343853">
                <a:tc>
                  <a:txBody>
                    <a:bodyPr/>
                    <a:lstStyle/>
                    <a:p>
                      <a:pPr marL="0" lvl="0" indent="0" algn="l" rtl="0">
                        <a:spcBef>
                          <a:spcPts val="0"/>
                        </a:spcBef>
                        <a:spcAft>
                          <a:spcPts val="0"/>
                        </a:spcAft>
                        <a:buNone/>
                      </a:pPr>
                      <a:r>
                        <a:rPr lang="en" sz="1050" dirty="0"/>
                        <a:t>Commercial</a:t>
                      </a:r>
                      <a:endParaRPr sz="1050" dirty="0">
                        <a:latin typeface="+mn-lt"/>
                      </a:endParaRPr>
                    </a:p>
                  </a:txBody>
                  <a:tcPr marL="91425" marR="91425" marT="91425" marB="91425"/>
                </a:tc>
                <a:tc>
                  <a:txBody>
                    <a:bodyPr/>
                    <a:lstStyle/>
                    <a:p>
                      <a:pPr marL="0" lvl="0" indent="0" algn="l" rtl="0">
                        <a:spcBef>
                          <a:spcPts val="0"/>
                        </a:spcBef>
                        <a:spcAft>
                          <a:spcPts val="0"/>
                        </a:spcAft>
                        <a:buNone/>
                      </a:pPr>
                      <a:r>
                        <a:rPr lang="en" sz="1050" dirty="0"/>
                        <a:t>1191.4</a:t>
                      </a:r>
                      <a:endParaRPr sz="1050" dirty="0">
                        <a:latin typeface="+mn-lt"/>
                      </a:endParaRPr>
                    </a:p>
                  </a:txBody>
                  <a:tcPr marL="91425" marR="91425" marT="91425" marB="91425"/>
                </a:tc>
                <a:extLst>
                  <a:ext uri="{0D108BD9-81ED-4DB2-BD59-A6C34878D82A}">
                    <a16:rowId xmlns:a16="http://schemas.microsoft.com/office/drawing/2014/main" val="3260408976"/>
                  </a:ext>
                </a:extLst>
              </a:tr>
              <a:tr h="343853">
                <a:tc>
                  <a:txBody>
                    <a:bodyPr/>
                    <a:lstStyle/>
                    <a:p>
                      <a:pPr marL="0" lvl="0" indent="0" algn="l" rtl="0">
                        <a:spcBef>
                          <a:spcPts val="0"/>
                        </a:spcBef>
                        <a:spcAft>
                          <a:spcPts val="0"/>
                        </a:spcAft>
                        <a:buNone/>
                      </a:pPr>
                      <a:r>
                        <a:rPr lang="en" sz="1050" dirty="0"/>
                        <a:t>Floating Village Residential</a:t>
                      </a:r>
                      <a:endParaRPr sz="1050" dirty="0">
                        <a:latin typeface="+mn-lt"/>
                      </a:endParaRPr>
                    </a:p>
                  </a:txBody>
                  <a:tcPr marL="91425" marR="91425" marT="91425" marB="91425"/>
                </a:tc>
                <a:tc>
                  <a:txBody>
                    <a:bodyPr/>
                    <a:lstStyle/>
                    <a:p>
                      <a:pPr marL="0" lvl="0" indent="0" algn="l" rtl="0">
                        <a:spcBef>
                          <a:spcPts val="0"/>
                        </a:spcBef>
                        <a:spcAft>
                          <a:spcPts val="0"/>
                        </a:spcAft>
                        <a:buNone/>
                      </a:pPr>
                      <a:r>
                        <a:rPr lang="en" sz="1050"/>
                        <a:t>1574.5</a:t>
                      </a:r>
                      <a:endParaRPr sz="1050">
                        <a:latin typeface="+mn-lt"/>
                      </a:endParaRPr>
                    </a:p>
                  </a:txBody>
                  <a:tcPr marL="91425" marR="91425" marT="91425" marB="91425"/>
                </a:tc>
                <a:extLst>
                  <a:ext uri="{0D108BD9-81ED-4DB2-BD59-A6C34878D82A}">
                    <a16:rowId xmlns:a16="http://schemas.microsoft.com/office/drawing/2014/main" val="683074673"/>
                  </a:ext>
                </a:extLst>
              </a:tr>
              <a:tr h="343853">
                <a:tc>
                  <a:txBody>
                    <a:bodyPr/>
                    <a:lstStyle/>
                    <a:p>
                      <a:pPr marL="0" lvl="0" indent="0" algn="l" rtl="0">
                        <a:spcBef>
                          <a:spcPts val="0"/>
                        </a:spcBef>
                        <a:spcAft>
                          <a:spcPts val="0"/>
                        </a:spcAft>
                        <a:buNone/>
                      </a:pPr>
                      <a:r>
                        <a:rPr lang="en" sz="1050" dirty="0"/>
                        <a:t>Residential High Density</a:t>
                      </a:r>
                      <a:endParaRPr sz="1050" dirty="0">
                        <a:latin typeface="+mn-lt"/>
                      </a:endParaRPr>
                    </a:p>
                  </a:txBody>
                  <a:tcPr marL="91425" marR="91425" marT="91425" marB="91425"/>
                </a:tc>
                <a:tc>
                  <a:txBody>
                    <a:bodyPr/>
                    <a:lstStyle/>
                    <a:p>
                      <a:pPr marL="0" lvl="0" indent="0" algn="l" rtl="0">
                        <a:spcBef>
                          <a:spcPts val="0"/>
                        </a:spcBef>
                        <a:spcAft>
                          <a:spcPts val="0"/>
                        </a:spcAft>
                        <a:buNone/>
                      </a:pPr>
                      <a:r>
                        <a:rPr lang="en" sz="1050"/>
                        <a:t>1510.1</a:t>
                      </a:r>
                      <a:endParaRPr sz="1050">
                        <a:latin typeface="+mn-lt"/>
                      </a:endParaRPr>
                    </a:p>
                  </a:txBody>
                  <a:tcPr marL="91425" marR="91425" marT="91425" marB="91425"/>
                </a:tc>
                <a:extLst>
                  <a:ext uri="{0D108BD9-81ED-4DB2-BD59-A6C34878D82A}">
                    <a16:rowId xmlns:a16="http://schemas.microsoft.com/office/drawing/2014/main" val="1819489632"/>
                  </a:ext>
                </a:extLst>
              </a:tr>
              <a:tr h="343853">
                <a:tc>
                  <a:txBody>
                    <a:bodyPr/>
                    <a:lstStyle/>
                    <a:p>
                      <a:pPr marL="0" lvl="0" indent="0" algn="l" rtl="0">
                        <a:spcBef>
                          <a:spcPts val="0"/>
                        </a:spcBef>
                        <a:spcAft>
                          <a:spcPts val="0"/>
                        </a:spcAft>
                        <a:buNone/>
                      </a:pPr>
                      <a:r>
                        <a:rPr lang="en" sz="1050"/>
                        <a:t>Residential Low Density</a:t>
                      </a:r>
                      <a:endParaRPr sz="1050">
                        <a:latin typeface="+mn-lt"/>
                      </a:endParaRPr>
                    </a:p>
                  </a:txBody>
                  <a:tcPr marL="91425" marR="91425" marT="91425" marB="91425"/>
                </a:tc>
                <a:tc>
                  <a:txBody>
                    <a:bodyPr/>
                    <a:lstStyle/>
                    <a:p>
                      <a:pPr marL="0" lvl="0" indent="0" algn="l" rtl="0">
                        <a:spcBef>
                          <a:spcPts val="0"/>
                        </a:spcBef>
                        <a:spcAft>
                          <a:spcPts val="0"/>
                        </a:spcAft>
                        <a:buNone/>
                      </a:pPr>
                      <a:r>
                        <a:rPr lang="en" sz="1050" dirty="0"/>
                        <a:t>1551.6</a:t>
                      </a:r>
                      <a:endParaRPr sz="1050" dirty="0">
                        <a:latin typeface="+mn-lt"/>
                      </a:endParaRPr>
                    </a:p>
                  </a:txBody>
                  <a:tcPr marL="91425" marR="91425" marT="91425" marB="91425"/>
                </a:tc>
                <a:extLst>
                  <a:ext uri="{0D108BD9-81ED-4DB2-BD59-A6C34878D82A}">
                    <a16:rowId xmlns:a16="http://schemas.microsoft.com/office/drawing/2014/main" val="1712622401"/>
                  </a:ext>
                </a:extLst>
              </a:tr>
              <a:tr h="343853">
                <a:tc>
                  <a:txBody>
                    <a:bodyPr/>
                    <a:lstStyle/>
                    <a:p>
                      <a:pPr marL="0" lvl="0" indent="0" algn="l" rtl="0">
                        <a:spcBef>
                          <a:spcPts val="0"/>
                        </a:spcBef>
                        <a:spcAft>
                          <a:spcPts val="0"/>
                        </a:spcAft>
                        <a:buNone/>
                      </a:pPr>
                      <a:r>
                        <a:rPr lang="en" sz="1050"/>
                        <a:t>Residential Medium Density</a:t>
                      </a:r>
                      <a:endParaRPr sz="1050">
                        <a:latin typeface="+mn-lt"/>
                      </a:endParaRPr>
                    </a:p>
                  </a:txBody>
                  <a:tcPr marL="91425" marR="91425" marT="91425" marB="91425"/>
                </a:tc>
                <a:tc>
                  <a:txBody>
                    <a:bodyPr/>
                    <a:lstStyle/>
                    <a:p>
                      <a:pPr marL="0" lvl="0" indent="0" algn="l" rtl="0">
                        <a:spcBef>
                          <a:spcPts val="0"/>
                        </a:spcBef>
                        <a:spcAft>
                          <a:spcPts val="0"/>
                        </a:spcAft>
                        <a:buNone/>
                      </a:pPr>
                      <a:r>
                        <a:rPr lang="en" sz="1050" dirty="0"/>
                        <a:t>1322</a:t>
                      </a:r>
                      <a:endParaRPr sz="1050" dirty="0">
                        <a:latin typeface="+mn-lt"/>
                      </a:endParaRPr>
                    </a:p>
                  </a:txBody>
                  <a:tcPr marL="91425" marR="91425" marT="91425" marB="91425"/>
                </a:tc>
                <a:extLst>
                  <a:ext uri="{0D108BD9-81ED-4DB2-BD59-A6C34878D82A}">
                    <a16:rowId xmlns:a16="http://schemas.microsoft.com/office/drawing/2014/main" val="243164646"/>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1023</Words>
  <Application>Microsoft Office PowerPoint</Application>
  <PresentationFormat>On-screen Show (16:9)</PresentationFormat>
  <Paragraphs>148</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Rockwell Condensed</vt:lpstr>
      <vt:lpstr>Rockwell Extra Bold</vt:lpstr>
      <vt:lpstr>Arial</vt:lpstr>
      <vt:lpstr>Calibri</vt:lpstr>
      <vt:lpstr>Source Sans Pro</vt:lpstr>
      <vt:lpstr>Wingdings</vt:lpstr>
      <vt:lpstr>Roboto</vt:lpstr>
      <vt:lpstr>Rockwell</vt:lpstr>
      <vt:lpstr>Wood Type</vt:lpstr>
      <vt:lpstr>MKTG 562 Driving up housing sales prices in IOWA </vt:lpstr>
      <vt:lpstr>Agenda</vt:lpstr>
      <vt:lpstr>House Prices: Advanced Regression Technique</vt:lpstr>
      <vt:lpstr>Customer Centric Question</vt:lpstr>
      <vt:lpstr>Data Cleaning and Variable selection</vt:lpstr>
      <vt:lpstr>Price Analysis</vt:lpstr>
      <vt:lpstr>Overall Quality</vt:lpstr>
      <vt:lpstr>External Factor - Zoning Classification</vt:lpstr>
      <vt:lpstr>Ground Living Area</vt:lpstr>
      <vt:lpstr>Internal Factor- Building Type</vt:lpstr>
      <vt:lpstr>Aesthetics- Bathrooms</vt:lpstr>
      <vt:lpstr>Aesthetics- Kitchen</vt:lpstr>
      <vt:lpstr>Best Fitting Model</vt:lpstr>
      <vt:lpstr>Significant Predictors</vt:lpstr>
      <vt:lpstr>How Sale Price can be driven up</vt:lpstr>
      <vt:lpstr>How Sale Price can be driven up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MKTG 562 House Prices: Advanced Regression Techniques</dc:title>
  <dc:creator>Naga Soundari Balamurugan</dc:creator>
  <cp:lastModifiedBy>Naga Soundari Balamurugan</cp:lastModifiedBy>
  <cp:revision>4</cp:revision>
  <dcterms:created xsi:type="dcterms:W3CDTF">2018-12-03T18:38:13Z</dcterms:created>
  <dcterms:modified xsi:type="dcterms:W3CDTF">2018-12-03T19:38:57Z</dcterms:modified>
</cp:coreProperties>
</file>