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8" r:id="rId11"/>
    <p:sldId id="270" r:id="rId12"/>
    <p:sldId id="266" r:id="rId13"/>
    <p:sldId id="267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>
        <p:scale>
          <a:sx n="76" d="100"/>
          <a:sy n="76" d="100"/>
        </p:scale>
        <p:origin x="-1182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14939-E3D2-4A01-A00B-9F275A54F777}" type="datetimeFigureOut">
              <a:rPr lang="en-IN" smtClean="0"/>
              <a:pPr/>
              <a:t>31-12-2022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69E03-D564-49FA-AA0C-95491EC7ACA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28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643890" marR="5080" indent="-631190">
              <a:lnSpc>
                <a:spcPts val="1440"/>
              </a:lnSpc>
              <a:spcBef>
                <a:spcPts val="35"/>
              </a:spcBef>
            </a:pPr>
            <a:r>
              <a:rPr spc="-5" dirty="0"/>
              <a:t>Department of ECE, CMR Engineering  College, Hyderabad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 dirty="0"/>
              <a:t>27/6/2022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F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643890" marR="5080" indent="-631190">
              <a:lnSpc>
                <a:spcPts val="1440"/>
              </a:lnSpc>
              <a:spcBef>
                <a:spcPts val="35"/>
              </a:spcBef>
            </a:pPr>
            <a:r>
              <a:rPr spc="-5" dirty="0"/>
              <a:t>Department of ECE, CMR Engineering  College, Hyderabad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 dirty="0"/>
              <a:t>27/6/2022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F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643890" marR="5080" indent="-631190">
              <a:lnSpc>
                <a:spcPts val="1440"/>
              </a:lnSpc>
              <a:spcBef>
                <a:spcPts val="35"/>
              </a:spcBef>
            </a:pPr>
            <a:r>
              <a:rPr spc="-5" dirty="0"/>
              <a:t>Department of ECE, CMR Engineering  College, Hyderabad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 dirty="0"/>
              <a:t>27/6/2022</a:t>
            </a: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F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643890" marR="5080" indent="-631190">
              <a:lnSpc>
                <a:spcPts val="1440"/>
              </a:lnSpc>
              <a:spcBef>
                <a:spcPts val="35"/>
              </a:spcBef>
            </a:pPr>
            <a:r>
              <a:rPr spc="-5" dirty="0"/>
              <a:t>Department of ECE, CMR Engineering  College, Hyderabad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 dirty="0"/>
              <a:t>27/6/2022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643890" marR="5080" indent="-631190">
              <a:lnSpc>
                <a:spcPts val="1440"/>
              </a:lnSpc>
              <a:spcBef>
                <a:spcPts val="35"/>
              </a:spcBef>
            </a:pPr>
            <a:r>
              <a:rPr spc="-5" dirty="0"/>
              <a:t>Department of ECE, CMR Engineering  College, Hyderabad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 dirty="0"/>
              <a:t>27/6/2022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0334" y="2420619"/>
            <a:ext cx="378333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AF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574838"/>
            <a:ext cx="8072120" cy="335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56279" y="6350466"/>
            <a:ext cx="2631440" cy="379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643890" marR="5080" indent="-631190">
              <a:lnSpc>
                <a:spcPts val="1440"/>
              </a:lnSpc>
              <a:spcBef>
                <a:spcPts val="35"/>
              </a:spcBef>
            </a:pPr>
            <a:r>
              <a:rPr spc="-5" dirty="0"/>
              <a:t>Department of ECE, CMR Engineering  College, Hyderabad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41271"/>
            <a:ext cx="61785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 dirty="0"/>
              <a:t>27/6/2022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8350" y="6441271"/>
            <a:ext cx="2457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4599" y="414312"/>
            <a:ext cx="5380990" cy="734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E36C09"/>
                </a:solidFill>
              </a:rPr>
              <a:t>CMR ENGINEERING</a:t>
            </a:r>
            <a:r>
              <a:rPr sz="2800" spc="-40" dirty="0">
                <a:solidFill>
                  <a:srgbClr val="E36C09"/>
                </a:solidFill>
              </a:rPr>
              <a:t> </a:t>
            </a:r>
            <a:r>
              <a:rPr sz="2800" dirty="0">
                <a:solidFill>
                  <a:srgbClr val="E36C09"/>
                </a:solidFill>
              </a:rPr>
              <a:t>COLLEGE</a:t>
            </a:r>
            <a:endParaRPr sz="2800" dirty="0"/>
          </a:p>
          <a:p>
            <a:pPr marL="1270" algn="ctr">
              <a:lnSpc>
                <a:spcPct val="100000"/>
              </a:lnSpc>
              <a:spcBef>
                <a:spcPts val="65"/>
              </a:spcBef>
            </a:pPr>
            <a:r>
              <a:rPr sz="1800" spc="-5" dirty="0">
                <a:solidFill>
                  <a:srgbClr val="FF0000"/>
                </a:solidFill>
              </a:rPr>
              <a:t>UGC AUTONOMOUS</a:t>
            </a:r>
            <a:endParaRPr sz="1800" dirty="0"/>
          </a:p>
        </p:txBody>
      </p:sp>
      <p:sp>
        <p:nvSpPr>
          <p:cNvPr id="3" name="object 3"/>
          <p:cNvSpPr txBox="1"/>
          <p:nvPr/>
        </p:nvSpPr>
        <p:spPr>
          <a:xfrm>
            <a:off x="387007" y="1556792"/>
            <a:ext cx="8441055" cy="2436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Department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Electronics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Communication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400" b="1" spc="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Engineering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A </a:t>
            </a: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M</a:t>
            </a:r>
            <a:r>
              <a:rPr lang="en-US"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ini</a:t>
            </a: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Project </a:t>
            </a: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Presentation</a:t>
            </a:r>
            <a:r>
              <a:rPr sz="2000" b="1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on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626110" marR="616585" algn="ctr">
              <a:lnSpc>
                <a:spcPct val="100000"/>
              </a:lnSpc>
            </a:pPr>
            <a:r>
              <a:rPr lang="en-US"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A Convex Optimization Framework for Video Quality and Resolution Enhancement From Multiple Descriptions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520" y="4653136"/>
            <a:ext cx="3000396" cy="1356653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95"/>
              </a:spcBef>
            </a:pP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Under the Guidance of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endParaRPr lang="en-US" sz="2000" spc="-5" dirty="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195"/>
              </a:spcBef>
            </a:pPr>
            <a:r>
              <a:rPr lang="en-US" sz="2000" spc="-5" dirty="0">
                <a:latin typeface="Times New Roman"/>
                <a:cs typeface="Times New Roman"/>
              </a:rPr>
              <a:t>Dr. </a:t>
            </a:r>
            <a:r>
              <a:rPr lang="en-US" sz="2000" spc="-5" dirty="0" err="1">
                <a:latin typeface="Times New Roman"/>
                <a:cs typeface="Times New Roman"/>
              </a:rPr>
              <a:t>Bhasker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Dappuri</a:t>
            </a:r>
            <a:endParaRPr lang="en-US" sz="2000" spc="-5" dirty="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195"/>
              </a:spcBef>
            </a:pPr>
            <a:r>
              <a:rPr lang="en-US" sz="2000" spc="-5" dirty="0">
                <a:latin typeface="Times New Roman"/>
                <a:cs typeface="Times New Roman"/>
              </a:rPr>
              <a:t>Professor</a:t>
            </a:r>
          </a:p>
          <a:p>
            <a:pPr marL="12700" marR="5080">
              <a:lnSpc>
                <a:spcPct val="104200"/>
              </a:lnSpc>
              <a:spcBef>
                <a:spcPts val="195"/>
              </a:spcBef>
            </a:pPr>
            <a:r>
              <a:rPr lang="en-US" sz="2000" spc="-5" dirty="0">
                <a:latin typeface="Times New Roman"/>
                <a:cs typeface="Times New Roman"/>
              </a:rPr>
              <a:t>ECE, CMREC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0" y="4653137"/>
            <a:ext cx="4464496" cy="241950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774065">
              <a:lnSpc>
                <a:spcPct val="104200"/>
              </a:lnSpc>
              <a:spcBef>
                <a:spcPts val="195"/>
              </a:spcBef>
            </a:pP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Submitted by: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endParaRPr lang="en-US" sz="2000" spc="-5" dirty="0">
              <a:latin typeface="Times New Roman"/>
              <a:cs typeface="Times New Roman"/>
            </a:endParaRPr>
          </a:p>
          <a:p>
            <a:pPr marL="12700" marR="774065">
              <a:lnSpc>
                <a:spcPct val="104200"/>
              </a:lnSpc>
              <a:spcBef>
                <a:spcPts val="195"/>
              </a:spcBef>
            </a:pPr>
            <a:r>
              <a:rPr lang="en-US" sz="2000" spc="-5" dirty="0">
                <a:latin typeface="Times New Roman"/>
                <a:cs typeface="Times New Roman"/>
              </a:rPr>
              <a:t>Peethani Nagasree (198R1A0401)</a:t>
            </a:r>
          </a:p>
          <a:p>
            <a:pPr marL="12700" marR="774065">
              <a:lnSpc>
                <a:spcPct val="104200"/>
              </a:lnSpc>
              <a:spcBef>
                <a:spcPts val="195"/>
              </a:spcBef>
            </a:pPr>
            <a:r>
              <a:rPr lang="en-US" sz="2000" spc="-5" dirty="0">
                <a:latin typeface="Times New Roman"/>
                <a:cs typeface="Times New Roman"/>
              </a:rPr>
              <a:t>Ambala Naresh(198R1A0402)</a:t>
            </a:r>
            <a:endParaRPr lang="en-IN" sz="2000" spc="-5" dirty="0">
              <a:latin typeface="Times New Roman"/>
              <a:cs typeface="Times New Roman"/>
            </a:endParaRPr>
          </a:p>
          <a:p>
            <a:pPr marL="12700" marR="774065">
              <a:lnSpc>
                <a:spcPct val="104200"/>
              </a:lnSpc>
              <a:spcBef>
                <a:spcPts val="195"/>
              </a:spcBef>
            </a:pPr>
            <a:r>
              <a:rPr lang="en-US" sz="2000" spc="-5" dirty="0">
                <a:latin typeface="Times New Roman"/>
                <a:cs typeface="Times New Roman"/>
              </a:rPr>
              <a:t>Anand Terati (198R1A0403)</a:t>
            </a:r>
            <a:endParaRPr lang="en-IN" sz="2000" spc="-5" dirty="0">
              <a:latin typeface="Times New Roman"/>
              <a:cs typeface="Times New Roman"/>
            </a:endParaRPr>
          </a:p>
          <a:p>
            <a:pPr marL="12700" marR="774065">
              <a:lnSpc>
                <a:spcPct val="104200"/>
              </a:lnSpc>
              <a:spcBef>
                <a:spcPts val="195"/>
              </a:spcBef>
            </a:pPr>
            <a:r>
              <a:rPr lang="en-US" sz="2000" spc="-5" dirty="0">
                <a:latin typeface="Times New Roman"/>
                <a:cs typeface="Times New Roman"/>
              </a:rPr>
              <a:t>Ankita (198R1A0404)</a:t>
            </a:r>
            <a:endParaRPr lang="en-IN" sz="2000" spc="-5" dirty="0">
              <a:latin typeface="Times New Roman"/>
              <a:cs typeface="Times New Roman"/>
            </a:endParaRPr>
          </a:p>
          <a:p>
            <a:pPr marL="12700" marR="774065">
              <a:lnSpc>
                <a:spcPct val="104200"/>
              </a:lnSpc>
              <a:spcBef>
                <a:spcPts val="195"/>
              </a:spcBef>
            </a:pPr>
            <a:endParaRPr lang="en-IN" sz="2000" spc="-5" dirty="0">
              <a:latin typeface="Times New Roman"/>
              <a:cs typeface="Times New Roman"/>
            </a:endParaRPr>
          </a:p>
          <a:p>
            <a:pPr marL="12700" marR="774065">
              <a:lnSpc>
                <a:spcPct val="104200"/>
              </a:lnSpc>
              <a:spcBef>
                <a:spcPts val="195"/>
              </a:spcBef>
            </a:pPr>
            <a:endParaRPr lang="en-IN" sz="2000" spc="-5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6" y="736"/>
            <a:ext cx="9144000" cy="6858000"/>
            <a:chOff x="736" y="736"/>
            <a:chExt cx="9144000" cy="6858000"/>
          </a:xfrm>
        </p:grpSpPr>
        <p:sp>
          <p:nvSpPr>
            <p:cNvPr id="7" name="object 7"/>
            <p:cNvSpPr/>
            <p:nvPr/>
          </p:nvSpPr>
          <p:spPr>
            <a:xfrm>
              <a:off x="284987" y="214883"/>
              <a:ext cx="1848604" cy="12027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498" y="1498"/>
              <a:ext cx="9142730" cy="6856730"/>
            </a:xfrm>
            <a:custGeom>
              <a:avLst/>
              <a:gdLst/>
              <a:ahLst/>
              <a:cxnLst/>
              <a:rect l="l" t="t" r="r" b="b"/>
              <a:pathLst>
                <a:path w="9142730" h="6856730">
                  <a:moveTo>
                    <a:pt x="0" y="0"/>
                  </a:moveTo>
                  <a:lnTo>
                    <a:pt x="9142476" y="0"/>
                  </a:lnTo>
                  <a:lnTo>
                    <a:pt x="9142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75856" y="407707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Batch No: A1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D73EA75-313E-9922-4295-C674071A1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1800" y="764705"/>
            <a:ext cx="5686400" cy="708468"/>
          </a:xfrm>
        </p:spPr>
        <p:txBody>
          <a:bodyPr/>
          <a:lstStyle/>
          <a:p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ADVANTAGES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BD356DA6-1406-A8DD-EDFC-5FCBC91A7ED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79512" y="1628800"/>
            <a:ext cx="7920880" cy="48013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constraint will help in balancing the solution.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Super resolution methods introduce new information not contained in the observation due to their learning process.</a:t>
            </a:r>
          </a:p>
          <a:p>
            <a:pPr algn="just"/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ormulation will introduce nonlinear operators which complicate the optimization problem.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new information is regarded as a distortion and corrected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32174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9FD328C0-F694-A693-C397-506BA2B7D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7804" y="173842"/>
            <a:ext cx="2124236" cy="648073"/>
          </a:xfrm>
        </p:spPr>
        <p:txBody>
          <a:bodyPr/>
          <a:lstStyle/>
          <a:p>
            <a:r>
              <a:rPr lang="en-IN" sz="4000" dirty="0">
                <a:solidFill>
                  <a:schemeClr val="accent2">
                    <a:lumMod val="75000"/>
                  </a:schemeClr>
                </a:solidFill>
              </a:rPr>
              <a:t>OUTPUT</a:t>
            </a:r>
            <a:r>
              <a:rPr lang="en-IN" sz="4000" dirty="0">
                <a:solidFill>
                  <a:srgbClr val="C00000"/>
                </a:solidFill>
              </a:rPr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AAF7420-F061-6A64-D461-58DC3229D6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8068" y="965930"/>
            <a:ext cx="3665860" cy="246307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ubtitle 11">
            <a:extLst>
              <a:ext uri="{FF2B5EF4-FFF2-40B4-BE49-F238E27FC236}">
                <a16:creationId xmlns:a16="http://schemas.microsoft.com/office/drawing/2014/main" xmlns="" id="{FEC37B01-8771-F67B-CE58-24DE57E49FE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58068" y="3544833"/>
            <a:ext cx="4169916" cy="984885"/>
          </a:xfrm>
        </p:spPr>
        <p:txBody>
          <a:bodyPr/>
          <a:lstStyle/>
          <a:p>
            <a:r>
              <a:rPr lang="en-IN" sz="1800" b="1" dirty="0"/>
              <a:t>Figure 1 Input video</a:t>
            </a:r>
          </a:p>
          <a:p>
            <a:r>
              <a:rPr lang="en-US" sz="1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video with blur.</a:t>
            </a:r>
            <a:endParaRPr lang="en-IN" sz="1800" b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D4397CE-A9AF-D992-7DB4-4BE4D5949B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6018" y="965930"/>
            <a:ext cx="3672406" cy="24630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93FCFC9-0275-F6E3-5110-8D915DD9432D}"/>
              </a:ext>
            </a:extLst>
          </p:cNvPr>
          <p:cNvSpPr txBox="1"/>
          <p:nvPr/>
        </p:nvSpPr>
        <p:spPr>
          <a:xfrm>
            <a:off x="4716018" y="3717033"/>
            <a:ext cx="4427982" cy="2251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2 Noised Video </a:t>
            </a:r>
            <a:r>
              <a:rPr lang="en-US" sz="1800" b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Soft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noise is added to the input video. Video is not clear and quality of the video is not good, which leads to loss of information.</a:t>
            </a:r>
            <a:endParaRPr lang="en-IN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8DF23CB-DBA5-7C72-FB7A-A979862D6DB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58067" y="4308740"/>
            <a:ext cx="3809877" cy="2514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D23310C-EBFE-B056-E014-AF647682BF5B}"/>
              </a:ext>
            </a:extLst>
          </p:cNvPr>
          <p:cNvSpPr txBox="1"/>
          <p:nvPr/>
        </p:nvSpPr>
        <p:spPr>
          <a:xfrm>
            <a:off x="4218509" y="6045267"/>
            <a:ext cx="4169915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Reconstructed Video and clear video.</a:t>
            </a:r>
            <a:endParaRPr lang="en-IN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8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6400" y="298132"/>
            <a:ext cx="3099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93300"/>
                </a:solidFill>
              </a:rPr>
              <a:t>REFERENCES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" y="1484785"/>
            <a:ext cx="9144000" cy="459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M. Boyce, Y. Ye, J. Chen, and A. K. Ramasubramonian, “Overview of shvc: Scalable extensions of the high efficiency video coding standard,” IEEE Transactions on Circuits and Systems for Video Technology, vol. 26, pp. 20–34,2021.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Purica, E. G. Mora, M. Cagnazzo, B. Pesquet-Popescu, and B. Ionescu, “Multiview plus depth video coding with temporal prediction view synthesis,” IEEE Transactions on circuits and systems for video technology, vol. 26, no. 2, pp. 360–374, 2016.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K. Nelson and A. Bhatti, “Performance evaluation of multi-frame super-resolution algorithms,” in International Conference on Digital Image Computing: Techniques and Applications (DICTA), Centre for Intelligent Systems Research, Deakin University,2012.</a:t>
            </a:r>
            <a:endParaRPr lang="en-US" sz="2400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8" y="1498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0" y="0"/>
                </a:moveTo>
                <a:lnTo>
                  <a:pt x="9142476" y="0"/>
                </a:lnTo>
                <a:lnTo>
                  <a:pt x="9142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THANK YOU</a:t>
            </a:r>
            <a:r>
              <a:rPr spc="-75" dirty="0"/>
              <a:t> </a:t>
            </a:r>
            <a:r>
              <a:rPr dirty="0"/>
              <a:t>!</a:t>
            </a:r>
          </a:p>
        </p:txBody>
      </p:sp>
      <p:sp>
        <p:nvSpPr>
          <p:cNvPr id="3" name="object 3"/>
          <p:cNvSpPr/>
          <p:nvPr/>
        </p:nvSpPr>
        <p:spPr>
          <a:xfrm>
            <a:off x="1498" y="1498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0" y="0"/>
                </a:moveTo>
                <a:lnTo>
                  <a:pt x="9142476" y="0"/>
                </a:lnTo>
                <a:lnTo>
                  <a:pt x="9142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256279" y="6410791"/>
            <a:ext cx="2631440" cy="379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43890" marR="5080" indent="-631190">
              <a:lnSpc>
                <a:spcPts val="1440"/>
              </a:lnSpc>
              <a:spcBef>
                <a:spcPts val="35"/>
              </a:spcBef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Department of ECE, CMR Engineering  College, Hyderabad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6501597"/>
            <a:ext cx="8356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z="1200" spc="-5" dirty="0">
                <a:solidFill>
                  <a:srgbClr val="888888"/>
                </a:solidFill>
                <a:latin typeface="Arial"/>
                <a:cs typeface="Arial"/>
              </a:rPr>
              <a:t>27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lang="en-US" sz="1200" spc="-5" dirty="0">
                <a:solidFill>
                  <a:srgbClr val="888888"/>
                </a:solidFill>
                <a:latin typeface="Arial"/>
                <a:cs typeface="Arial"/>
              </a:rPr>
              <a:t>6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202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8350" y="6501596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pPr marL="38100">
                <a:lnSpc>
                  <a:spcPts val="1425"/>
                </a:lnSpc>
              </a:pPr>
              <a:t>13</a:t>
            </a:fld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6279" y="6336029"/>
            <a:ext cx="2631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Department of ECE, CMR</a:t>
            </a:r>
            <a:r>
              <a:rPr sz="1200" spc="-3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Engineering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8205" y="642683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91485" y="526415"/>
            <a:ext cx="31007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C0504D"/>
                </a:solidFill>
              </a:rPr>
              <a:t>CONTENTS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4019" y="1183004"/>
            <a:ext cx="2755900" cy="5506636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400" spc="-5" dirty="0">
                <a:latin typeface="Times New Roman"/>
                <a:cs typeface="Times New Roman"/>
              </a:rPr>
              <a:t>Motivation</a:t>
            </a:r>
            <a:endParaRPr sz="240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400" spc="-5" dirty="0">
                <a:latin typeface="Times New Roman"/>
                <a:cs typeface="Times New Roman"/>
              </a:rPr>
              <a:t>Rationale</a:t>
            </a:r>
            <a:endParaRPr sz="240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400" spc="-5" dirty="0">
                <a:latin typeface="Times New Roman"/>
                <a:cs typeface="Times New Roman"/>
              </a:rPr>
              <a:t>Objective</a:t>
            </a:r>
            <a:endParaRPr sz="240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400" spc="-5" dirty="0">
                <a:latin typeface="Times New Roman"/>
                <a:cs typeface="Times New Roman"/>
              </a:rPr>
              <a:t>Abstract</a:t>
            </a:r>
            <a:endParaRPr sz="240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400" spc="-5" dirty="0">
                <a:latin typeface="Times New Roman"/>
                <a:cs typeface="Times New Roman"/>
              </a:rPr>
              <a:t>Existing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endParaRPr sz="240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400" spc="-5" dirty="0">
                <a:latin typeface="Times New Roman"/>
                <a:cs typeface="Times New Roman"/>
              </a:rPr>
              <a:t>Drawbacks</a:t>
            </a:r>
            <a:endParaRPr sz="240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Proposed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endParaRPr lang="en-IN" sz="2400" spc="-5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en-IN" sz="2400" spc="-5" dirty="0">
                <a:latin typeface="Times New Roman"/>
                <a:cs typeface="Times New Roman"/>
              </a:rPr>
              <a:t>Advantages</a:t>
            </a:r>
          </a:p>
          <a:p>
            <a:pPr marL="584200" indent="-5715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en-IN" sz="2400" spc="-5" dirty="0">
                <a:latin typeface="Times New Roman"/>
                <a:cs typeface="Times New Roman"/>
              </a:rPr>
              <a:t>Output</a:t>
            </a:r>
            <a:endParaRPr sz="2400" dirty="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References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8" y="1498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0" y="0"/>
                </a:moveTo>
                <a:lnTo>
                  <a:pt x="9142476" y="0"/>
                </a:lnTo>
                <a:lnTo>
                  <a:pt x="9142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887470" y="6533346"/>
            <a:ext cx="136969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College,</a:t>
            </a: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Hyderabad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095" y="463232"/>
            <a:ext cx="38138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993300"/>
                </a:solidFill>
              </a:rPr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818"/>
            <a:ext cx="8072755" cy="30566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2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3200" spc="75" dirty="0">
                <a:latin typeface="Times New Roman"/>
                <a:cs typeface="Times New Roman"/>
              </a:rPr>
              <a:t>While enhancing the older videos, where the problem of image alignment is achieved through depth computed disparity.</a:t>
            </a:r>
            <a:endParaRPr sz="32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To overcome this problem, we will use  algorithm and framework to improve video quality.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8" y="1498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0" y="0"/>
                </a:moveTo>
                <a:lnTo>
                  <a:pt x="9142476" y="0"/>
                </a:lnTo>
                <a:lnTo>
                  <a:pt x="9142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6389" y="463232"/>
            <a:ext cx="3411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993300"/>
                </a:solidFill>
              </a:rPr>
              <a:t>RATIONALE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544" y="1607819"/>
            <a:ext cx="8141151" cy="3563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3200" spc="75" dirty="0">
                <a:latin typeface="Times New Roman"/>
                <a:cs typeface="Times New Roman"/>
              </a:rPr>
              <a:t>We will collect some old video of poor quality and then using MATLAB, we will enhance the quality of that video.</a:t>
            </a:r>
            <a:endParaRPr sz="32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457200" algn="l"/>
              </a:tabLst>
            </a:pPr>
            <a:r>
              <a:rPr dirty="0"/>
              <a:t>	</a:t>
            </a:r>
            <a:r>
              <a:rPr lang="en-US" sz="3200" spc="75" dirty="0">
                <a:latin typeface="Times New Roman"/>
                <a:cs typeface="Times New Roman"/>
              </a:rPr>
              <a:t>Using some tools or framework in MATLAB. The most common framework that we will use is Convex Optimization Framework.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" y="77470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0" y="0"/>
                </a:moveTo>
                <a:lnTo>
                  <a:pt x="9142476" y="0"/>
                </a:lnTo>
                <a:lnTo>
                  <a:pt x="9142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4495" y="463232"/>
            <a:ext cx="32556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993300"/>
                </a:solidFill>
              </a:rPr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819"/>
            <a:ext cx="8072755" cy="30707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45" dirty="0">
                <a:latin typeface="Times New Roman"/>
                <a:cs typeface="Times New Roman"/>
              </a:rPr>
              <a:t>The </a:t>
            </a:r>
            <a:r>
              <a:rPr sz="3200" spc="60" dirty="0">
                <a:latin typeface="Times New Roman"/>
                <a:cs typeface="Times New Roman"/>
              </a:rPr>
              <a:t>objective </a:t>
            </a:r>
            <a:r>
              <a:rPr sz="3200" spc="35" dirty="0">
                <a:latin typeface="Times New Roman"/>
                <a:cs typeface="Times New Roman"/>
              </a:rPr>
              <a:t>of </a:t>
            </a:r>
            <a:r>
              <a:rPr sz="3200" spc="50" dirty="0">
                <a:latin typeface="Times New Roman"/>
                <a:cs typeface="Times New Roman"/>
              </a:rPr>
              <a:t>the </a:t>
            </a:r>
            <a:r>
              <a:rPr sz="3200" spc="65" dirty="0">
                <a:latin typeface="Times New Roman"/>
                <a:cs typeface="Times New Roman"/>
              </a:rPr>
              <a:t>project </a:t>
            </a:r>
            <a:r>
              <a:rPr sz="3200" spc="35" dirty="0">
                <a:latin typeface="Times New Roman"/>
                <a:cs typeface="Times New Roman"/>
              </a:rPr>
              <a:t>is to </a:t>
            </a:r>
            <a:r>
              <a:rPr sz="3200" spc="65" dirty="0">
                <a:latin typeface="Times New Roman"/>
                <a:cs typeface="Times New Roman"/>
              </a:rPr>
              <a:t>i</a:t>
            </a:r>
            <a:r>
              <a:rPr lang="en-US" sz="3200" spc="65" dirty="0">
                <a:latin typeface="Times New Roman"/>
                <a:cs typeface="Times New Roman"/>
              </a:rPr>
              <a:t>mprove the video quality, to get the correct information from the video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355600" marR="5080" indent="-342900" algn="just">
              <a:lnSpc>
                <a:spcPct val="1002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Based on user bandwidths and displays, we will provide multiple resolutions and different encodings of the same video.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8" y="1498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0" y="0"/>
                </a:moveTo>
                <a:lnTo>
                  <a:pt x="9142476" y="0"/>
                </a:lnTo>
                <a:lnTo>
                  <a:pt x="9142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7204" y="427190"/>
            <a:ext cx="3070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993300"/>
                </a:solidFill>
              </a:rPr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286" y="1316189"/>
            <a:ext cx="8130178" cy="42241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continuous evolution of transmission systems, storage and video compression technology in the past decade provides the end user with easy access to video content.</a:t>
            </a:r>
          </a:p>
          <a:p>
            <a:pPr marL="12700" marR="5080" algn="just">
              <a:lnSpc>
                <a:spcPct val="80000"/>
              </a:lnSpc>
              <a:spcBef>
                <a:spcPts val="745"/>
              </a:spcBef>
              <a:tabLst>
                <a:tab pos="35560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compression levels, algorithms and resolutions are used to match the requirements of particular applications. As 4k display technologies are rapidly adopted, resolution enhancement algorithms are of vital importance. </a:t>
            </a:r>
          </a:p>
          <a:p>
            <a:pPr marL="12700" marR="5080" algn="just">
              <a:lnSpc>
                <a:spcPct val="80000"/>
              </a:lnSpc>
              <a:spcBef>
                <a:spcPts val="745"/>
              </a:spcBef>
              <a:tabLst>
                <a:tab pos="355600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45085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multi source compressed video enhancement framework where each description can have a different compression level and resolution.</a:t>
            </a:r>
          </a:p>
        </p:txBody>
      </p:sp>
      <p:sp>
        <p:nvSpPr>
          <p:cNvPr id="4" name="object 4"/>
          <p:cNvSpPr/>
          <p:nvPr/>
        </p:nvSpPr>
        <p:spPr>
          <a:xfrm>
            <a:off x="1498" y="1498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0" y="0"/>
                </a:moveTo>
                <a:lnTo>
                  <a:pt x="9142476" y="0"/>
                </a:lnTo>
                <a:lnTo>
                  <a:pt x="9142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0379" y="193992"/>
            <a:ext cx="560324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177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993300"/>
                </a:solidFill>
              </a:rPr>
              <a:t>EXISTING METHOD /  LITERATURE</a:t>
            </a:r>
            <a:r>
              <a:rPr sz="4000" spc="-45" dirty="0">
                <a:solidFill>
                  <a:srgbClr val="993300"/>
                </a:solidFill>
              </a:rPr>
              <a:t> </a:t>
            </a:r>
            <a:r>
              <a:rPr sz="4000" spc="-5" dirty="0">
                <a:solidFill>
                  <a:srgbClr val="993300"/>
                </a:solidFill>
              </a:rPr>
              <a:t>SURVEY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621" y="1437956"/>
            <a:ext cx="8212843" cy="41171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Super-resolution (SR) algorithms are post-processing techniques that infer a spatially High Resolution (HR) estimate from one or more Low Resolution (LR) images. 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765"/>
              </a:spcBef>
              <a:tabLst>
                <a:tab pos="457200" algn="l"/>
              </a:tabLst>
            </a:pPr>
            <a:endParaRPr lang="en-US" sz="2400" dirty="0"/>
          </a:p>
          <a:p>
            <a:pPr marL="355600" marR="5080" indent="-342900" algn="just">
              <a:spcBef>
                <a:spcPts val="765"/>
              </a:spcBef>
              <a:buFont typeface="Arial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resolution is used to enhance the video and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algorithms can be divided in single-frame (SF-SR) or multi-frame (MF-SR) approaches. </a:t>
            </a:r>
          </a:p>
          <a:p>
            <a:pPr marL="12700" marR="5080" algn="just">
              <a:spcBef>
                <a:spcPts val="765"/>
              </a:spcBef>
              <a:tabLst>
                <a:tab pos="45720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to strengthen the modeling of the SR problem using all available information in the compressed bitstream.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8" y="1498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0" y="0"/>
                </a:moveTo>
                <a:lnTo>
                  <a:pt x="9142476" y="0"/>
                </a:lnTo>
                <a:lnTo>
                  <a:pt x="9142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250" y="531177"/>
            <a:ext cx="7937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993300"/>
                </a:solidFill>
                <a:latin typeface="Times New Roman"/>
                <a:cs typeface="Times New Roman"/>
              </a:rPr>
              <a:t>DRAWBACKS </a:t>
            </a:r>
            <a:r>
              <a:rPr sz="3600" b="0" dirty="0">
                <a:solidFill>
                  <a:srgbClr val="993300"/>
                </a:solidFill>
                <a:latin typeface="Times New Roman"/>
                <a:cs typeface="Times New Roman"/>
              </a:rPr>
              <a:t>OF </a:t>
            </a:r>
            <a:r>
              <a:rPr sz="3600" b="0" spc="-5" dirty="0">
                <a:solidFill>
                  <a:srgbClr val="993300"/>
                </a:solidFill>
                <a:latin typeface="Times New Roman"/>
                <a:cs typeface="Times New Roman"/>
              </a:rPr>
              <a:t>EXISTING</a:t>
            </a:r>
            <a:r>
              <a:rPr sz="3600" b="0" spc="-15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993300"/>
                </a:solidFill>
                <a:latin typeface="Times New Roman"/>
                <a:cs typeface="Times New Roman"/>
              </a:rPr>
              <a:t>METHOD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39" y="1574838"/>
            <a:ext cx="8072120" cy="33842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pc="75" dirty="0"/>
              <a:t>Problem of image alignment.</a:t>
            </a:r>
            <a:endParaRPr spc="-5" dirty="0"/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pc="50" dirty="0"/>
              <a:t>Loss of information or we can say instead of getting same information, we are getting different information</a:t>
            </a:r>
            <a:r>
              <a:rPr spc="-5" dirty="0"/>
              <a:t>.</a:t>
            </a:r>
            <a:endParaRPr lang="en-US" spc="-5" dirty="0"/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pc="-5" dirty="0"/>
              <a:t>User will not be able to understand the content of the video.</a:t>
            </a: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498" y="1498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0" y="0"/>
                </a:moveTo>
                <a:lnTo>
                  <a:pt x="9142476" y="0"/>
                </a:lnTo>
                <a:lnTo>
                  <a:pt x="9142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6F1493-2B73-E801-41C4-9AD5083D9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76672"/>
            <a:ext cx="5470376" cy="826348"/>
          </a:xfrm>
        </p:spPr>
        <p:txBody>
          <a:bodyPr/>
          <a:lstStyle/>
          <a:p>
            <a:r>
              <a:rPr lang="en-IN" sz="4400" b="0" spc="-5" dirty="0">
                <a:solidFill>
                  <a:srgbClr val="993300"/>
                </a:solidFill>
              </a:rPr>
              <a:t>PROPOSED</a:t>
            </a:r>
            <a:r>
              <a:rPr lang="en-IN" sz="4400" b="0" spc="-60" dirty="0">
                <a:solidFill>
                  <a:srgbClr val="993300"/>
                </a:solidFill>
              </a:rPr>
              <a:t> </a:t>
            </a:r>
            <a:r>
              <a:rPr lang="en-IN" sz="4400" b="0" spc="-5" dirty="0">
                <a:solidFill>
                  <a:srgbClr val="993300"/>
                </a:solidFill>
              </a:rPr>
              <a:t>METHOD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7CA616F0-7C2E-5D0B-646B-19891785162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67544" y="1700808"/>
            <a:ext cx="8424936" cy="468052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Two applications are proposed: combining two compressed Low Resolution (LR) descriptions of a video sequence into a High Resolution (HR) description and enhancing a compressed HR video using a LR compressed description. </a:t>
            </a:r>
          </a:p>
          <a:p>
            <a:pPr algn="just"/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Tests are performed over multiple video sequences encoded with High Efficiency Video Coding (HEVC) 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different compression levels and resolutions obtained through multiple down-sampling methods.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31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741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CMR ENGINEERING COLLEGE UGC AUTONOMOUS</vt:lpstr>
      <vt:lpstr>CONTENTS</vt:lpstr>
      <vt:lpstr>MOTIVATION</vt:lpstr>
      <vt:lpstr>RATIONALE</vt:lpstr>
      <vt:lpstr>OBJECTIVE</vt:lpstr>
      <vt:lpstr>ABSTRACT</vt:lpstr>
      <vt:lpstr>EXISTING METHOD /  LITERATURE SURVEY</vt:lpstr>
      <vt:lpstr>DRAWBACKS OF EXISTING METHOD</vt:lpstr>
      <vt:lpstr>PROPOSED METHOD</vt:lpstr>
      <vt:lpstr>ADVANTAGES</vt:lpstr>
      <vt:lpstr>OUTPUT  </vt:lpstr>
      <vt:lpstr>REFERENCES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CMR ENGINEERING COLLEGE UGC AUTONOMOUS</dc:title>
  <dc:creator>Subramanya Chari Kothapally</dc:creator>
  <cp:lastModifiedBy>pc</cp:lastModifiedBy>
  <cp:revision>39</cp:revision>
  <dcterms:created xsi:type="dcterms:W3CDTF">2022-06-23T15:54:12Z</dcterms:created>
  <dcterms:modified xsi:type="dcterms:W3CDTF">2022-12-31T05:05:17Z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2022-03-04T00:00:00Z</vt:filetime>
  </property>
  <property fmtid="{D5CDD505-2E9C-101B-9397-08002B2CF9AE}" pid="3" name="Creator">
    <vt:lpwstr>WWO_wpscloud_20211119170745-7d6348b1e2</vt:lpwstr>
  </property>
  <property fmtid="{D5CDD505-2E9C-101B-9397-08002B2CF9AE}" pid="4" name="LastSaved">
    <vt:filetime>2022-06-23T00:00:00Z</vt:filetime>
  </property>
</Properties>
</file>