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obster"/>
      <p:regular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font" Target="fonts/Lobs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435f8ecd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435f8ecd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435f8ecd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435f8ecd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435f8ecd6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435f8ecd6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435f8ecd6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35f8ecd6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435f8ecd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435f8ecd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435f8ecd6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435f8ecd6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b22a3e4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b22a3e4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435f8ecd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435f8ecd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22a3e40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b22a3e40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f6803aa0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f6803aa0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435f8ecd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35f8ecd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f6803aa0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f6803aa0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f6803aa0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f6803aa0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435f8ecd6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435f8ecd6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435f8ec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435f8ec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35f8ecd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35f8ecd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The eponymous company behind Elasticsearch has also received a lot of venture funding and has used some of this on marketing to the hacker community, running Meetups, hackathons and attending relevant events.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zone.com/articles/what-nosql"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edium.com/@victorsmelopoa/an-introduction-to-elasticsearch-with-kibana-78071db3704" TargetMode="Externa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JSON" TargetMode="External"/><Relationship Id="rId4" Type="http://schemas.openxmlformats.org/officeDocument/2006/relationships/hyperlink" Target="https://en.wikipedia.org/wiki/HTTP" TargetMode="External"/><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Times New Roman"/>
                <a:ea typeface="Times New Roman"/>
                <a:cs typeface="Times New Roman"/>
                <a:sym typeface="Times New Roman"/>
              </a:rPr>
              <a:t>Elastic Search</a:t>
            </a:r>
            <a:endParaRPr sz="6000">
              <a:latin typeface="Times New Roman"/>
              <a:ea typeface="Times New Roman"/>
              <a:cs typeface="Times New Roman"/>
              <a:sym typeface="Times New Roman"/>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VADLANI SAI NAGESH</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NAGA SUBHASH </a:t>
            </a:r>
            <a:r>
              <a:rPr lang="en" sz="1800">
                <a:latin typeface="Times New Roman"/>
                <a:ea typeface="Times New Roman"/>
                <a:cs typeface="Times New Roman"/>
                <a:sym typeface="Times New Roman"/>
              </a:rPr>
              <a:t>MOTURU </a:t>
            </a:r>
            <a:endParaRPr sz="1800">
              <a:latin typeface="Times New Roman"/>
              <a:ea typeface="Times New Roman"/>
              <a:cs typeface="Times New Roman"/>
              <a:sym typeface="Times New Roman"/>
            </a:endParaRPr>
          </a:p>
        </p:txBody>
      </p:sp>
      <p:pic>
        <p:nvPicPr>
          <p:cNvPr id="136" name="Google Shape;136;p13"/>
          <p:cNvPicPr preferRelativeResize="0"/>
          <p:nvPr/>
        </p:nvPicPr>
        <p:blipFill>
          <a:blip r:embed="rId3">
            <a:alphaModFix/>
          </a:blip>
          <a:stretch>
            <a:fillRect/>
          </a:stretch>
        </p:blipFill>
        <p:spPr>
          <a:xfrm>
            <a:off x="208250" y="3142000"/>
            <a:ext cx="1197000" cy="963750"/>
          </a:xfrm>
          <a:prstGeom prst="rect">
            <a:avLst/>
          </a:prstGeom>
          <a:noFill/>
          <a:ln>
            <a:noFill/>
          </a:ln>
        </p:spPr>
      </p:pic>
      <p:sp>
        <p:nvSpPr>
          <p:cNvPr id="137" name="Google Shape;137;p13"/>
          <p:cNvSpPr txBox="1"/>
          <p:nvPr/>
        </p:nvSpPr>
        <p:spPr>
          <a:xfrm>
            <a:off x="6028100" y="4765600"/>
            <a:ext cx="45990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1155CC"/>
                </a:solidFill>
                <a:latin typeface="Lato"/>
                <a:ea typeface="Lato"/>
                <a:cs typeface="Lato"/>
                <a:sym typeface="Lato"/>
              </a:rPr>
              <a:t>Dedicated to Dr. Terry Griffin</a:t>
            </a:r>
            <a:endParaRPr b="1" u="sng">
              <a:solidFill>
                <a:srgbClr val="1155CC"/>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310325" y="182375"/>
            <a:ext cx="7038900" cy="914100"/>
          </a:xfrm>
          <a:prstGeom prst="rect">
            <a:avLst/>
          </a:prstGeom>
        </p:spPr>
        <p:txBody>
          <a:bodyPr anchorCtr="0" anchor="t" bIns="91425" lIns="91425" spcFirstLastPara="1" rIns="91425" wrap="square" tIns="91425">
            <a:noAutofit/>
          </a:bodyPr>
          <a:lstStyle/>
          <a:p>
            <a:pPr indent="0" lvl="0" marL="457200" rtl="0" algn="l">
              <a:lnSpc>
                <a:spcPct val="120000"/>
              </a:lnSpc>
              <a:spcBef>
                <a:spcPts val="0"/>
              </a:spcBef>
              <a:spcAft>
                <a:spcPts val="0"/>
              </a:spcAft>
              <a:buNone/>
            </a:pPr>
            <a:r>
              <a:rPr lang="en">
                <a:solidFill>
                  <a:srgbClr val="FFFFFF"/>
                </a:solidFill>
                <a:latin typeface="Times New Roman"/>
                <a:ea typeface="Times New Roman"/>
                <a:cs typeface="Times New Roman"/>
                <a:sym typeface="Times New Roman"/>
              </a:rPr>
              <a:t>What is ES’s main purpose? </a:t>
            </a:r>
            <a:endParaRPr>
              <a:solidFill>
                <a:srgbClr val="FFFFFF"/>
              </a:solidFill>
              <a:latin typeface="Times New Roman"/>
              <a:ea typeface="Times New Roman"/>
              <a:cs typeface="Times New Roman"/>
              <a:sym typeface="Times New Roman"/>
            </a:endParaRPr>
          </a:p>
        </p:txBody>
      </p:sp>
      <p:sp>
        <p:nvSpPr>
          <p:cNvPr id="200" name="Google Shape;200;p22"/>
          <p:cNvSpPr txBox="1"/>
          <p:nvPr>
            <p:ph idx="1" type="body"/>
          </p:nvPr>
        </p:nvSpPr>
        <p:spPr>
          <a:xfrm>
            <a:off x="1509300" y="1405925"/>
            <a:ext cx="7038900" cy="2911200"/>
          </a:xfrm>
          <a:prstGeom prst="rect">
            <a:avLst/>
          </a:prstGeom>
        </p:spPr>
        <p:txBody>
          <a:bodyPr anchorCtr="0" anchor="t" bIns="91425" lIns="91425" spcFirstLastPara="1" rIns="91425" wrap="square" tIns="91425">
            <a:noAutofit/>
          </a:bodyPr>
          <a:lstStyle/>
          <a:p>
            <a:pPr indent="-342900" lvl="0" marL="457200" rtl="0" algn="just">
              <a:lnSpc>
                <a:spcPct val="110000"/>
              </a:lnSpc>
              <a:spcBef>
                <a:spcPts val="20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Elasticsearch is a database that stores, retrieves, and manages document-oriented and semi-structured data.</a:t>
            </a:r>
            <a:endParaRPr sz="1800">
              <a:solidFill>
                <a:srgbClr val="FFFFFF"/>
              </a:solidFill>
              <a:latin typeface="Times New Roman"/>
              <a:ea typeface="Times New Roman"/>
              <a:cs typeface="Times New Roman"/>
              <a:sym typeface="Times New Roman"/>
            </a:endParaRPr>
          </a:p>
          <a:p>
            <a:pPr indent="-342900" lvl="0" marL="457200" rtl="0" algn="just">
              <a:lnSpc>
                <a:spcPct val="11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The relational database works comparatively slowly when it comes to huge data and fetching search results through database queries.</a:t>
            </a:r>
            <a:endParaRPr sz="1800">
              <a:solidFill>
                <a:srgbClr val="FFFFFF"/>
              </a:solidFill>
              <a:latin typeface="Times New Roman"/>
              <a:ea typeface="Times New Roman"/>
              <a:cs typeface="Times New Roman"/>
              <a:sym typeface="Times New Roman"/>
            </a:endParaRPr>
          </a:p>
          <a:p>
            <a:pPr indent="-342900" lvl="0" marL="457200" rtl="0" algn="just">
              <a:lnSpc>
                <a:spcPct val="11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Understandably, businesses nowadays are looking for data storage alternatives in the hope of promoting quick retrieval.</a:t>
            </a:r>
            <a:endParaRPr sz="1800">
              <a:solidFill>
                <a:srgbClr val="FFFFFF"/>
              </a:solidFill>
              <a:latin typeface="Times New Roman"/>
              <a:ea typeface="Times New Roman"/>
              <a:cs typeface="Times New Roman"/>
              <a:sym typeface="Times New Roman"/>
            </a:endParaRPr>
          </a:p>
          <a:p>
            <a:pPr indent="-342900" lvl="0" marL="457200" rtl="0" algn="just">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This can be achieved by adopting </a:t>
            </a:r>
            <a:r>
              <a:rPr lang="en" sz="1800">
                <a:solidFill>
                  <a:srgbClr val="FFFFFF"/>
                </a:solidFill>
                <a:uFill>
                  <a:noFill/>
                </a:uFill>
                <a:latin typeface="Times New Roman"/>
                <a:ea typeface="Times New Roman"/>
                <a:cs typeface="Times New Roman"/>
                <a:sym typeface="Times New Roman"/>
                <a:hlinkClick r:id="rId3"/>
              </a:rPr>
              <a:t>NoSQL</a:t>
            </a:r>
            <a:r>
              <a:rPr lang="en" sz="1800">
                <a:solidFill>
                  <a:srgbClr val="FFFFFF"/>
                </a:solidFill>
                <a:latin typeface="Times New Roman"/>
                <a:ea typeface="Times New Roman"/>
                <a:cs typeface="Times New Roman"/>
                <a:sym typeface="Times New Roman"/>
              </a:rPr>
              <a:t> rather than RDBMS for storing data.</a:t>
            </a:r>
            <a:endParaRPr sz="1800">
              <a:solidFill>
                <a:srgbClr val="FFFFFF"/>
              </a:solidFill>
              <a:latin typeface="Times New Roman"/>
              <a:ea typeface="Times New Roman"/>
              <a:cs typeface="Times New Roman"/>
              <a:sym typeface="Times New Roman"/>
            </a:endParaRPr>
          </a:p>
          <a:p>
            <a:pPr indent="0" lvl="0" marL="0" rtl="0" algn="just">
              <a:lnSpc>
                <a:spcPct val="110000"/>
              </a:lnSpc>
              <a:spcBef>
                <a:spcPts val="110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just">
              <a:lnSpc>
                <a:spcPct val="110000"/>
              </a:lnSpc>
              <a:spcBef>
                <a:spcPts val="140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just">
              <a:spcBef>
                <a:spcPts val="1400"/>
              </a:spcBef>
              <a:spcAft>
                <a:spcPts val="1600"/>
              </a:spcAft>
              <a:buNone/>
            </a:pPr>
            <a:r>
              <a:t/>
            </a:r>
            <a:endParaRPr sz="1800">
              <a:latin typeface="Times New Roman"/>
              <a:ea typeface="Times New Roman"/>
              <a:cs typeface="Times New Roman"/>
              <a:sym typeface="Times New Roman"/>
            </a:endParaRPr>
          </a:p>
        </p:txBody>
      </p:sp>
      <p:pic>
        <p:nvPicPr>
          <p:cNvPr id="201" name="Google Shape;201;p22"/>
          <p:cNvPicPr preferRelativeResize="0"/>
          <p:nvPr/>
        </p:nvPicPr>
        <p:blipFill>
          <a:blip r:embed="rId4">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lnSpc>
                <a:spcPct val="120000"/>
              </a:lnSpc>
              <a:spcBef>
                <a:spcPts val="0"/>
              </a:spcBef>
              <a:spcAft>
                <a:spcPts val="0"/>
              </a:spcAft>
              <a:buNone/>
            </a:pPr>
            <a:r>
              <a:rPr lang="en">
                <a:solidFill>
                  <a:srgbClr val="FFFFFF"/>
                </a:solidFill>
                <a:latin typeface="Times New Roman"/>
                <a:ea typeface="Times New Roman"/>
                <a:cs typeface="Times New Roman"/>
                <a:sym typeface="Times New Roman"/>
              </a:rPr>
              <a:t>ES is very popular, what drives its popularity?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7" name="Google Shape;207;p23"/>
          <p:cNvSpPr txBox="1"/>
          <p:nvPr>
            <p:ph idx="1" type="body"/>
          </p:nvPr>
        </p:nvSpPr>
        <p:spPr>
          <a:xfrm>
            <a:off x="1522525" y="1116150"/>
            <a:ext cx="7038900" cy="29112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 sz="1800">
                <a:solidFill>
                  <a:srgbClr val="FFFFFF"/>
                </a:solidFill>
                <a:latin typeface="Times New Roman"/>
                <a:ea typeface="Times New Roman"/>
                <a:cs typeface="Times New Roman"/>
                <a:sym typeface="Times New Roman"/>
              </a:rPr>
              <a:t>So, solr is a big powerful search engine and all the committers used it for big complex issues. Meanwhile, internet changed and lots more smaller groups wanted search engines and they wanted them to work with JSON. They also wanted it to work on a "cloud" (distributed).</a:t>
            </a:r>
            <a:endParaRPr sz="1800">
              <a:solidFill>
                <a:srgbClr val="FFFFFF"/>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800">
                <a:solidFill>
                  <a:srgbClr val="FFFFFF"/>
                </a:solidFill>
                <a:latin typeface="Times New Roman"/>
                <a:ea typeface="Times New Roman"/>
                <a:cs typeface="Times New Roman"/>
                <a:sym typeface="Times New Roman"/>
              </a:rPr>
              <a:t>Recently, LucidWorks - one of the commercial Solr-based companies recognized this issue and has put some real money into improving Solr usability and Solr onboarding process.</a:t>
            </a:r>
            <a:endParaRPr sz="1800">
              <a:solidFill>
                <a:srgbClr val="FFFFFF"/>
              </a:solidFill>
              <a:latin typeface="Times New Roman"/>
              <a:ea typeface="Times New Roman"/>
              <a:cs typeface="Times New Roman"/>
              <a:sym typeface="Times New Roman"/>
            </a:endParaRPr>
          </a:p>
        </p:txBody>
      </p:sp>
      <p:pic>
        <p:nvPicPr>
          <p:cNvPr id="208" name="Google Shape;208;p23"/>
          <p:cNvPicPr preferRelativeResize="0"/>
          <p:nvPr/>
        </p:nvPicPr>
        <p:blipFill>
          <a:blip r:embed="rId3">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lnSpc>
                <a:spcPct val="120000"/>
              </a:lnSpc>
              <a:spcBef>
                <a:spcPts val="0"/>
              </a:spcBef>
              <a:spcAft>
                <a:spcPts val="0"/>
              </a:spcAft>
              <a:buNone/>
            </a:pPr>
            <a:r>
              <a:rPr lang="en">
                <a:solidFill>
                  <a:srgbClr val="FFFFFF"/>
                </a:solidFill>
                <a:latin typeface="Times New Roman"/>
                <a:ea typeface="Times New Roman"/>
                <a:cs typeface="Times New Roman"/>
                <a:sym typeface="Times New Roman"/>
              </a:rPr>
              <a:t>What is it written in?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14" name="Google Shape;214;p24"/>
          <p:cNvSpPr txBox="1"/>
          <p:nvPr>
            <p:ph idx="1" type="body"/>
          </p:nvPr>
        </p:nvSpPr>
        <p:spPr>
          <a:xfrm>
            <a:off x="1574450" y="1307850"/>
            <a:ext cx="7038900" cy="1292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800">
                <a:solidFill>
                  <a:srgbClr val="FFFFFF"/>
                </a:solidFill>
                <a:latin typeface="Times New Roman"/>
                <a:ea typeface="Times New Roman"/>
                <a:cs typeface="Times New Roman"/>
                <a:sym typeface="Times New Roman"/>
              </a:rPr>
              <a:t>Elasticsearch</a:t>
            </a:r>
            <a:r>
              <a:rPr lang="en" sz="1800">
                <a:solidFill>
                  <a:srgbClr val="FFFFFF"/>
                </a:solidFill>
                <a:latin typeface="Times New Roman"/>
                <a:ea typeface="Times New Roman"/>
                <a:cs typeface="Times New Roman"/>
                <a:sym typeface="Times New Roman"/>
              </a:rPr>
              <a:t> is a search engine based on the Lucene library. It provides a distributed, multitenant-capable full-text search engine with an HTTP web interface and schema-free JSON documents. Elasticsearch is developed in Java.</a:t>
            </a:r>
            <a:endParaRPr sz="1800">
              <a:solidFill>
                <a:srgbClr val="FFFFFF"/>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pic>
        <p:nvPicPr>
          <p:cNvPr id="215" name="Google Shape;215;p24"/>
          <p:cNvPicPr preferRelativeResize="0"/>
          <p:nvPr/>
        </p:nvPicPr>
        <p:blipFill>
          <a:blip r:embed="rId3">
            <a:alphaModFix/>
          </a:blip>
          <a:stretch>
            <a:fillRect/>
          </a:stretch>
        </p:blipFill>
        <p:spPr>
          <a:xfrm>
            <a:off x="208250" y="3142000"/>
            <a:ext cx="1197000" cy="963750"/>
          </a:xfrm>
          <a:prstGeom prst="rect">
            <a:avLst/>
          </a:prstGeom>
          <a:noFill/>
          <a:ln>
            <a:noFill/>
          </a:ln>
        </p:spPr>
      </p:pic>
      <p:sp>
        <p:nvSpPr>
          <p:cNvPr id="216" name="Google Shape;216;p24"/>
          <p:cNvSpPr txBox="1"/>
          <p:nvPr/>
        </p:nvSpPr>
        <p:spPr>
          <a:xfrm>
            <a:off x="1792975" y="2892125"/>
            <a:ext cx="6344700" cy="778800"/>
          </a:xfrm>
          <a:prstGeom prst="rect">
            <a:avLst/>
          </a:prstGeom>
          <a:noFill/>
          <a:ln>
            <a:noFill/>
          </a:ln>
        </p:spPr>
        <p:txBody>
          <a:bodyPr anchorCtr="0" anchor="t" bIns="91425" lIns="91425" spcFirstLastPara="1" rIns="91425" wrap="square" tIns="91425">
            <a:noAutofit/>
          </a:bodyPr>
          <a:lstStyle/>
          <a:p>
            <a:pPr indent="-342900" lvl="1" marL="914400" rtl="0" algn="l">
              <a:lnSpc>
                <a:spcPct val="12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Is it memory resident? </a:t>
            </a:r>
            <a:endParaRPr sz="1800">
              <a:solidFill>
                <a:schemeClr val="lt1"/>
              </a:solidFill>
              <a:latin typeface="Times New Roman"/>
              <a:ea typeface="Times New Roman"/>
              <a:cs typeface="Times New Roman"/>
              <a:sym typeface="Times New Roman"/>
            </a:endParaRPr>
          </a:p>
          <a:p>
            <a:pPr indent="0" lvl="0" marL="914400" rtl="0" algn="l">
              <a:lnSpc>
                <a:spcPct val="120000"/>
              </a:lnSpc>
              <a:spcBef>
                <a:spcPts val="0"/>
              </a:spcBef>
              <a:spcAft>
                <a:spcPts val="0"/>
              </a:spcAft>
              <a:buNone/>
            </a:pPr>
            <a:r>
              <a:rPr lang="en" sz="1800">
                <a:solidFill>
                  <a:schemeClr val="lt1"/>
                </a:solidFill>
                <a:latin typeface="Times New Roman"/>
                <a:ea typeface="Times New Roman"/>
                <a:cs typeface="Times New Roman"/>
                <a:sym typeface="Times New Roman"/>
              </a:rPr>
              <a:t>Yes</a:t>
            </a:r>
            <a:endParaRPr sz="1800">
              <a:solidFill>
                <a:schemeClr val="lt1"/>
              </a:solidFill>
              <a:latin typeface="Times New Roman"/>
              <a:ea typeface="Times New Roman"/>
              <a:cs typeface="Times New Roman"/>
              <a:sym typeface="Times New Roman"/>
            </a:endParaRPr>
          </a:p>
          <a:p>
            <a:pPr indent="-342900" lvl="1" marL="914400" rtl="0" algn="l">
              <a:lnSpc>
                <a:spcPct val="12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Does it use Btree’s like databases? </a:t>
            </a:r>
            <a:endParaRPr sz="1800">
              <a:solidFill>
                <a:schemeClr val="lt1"/>
              </a:solidFill>
              <a:latin typeface="Times New Roman"/>
              <a:ea typeface="Times New Roman"/>
              <a:cs typeface="Times New Roman"/>
              <a:sym typeface="Times New Roman"/>
            </a:endParaRPr>
          </a:p>
          <a:p>
            <a:pPr indent="0" lvl="0" marL="914400" rtl="0" algn="l">
              <a:lnSpc>
                <a:spcPct val="120000"/>
              </a:lnSpc>
              <a:spcBef>
                <a:spcPts val="0"/>
              </a:spcBef>
              <a:spcAft>
                <a:spcPts val="0"/>
              </a:spcAft>
              <a:buNone/>
            </a:pPr>
            <a:r>
              <a:rPr lang="en" sz="1800">
                <a:solidFill>
                  <a:schemeClr val="lt1"/>
                </a:solidFill>
                <a:latin typeface="Times New Roman"/>
                <a:ea typeface="Times New Roman"/>
                <a:cs typeface="Times New Roman"/>
                <a:sym typeface="Times New Roman"/>
              </a:rPr>
              <a:t>Yes</a:t>
            </a:r>
            <a:endParaRPr sz="1800">
              <a:solidFill>
                <a:schemeClr val="lt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Terms used in Elasticsearch</a:t>
            </a:r>
            <a:endParaRPr>
              <a:latin typeface="Times New Roman"/>
              <a:ea typeface="Times New Roman"/>
              <a:cs typeface="Times New Roman"/>
              <a:sym typeface="Times New Roman"/>
            </a:endParaRPr>
          </a:p>
        </p:txBody>
      </p:sp>
      <p:sp>
        <p:nvSpPr>
          <p:cNvPr id="222" name="Google Shape;222;p25"/>
          <p:cNvSpPr txBox="1"/>
          <p:nvPr>
            <p:ph idx="1" type="body"/>
          </p:nvPr>
        </p:nvSpPr>
        <p:spPr>
          <a:xfrm>
            <a:off x="1297500" y="13985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 node: running instance of Elasticsearch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cluster: group of nodes with the same cluster name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elasticsearch = relational DB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indices = databases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types = tables </a:t>
            </a:r>
            <a:endParaRPr sz="1800">
              <a:latin typeface="Times New Roman"/>
              <a:ea typeface="Times New Roman"/>
              <a:cs typeface="Times New Roman"/>
              <a:sym typeface="Times New Roman"/>
            </a:endParaRPr>
          </a:p>
          <a:p>
            <a:pPr indent="0" lvl="0" marL="0" rtl="0" algn="l">
              <a:spcBef>
                <a:spcPts val="1600"/>
              </a:spcBef>
              <a:spcAft>
                <a:spcPts val="1600"/>
              </a:spcAft>
              <a:buNone/>
            </a:pPr>
            <a:r>
              <a:rPr lang="en" sz="1800">
                <a:latin typeface="Times New Roman"/>
                <a:ea typeface="Times New Roman"/>
                <a:cs typeface="Times New Roman"/>
                <a:sym typeface="Times New Roman"/>
              </a:rPr>
              <a:t>     ● documents = rows</a:t>
            </a:r>
            <a:endParaRPr sz="1800">
              <a:latin typeface="Times New Roman"/>
              <a:ea typeface="Times New Roman"/>
              <a:cs typeface="Times New Roman"/>
              <a:sym typeface="Times New Roman"/>
            </a:endParaRPr>
          </a:p>
        </p:txBody>
      </p:sp>
      <p:pic>
        <p:nvPicPr>
          <p:cNvPr id="223" name="Google Shape;223;p25"/>
          <p:cNvPicPr preferRelativeResize="0"/>
          <p:nvPr/>
        </p:nvPicPr>
        <p:blipFill>
          <a:blip r:embed="rId3">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Terms used in Elasticsearch</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9" name="Google Shape;229;p26"/>
          <p:cNvSpPr txBox="1"/>
          <p:nvPr>
            <p:ph idx="1" type="body"/>
          </p:nvPr>
        </p:nvSpPr>
        <p:spPr>
          <a:xfrm>
            <a:off x="1532950" y="1307850"/>
            <a:ext cx="7335300" cy="32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 </a:t>
            </a:r>
            <a:r>
              <a:rPr lang="en" sz="1800">
                <a:latin typeface="Times New Roman"/>
                <a:ea typeface="Times New Roman"/>
                <a:cs typeface="Times New Roman"/>
                <a:sym typeface="Times New Roman"/>
              </a:rPr>
              <a:t>fields = columns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index (noun) = like a database in a traditional relational database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Index (verb) = to index a document is to store a document in an index   (noun) </a:t>
            </a:r>
            <a:endParaRPr sz="1800">
              <a:latin typeface="Times New Roman"/>
              <a:ea typeface="Times New Roman"/>
              <a:cs typeface="Times New Roman"/>
              <a:sym typeface="Times New Roman"/>
            </a:endParaRPr>
          </a:p>
          <a:p>
            <a:pPr indent="0" lvl="0" marL="0" rtl="0" algn="l">
              <a:spcBef>
                <a:spcPts val="1600"/>
              </a:spcBef>
              <a:spcAft>
                <a:spcPts val="1600"/>
              </a:spcAft>
              <a:buNone/>
            </a:pPr>
            <a:r>
              <a:rPr lang="en" sz="1800">
                <a:latin typeface="Times New Roman"/>
                <a:ea typeface="Times New Roman"/>
                <a:cs typeface="Times New Roman"/>
                <a:sym typeface="Times New Roman"/>
              </a:rPr>
              <a:t>     ● Inverted index = relational databases add an index, such as a B-tree index, to specific columns in order to improve the speed of data retrieval. Elasticsearch and Lucene use a structure called an inverted index for exactly the same purpose.</a:t>
            </a:r>
            <a:endParaRPr sz="1800">
              <a:latin typeface="Times New Roman"/>
              <a:ea typeface="Times New Roman"/>
              <a:cs typeface="Times New Roman"/>
              <a:sym typeface="Times New Roman"/>
            </a:endParaRPr>
          </a:p>
        </p:txBody>
      </p:sp>
      <p:pic>
        <p:nvPicPr>
          <p:cNvPr id="230" name="Google Shape;230;p26"/>
          <p:cNvPicPr preferRelativeResize="0"/>
          <p:nvPr/>
        </p:nvPicPr>
        <p:blipFill>
          <a:blip r:embed="rId3">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Set up Elasticsearch</a:t>
            </a:r>
            <a:endParaRPr>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p:txBody>
      </p:sp>
      <p:sp>
        <p:nvSpPr>
          <p:cNvPr id="236" name="Google Shape;236;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how to setup Elasticsearch and get it running, includes:</a:t>
            </a:r>
            <a:endParaRPr sz="1800">
              <a:solidFill>
                <a:srgbClr val="FFFFFF"/>
              </a:solidFill>
              <a:latin typeface="Times New Roman"/>
              <a:ea typeface="Times New Roman"/>
              <a:cs typeface="Times New Roman"/>
              <a:sym typeface="Times New Roman"/>
            </a:endParaRPr>
          </a:p>
          <a:p>
            <a:pPr indent="-342900" lvl="0" marL="457200" marR="152400" rtl="0" algn="l">
              <a:spcBef>
                <a:spcPts val="120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Downloading</a:t>
            </a:r>
            <a:endParaRPr sz="1800">
              <a:solidFill>
                <a:srgbClr val="FFFFFF"/>
              </a:solidFill>
              <a:latin typeface="Times New Roman"/>
              <a:ea typeface="Times New Roman"/>
              <a:cs typeface="Times New Roman"/>
              <a:sym typeface="Times New Roman"/>
            </a:endParaRPr>
          </a:p>
          <a:p>
            <a:pPr indent="-342900" lvl="0" marL="457200" marR="15240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Installing</a:t>
            </a:r>
            <a:endParaRPr sz="1800">
              <a:solidFill>
                <a:srgbClr val="FFFFFF"/>
              </a:solidFill>
              <a:latin typeface="Times New Roman"/>
              <a:ea typeface="Times New Roman"/>
              <a:cs typeface="Times New Roman"/>
              <a:sym typeface="Times New Roman"/>
            </a:endParaRPr>
          </a:p>
          <a:p>
            <a:pPr indent="-342900" lvl="0" marL="457200" marR="15240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Starting</a:t>
            </a:r>
            <a:endParaRPr sz="1800">
              <a:solidFill>
                <a:srgbClr val="FFFFFF"/>
              </a:solidFill>
              <a:latin typeface="Times New Roman"/>
              <a:ea typeface="Times New Roman"/>
              <a:cs typeface="Times New Roman"/>
              <a:sym typeface="Times New Roman"/>
            </a:endParaRPr>
          </a:p>
          <a:p>
            <a:pPr indent="-342900" lvl="0" marL="457200" marR="15240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Configuring</a:t>
            </a:r>
            <a:endParaRPr sz="1800">
              <a:latin typeface="Times New Roman"/>
              <a:ea typeface="Times New Roman"/>
              <a:cs typeface="Times New Roman"/>
              <a:sym typeface="Times New Roman"/>
            </a:endParaRPr>
          </a:p>
        </p:txBody>
      </p:sp>
      <p:pic>
        <p:nvPicPr>
          <p:cNvPr id="237" name="Google Shape;237;p27"/>
          <p:cNvPicPr preferRelativeResize="0"/>
          <p:nvPr/>
        </p:nvPicPr>
        <p:blipFill>
          <a:blip r:embed="rId3">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357175" y="1969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fly into Demo again……..</a:t>
            </a:r>
            <a:endParaRPr/>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https://medium.com/@victorsmelopoa/an-introduction-to-elasticsearch-with-kibana-78071db3704</a:t>
            </a:r>
            <a:endParaRPr/>
          </a:p>
        </p:txBody>
      </p:sp>
      <p:pic>
        <p:nvPicPr>
          <p:cNvPr id="244" name="Google Shape;244;p28"/>
          <p:cNvPicPr preferRelativeResize="0"/>
          <p:nvPr/>
        </p:nvPicPr>
        <p:blipFill>
          <a:blip r:embed="rId4">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303200" y="36009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latin typeface="Lobster"/>
                <a:ea typeface="Lobster"/>
                <a:cs typeface="Lobster"/>
                <a:sym typeface="Lobster"/>
              </a:rPr>
              <a:t>THANK YOU</a:t>
            </a:r>
            <a:endParaRPr sz="9600">
              <a:latin typeface="Lobster"/>
              <a:ea typeface="Lobster"/>
              <a:cs typeface="Lobster"/>
              <a:sym typeface="Lobster"/>
            </a:endParaRPr>
          </a:p>
        </p:txBody>
      </p:sp>
      <p:pic>
        <p:nvPicPr>
          <p:cNvPr id="250" name="Google Shape;250;p29"/>
          <p:cNvPicPr preferRelativeResize="0"/>
          <p:nvPr/>
        </p:nvPicPr>
        <p:blipFill>
          <a:blip r:embed="rId3">
            <a:alphaModFix/>
          </a:blip>
          <a:stretch>
            <a:fillRect/>
          </a:stretch>
        </p:blipFill>
        <p:spPr>
          <a:xfrm>
            <a:off x="2989338" y="128075"/>
            <a:ext cx="3165325" cy="316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2183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rPr lang="en"/>
              <a:t>Warming up our instance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Overview</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History, Product overview</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ES Vocabulary</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Feature set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Demo</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Setup/ Configuration</a:t>
            </a:r>
            <a:endParaRPr sz="1800">
              <a:latin typeface="Times New Roman"/>
              <a:ea typeface="Times New Roman"/>
              <a:cs typeface="Times New Roman"/>
              <a:sym typeface="Times New Roman"/>
            </a:endParaRPr>
          </a:p>
        </p:txBody>
      </p:sp>
      <p:pic>
        <p:nvPicPr>
          <p:cNvPr id="149" name="Google Shape;149;p15"/>
          <p:cNvPicPr preferRelativeResize="0"/>
          <p:nvPr/>
        </p:nvPicPr>
        <p:blipFill>
          <a:blip r:embed="rId3">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rgbClr val="FFFFFF"/>
                </a:solidFill>
                <a:latin typeface="Times New Roman"/>
                <a:ea typeface="Times New Roman"/>
                <a:cs typeface="Times New Roman"/>
                <a:sym typeface="Times New Roman"/>
              </a:rPr>
              <a:t>An Overview on Elasticsearch and its usage</a:t>
            </a:r>
            <a:endParaRPr>
              <a:solidFill>
                <a:srgbClr val="FFFFFF"/>
              </a:solidFill>
              <a:latin typeface="Times New Roman"/>
              <a:ea typeface="Times New Roman"/>
              <a:cs typeface="Times New Roman"/>
              <a:sym typeface="Times New Roman"/>
            </a:endParaRPr>
          </a:p>
        </p:txBody>
      </p:sp>
      <p:sp>
        <p:nvSpPr>
          <p:cNvPr id="155" name="Google Shape;155;p16"/>
          <p:cNvSpPr txBox="1"/>
          <p:nvPr>
            <p:ph idx="1" type="body"/>
          </p:nvPr>
        </p:nvSpPr>
        <p:spPr>
          <a:xfrm>
            <a:off x="1522525" y="11758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"Creating a scalable search solution is the main purpose". So, "A solution built from the ground up to be distributed" and with a common interface, </a:t>
            </a:r>
            <a:r>
              <a:rPr lang="en" sz="1800">
                <a:solidFill>
                  <a:srgbClr val="FFFFFF"/>
                </a:solidFill>
                <a:uFill>
                  <a:noFill/>
                </a:uFill>
                <a:latin typeface="Times New Roman"/>
                <a:ea typeface="Times New Roman"/>
                <a:cs typeface="Times New Roman"/>
                <a:sym typeface="Times New Roman"/>
                <a:hlinkClick r:id="rId3"/>
              </a:rPr>
              <a:t>JSON</a:t>
            </a:r>
            <a:r>
              <a:rPr lang="en" sz="1800">
                <a:solidFill>
                  <a:srgbClr val="FFFFFF"/>
                </a:solidFill>
                <a:latin typeface="Times New Roman"/>
                <a:ea typeface="Times New Roman"/>
                <a:cs typeface="Times New Roman"/>
                <a:sym typeface="Times New Roman"/>
              </a:rPr>
              <a:t> over </a:t>
            </a:r>
            <a:r>
              <a:rPr lang="en" sz="1800">
                <a:solidFill>
                  <a:srgbClr val="FFFFFF"/>
                </a:solidFill>
                <a:uFill>
                  <a:noFill/>
                </a:uFill>
                <a:latin typeface="Times New Roman"/>
                <a:ea typeface="Times New Roman"/>
                <a:cs typeface="Times New Roman"/>
                <a:sym typeface="Times New Roman"/>
                <a:hlinkClick r:id="rId4"/>
              </a:rPr>
              <a:t>HTTP</a:t>
            </a:r>
            <a:r>
              <a:rPr lang="en" sz="1800">
                <a:solidFill>
                  <a:srgbClr val="FFFFFF"/>
                </a:solidFill>
                <a:latin typeface="Times New Roman"/>
                <a:ea typeface="Times New Roman"/>
                <a:cs typeface="Times New Roman"/>
                <a:sym typeface="Times New Roman"/>
              </a:rPr>
              <a:t>, suitable for programming languages other than Java as well.</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pic>
        <p:nvPicPr>
          <p:cNvPr id="156" name="Google Shape;156;p16"/>
          <p:cNvPicPr preferRelativeResize="0"/>
          <p:nvPr/>
        </p:nvPicPr>
        <p:blipFill>
          <a:blip r:embed="rId5">
            <a:alphaModFix/>
          </a:blip>
          <a:stretch>
            <a:fillRect/>
          </a:stretch>
        </p:blipFill>
        <p:spPr>
          <a:xfrm>
            <a:off x="208250" y="3142000"/>
            <a:ext cx="1197000" cy="96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Why Elasticsearch ?</a:t>
            </a:r>
            <a:endParaRPr>
              <a:latin typeface="Times New Roman"/>
              <a:ea typeface="Times New Roman"/>
              <a:cs typeface="Times New Roman"/>
              <a:sym typeface="Times New Roman"/>
            </a:endParaRPr>
          </a:p>
        </p:txBody>
      </p:sp>
      <p:sp>
        <p:nvSpPr>
          <p:cNvPr id="162" name="Google Shape;162;p17"/>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Easy to scale (Distributed)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Everything is one JSON call away (RESTful API)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Excellent Query DSL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Multi-tenancy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Support for advanced search features (Full Text)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Configurable and Extensible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Document Oriented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Schema free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Active community</a:t>
            </a:r>
            <a:endParaRPr sz="1800">
              <a:latin typeface="Times New Roman"/>
              <a:ea typeface="Times New Roman"/>
              <a:cs typeface="Times New Roman"/>
              <a:sym typeface="Times New Roman"/>
            </a:endParaRPr>
          </a:p>
        </p:txBody>
      </p:sp>
      <p:pic>
        <p:nvPicPr>
          <p:cNvPr id="163" name="Google Shape;163;p17"/>
          <p:cNvPicPr preferRelativeResize="0"/>
          <p:nvPr/>
        </p:nvPicPr>
        <p:blipFill>
          <a:blip r:embed="rId3">
            <a:alphaModFix/>
          </a:blip>
          <a:stretch>
            <a:fillRect/>
          </a:stretch>
        </p:blipFill>
        <p:spPr>
          <a:xfrm>
            <a:off x="208250" y="3142000"/>
            <a:ext cx="1197000" cy="963750"/>
          </a:xfrm>
          <a:prstGeom prst="rect">
            <a:avLst/>
          </a:prstGeom>
          <a:noFill/>
          <a:ln>
            <a:noFill/>
          </a:ln>
        </p:spPr>
      </p:pic>
      <p:pic>
        <p:nvPicPr>
          <p:cNvPr id="164" name="Google Shape;164;p17"/>
          <p:cNvPicPr preferRelativeResize="0"/>
          <p:nvPr/>
        </p:nvPicPr>
        <p:blipFill>
          <a:blip r:embed="rId4">
            <a:alphaModFix/>
          </a:blip>
          <a:stretch>
            <a:fillRect/>
          </a:stretch>
        </p:blipFill>
        <p:spPr>
          <a:xfrm>
            <a:off x="7164875" y="1840600"/>
            <a:ext cx="1463151" cy="110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What is Elasticsearch?</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ElasticSearch is a free and open source distributed inverted index created by shay banon.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Build on top of Apache Lucene  </a:t>
            </a:r>
            <a:endParaRPr sz="1800">
              <a:latin typeface="Times New Roman"/>
              <a:ea typeface="Times New Roman"/>
              <a:cs typeface="Times New Roman"/>
              <a:sym typeface="Times New Roman"/>
            </a:endParaRPr>
          </a:p>
          <a:p>
            <a:pPr indent="-342900" lvl="1" marL="9144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Lucene is a most popular java-based full text search index implementor.</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Developed in Java, so inherently cross-platform</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First public release version v0.4 in February 2010. </a:t>
            </a:r>
            <a:endParaRPr sz="1800">
              <a:latin typeface="Times New Roman"/>
              <a:ea typeface="Times New Roman"/>
              <a:cs typeface="Times New Roman"/>
              <a:sym typeface="Times New Roman"/>
            </a:endParaRPr>
          </a:p>
        </p:txBody>
      </p:sp>
      <p:pic>
        <p:nvPicPr>
          <p:cNvPr id="171" name="Google Shape;171;p18"/>
          <p:cNvPicPr preferRelativeResize="0"/>
          <p:nvPr/>
        </p:nvPicPr>
        <p:blipFill>
          <a:blip r:embed="rId3">
            <a:alphaModFix/>
          </a:blip>
          <a:stretch>
            <a:fillRect/>
          </a:stretch>
        </p:blipFill>
        <p:spPr>
          <a:xfrm>
            <a:off x="208250" y="3142000"/>
            <a:ext cx="1197000" cy="963750"/>
          </a:xfrm>
          <a:prstGeom prst="rect">
            <a:avLst/>
          </a:prstGeom>
          <a:noFill/>
          <a:ln>
            <a:noFill/>
          </a:ln>
        </p:spPr>
      </p:pic>
      <p:pic>
        <p:nvPicPr>
          <p:cNvPr id="172" name="Google Shape;172;p18"/>
          <p:cNvPicPr preferRelativeResize="0"/>
          <p:nvPr/>
        </p:nvPicPr>
        <p:blipFill>
          <a:blip r:embed="rId4">
            <a:alphaModFix/>
          </a:blip>
          <a:stretch>
            <a:fillRect/>
          </a:stretch>
        </p:blipFill>
        <p:spPr>
          <a:xfrm>
            <a:off x="7045900" y="2872850"/>
            <a:ext cx="2066826" cy="2911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Where it is used?</a:t>
            </a:r>
            <a:endParaRPr>
              <a:latin typeface="Times New Roman"/>
              <a:ea typeface="Times New Roman"/>
              <a:cs typeface="Times New Roman"/>
              <a:sym typeface="Times New Roman"/>
            </a:endParaRPr>
          </a:p>
        </p:txBody>
      </p:sp>
      <p:pic>
        <p:nvPicPr>
          <p:cNvPr id="178" name="Google Shape;178;p19"/>
          <p:cNvPicPr preferRelativeResize="0"/>
          <p:nvPr/>
        </p:nvPicPr>
        <p:blipFill>
          <a:blip r:embed="rId3">
            <a:alphaModFix/>
          </a:blip>
          <a:stretch>
            <a:fillRect/>
          </a:stretch>
        </p:blipFill>
        <p:spPr>
          <a:xfrm>
            <a:off x="1931950" y="1307847"/>
            <a:ext cx="6076950" cy="3410175"/>
          </a:xfrm>
          <a:prstGeom prst="rect">
            <a:avLst/>
          </a:prstGeom>
          <a:noFill/>
          <a:ln>
            <a:noFill/>
          </a:ln>
        </p:spPr>
      </p:pic>
      <p:pic>
        <p:nvPicPr>
          <p:cNvPr id="179" name="Google Shape;179;p19"/>
          <p:cNvPicPr preferRelativeResize="0"/>
          <p:nvPr/>
        </p:nvPicPr>
        <p:blipFill>
          <a:blip r:embed="rId4">
            <a:alphaModFix/>
          </a:blip>
          <a:stretch>
            <a:fillRect/>
          </a:stretch>
        </p:blipFill>
        <p:spPr>
          <a:xfrm>
            <a:off x="208250" y="3142000"/>
            <a:ext cx="1197000" cy="963750"/>
          </a:xfrm>
          <a:prstGeom prst="rect">
            <a:avLst/>
          </a:prstGeom>
          <a:noFill/>
          <a:ln>
            <a:noFill/>
          </a:ln>
        </p:spPr>
      </p:pic>
      <p:pic>
        <p:nvPicPr>
          <p:cNvPr id="180" name="Google Shape;180;p19"/>
          <p:cNvPicPr preferRelativeResize="0"/>
          <p:nvPr/>
        </p:nvPicPr>
        <p:blipFill>
          <a:blip r:embed="rId5">
            <a:alphaModFix/>
          </a:blip>
          <a:stretch>
            <a:fillRect/>
          </a:stretch>
        </p:blipFill>
        <p:spPr>
          <a:xfrm>
            <a:off x="4015425" y="3668025"/>
            <a:ext cx="556575" cy="55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a:noFill/>
        </p:spPr>
        <p:txBody>
          <a:bodyPr anchorCtr="0" anchor="ctr" bIns="91425" lIns="91425" spcFirstLastPara="1" rIns="91425" wrap="square" tIns="91425">
            <a:noAutofit/>
          </a:bodyPr>
          <a:lstStyle/>
          <a:p>
            <a:pPr indent="0" lvl="0" marL="457200" rtl="0" algn="l">
              <a:lnSpc>
                <a:spcPct val="120000"/>
              </a:lnSpc>
              <a:spcBef>
                <a:spcPts val="0"/>
              </a:spcBef>
              <a:spcAft>
                <a:spcPts val="0"/>
              </a:spcAft>
              <a:buNone/>
            </a:pPr>
            <a:r>
              <a:rPr lang="en">
                <a:solidFill>
                  <a:srgbClr val="FFFFFF"/>
                </a:solidFill>
                <a:latin typeface="Times New Roman"/>
                <a:ea typeface="Times New Roman"/>
                <a:cs typeface="Times New Roman"/>
                <a:sym typeface="Times New Roman"/>
              </a:rPr>
              <a:t>Can Elasticsearch be compared to an RDBMS? </a:t>
            </a:r>
            <a:endParaRPr>
              <a:solidFill>
                <a:srgbClr val="FFFFFF"/>
              </a:solidFill>
              <a:latin typeface="Times New Roman"/>
              <a:ea typeface="Times New Roman"/>
              <a:cs typeface="Times New Roman"/>
              <a:sym typeface="Times New Roman"/>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 sz="1800">
                <a:solidFill>
                  <a:srgbClr val="FFFFFF"/>
                </a:solidFill>
                <a:latin typeface="Times New Roman"/>
                <a:ea typeface="Times New Roman"/>
                <a:cs typeface="Times New Roman"/>
                <a:sym typeface="Times New Roman"/>
              </a:rPr>
              <a:t>Elasticsearch is not meant to be a primary datastore. It is used for a simple relational database like Postgres and use simple SQL queries / a ORM mapper. If the dataset is not really large it should be fast enough.</a:t>
            </a:r>
            <a:endParaRPr sz="1800">
              <a:solidFill>
                <a:srgbClr val="FFFFFF"/>
              </a:solidFill>
              <a:latin typeface="Times New Roman"/>
              <a:ea typeface="Times New Roman"/>
              <a:cs typeface="Times New Roman"/>
              <a:sym typeface="Times New Roman"/>
            </a:endParaRPr>
          </a:p>
          <a:p>
            <a:pPr indent="0" lvl="0" marL="0" rtl="0" algn="just">
              <a:lnSpc>
                <a:spcPct val="120000"/>
              </a:lnSpc>
              <a:spcBef>
                <a:spcPts val="1100"/>
              </a:spcBef>
              <a:spcAft>
                <a:spcPts val="1100"/>
              </a:spcAft>
              <a:buNone/>
            </a:pPr>
            <a:r>
              <a:rPr lang="en" sz="1800">
                <a:solidFill>
                  <a:srgbClr val="FFFFFF"/>
                </a:solidFill>
                <a:latin typeface="Times New Roman"/>
                <a:ea typeface="Times New Roman"/>
                <a:cs typeface="Times New Roman"/>
                <a:sym typeface="Times New Roman"/>
              </a:rPr>
              <a:t>When you have performance issues on searches you can use a combination of relation db and Elasticsearch. </a:t>
            </a:r>
            <a:endParaRPr sz="1800">
              <a:solidFill>
                <a:srgbClr val="FFFFFF"/>
              </a:solidFill>
              <a:latin typeface="Times New Roman"/>
              <a:ea typeface="Times New Roman"/>
              <a:cs typeface="Times New Roman"/>
              <a:sym typeface="Times New Roman"/>
            </a:endParaRPr>
          </a:p>
        </p:txBody>
      </p:sp>
      <p:pic>
        <p:nvPicPr>
          <p:cNvPr id="187" name="Google Shape;187;p20"/>
          <p:cNvPicPr preferRelativeResize="0"/>
          <p:nvPr/>
        </p:nvPicPr>
        <p:blipFill>
          <a:blip r:embed="rId3">
            <a:alphaModFix/>
          </a:blip>
          <a:stretch>
            <a:fillRect/>
          </a:stretch>
        </p:blipFill>
        <p:spPr>
          <a:xfrm>
            <a:off x="100500" y="3142000"/>
            <a:ext cx="1197000" cy="96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190150"/>
            <a:ext cx="7038900" cy="914100"/>
          </a:xfrm>
          <a:prstGeom prst="rect">
            <a:avLst/>
          </a:prstGeom>
        </p:spPr>
        <p:txBody>
          <a:bodyPr anchorCtr="0" anchor="t" bIns="91425" lIns="91425" spcFirstLastPara="1" rIns="91425" wrap="square" tIns="91425">
            <a:noAutofit/>
          </a:bodyPr>
          <a:lstStyle/>
          <a:p>
            <a:pPr indent="0" lvl="0" marL="457200" rtl="0" algn="l">
              <a:lnSpc>
                <a:spcPct val="120000"/>
              </a:lnSpc>
              <a:spcBef>
                <a:spcPts val="0"/>
              </a:spcBef>
              <a:spcAft>
                <a:spcPts val="0"/>
              </a:spcAft>
              <a:buNone/>
            </a:pPr>
            <a:r>
              <a:rPr lang="en">
                <a:solidFill>
                  <a:srgbClr val="FFFFFF"/>
                </a:solidFill>
                <a:latin typeface="Times New Roman"/>
                <a:ea typeface="Times New Roman"/>
                <a:cs typeface="Times New Roman"/>
                <a:sym typeface="Times New Roman"/>
              </a:rPr>
              <a:t>Who is Elasticsearch main competitor ?</a:t>
            </a:r>
            <a:endParaRPr>
              <a:solidFill>
                <a:srgbClr val="FFFFFF"/>
              </a:solidFill>
              <a:latin typeface="Times New Roman"/>
              <a:ea typeface="Times New Roman"/>
              <a:cs typeface="Times New Roman"/>
              <a:sym typeface="Times New Roman"/>
            </a:endParaRPr>
          </a:p>
        </p:txBody>
      </p:sp>
      <p:sp>
        <p:nvSpPr>
          <p:cNvPr id="193" name="Google Shape;193;p21"/>
          <p:cNvSpPr txBox="1"/>
          <p:nvPr>
            <p:ph idx="1" type="body"/>
          </p:nvPr>
        </p:nvSpPr>
        <p:spPr>
          <a:xfrm>
            <a:off x="1237125" y="1362275"/>
            <a:ext cx="7038900" cy="29112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Elasticsearch’s main competitor as an open source search engine is Apache Solr, as it is hard to get started with because of its configuration files which are reams of XML. </a:t>
            </a:r>
            <a:endParaRPr sz="1800">
              <a:solidFill>
                <a:srgbClr val="FFFFFF"/>
              </a:solidFill>
              <a:latin typeface="Times New Roman"/>
              <a:ea typeface="Times New Roman"/>
              <a:cs typeface="Times New Roman"/>
              <a:sym typeface="Times New Roman"/>
            </a:endParaRPr>
          </a:p>
          <a:p>
            <a:pPr indent="-342900" lvl="0" marL="457200" rtl="0" algn="l">
              <a:lnSpc>
                <a:spcPct val="12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Elasticsearch however has been designed so that you can start it up and start indexing data very quickly.</a:t>
            </a:r>
            <a:endParaRPr sz="1800">
              <a:solidFill>
                <a:srgbClr val="FFFFFF"/>
              </a:solidFill>
              <a:latin typeface="Times New Roman"/>
              <a:ea typeface="Times New Roman"/>
              <a:cs typeface="Times New Roman"/>
              <a:sym typeface="Times New Roman"/>
            </a:endParaRPr>
          </a:p>
          <a:p>
            <a:pPr indent="-342900" lvl="0" marL="457200" rtl="0" algn="l">
              <a:lnSpc>
                <a:spcPct val="12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It has attracted a lot of users new to 'search', especially from startups. They have also pushed it as an analytic solution for Big Data, a popular subject at present.</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800">
              <a:solidFill>
                <a:srgbClr val="FFFFFF"/>
              </a:solidFill>
              <a:latin typeface="Times New Roman"/>
              <a:ea typeface="Times New Roman"/>
              <a:cs typeface="Times New Roman"/>
              <a:sym typeface="Times New Roman"/>
            </a:endParaRPr>
          </a:p>
        </p:txBody>
      </p:sp>
      <p:pic>
        <p:nvPicPr>
          <p:cNvPr id="194" name="Google Shape;194;p21"/>
          <p:cNvPicPr preferRelativeResize="0"/>
          <p:nvPr/>
        </p:nvPicPr>
        <p:blipFill>
          <a:blip r:embed="rId3">
            <a:alphaModFix/>
          </a:blip>
          <a:stretch>
            <a:fillRect/>
          </a:stretch>
        </p:blipFill>
        <p:spPr>
          <a:xfrm>
            <a:off x="208250" y="3142000"/>
            <a:ext cx="1197000" cy="96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