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6" r:id="rId7"/>
    <p:sldId id="261" r:id="rId8"/>
    <p:sldId id="262" r:id="rId9"/>
    <p:sldId id="263"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6197"/>
  </p:normalViewPr>
  <p:slideViewPr>
    <p:cSldViewPr snapToGrid="0">
      <p:cViewPr varScale="1">
        <p:scale>
          <a:sx n="121" d="100"/>
          <a:sy n="121" d="100"/>
        </p:scale>
        <p:origin x="200"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12/7/23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12/7/23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12/7/23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12/7/23</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12/7/23</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12/7/23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12/7/23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12/7/23</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12/7/23</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3B314-8EDE-ABDA-E339-7F2A210F31E3}"/>
              </a:ext>
            </a:extLst>
          </p:cNvPr>
          <p:cNvSpPr>
            <a:spLocks noGrp="1"/>
          </p:cNvSpPr>
          <p:nvPr>
            <p:ph type="ctrTitle"/>
          </p:nvPr>
        </p:nvSpPr>
        <p:spPr/>
        <p:txBody>
          <a:bodyPr/>
          <a:lstStyle/>
          <a:p>
            <a:pPr algn="ctr"/>
            <a:r>
              <a:rPr lang="en-IN" sz="2400" b="1" dirty="0">
                <a:effectLst/>
                <a:latin typeface="Times New Roman" panose="02020603050405020304" pitchFamily="18" charset="0"/>
                <a:ea typeface="Arial" panose="020B0604020202020204" pitchFamily="34" charset="0"/>
              </a:rPr>
              <a:t>CS 5600: Group Project 5</a:t>
            </a:r>
            <a:br>
              <a:rPr lang="en-IN" sz="2400" b="1" dirty="0">
                <a:effectLst/>
                <a:latin typeface="Times New Roman" panose="02020603050405020304" pitchFamily="18" charset="0"/>
                <a:ea typeface="Arial" panose="020B0604020202020204" pitchFamily="34" charset="0"/>
              </a:rPr>
            </a:br>
            <a:br>
              <a:rPr lang="en-IN" sz="1800" dirty="0">
                <a:effectLst/>
                <a:latin typeface="Arial" panose="020B0604020202020204" pitchFamily="34" charset="0"/>
                <a:ea typeface="Arial" panose="020B0604020202020204" pitchFamily="34" charset="0"/>
              </a:rPr>
            </a:br>
            <a:r>
              <a:rPr lang="en-IN" sz="2500" b="1" dirty="0">
                <a:effectLst/>
                <a:latin typeface="Times New Roman" panose="02020603050405020304" pitchFamily="18" charset="0"/>
                <a:ea typeface="Arial" panose="020B0604020202020204" pitchFamily="34" charset="0"/>
              </a:rPr>
              <a:t>Online Project Report Submission and Evaluation</a:t>
            </a:r>
            <a:br>
              <a:rPr lang="en-IN" sz="1800" dirty="0">
                <a:effectLst/>
                <a:latin typeface="Arial" panose="020B0604020202020204" pitchFamily="34" charset="0"/>
                <a:ea typeface="Arial" panose="020B0604020202020204" pitchFamily="34" charset="0"/>
              </a:rPr>
            </a:br>
            <a:endParaRPr lang="en-US" dirty="0"/>
          </a:p>
        </p:txBody>
      </p:sp>
      <p:sp>
        <p:nvSpPr>
          <p:cNvPr id="3" name="Subtitle 2">
            <a:extLst>
              <a:ext uri="{FF2B5EF4-FFF2-40B4-BE49-F238E27FC236}">
                <a16:creationId xmlns:a16="http://schemas.microsoft.com/office/drawing/2014/main" id="{755322DC-631A-F100-DC50-37D453BD0823}"/>
              </a:ext>
            </a:extLst>
          </p:cNvPr>
          <p:cNvSpPr>
            <a:spLocks noGrp="1"/>
          </p:cNvSpPr>
          <p:nvPr>
            <p:ph type="subTitle" idx="1"/>
          </p:nvPr>
        </p:nvSpPr>
        <p:spPr>
          <a:xfrm>
            <a:off x="9361146" y="3429000"/>
            <a:ext cx="7315200" cy="2645979"/>
          </a:xfrm>
        </p:spPr>
        <p:txBody>
          <a:bodyPr/>
          <a:lstStyle/>
          <a:p>
            <a:r>
              <a:rPr lang="en-US" b="1" dirty="0">
                <a:solidFill>
                  <a:schemeClr val="tx1"/>
                </a:solidFill>
                <a:latin typeface="Times New Roman" panose="02020603050405020304" pitchFamily="18" charset="0"/>
                <a:cs typeface="Times New Roman" panose="02020603050405020304" pitchFamily="18" charset="0"/>
              </a:rPr>
              <a:t>Team members</a:t>
            </a:r>
          </a:p>
          <a:p>
            <a:endParaRPr lang="en-US" b="1" dirty="0">
              <a:solidFill>
                <a:schemeClr val="tx1"/>
              </a:solidFill>
              <a:latin typeface="Times New Roman" panose="02020603050405020304" pitchFamily="18" charset="0"/>
              <a:cs typeface="Times New Roman" panose="02020603050405020304" pitchFamily="18" charset="0"/>
            </a:endParaRPr>
          </a:p>
          <a:p>
            <a:r>
              <a:rPr lang="en-US" sz="1800" b="1" dirty="0">
                <a:solidFill>
                  <a:schemeClr val="tx1"/>
                </a:solidFill>
                <a:latin typeface="Times New Roman" panose="02020603050405020304" pitchFamily="18" charset="0"/>
                <a:cs typeface="Times New Roman" panose="02020603050405020304" pitchFamily="18" charset="0"/>
              </a:rPr>
              <a:t>Kalla Naga Suresh</a:t>
            </a:r>
          </a:p>
          <a:p>
            <a:r>
              <a:rPr lang="en-IN" sz="1800" b="1" u="none" strike="noStrike" dirty="0">
                <a:solidFill>
                  <a:srgbClr val="444444"/>
                </a:solidFill>
                <a:effectLst/>
                <a:latin typeface="Times New Roman" panose="02020603050405020304" pitchFamily="18" charset="0"/>
                <a:cs typeface="Times New Roman" panose="02020603050405020304" pitchFamily="18" charset="0"/>
              </a:rPr>
              <a:t>Akhilesh Reddy </a:t>
            </a:r>
            <a:r>
              <a:rPr lang="en-IN" sz="1800" b="1" u="none" strike="noStrike" dirty="0" err="1">
                <a:solidFill>
                  <a:srgbClr val="444444"/>
                </a:solidFill>
                <a:effectLst/>
                <a:latin typeface="Times New Roman" panose="02020603050405020304" pitchFamily="18" charset="0"/>
                <a:cs typeface="Times New Roman" panose="02020603050405020304" pitchFamily="18" charset="0"/>
              </a:rPr>
              <a:t>Erravally</a:t>
            </a:r>
            <a:endParaRPr lang="en-IN" sz="1800" b="1" u="none" strike="noStrike" dirty="0">
              <a:solidFill>
                <a:srgbClr val="444444"/>
              </a:solidFill>
              <a:effectLst/>
              <a:latin typeface="Times New Roman" panose="02020603050405020304" pitchFamily="18" charset="0"/>
              <a:cs typeface="Times New Roman" panose="02020603050405020304" pitchFamily="18" charset="0"/>
            </a:endParaRPr>
          </a:p>
          <a:p>
            <a:r>
              <a:rPr lang="en-IN" sz="1800" b="1" u="none" strike="noStrike" dirty="0" err="1">
                <a:solidFill>
                  <a:srgbClr val="444444"/>
                </a:solidFill>
                <a:effectLst/>
                <a:latin typeface="Times New Roman" panose="02020603050405020304" pitchFamily="18" charset="0"/>
                <a:cs typeface="Times New Roman" panose="02020603050405020304" pitchFamily="18" charset="0"/>
              </a:rPr>
              <a:t>Vijayendar</a:t>
            </a:r>
            <a:r>
              <a:rPr lang="en-IN" sz="1800" b="1" u="none" strike="noStrike" dirty="0">
                <a:solidFill>
                  <a:srgbClr val="444444"/>
                </a:solidFill>
                <a:effectLst/>
                <a:latin typeface="Times New Roman" panose="02020603050405020304" pitchFamily="18" charset="0"/>
                <a:cs typeface="Times New Roman" panose="02020603050405020304" pitchFamily="18" charset="0"/>
              </a:rPr>
              <a:t> Reddy </a:t>
            </a:r>
            <a:r>
              <a:rPr lang="en-IN" sz="1800" b="1" u="none" strike="noStrike" dirty="0" err="1">
                <a:solidFill>
                  <a:srgbClr val="444444"/>
                </a:solidFill>
                <a:effectLst/>
                <a:latin typeface="Times New Roman" panose="02020603050405020304" pitchFamily="18" charset="0"/>
                <a:cs typeface="Times New Roman" panose="02020603050405020304" pitchFamily="18" charset="0"/>
              </a:rPr>
              <a:t>Jajala</a:t>
            </a:r>
            <a:endParaRPr lang="en-IN" sz="1800" b="1" u="none" strike="noStrike" dirty="0">
              <a:solidFill>
                <a:srgbClr val="444444"/>
              </a:solidFill>
              <a:effectLst/>
              <a:latin typeface="Times New Roman" panose="02020603050405020304" pitchFamily="18" charset="0"/>
              <a:cs typeface="Times New Roman" panose="02020603050405020304" pitchFamily="18" charset="0"/>
            </a:endParaRPr>
          </a:p>
          <a:p>
            <a:r>
              <a:rPr lang="en-IN" sz="1800" b="1" u="none" strike="noStrike" dirty="0">
                <a:solidFill>
                  <a:srgbClr val="444444"/>
                </a:solidFill>
                <a:effectLst/>
                <a:latin typeface="Times New Roman" panose="02020603050405020304" pitchFamily="18" charset="0"/>
                <a:cs typeface="Times New Roman" panose="02020603050405020304" pitchFamily="18" charset="0"/>
              </a:rPr>
              <a:t>Harish </a:t>
            </a:r>
            <a:r>
              <a:rPr lang="en-IN" sz="1800" b="1" u="none" strike="noStrike" dirty="0" err="1">
                <a:solidFill>
                  <a:srgbClr val="444444"/>
                </a:solidFill>
                <a:effectLst/>
                <a:latin typeface="Times New Roman" panose="02020603050405020304" pitchFamily="18" charset="0"/>
                <a:cs typeface="Times New Roman" panose="02020603050405020304" pitchFamily="18" charset="0"/>
              </a:rPr>
              <a:t>Polishetti</a:t>
            </a:r>
            <a:endParaRPr lang="en-IN" sz="1800" b="1" u="none" strike="noStrike" dirty="0">
              <a:solidFill>
                <a:srgbClr val="444444"/>
              </a:solidFill>
              <a:effectLst/>
              <a:latin typeface="Times New Roman" panose="02020603050405020304" pitchFamily="18" charset="0"/>
              <a:cs typeface="Times New Roman" panose="02020603050405020304" pitchFamily="18" charset="0"/>
            </a:endParaRPr>
          </a:p>
          <a:p>
            <a:endParaRPr lang="en-US" sz="18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64817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FED2E-8894-427D-D1C3-54A00E609F0E}"/>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2622DA53-BB63-5684-1622-27157B8F3058}"/>
              </a:ext>
            </a:extLst>
          </p:cNvPr>
          <p:cNvPicPr>
            <a:picLocks noGrp="1" noChangeAspect="1"/>
          </p:cNvPicPr>
          <p:nvPr>
            <p:ph idx="1"/>
          </p:nvPr>
        </p:nvPicPr>
        <p:blipFill>
          <a:blip r:embed="rId2"/>
          <a:stretch>
            <a:fillRect/>
          </a:stretch>
        </p:blipFill>
        <p:spPr>
          <a:xfrm>
            <a:off x="1" y="0"/>
            <a:ext cx="12208274" cy="6857999"/>
          </a:xfrm>
          <a:prstGeom prst="rect">
            <a:avLst/>
          </a:prstGeom>
        </p:spPr>
      </p:pic>
    </p:spTree>
    <p:extLst>
      <p:ext uri="{BB962C8B-B14F-4D97-AF65-F5344CB8AC3E}">
        <p14:creationId xmlns:p14="http://schemas.microsoft.com/office/powerpoint/2010/main" val="5057325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E7A26-8496-87B1-5F36-A1A7E7635138}"/>
              </a:ext>
            </a:extLst>
          </p:cNvPr>
          <p:cNvSpPr>
            <a:spLocks noGrp="1"/>
          </p:cNvSpPr>
          <p:nvPr>
            <p:ph type="title"/>
          </p:nvPr>
        </p:nvSpPr>
        <p:spPr/>
        <p:txBody>
          <a:bodyPr/>
          <a:lstStyle/>
          <a:p>
            <a:endParaRPr lang="en-US" dirty="0"/>
          </a:p>
        </p:txBody>
      </p:sp>
      <p:pic>
        <p:nvPicPr>
          <p:cNvPr id="1026" name="Picture 2" descr="Thank You Images – Browse 260,046 Stock Photos, Vectors, and ...">
            <a:extLst>
              <a:ext uri="{FF2B5EF4-FFF2-40B4-BE49-F238E27FC236}">
                <a16:creationId xmlns:a16="http://schemas.microsoft.com/office/drawing/2014/main" id="{6B5E63C4-0931-8E3A-DA6F-F6E7D57FED3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8613" y="538353"/>
            <a:ext cx="13624959" cy="5772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2480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22516-211B-96CD-B361-01A3C3A33D97}"/>
              </a:ext>
            </a:extLst>
          </p:cNvPr>
          <p:cNvSpPr>
            <a:spLocks noGrp="1"/>
          </p:cNvSpPr>
          <p:nvPr>
            <p:ph type="title"/>
          </p:nvPr>
        </p:nvSpPr>
        <p:spPr/>
        <p:txBody>
          <a:bodyPr>
            <a:normAutofit/>
          </a:bodyPr>
          <a:lstStyle/>
          <a:p>
            <a:r>
              <a:rPr lang="en-US" sz="2000" dirty="0">
                <a:latin typeface="Times New Roman" panose="02020603050405020304" pitchFamily="18" charset="0"/>
                <a:cs typeface="Times New Roman" panose="02020603050405020304" pitchFamily="18" charset="0"/>
              </a:rPr>
              <a:t>This system offers a consolidated and effective means to organize project submissions and evaluations, which will be beneficial to students, faculty, and administrators. The project guide, or instructor, can observe the student's work and provide online comments, but the student must update the system with their updates.  This application has three main roles: student, professor, and administrator.</a:t>
            </a:r>
          </a:p>
        </p:txBody>
      </p:sp>
      <p:pic>
        <p:nvPicPr>
          <p:cNvPr id="5" name="Content Placeholder 4">
            <a:extLst>
              <a:ext uri="{FF2B5EF4-FFF2-40B4-BE49-F238E27FC236}">
                <a16:creationId xmlns:a16="http://schemas.microsoft.com/office/drawing/2014/main" id="{3A7FAC33-F8C1-4943-1719-05A328AD9752}"/>
              </a:ext>
            </a:extLst>
          </p:cNvPr>
          <p:cNvPicPr>
            <a:picLocks noGrp="1" noChangeAspect="1"/>
          </p:cNvPicPr>
          <p:nvPr>
            <p:ph idx="1"/>
          </p:nvPr>
        </p:nvPicPr>
        <p:blipFill>
          <a:blip r:embed="rId2"/>
          <a:stretch>
            <a:fillRect/>
          </a:stretch>
        </p:blipFill>
        <p:spPr>
          <a:xfrm>
            <a:off x="3868738" y="1423334"/>
            <a:ext cx="7315200" cy="4001806"/>
          </a:xfrm>
          <a:prstGeom prst="rect">
            <a:avLst/>
          </a:prstGeom>
        </p:spPr>
      </p:pic>
    </p:spTree>
    <p:extLst>
      <p:ext uri="{BB962C8B-B14F-4D97-AF65-F5344CB8AC3E}">
        <p14:creationId xmlns:p14="http://schemas.microsoft.com/office/powerpoint/2010/main" val="3837568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0516254-1D9F-4F3A-9870-3A3280BE2B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FD9F770E-DE99-AF45-4A86-B6781538CE8A}"/>
              </a:ext>
            </a:extLst>
          </p:cNvPr>
          <p:cNvSpPr>
            <a:spLocks noGrp="1"/>
          </p:cNvSpPr>
          <p:nvPr>
            <p:ph type="title"/>
          </p:nvPr>
        </p:nvSpPr>
        <p:spPr>
          <a:xfrm>
            <a:off x="1539116" y="864108"/>
            <a:ext cx="3073914" cy="5120639"/>
          </a:xfrm>
        </p:spPr>
        <p:txBody>
          <a:bodyPr>
            <a:normAutofit/>
          </a:bodyPr>
          <a:lstStyle/>
          <a:p>
            <a:r>
              <a:rPr lang="en-US" sz="2000" b="1" dirty="0">
                <a:solidFill>
                  <a:schemeClr val="tx1">
                    <a:lumMod val="85000"/>
                    <a:lumOff val="15000"/>
                  </a:schemeClr>
                </a:solidFill>
                <a:latin typeface="Times New Roman" panose="02020603050405020304" pitchFamily="18" charset="0"/>
                <a:cs typeface="Times New Roman" panose="02020603050405020304" pitchFamily="18" charset="0"/>
              </a:rPr>
              <a:t>Admin</a:t>
            </a:r>
            <a:r>
              <a:rPr lang="en-US" sz="2000" dirty="0">
                <a:solidFill>
                  <a:schemeClr val="tx1">
                    <a:lumMod val="85000"/>
                    <a:lumOff val="15000"/>
                  </a:schemeClr>
                </a:solidFill>
                <a:latin typeface="Times New Roman" panose="02020603050405020304" pitchFamily="18" charset="0"/>
                <a:cs typeface="Times New Roman" panose="02020603050405020304" pitchFamily="18" charset="0"/>
              </a:rPr>
              <a:t> :</a:t>
            </a:r>
            <a:br>
              <a:rPr lang="en-US" sz="1400" dirty="0">
                <a:solidFill>
                  <a:schemeClr val="tx1">
                    <a:lumMod val="85000"/>
                    <a:lumOff val="15000"/>
                  </a:schemeClr>
                </a:solidFill>
                <a:latin typeface="Times New Roman" panose="02020603050405020304" pitchFamily="18" charset="0"/>
                <a:cs typeface="Times New Roman" panose="02020603050405020304" pitchFamily="18" charset="0"/>
              </a:rPr>
            </a:br>
            <a:br>
              <a:rPr lang="en-US" sz="1400" dirty="0">
                <a:solidFill>
                  <a:schemeClr val="tx1">
                    <a:lumMod val="85000"/>
                    <a:lumOff val="15000"/>
                  </a:schemeClr>
                </a:solidFill>
                <a:latin typeface="Times New Roman" panose="02020603050405020304" pitchFamily="18" charset="0"/>
                <a:cs typeface="Times New Roman" panose="02020603050405020304" pitchFamily="18" charset="0"/>
              </a:rPr>
            </a:br>
            <a:r>
              <a:rPr lang="en-IN" sz="1400" b="1" i="0" u="none" strike="noStrike" dirty="0">
                <a:solidFill>
                  <a:schemeClr val="tx1">
                    <a:lumMod val="85000"/>
                    <a:lumOff val="15000"/>
                  </a:schemeClr>
                </a:solidFill>
                <a:effectLst/>
                <a:latin typeface="Times New Roman" panose="02020603050405020304" pitchFamily="18" charset="0"/>
                <a:cs typeface="Times New Roman" panose="02020603050405020304" pitchFamily="18" charset="0"/>
              </a:rPr>
              <a:t>Add Departments</a:t>
            </a:r>
            <a:br>
              <a:rPr lang="en-IN" sz="1400" b="0" i="0" u="none" strike="noStrike" dirty="0">
                <a:solidFill>
                  <a:schemeClr val="tx1">
                    <a:lumMod val="85000"/>
                    <a:lumOff val="15000"/>
                  </a:schemeClr>
                </a:solidFill>
                <a:effectLst/>
                <a:latin typeface="Times New Roman" panose="02020603050405020304" pitchFamily="18" charset="0"/>
                <a:cs typeface="Times New Roman" panose="02020603050405020304" pitchFamily="18" charset="0"/>
              </a:rPr>
            </a:br>
            <a:r>
              <a:rPr lang="en-IN" sz="1400" b="0" i="0" u="none" strike="noStrike" dirty="0">
                <a:solidFill>
                  <a:schemeClr val="tx1">
                    <a:lumMod val="85000"/>
                    <a:lumOff val="15000"/>
                  </a:schemeClr>
                </a:solidFill>
                <a:effectLst/>
                <a:latin typeface="Times New Roman" panose="02020603050405020304" pitchFamily="18" charset="0"/>
                <a:cs typeface="Times New Roman" panose="02020603050405020304" pitchFamily="18" charset="0"/>
              </a:rPr>
              <a:t>add new departments such as Computer Science, Electrical Engineering, etc., to the system.</a:t>
            </a:r>
            <a:br>
              <a:rPr lang="en-IN" sz="1400" b="0" i="0" u="none" strike="noStrike" dirty="0">
                <a:solidFill>
                  <a:schemeClr val="tx1">
                    <a:lumMod val="85000"/>
                    <a:lumOff val="15000"/>
                  </a:schemeClr>
                </a:solidFill>
                <a:effectLst/>
                <a:latin typeface="Times New Roman" panose="02020603050405020304" pitchFamily="18" charset="0"/>
                <a:cs typeface="Times New Roman" panose="02020603050405020304" pitchFamily="18" charset="0"/>
              </a:rPr>
            </a:br>
            <a:br>
              <a:rPr lang="en-IN" sz="1400" b="0" i="0" u="none" strike="noStrike" dirty="0">
                <a:solidFill>
                  <a:schemeClr val="tx1">
                    <a:lumMod val="85000"/>
                    <a:lumOff val="15000"/>
                  </a:schemeClr>
                </a:solidFill>
                <a:effectLst/>
                <a:latin typeface="Times New Roman" panose="02020603050405020304" pitchFamily="18" charset="0"/>
                <a:cs typeface="Times New Roman" panose="02020603050405020304" pitchFamily="18" charset="0"/>
              </a:rPr>
            </a:br>
            <a:r>
              <a:rPr lang="en-IN" sz="1400" b="1" i="0" u="none" strike="noStrike" dirty="0">
                <a:solidFill>
                  <a:schemeClr val="tx1">
                    <a:lumMod val="85000"/>
                    <a:lumOff val="15000"/>
                  </a:schemeClr>
                </a:solidFill>
                <a:effectLst/>
                <a:latin typeface="Times New Roman" panose="02020603050405020304" pitchFamily="18" charset="0"/>
                <a:cs typeface="Times New Roman" panose="02020603050405020304" pitchFamily="18" charset="0"/>
              </a:rPr>
              <a:t>Manage Students</a:t>
            </a:r>
            <a:br>
              <a:rPr lang="en-IN" sz="1400" b="0" i="0" u="none" strike="noStrike" dirty="0">
                <a:solidFill>
                  <a:schemeClr val="tx1">
                    <a:lumMod val="85000"/>
                    <a:lumOff val="15000"/>
                  </a:schemeClr>
                </a:solidFill>
                <a:effectLst/>
                <a:latin typeface="Times New Roman" panose="02020603050405020304" pitchFamily="18" charset="0"/>
                <a:cs typeface="Times New Roman" panose="02020603050405020304" pitchFamily="18" charset="0"/>
              </a:rPr>
            </a:br>
            <a:r>
              <a:rPr lang="en-IN" sz="1400" b="0" i="0" u="none" strike="noStrike" dirty="0">
                <a:solidFill>
                  <a:schemeClr val="tx1">
                    <a:lumMod val="85000"/>
                    <a:lumOff val="15000"/>
                  </a:schemeClr>
                </a:solidFill>
                <a:effectLst/>
                <a:latin typeface="Times New Roman" panose="02020603050405020304" pitchFamily="18" charset="0"/>
                <a:cs typeface="Times New Roman" panose="02020603050405020304" pitchFamily="18" charset="0"/>
              </a:rPr>
              <a:t>Add students to the system, assigning them to specific departments.</a:t>
            </a:r>
            <a:br>
              <a:rPr lang="en-IN" sz="1400" b="0" i="0" u="none" strike="noStrike" dirty="0">
                <a:solidFill>
                  <a:schemeClr val="tx1">
                    <a:lumMod val="85000"/>
                    <a:lumOff val="15000"/>
                  </a:schemeClr>
                </a:solidFill>
                <a:effectLst/>
                <a:latin typeface="Times New Roman" panose="02020603050405020304" pitchFamily="18" charset="0"/>
                <a:cs typeface="Times New Roman" panose="02020603050405020304" pitchFamily="18" charset="0"/>
              </a:rPr>
            </a:br>
            <a:r>
              <a:rPr lang="en-IN" sz="1400" b="0" i="0" u="none" strike="noStrike" dirty="0">
                <a:solidFill>
                  <a:schemeClr val="tx1">
                    <a:lumMod val="85000"/>
                    <a:lumOff val="15000"/>
                  </a:schemeClr>
                </a:solidFill>
                <a:effectLst/>
                <a:latin typeface="Times New Roman" panose="02020603050405020304" pitchFamily="18" charset="0"/>
                <a:cs typeface="Times New Roman" panose="02020603050405020304" pitchFamily="18" charset="0"/>
              </a:rPr>
              <a:t>Modify student details.</a:t>
            </a:r>
            <a:br>
              <a:rPr lang="en-IN" sz="1400" b="0" i="0" u="none" strike="noStrike" dirty="0">
                <a:solidFill>
                  <a:schemeClr val="tx1">
                    <a:lumMod val="85000"/>
                    <a:lumOff val="15000"/>
                  </a:schemeClr>
                </a:solidFill>
                <a:effectLst/>
                <a:latin typeface="Times New Roman" panose="02020603050405020304" pitchFamily="18" charset="0"/>
                <a:cs typeface="Times New Roman" panose="02020603050405020304" pitchFamily="18" charset="0"/>
              </a:rPr>
            </a:br>
            <a:r>
              <a:rPr lang="en-IN" sz="1400" b="0" i="0" u="none" strike="noStrike" dirty="0">
                <a:solidFill>
                  <a:schemeClr val="tx1">
                    <a:lumMod val="85000"/>
                    <a:lumOff val="15000"/>
                  </a:schemeClr>
                </a:solidFill>
                <a:effectLst/>
                <a:latin typeface="Times New Roman" panose="02020603050405020304" pitchFamily="18" charset="0"/>
                <a:cs typeface="Times New Roman" panose="02020603050405020304" pitchFamily="18" charset="0"/>
              </a:rPr>
              <a:t>Remove students</a:t>
            </a:r>
            <a:br>
              <a:rPr lang="en-IN" sz="1400" b="0" i="0" u="none" strike="noStrike" dirty="0">
                <a:solidFill>
                  <a:schemeClr val="tx1">
                    <a:lumMod val="85000"/>
                    <a:lumOff val="15000"/>
                  </a:schemeClr>
                </a:solidFill>
                <a:effectLst/>
                <a:latin typeface="Times New Roman" panose="02020603050405020304" pitchFamily="18" charset="0"/>
                <a:cs typeface="Times New Roman" panose="02020603050405020304" pitchFamily="18" charset="0"/>
              </a:rPr>
            </a:br>
            <a:br>
              <a:rPr lang="en-IN" sz="1400" b="0" i="0" u="none" strike="noStrike" dirty="0">
                <a:solidFill>
                  <a:schemeClr val="tx1">
                    <a:lumMod val="85000"/>
                    <a:lumOff val="15000"/>
                  </a:schemeClr>
                </a:solidFill>
                <a:effectLst/>
                <a:latin typeface="Times New Roman" panose="02020603050405020304" pitchFamily="18" charset="0"/>
                <a:cs typeface="Times New Roman" panose="02020603050405020304" pitchFamily="18" charset="0"/>
              </a:rPr>
            </a:br>
            <a:r>
              <a:rPr lang="en-IN" sz="1400" b="1" i="0" u="none" strike="noStrike" dirty="0">
                <a:solidFill>
                  <a:schemeClr val="tx1">
                    <a:lumMod val="85000"/>
                    <a:lumOff val="15000"/>
                  </a:schemeClr>
                </a:solidFill>
                <a:effectLst/>
                <a:latin typeface="Times New Roman" panose="02020603050405020304" pitchFamily="18" charset="0"/>
                <a:cs typeface="Times New Roman" panose="02020603050405020304" pitchFamily="18" charset="0"/>
              </a:rPr>
              <a:t>Manage Faculties</a:t>
            </a:r>
            <a:br>
              <a:rPr lang="en-IN" sz="1400" b="0" i="0" u="none" strike="noStrike" dirty="0">
                <a:solidFill>
                  <a:schemeClr val="tx1">
                    <a:lumMod val="85000"/>
                    <a:lumOff val="15000"/>
                  </a:schemeClr>
                </a:solidFill>
                <a:effectLst/>
                <a:latin typeface="Times New Roman" panose="02020603050405020304" pitchFamily="18" charset="0"/>
                <a:cs typeface="Times New Roman" panose="02020603050405020304" pitchFamily="18" charset="0"/>
              </a:rPr>
            </a:br>
            <a:r>
              <a:rPr lang="en-IN" sz="1400" b="0" i="0" u="none" strike="noStrike" dirty="0">
                <a:solidFill>
                  <a:schemeClr val="tx1">
                    <a:lumMod val="85000"/>
                    <a:lumOff val="15000"/>
                  </a:schemeClr>
                </a:solidFill>
                <a:effectLst/>
                <a:latin typeface="Times New Roman" panose="02020603050405020304" pitchFamily="18" charset="0"/>
                <a:cs typeface="Times New Roman" panose="02020603050405020304" pitchFamily="18" charset="0"/>
              </a:rPr>
              <a:t>Add faculty members to the system, specifying their department.</a:t>
            </a:r>
            <a:br>
              <a:rPr lang="en-IN" sz="1400" b="0" i="0" u="none" strike="noStrike" dirty="0">
                <a:solidFill>
                  <a:schemeClr val="tx1">
                    <a:lumMod val="85000"/>
                    <a:lumOff val="15000"/>
                  </a:schemeClr>
                </a:solidFill>
                <a:effectLst/>
                <a:latin typeface="Times New Roman" panose="02020603050405020304" pitchFamily="18" charset="0"/>
                <a:cs typeface="Times New Roman" panose="02020603050405020304" pitchFamily="18" charset="0"/>
              </a:rPr>
            </a:br>
            <a:r>
              <a:rPr lang="en-IN" sz="1400" b="0" i="0" u="none" strike="noStrike" dirty="0">
                <a:solidFill>
                  <a:schemeClr val="tx1">
                    <a:lumMod val="85000"/>
                    <a:lumOff val="15000"/>
                  </a:schemeClr>
                </a:solidFill>
                <a:effectLst/>
                <a:latin typeface="Times New Roman" panose="02020603050405020304" pitchFamily="18" charset="0"/>
                <a:cs typeface="Times New Roman" panose="02020603050405020304" pitchFamily="18" charset="0"/>
              </a:rPr>
              <a:t>Modify faculty details.</a:t>
            </a:r>
            <a:br>
              <a:rPr lang="en-IN" sz="1400" b="0" i="0" u="none" strike="noStrike" dirty="0">
                <a:solidFill>
                  <a:schemeClr val="tx1">
                    <a:lumMod val="85000"/>
                    <a:lumOff val="15000"/>
                  </a:schemeClr>
                </a:solidFill>
                <a:effectLst/>
                <a:latin typeface="Times New Roman" panose="02020603050405020304" pitchFamily="18" charset="0"/>
                <a:cs typeface="Times New Roman" panose="02020603050405020304" pitchFamily="18" charset="0"/>
              </a:rPr>
            </a:br>
            <a:r>
              <a:rPr lang="en-IN" sz="1400" b="0" i="0" u="none" strike="noStrike" dirty="0">
                <a:solidFill>
                  <a:schemeClr val="tx1">
                    <a:lumMod val="85000"/>
                    <a:lumOff val="15000"/>
                  </a:schemeClr>
                </a:solidFill>
                <a:effectLst/>
                <a:latin typeface="Times New Roman" panose="02020603050405020304" pitchFamily="18" charset="0"/>
                <a:cs typeface="Times New Roman" panose="02020603050405020304" pitchFamily="18" charset="0"/>
              </a:rPr>
              <a:t>Remove faculty members.</a:t>
            </a:r>
            <a:br>
              <a:rPr lang="en-IN" sz="1400" b="0" i="0" u="none" strike="noStrike" dirty="0">
                <a:solidFill>
                  <a:schemeClr val="tx1">
                    <a:lumMod val="85000"/>
                    <a:lumOff val="15000"/>
                  </a:schemeClr>
                </a:solidFill>
                <a:effectLst/>
                <a:latin typeface="Times New Roman" panose="02020603050405020304" pitchFamily="18" charset="0"/>
                <a:cs typeface="Times New Roman" panose="02020603050405020304" pitchFamily="18" charset="0"/>
              </a:rPr>
            </a:br>
            <a:br>
              <a:rPr lang="en-IN" sz="1400" b="0" i="0" u="none" strike="noStrike" dirty="0">
                <a:solidFill>
                  <a:schemeClr val="tx1">
                    <a:lumMod val="85000"/>
                    <a:lumOff val="15000"/>
                  </a:schemeClr>
                </a:solidFill>
                <a:effectLst/>
                <a:latin typeface="Times New Roman" panose="02020603050405020304" pitchFamily="18" charset="0"/>
                <a:cs typeface="Times New Roman" panose="02020603050405020304" pitchFamily="18" charset="0"/>
              </a:rPr>
            </a:br>
            <a:r>
              <a:rPr lang="en-IN" sz="1400" b="1" i="0" u="none" strike="noStrike" dirty="0">
                <a:solidFill>
                  <a:schemeClr val="tx1">
                    <a:lumMod val="85000"/>
                    <a:lumOff val="15000"/>
                  </a:schemeClr>
                </a:solidFill>
                <a:effectLst/>
                <a:latin typeface="Times New Roman" panose="02020603050405020304" pitchFamily="18" charset="0"/>
                <a:cs typeface="Times New Roman" panose="02020603050405020304" pitchFamily="18" charset="0"/>
              </a:rPr>
              <a:t>Create Batches</a:t>
            </a:r>
            <a:br>
              <a:rPr lang="en-IN" sz="1400" b="0" i="0" u="none" strike="noStrike" dirty="0">
                <a:solidFill>
                  <a:schemeClr val="tx1">
                    <a:lumMod val="85000"/>
                    <a:lumOff val="15000"/>
                  </a:schemeClr>
                </a:solidFill>
                <a:effectLst/>
                <a:latin typeface="Times New Roman" panose="02020603050405020304" pitchFamily="18" charset="0"/>
                <a:cs typeface="Times New Roman" panose="02020603050405020304" pitchFamily="18" charset="0"/>
              </a:rPr>
            </a:br>
            <a:r>
              <a:rPr lang="en-IN" sz="1400" b="0" i="0" u="none" strike="noStrike" dirty="0">
                <a:solidFill>
                  <a:schemeClr val="tx1">
                    <a:lumMod val="85000"/>
                    <a:lumOff val="15000"/>
                  </a:schemeClr>
                </a:solidFill>
                <a:effectLst/>
                <a:latin typeface="Times New Roman" panose="02020603050405020304" pitchFamily="18" charset="0"/>
                <a:cs typeface="Times New Roman" panose="02020603050405020304" pitchFamily="18" charset="0"/>
              </a:rPr>
              <a:t>Create batches and Assign a faculty member as a project guide to a specific batch of students.</a:t>
            </a:r>
            <a:endParaRPr lang="en-US" sz="14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FC14672B-27A5-4CDA-ABAF-5E4CF4B41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51129" y="2085681"/>
            <a:ext cx="0" cy="268663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C7D363C3-4EBF-5EE0-804C-975F83DF4308}"/>
              </a:ext>
            </a:extLst>
          </p:cNvPr>
          <p:cNvPicPr>
            <a:picLocks noGrp="1" noChangeAspect="1"/>
          </p:cNvPicPr>
          <p:nvPr>
            <p:ph idx="1"/>
          </p:nvPr>
        </p:nvPicPr>
        <p:blipFill>
          <a:blip r:embed="rId2"/>
          <a:stretch>
            <a:fillRect/>
          </a:stretch>
        </p:blipFill>
        <p:spPr>
          <a:xfrm>
            <a:off x="5289229" y="1587062"/>
            <a:ext cx="6240620" cy="4070272"/>
          </a:xfrm>
          <a:prstGeom prst="rect">
            <a:avLst/>
          </a:prstGeom>
        </p:spPr>
      </p:pic>
      <p:sp>
        <p:nvSpPr>
          <p:cNvPr id="20" name="Rectangle 19">
            <a:extLst>
              <a:ext uri="{FF2B5EF4-FFF2-40B4-BE49-F238E27FC236}">
                <a16:creationId xmlns:a16="http://schemas.microsoft.com/office/drawing/2014/main" id="{9A206779-5C74-4555-94BC-5845C92E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398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9928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0516254-1D9F-4F3A-9870-3A3280BE2B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FD9F770E-DE99-AF45-4A86-B6781538CE8A}"/>
              </a:ext>
            </a:extLst>
          </p:cNvPr>
          <p:cNvSpPr>
            <a:spLocks noGrp="1"/>
          </p:cNvSpPr>
          <p:nvPr>
            <p:ph type="title"/>
          </p:nvPr>
        </p:nvSpPr>
        <p:spPr>
          <a:xfrm>
            <a:off x="1539116" y="864108"/>
            <a:ext cx="3073914" cy="5120639"/>
          </a:xfrm>
        </p:spPr>
        <p:txBody>
          <a:bodyPr>
            <a:noAutofit/>
          </a:bodyPr>
          <a:lstStyle/>
          <a:p>
            <a:pPr algn="l"/>
            <a:r>
              <a:rPr lang="en-US" sz="2000" b="1" dirty="0">
                <a:solidFill>
                  <a:schemeClr val="tx1">
                    <a:lumMod val="85000"/>
                    <a:lumOff val="15000"/>
                  </a:schemeClr>
                </a:solidFill>
                <a:latin typeface="Times New Roman" panose="02020603050405020304" pitchFamily="18" charset="0"/>
                <a:cs typeface="Times New Roman" panose="02020603050405020304" pitchFamily="18" charset="0"/>
              </a:rPr>
              <a:t>Faculty</a:t>
            </a:r>
            <a:r>
              <a:rPr lang="en-US" sz="2000" dirty="0">
                <a:solidFill>
                  <a:schemeClr val="tx1">
                    <a:lumMod val="85000"/>
                    <a:lumOff val="15000"/>
                  </a:schemeClr>
                </a:solidFill>
                <a:latin typeface="Times New Roman" panose="02020603050405020304" pitchFamily="18" charset="0"/>
                <a:cs typeface="Times New Roman" panose="02020603050405020304" pitchFamily="18" charset="0"/>
              </a:rPr>
              <a:t> :</a:t>
            </a:r>
            <a:br>
              <a:rPr lang="en-US" sz="1300" dirty="0">
                <a:solidFill>
                  <a:schemeClr val="tx1">
                    <a:lumMod val="85000"/>
                    <a:lumOff val="15000"/>
                  </a:schemeClr>
                </a:solidFill>
                <a:latin typeface="Times New Roman" panose="02020603050405020304" pitchFamily="18" charset="0"/>
                <a:cs typeface="Times New Roman" panose="02020603050405020304" pitchFamily="18" charset="0"/>
              </a:rPr>
            </a:br>
            <a:br>
              <a:rPr lang="en-US" sz="1300" dirty="0">
                <a:solidFill>
                  <a:schemeClr val="tx1">
                    <a:lumMod val="85000"/>
                    <a:lumOff val="15000"/>
                  </a:schemeClr>
                </a:solidFill>
                <a:latin typeface="Times New Roman" panose="02020603050405020304" pitchFamily="18" charset="0"/>
                <a:cs typeface="Times New Roman" panose="02020603050405020304" pitchFamily="18" charset="0"/>
              </a:rPr>
            </a:br>
            <a:r>
              <a:rPr lang="en-IN" sz="1300" b="1" i="0" u="none" strike="noStrike" dirty="0">
                <a:solidFill>
                  <a:srgbClr val="374151"/>
                </a:solidFill>
                <a:effectLst/>
                <a:latin typeface="Times New Roman" panose="02020603050405020304" pitchFamily="18" charset="0"/>
                <a:cs typeface="Times New Roman" panose="02020603050405020304" pitchFamily="18" charset="0"/>
              </a:rPr>
              <a:t>Login</a:t>
            </a:r>
            <a:br>
              <a:rPr lang="en-IN" sz="1300" b="0" i="0" u="none" strike="noStrike" dirty="0">
                <a:solidFill>
                  <a:srgbClr val="374151"/>
                </a:solidFill>
                <a:effectLst/>
                <a:latin typeface="Times New Roman" panose="02020603050405020304" pitchFamily="18" charset="0"/>
                <a:cs typeface="Times New Roman" panose="02020603050405020304" pitchFamily="18" charset="0"/>
              </a:rPr>
            </a:br>
            <a:br>
              <a:rPr lang="en-IN" sz="1300" b="0" i="0" u="none" strike="noStrike" dirty="0">
                <a:solidFill>
                  <a:srgbClr val="374151"/>
                </a:solidFill>
                <a:effectLst/>
                <a:latin typeface="Times New Roman" panose="02020603050405020304" pitchFamily="18" charset="0"/>
                <a:cs typeface="Times New Roman" panose="02020603050405020304" pitchFamily="18" charset="0"/>
              </a:rPr>
            </a:br>
            <a:r>
              <a:rPr lang="en-IN" sz="1300" b="1" i="0" u="none" strike="noStrike" dirty="0">
                <a:solidFill>
                  <a:srgbClr val="374151"/>
                </a:solidFill>
                <a:effectLst/>
                <a:latin typeface="Times New Roman" panose="02020603050405020304" pitchFamily="18" charset="0"/>
                <a:cs typeface="Times New Roman" panose="02020603050405020304" pitchFamily="18" charset="0"/>
              </a:rPr>
              <a:t>View Batch Details</a:t>
            </a:r>
            <a:br>
              <a:rPr lang="en-IN" sz="1300" b="0" i="0" u="none" strike="noStrike" dirty="0">
                <a:solidFill>
                  <a:srgbClr val="374151"/>
                </a:solidFill>
                <a:effectLst/>
                <a:latin typeface="Times New Roman" panose="02020603050405020304" pitchFamily="18" charset="0"/>
                <a:cs typeface="Times New Roman" panose="02020603050405020304" pitchFamily="18" charset="0"/>
              </a:rPr>
            </a:br>
            <a:r>
              <a:rPr lang="en-IN" sz="1300" b="0" i="0" u="none" strike="noStrike" dirty="0">
                <a:solidFill>
                  <a:srgbClr val="374151"/>
                </a:solidFill>
                <a:effectLst/>
                <a:latin typeface="Times New Roman" panose="02020603050405020304" pitchFamily="18" charset="0"/>
                <a:cs typeface="Times New Roman" panose="02020603050405020304" pitchFamily="18" charset="0"/>
              </a:rPr>
              <a:t>faculty members  can view batch details, including information about the students within the batch.</a:t>
            </a:r>
            <a:br>
              <a:rPr lang="en-IN" sz="1300" b="0" i="0" u="none" strike="noStrike" dirty="0">
                <a:solidFill>
                  <a:srgbClr val="374151"/>
                </a:solidFill>
                <a:effectLst/>
                <a:latin typeface="Times New Roman" panose="02020603050405020304" pitchFamily="18" charset="0"/>
                <a:cs typeface="Times New Roman" panose="02020603050405020304" pitchFamily="18" charset="0"/>
              </a:rPr>
            </a:br>
            <a:br>
              <a:rPr lang="en-IN" sz="1300" b="0" i="0" u="none" strike="noStrike" dirty="0">
                <a:solidFill>
                  <a:srgbClr val="374151"/>
                </a:solidFill>
                <a:effectLst/>
                <a:latin typeface="Times New Roman" panose="02020603050405020304" pitchFamily="18" charset="0"/>
                <a:cs typeface="Times New Roman" panose="02020603050405020304" pitchFamily="18" charset="0"/>
              </a:rPr>
            </a:br>
            <a:r>
              <a:rPr lang="en-IN" sz="1300" b="1" i="0" u="none" strike="noStrike" dirty="0">
                <a:solidFill>
                  <a:srgbClr val="374151"/>
                </a:solidFill>
                <a:effectLst/>
                <a:latin typeface="Times New Roman" panose="02020603050405020304" pitchFamily="18" charset="0"/>
                <a:cs typeface="Times New Roman" panose="02020603050405020304" pitchFamily="18" charset="0"/>
              </a:rPr>
              <a:t>Add Project Plan</a:t>
            </a:r>
            <a:br>
              <a:rPr lang="en-IN" sz="1300" b="0" i="0" u="none" strike="noStrike" dirty="0">
                <a:solidFill>
                  <a:srgbClr val="374151"/>
                </a:solidFill>
                <a:effectLst/>
                <a:latin typeface="Times New Roman" panose="02020603050405020304" pitchFamily="18" charset="0"/>
                <a:cs typeface="Times New Roman" panose="02020603050405020304" pitchFamily="18" charset="0"/>
              </a:rPr>
            </a:br>
            <a:r>
              <a:rPr lang="en-IN" sz="1300" b="0" i="0" u="none" strike="noStrike" dirty="0">
                <a:solidFill>
                  <a:srgbClr val="374151"/>
                </a:solidFill>
                <a:effectLst/>
                <a:latin typeface="Times New Roman" panose="02020603050405020304" pitchFamily="18" charset="0"/>
                <a:cs typeface="Times New Roman" panose="02020603050405020304" pitchFamily="18" charset="0"/>
              </a:rPr>
              <a:t>Faculty members can add a project plan. This includes providing a project description, start date, end date, and estimated cost.</a:t>
            </a:r>
            <a:br>
              <a:rPr lang="en-IN" sz="1300" b="0" i="0" u="none" strike="noStrike" dirty="0">
                <a:solidFill>
                  <a:srgbClr val="374151"/>
                </a:solidFill>
                <a:effectLst/>
                <a:latin typeface="Times New Roman" panose="02020603050405020304" pitchFamily="18" charset="0"/>
                <a:cs typeface="Times New Roman" panose="02020603050405020304" pitchFamily="18" charset="0"/>
              </a:rPr>
            </a:br>
            <a:br>
              <a:rPr lang="en-IN" sz="1300" b="0" i="0" u="none" strike="noStrike" dirty="0">
                <a:solidFill>
                  <a:srgbClr val="374151"/>
                </a:solidFill>
                <a:effectLst/>
                <a:latin typeface="Times New Roman" panose="02020603050405020304" pitchFamily="18" charset="0"/>
                <a:cs typeface="Times New Roman" panose="02020603050405020304" pitchFamily="18" charset="0"/>
              </a:rPr>
            </a:br>
            <a:r>
              <a:rPr lang="en-IN" sz="1300" b="1" i="0" u="none" strike="noStrike" dirty="0">
                <a:solidFill>
                  <a:srgbClr val="374151"/>
                </a:solidFill>
                <a:effectLst/>
                <a:latin typeface="Times New Roman" panose="02020603050405020304" pitchFamily="18" charset="0"/>
                <a:cs typeface="Times New Roman" panose="02020603050405020304" pitchFamily="18" charset="0"/>
              </a:rPr>
              <a:t>Assign Tasks &amp; </a:t>
            </a:r>
            <a:r>
              <a:rPr lang="en-IN" sz="1300" b="1" i="0" u="none" strike="noStrike" dirty="0" err="1">
                <a:solidFill>
                  <a:srgbClr val="374151"/>
                </a:solidFill>
                <a:effectLst/>
                <a:latin typeface="Times New Roman" panose="02020603050405020304" pitchFamily="18" charset="0"/>
                <a:cs typeface="Times New Roman" panose="02020603050405020304" pitchFamily="18" charset="0"/>
              </a:rPr>
              <a:t>SubTasks</a:t>
            </a:r>
            <a:br>
              <a:rPr lang="en-IN" sz="1300" b="0" i="0" u="none" strike="noStrike" dirty="0">
                <a:solidFill>
                  <a:srgbClr val="374151"/>
                </a:solidFill>
                <a:effectLst/>
                <a:latin typeface="Times New Roman" panose="02020603050405020304" pitchFamily="18" charset="0"/>
                <a:cs typeface="Times New Roman" panose="02020603050405020304" pitchFamily="18" charset="0"/>
              </a:rPr>
            </a:br>
            <a:r>
              <a:rPr lang="en-IN" sz="1300" b="0" i="0" u="none" strike="noStrike" dirty="0">
                <a:solidFill>
                  <a:srgbClr val="374151"/>
                </a:solidFill>
                <a:effectLst/>
                <a:latin typeface="Times New Roman" panose="02020603050405020304" pitchFamily="18" charset="0"/>
                <a:cs typeface="Times New Roman" panose="02020603050405020304" pitchFamily="18" charset="0"/>
              </a:rPr>
              <a:t>Faculties can add task description, due date, allotted marks, sample file (if applicable), and any additional notes for clarification .</a:t>
            </a:r>
            <a:br>
              <a:rPr lang="en-IN" sz="1300" b="0" i="0" u="none" strike="noStrike" dirty="0">
                <a:solidFill>
                  <a:srgbClr val="374151"/>
                </a:solidFill>
                <a:effectLst/>
                <a:latin typeface="Times New Roman" panose="02020603050405020304" pitchFamily="18" charset="0"/>
                <a:cs typeface="Times New Roman" panose="02020603050405020304" pitchFamily="18" charset="0"/>
              </a:rPr>
            </a:br>
            <a:br>
              <a:rPr lang="en-IN" sz="1300" b="0" i="0" u="none" strike="noStrike" dirty="0">
                <a:solidFill>
                  <a:srgbClr val="374151"/>
                </a:solidFill>
                <a:effectLst/>
                <a:latin typeface="Times New Roman" panose="02020603050405020304" pitchFamily="18" charset="0"/>
                <a:cs typeface="Times New Roman" panose="02020603050405020304" pitchFamily="18" charset="0"/>
              </a:rPr>
            </a:br>
            <a:r>
              <a:rPr lang="en-IN" sz="1300" b="1" i="0" u="none" strike="noStrike" dirty="0">
                <a:solidFill>
                  <a:srgbClr val="374151"/>
                </a:solidFill>
                <a:effectLst/>
                <a:latin typeface="Times New Roman" panose="02020603050405020304" pitchFamily="18" charset="0"/>
                <a:cs typeface="Times New Roman" panose="02020603050405020304" pitchFamily="18" charset="0"/>
              </a:rPr>
              <a:t>Approve or Reject Reports</a:t>
            </a:r>
            <a:br>
              <a:rPr lang="en-IN" sz="1300" b="0" i="0" u="none" strike="noStrike" dirty="0">
                <a:solidFill>
                  <a:srgbClr val="374151"/>
                </a:solidFill>
                <a:effectLst/>
                <a:latin typeface="Times New Roman" panose="02020603050405020304" pitchFamily="18" charset="0"/>
                <a:cs typeface="Times New Roman" panose="02020603050405020304" pitchFamily="18" charset="0"/>
              </a:rPr>
            </a:br>
            <a:br>
              <a:rPr lang="en-IN" sz="1300" b="0" i="0" u="none" strike="noStrike" dirty="0">
                <a:solidFill>
                  <a:srgbClr val="374151"/>
                </a:solidFill>
                <a:effectLst/>
                <a:latin typeface="Times New Roman" panose="02020603050405020304" pitchFamily="18" charset="0"/>
                <a:cs typeface="Times New Roman" panose="02020603050405020304" pitchFamily="18" charset="0"/>
              </a:rPr>
            </a:br>
            <a:r>
              <a:rPr lang="en-IN" sz="1300" b="1" i="0" u="none" strike="noStrike" dirty="0">
                <a:solidFill>
                  <a:srgbClr val="374151"/>
                </a:solidFill>
                <a:effectLst/>
                <a:latin typeface="Times New Roman" panose="02020603050405020304" pitchFamily="18" charset="0"/>
                <a:cs typeface="Times New Roman" panose="02020603050405020304" pitchFamily="18" charset="0"/>
              </a:rPr>
              <a:t>Allocate Marks</a:t>
            </a:r>
            <a:br>
              <a:rPr lang="en-IN" sz="1300" b="0" i="0" u="none" strike="noStrike" dirty="0">
                <a:solidFill>
                  <a:srgbClr val="374151"/>
                </a:solidFill>
                <a:effectLst/>
                <a:latin typeface="Times New Roman" panose="02020603050405020304" pitchFamily="18" charset="0"/>
                <a:cs typeface="Times New Roman" panose="02020603050405020304" pitchFamily="18" charset="0"/>
              </a:rPr>
            </a:br>
            <a:br>
              <a:rPr lang="en-IN" sz="1300" b="0" i="0" u="none" strike="noStrike" dirty="0">
                <a:solidFill>
                  <a:srgbClr val="374151"/>
                </a:solidFill>
                <a:effectLst/>
                <a:latin typeface="Times New Roman" panose="02020603050405020304" pitchFamily="18" charset="0"/>
                <a:cs typeface="Times New Roman" panose="02020603050405020304" pitchFamily="18" charset="0"/>
              </a:rPr>
            </a:br>
            <a:r>
              <a:rPr lang="en-IN" sz="1300" b="1" i="0" u="none" strike="noStrike" dirty="0">
                <a:solidFill>
                  <a:srgbClr val="374151"/>
                </a:solidFill>
                <a:effectLst/>
                <a:latin typeface="Times New Roman" panose="02020603050405020304" pitchFamily="18" charset="0"/>
                <a:cs typeface="Times New Roman" panose="02020603050405020304" pitchFamily="18" charset="0"/>
              </a:rPr>
              <a:t>Update Profile Details</a:t>
            </a:r>
            <a:br>
              <a:rPr lang="en-IN" sz="1300" b="0" i="0" u="none" strike="noStrike" dirty="0">
                <a:solidFill>
                  <a:srgbClr val="374151"/>
                </a:solidFill>
                <a:effectLst/>
                <a:latin typeface="Times New Roman" panose="02020603050405020304" pitchFamily="18" charset="0"/>
                <a:cs typeface="Times New Roman" panose="02020603050405020304" pitchFamily="18" charset="0"/>
              </a:rPr>
            </a:br>
            <a:br>
              <a:rPr lang="en-IN" sz="1300" b="0" i="0" u="none" strike="noStrike" dirty="0">
                <a:solidFill>
                  <a:srgbClr val="374151"/>
                </a:solidFill>
                <a:effectLst/>
                <a:latin typeface="Times New Roman" panose="02020603050405020304" pitchFamily="18" charset="0"/>
                <a:cs typeface="Times New Roman" panose="02020603050405020304" pitchFamily="18" charset="0"/>
              </a:rPr>
            </a:br>
            <a:r>
              <a:rPr lang="en-IN" sz="1300" b="1" i="0" u="none" strike="noStrike" dirty="0">
                <a:solidFill>
                  <a:srgbClr val="374151"/>
                </a:solidFill>
                <a:effectLst/>
                <a:latin typeface="Times New Roman" panose="02020603050405020304" pitchFamily="18" charset="0"/>
                <a:cs typeface="Times New Roman" panose="02020603050405020304" pitchFamily="18" charset="0"/>
              </a:rPr>
              <a:t>Change Password</a:t>
            </a:r>
            <a:br>
              <a:rPr lang="en-IN" sz="1300" b="0" i="0" u="none" strike="noStrike" dirty="0">
                <a:solidFill>
                  <a:srgbClr val="374151"/>
                </a:solidFill>
                <a:effectLst/>
                <a:latin typeface="Times New Roman" panose="02020603050405020304" pitchFamily="18" charset="0"/>
                <a:cs typeface="Times New Roman" panose="02020603050405020304" pitchFamily="18" charset="0"/>
              </a:rPr>
            </a:br>
            <a:br>
              <a:rPr lang="en-IN" sz="1300" b="0" i="0" u="none" strike="noStrike" dirty="0">
                <a:solidFill>
                  <a:srgbClr val="374151"/>
                </a:solidFill>
                <a:effectLst/>
                <a:latin typeface="Times New Roman" panose="02020603050405020304" pitchFamily="18" charset="0"/>
                <a:cs typeface="Times New Roman" panose="02020603050405020304" pitchFamily="18" charset="0"/>
              </a:rPr>
            </a:br>
            <a:endParaRPr lang="en-US" sz="13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FC14672B-27A5-4CDA-ABAF-5E4CF4B41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51129" y="2085681"/>
            <a:ext cx="0" cy="268663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27E447E4-2C57-E079-7F48-2A12F7FA0C93}"/>
              </a:ext>
            </a:extLst>
          </p:cNvPr>
          <p:cNvPicPr>
            <a:picLocks noGrp="1" noChangeAspect="1"/>
          </p:cNvPicPr>
          <p:nvPr>
            <p:ph idx="1"/>
          </p:nvPr>
        </p:nvPicPr>
        <p:blipFill>
          <a:blip r:embed="rId2"/>
          <a:stretch>
            <a:fillRect/>
          </a:stretch>
        </p:blipFill>
        <p:spPr>
          <a:xfrm>
            <a:off x="5213130" y="1493085"/>
            <a:ext cx="6316717" cy="3885390"/>
          </a:xfrm>
          <a:prstGeom prst="rect">
            <a:avLst/>
          </a:prstGeom>
        </p:spPr>
      </p:pic>
      <p:sp>
        <p:nvSpPr>
          <p:cNvPr id="20" name="Rectangle 19">
            <a:extLst>
              <a:ext uri="{FF2B5EF4-FFF2-40B4-BE49-F238E27FC236}">
                <a16:creationId xmlns:a16="http://schemas.microsoft.com/office/drawing/2014/main" id="{9A206779-5C74-4555-94BC-5845C92E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398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5534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0516254-1D9F-4F3A-9870-3A3280BE2B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FD9F770E-DE99-AF45-4A86-B6781538CE8A}"/>
              </a:ext>
            </a:extLst>
          </p:cNvPr>
          <p:cNvSpPr>
            <a:spLocks noGrp="1"/>
          </p:cNvSpPr>
          <p:nvPr>
            <p:ph type="title"/>
          </p:nvPr>
        </p:nvSpPr>
        <p:spPr>
          <a:xfrm>
            <a:off x="1539116" y="864108"/>
            <a:ext cx="3073914" cy="5120639"/>
          </a:xfrm>
        </p:spPr>
        <p:txBody>
          <a:bodyPr>
            <a:noAutofit/>
          </a:bodyPr>
          <a:lstStyle/>
          <a:p>
            <a:pPr algn="l"/>
            <a:r>
              <a:rPr lang="en-US" sz="2000" b="1" dirty="0">
                <a:solidFill>
                  <a:schemeClr val="tx1">
                    <a:lumMod val="85000"/>
                    <a:lumOff val="15000"/>
                  </a:schemeClr>
                </a:solidFill>
                <a:latin typeface="Times New Roman" panose="02020603050405020304" pitchFamily="18" charset="0"/>
                <a:cs typeface="Times New Roman" panose="02020603050405020304" pitchFamily="18" charset="0"/>
              </a:rPr>
              <a:t>Student</a:t>
            </a:r>
            <a:r>
              <a:rPr lang="en-US" sz="2000" dirty="0">
                <a:solidFill>
                  <a:schemeClr val="tx1">
                    <a:lumMod val="85000"/>
                    <a:lumOff val="15000"/>
                  </a:schemeClr>
                </a:solidFill>
                <a:latin typeface="Times New Roman" panose="02020603050405020304" pitchFamily="18" charset="0"/>
                <a:cs typeface="Times New Roman" panose="02020603050405020304" pitchFamily="18" charset="0"/>
              </a:rPr>
              <a:t> :</a:t>
            </a:r>
            <a:br>
              <a:rPr lang="en-US" sz="1300" dirty="0">
                <a:solidFill>
                  <a:schemeClr val="tx1">
                    <a:lumMod val="85000"/>
                    <a:lumOff val="15000"/>
                  </a:schemeClr>
                </a:solidFill>
                <a:latin typeface="Times New Roman" panose="02020603050405020304" pitchFamily="18" charset="0"/>
                <a:cs typeface="Times New Roman" panose="02020603050405020304" pitchFamily="18" charset="0"/>
              </a:rPr>
            </a:br>
            <a:br>
              <a:rPr lang="en-US" sz="1300" dirty="0">
                <a:solidFill>
                  <a:schemeClr val="tx1">
                    <a:lumMod val="85000"/>
                    <a:lumOff val="15000"/>
                  </a:schemeClr>
                </a:solidFill>
                <a:latin typeface="Times New Roman" panose="02020603050405020304" pitchFamily="18" charset="0"/>
                <a:cs typeface="Times New Roman" panose="02020603050405020304" pitchFamily="18" charset="0"/>
              </a:rPr>
            </a:br>
            <a:r>
              <a:rPr lang="en-IN" sz="1300" b="1" i="0" u="none" strike="noStrike" dirty="0">
                <a:solidFill>
                  <a:srgbClr val="374151"/>
                </a:solidFill>
                <a:effectLst/>
                <a:latin typeface="Times New Roman" panose="02020603050405020304" pitchFamily="18" charset="0"/>
                <a:cs typeface="Times New Roman" panose="02020603050405020304" pitchFamily="18" charset="0"/>
              </a:rPr>
              <a:t>Login</a:t>
            </a:r>
            <a:br>
              <a:rPr lang="en-IN" sz="1300" b="0" i="0" u="none" strike="noStrike" dirty="0">
                <a:solidFill>
                  <a:srgbClr val="374151"/>
                </a:solidFill>
                <a:effectLst/>
                <a:latin typeface="Times New Roman" panose="02020603050405020304" pitchFamily="18" charset="0"/>
                <a:cs typeface="Times New Roman" panose="02020603050405020304" pitchFamily="18" charset="0"/>
              </a:rPr>
            </a:br>
            <a:br>
              <a:rPr lang="en-IN" sz="1300" b="0" i="0" u="none" strike="noStrike" dirty="0">
                <a:solidFill>
                  <a:srgbClr val="374151"/>
                </a:solidFill>
                <a:effectLst/>
                <a:latin typeface="Times New Roman" panose="02020603050405020304" pitchFamily="18" charset="0"/>
                <a:cs typeface="Times New Roman" panose="02020603050405020304" pitchFamily="18" charset="0"/>
              </a:rPr>
            </a:br>
            <a:r>
              <a:rPr lang="en-IN" sz="1300" b="1" i="0" u="none" strike="noStrike" dirty="0">
                <a:solidFill>
                  <a:srgbClr val="374151"/>
                </a:solidFill>
                <a:effectLst/>
                <a:latin typeface="Times New Roman" panose="02020603050405020304" pitchFamily="18" charset="0"/>
                <a:cs typeface="Times New Roman" panose="02020603050405020304" pitchFamily="18" charset="0"/>
              </a:rPr>
              <a:t>View Batch Details &amp; Project</a:t>
            </a:r>
            <a:br>
              <a:rPr lang="en-IN" sz="1300" b="0" i="0" u="none" strike="noStrike" dirty="0">
                <a:solidFill>
                  <a:srgbClr val="374151"/>
                </a:solidFill>
                <a:effectLst/>
                <a:latin typeface="Times New Roman" panose="02020603050405020304" pitchFamily="18" charset="0"/>
                <a:cs typeface="Times New Roman" panose="02020603050405020304" pitchFamily="18" charset="0"/>
              </a:rPr>
            </a:br>
            <a:r>
              <a:rPr lang="en-IN" sz="1300" b="0" i="0" u="none" strike="noStrike" dirty="0">
                <a:solidFill>
                  <a:srgbClr val="374151"/>
                </a:solidFill>
                <a:effectLst/>
                <a:latin typeface="Times New Roman" panose="02020603050405020304" pitchFamily="18" charset="0"/>
                <a:cs typeface="Times New Roman" panose="02020603050405020304" pitchFamily="18" charset="0"/>
              </a:rPr>
              <a:t>student members  can view batch details, including information about the students within the batch and project tasks.</a:t>
            </a:r>
            <a:br>
              <a:rPr lang="en-IN" sz="1300" b="0" i="0" u="none" strike="noStrike" dirty="0">
                <a:solidFill>
                  <a:srgbClr val="374151"/>
                </a:solidFill>
                <a:effectLst/>
                <a:latin typeface="Times New Roman" panose="02020603050405020304" pitchFamily="18" charset="0"/>
                <a:cs typeface="Times New Roman" panose="02020603050405020304" pitchFamily="18" charset="0"/>
              </a:rPr>
            </a:br>
            <a:br>
              <a:rPr lang="en-IN" sz="1300" b="0" i="0" u="none" strike="noStrike" dirty="0">
                <a:solidFill>
                  <a:srgbClr val="374151"/>
                </a:solidFill>
                <a:effectLst/>
                <a:latin typeface="Times New Roman" panose="02020603050405020304" pitchFamily="18" charset="0"/>
                <a:cs typeface="Times New Roman" panose="02020603050405020304" pitchFamily="18" charset="0"/>
              </a:rPr>
            </a:br>
            <a:r>
              <a:rPr lang="en-IN" sz="1300" b="1" i="0" u="none" strike="noStrike" dirty="0">
                <a:solidFill>
                  <a:srgbClr val="374151"/>
                </a:solidFill>
                <a:effectLst/>
                <a:latin typeface="Times New Roman" panose="02020603050405020304" pitchFamily="18" charset="0"/>
                <a:cs typeface="Times New Roman" panose="02020603050405020304" pitchFamily="18" charset="0"/>
              </a:rPr>
              <a:t>Propose Project Title &amp; Reports</a:t>
            </a:r>
            <a:br>
              <a:rPr lang="en-IN" sz="1300" b="0" i="0" u="none" strike="noStrike" dirty="0">
                <a:solidFill>
                  <a:srgbClr val="374151"/>
                </a:solidFill>
                <a:effectLst/>
                <a:latin typeface="Times New Roman" panose="02020603050405020304" pitchFamily="18" charset="0"/>
                <a:cs typeface="Times New Roman" panose="02020603050405020304" pitchFamily="18" charset="0"/>
              </a:rPr>
            </a:br>
            <a:r>
              <a:rPr lang="en-IN" sz="1300" b="0" i="0" u="none" strike="noStrike" dirty="0">
                <a:solidFill>
                  <a:srgbClr val="374151"/>
                </a:solidFill>
                <a:effectLst/>
                <a:latin typeface="Times New Roman" panose="02020603050405020304" pitchFamily="18" charset="0"/>
                <a:cs typeface="Times New Roman" panose="02020603050405020304" pitchFamily="18" charset="0"/>
              </a:rPr>
              <a:t>students can propose project title which is either approved or rejected by faculty</a:t>
            </a:r>
            <a:br>
              <a:rPr lang="en-IN" sz="1300" b="0" i="0" u="none" strike="noStrike" dirty="0">
                <a:solidFill>
                  <a:srgbClr val="374151"/>
                </a:solidFill>
                <a:effectLst/>
                <a:latin typeface="Times New Roman" panose="02020603050405020304" pitchFamily="18" charset="0"/>
                <a:cs typeface="Times New Roman" panose="02020603050405020304" pitchFamily="18" charset="0"/>
              </a:rPr>
            </a:br>
            <a:br>
              <a:rPr lang="en-IN" sz="1300" b="0" i="0" u="none" strike="noStrike" dirty="0">
                <a:solidFill>
                  <a:srgbClr val="374151"/>
                </a:solidFill>
                <a:effectLst/>
                <a:latin typeface="Times New Roman" panose="02020603050405020304" pitchFamily="18" charset="0"/>
                <a:cs typeface="Times New Roman" panose="02020603050405020304" pitchFamily="18" charset="0"/>
              </a:rPr>
            </a:br>
            <a:r>
              <a:rPr lang="en-IN" sz="1300" b="1" i="0" u="none" strike="noStrike" dirty="0">
                <a:solidFill>
                  <a:srgbClr val="374151"/>
                </a:solidFill>
                <a:effectLst/>
                <a:latin typeface="Times New Roman" panose="02020603050405020304" pitchFamily="18" charset="0"/>
                <a:cs typeface="Times New Roman" panose="02020603050405020304" pitchFamily="18" charset="0"/>
              </a:rPr>
              <a:t>View Tasks &amp; </a:t>
            </a:r>
            <a:r>
              <a:rPr lang="en-IN" sz="1300" b="1" i="0" u="none" strike="noStrike" dirty="0" err="1">
                <a:solidFill>
                  <a:srgbClr val="374151"/>
                </a:solidFill>
                <a:effectLst/>
                <a:latin typeface="Times New Roman" panose="02020603050405020304" pitchFamily="18" charset="0"/>
                <a:cs typeface="Times New Roman" panose="02020603050405020304" pitchFamily="18" charset="0"/>
              </a:rPr>
              <a:t>SubTasks</a:t>
            </a:r>
            <a:br>
              <a:rPr lang="en-IN" sz="1300" b="0" i="0" u="none" strike="noStrike" dirty="0">
                <a:solidFill>
                  <a:srgbClr val="374151"/>
                </a:solidFill>
                <a:effectLst/>
                <a:latin typeface="Times New Roman" panose="02020603050405020304" pitchFamily="18" charset="0"/>
                <a:cs typeface="Times New Roman" panose="02020603050405020304" pitchFamily="18" charset="0"/>
              </a:rPr>
            </a:br>
            <a:r>
              <a:rPr lang="en-IN" sz="1300" b="0" i="0" u="none" strike="noStrike" dirty="0">
                <a:solidFill>
                  <a:srgbClr val="374151"/>
                </a:solidFill>
                <a:effectLst/>
                <a:latin typeface="Times New Roman" panose="02020603050405020304" pitchFamily="18" charset="0"/>
                <a:cs typeface="Times New Roman" panose="02020603050405020304" pitchFamily="18" charset="0"/>
              </a:rPr>
              <a:t>by viewing the tasks students can upload a document and pass it for approval to the faculty</a:t>
            </a:r>
            <a:br>
              <a:rPr lang="en-IN" sz="1300" b="0" i="0" u="none" strike="noStrike" dirty="0">
                <a:solidFill>
                  <a:srgbClr val="374151"/>
                </a:solidFill>
                <a:effectLst/>
                <a:latin typeface="Times New Roman" panose="02020603050405020304" pitchFamily="18" charset="0"/>
                <a:cs typeface="Times New Roman" panose="02020603050405020304" pitchFamily="18" charset="0"/>
              </a:rPr>
            </a:br>
            <a:br>
              <a:rPr lang="en-IN" sz="1300" b="0" i="0" u="none" strike="noStrike" dirty="0">
                <a:solidFill>
                  <a:srgbClr val="374151"/>
                </a:solidFill>
                <a:effectLst/>
                <a:latin typeface="Times New Roman" panose="02020603050405020304" pitchFamily="18" charset="0"/>
                <a:cs typeface="Times New Roman" panose="02020603050405020304" pitchFamily="18" charset="0"/>
              </a:rPr>
            </a:br>
            <a:r>
              <a:rPr lang="en-IN" sz="1300" b="1" i="0" u="none" strike="noStrike" dirty="0">
                <a:solidFill>
                  <a:srgbClr val="374151"/>
                </a:solidFill>
                <a:effectLst/>
                <a:latin typeface="Times New Roman" panose="02020603050405020304" pitchFamily="18" charset="0"/>
                <a:cs typeface="Times New Roman" panose="02020603050405020304" pitchFamily="18" charset="0"/>
              </a:rPr>
              <a:t>Update Profile Details</a:t>
            </a:r>
            <a:br>
              <a:rPr lang="en-IN" sz="1300" b="0" i="0" u="none" strike="noStrike" dirty="0">
                <a:solidFill>
                  <a:srgbClr val="374151"/>
                </a:solidFill>
                <a:effectLst/>
                <a:latin typeface="Times New Roman" panose="02020603050405020304" pitchFamily="18" charset="0"/>
                <a:cs typeface="Times New Roman" panose="02020603050405020304" pitchFamily="18" charset="0"/>
              </a:rPr>
            </a:br>
            <a:br>
              <a:rPr lang="en-IN" sz="1300" b="0" i="0" u="none" strike="noStrike" dirty="0">
                <a:solidFill>
                  <a:srgbClr val="374151"/>
                </a:solidFill>
                <a:effectLst/>
                <a:latin typeface="Times New Roman" panose="02020603050405020304" pitchFamily="18" charset="0"/>
                <a:cs typeface="Times New Roman" panose="02020603050405020304" pitchFamily="18" charset="0"/>
              </a:rPr>
            </a:br>
            <a:r>
              <a:rPr lang="en-IN" sz="1300" b="1" i="0" u="none" strike="noStrike" dirty="0">
                <a:solidFill>
                  <a:srgbClr val="374151"/>
                </a:solidFill>
                <a:effectLst/>
                <a:latin typeface="Times New Roman" panose="02020603050405020304" pitchFamily="18" charset="0"/>
                <a:cs typeface="Times New Roman" panose="02020603050405020304" pitchFamily="18" charset="0"/>
              </a:rPr>
              <a:t>Change Password</a:t>
            </a:r>
            <a:br>
              <a:rPr lang="en-IN" sz="1300" b="0" i="0" u="none" strike="noStrike" dirty="0">
                <a:solidFill>
                  <a:srgbClr val="374151"/>
                </a:solidFill>
                <a:effectLst/>
                <a:latin typeface="Times New Roman" panose="02020603050405020304" pitchFamily="18" charset="0"/>
                <a:cs typeface="Times New Roman" panose="02020603050405020304" pitchFamily="18" charset="0"/>
              </a:rPr>
            </a:br>
            <a:br>
              <a:rPr lang="en-IN" sz="1300" b="0" i="0" u="none" strike="noStrike" dirty="0">
                <a:solidFill>
                  <a:srgbClr val="374151"/>
                </a:solidFill>
                <a:effectLst/>
                <a:latin typeface="Times New Roman" panose="02020603050405020304" pitchFamily="18" charset="0"/>
                <a:cs typeface="Times New Roman" panose="02020603050405020304" pitchFamily="18" charset="0"/>
              </a:rPr>
            </a:br>
            <a:endParaRPr lang="en-US" sz="13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FC14672B-27A5-4CDA-ABAF-5E4CF4B41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51129" y="2085681"/>
            <a:ext cx="0" cy="268663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743149E9-F715-4F30-A684-4F3E873E0B03}"/>
              </a:ext>
            </a:extLst>
          </p:cNvPr>
          <p:cNvPicPr>
            <a:picLocks noGrp="1" noChangeAspect="1"/>
          </p:cNvPicPr>
          <p:nvPr>
            <p:ph idx="1"/>
          </p:nvPr>
        </p:nvPicPr>
        <p:blipFill>
          <a:blip r:embed="rId2"/>
          <a:stretch>
            <a:fillRect/>
          </a:stretch>
        </p:blipFill>
        <p:spPr>
          <a:xfrm>
            <a:off x="5289550" y="1807622"/>
            <a:ext cx="5910263" cy="3233230"/>
          </a:xfrm>
          <a:prstGeom prst="rect">
            <a:avLst/>
          </a:prstGeom>
        </p:spPr>
      </p:pic>
      <p:sp>
        <p:nvSpPr>
          <p:cNvPr id="20" name="Rectangle 19">
            <a:extLst>
              <a:ext uri="{FF2B5EF4-FFF2-40B4-BE49-F238E27FC236}">
                <a16:creationId xmlns:a16="http://schemas.microsoft.com/office/drawing/2014/main" id="{9A206779-5C74-4555-94BC-5845C92E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398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816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ABBB681-F4D2-40F2-ACC3-DE0B4B4880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9388ED0-1FEF-4E11-B488-BD661D1AC1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58470"/>
            <a:ext cx="11237976" cy="589788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computer&#10;&#10;Description automatically generated">
            <a:extLst>
              <a:ext uri="{FF2B5EF4-FFF2-40B4-BE49-F238E27FC236}">
                <a16:creationId xmlns:a16="http://schemas.microsoft.com/office/drawing/2014/main" id="{10A497BB-C89C-26D4-B895-6FE14EA320B9}"/>
              </a:ext>
            </a:extLst>
          </p:cNvPr>
          <p:cNvPicPr>
            <a:picLocks noGrp="1" noChangeAspect="1"/>
          </p:cNvPicPr>
          <p:nvPr>
            <p:ph idx="1"/>
          </p:nvPr>
        </p:nvPicPr>
        <p:blipFill>
          <a:blip r:embed="rId2"/>
          <a:stretch>
            <a:fillRect/>
          </a:stretch>
        </p:blipFill>
        <p:spPr>
          <a:xfrm>
            <a:off x="1618593" y="0"/>
            <a:ext cx="8828690" cy="6858000"/>
          </a:xfrm>
          <a:prstGeom prst="rect">
            <a:avLst/>
          </a:prstGeom>
        </p:spPr>
      </p:pic>
    </p:spTree>
    <p:extLst>
      <p:ext uri="{BB962C8B-B14F-4D97-AF65-F5344CB8AC3E}">
        <p14:creationId xmlns:p14="http://schemas.microsoft.com/office/powerpoint/2010/main" val="2883408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descr="A screenshot of a computer&#10;&#10;Description automatically generated">
            <a:extLst>
              <a:ext uri="{FF2B5EF4-FFF2-40B4-BE49-F238E27FC236}">
                <a16:creationId xmlns:a16="http://schemas.microsoft.com/office/drawing/2014/main" id="{11F9D075-85A6-9A6A-149D-5CDD898E1E71}"/>
              </a:ext>
            </a:extLst>
          </p:cNvPr>
          <p:cNvPicPr>
            <a:picLocks noGrp="1" noChangeAspect="1"/>
          </p:cNvPicPr>
          <p:nvPr>
            <p:ph idx="1"/>
          </p:nvPr>
        </p:nvPicPr>
        <p:blipFill rotWithShape="1">
          <a:blip r:embed="rId2"/>
          <a:srcRect r="2667"/>
          <a:stretch/>
        </p:blipFill>
        <p:spPr>
          <a:xfrm>
            <a:off x="20" y="10"/>
            <a:ext cx="12191980" cy="6857990"/>
          </a:xfrm>
          <a:prstGeom prst="rect">
            <a:avLst/>
          </a:prstGeom>
        </p:spPr>
      </p:pic>
    </p:spTree>
    <p:extLst>
      <p:ext uri="{BB962C8B-B14F-4D97-AF65-F5344CB8AC3E}">
        <p14:creationId xmlns:p14="http://schemas.microsoft.com/office/powerpoint/2010/main" val="3083950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5C7F7EB-7A38-A94D-6095-B0D1388A3655}"/>
              </a:ext>
            </a:extLst>
          </p:cNvPr>
          <p:cNvPicPr>
            <a:picLocks noGrp="1" noChangeAspect="1"/>
          </p:cNvPicPr>
          <p:nvPr>
            <p:ph idx="1"/>
          </p:nvPr>
        </p:nvPicPr>
        <p:blipFill rotWithShape="1">
          <a:blip r:embed="rId2"/>
          <a:srcRect r="2667"/>
          <a:stretch/>
        </p:blipFill>
        <p:spPr>
          <a:xfrm>
            <a:off x="20" y="10"/>
            <a:ext cx="12118408" cy="6857990"/>
          </a:xfrm>
          <a:prstGeom prst="rect">
            <a:avLst/>
          </a:prstGeom>
        </p:spPr>
      </p:pic>
    </p:spTree>
    <p:extLst>
      <p:ext uri="{BB962C8B-B14F-4D97-AF65-F5344CB8AC3E}">
        <p14:creationId xmlns:p14="http://schemas.microsoft.com/office/powerpoint/2010/main" val="388781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8F2FE-C975-943C-6E4C-529A6919B815}"/>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E44CEC0F-B309-C4CC-72AD-06C52D0F2086}"/>
              </a:ext>
            </a:extLst>
          </p:cNvPr>
          <p:cNvPicPr>
            <a:picLocks noGrp="1" noChangeAspect="1"/>
          </p:cNvPicPr>
          <p:nvPr>
            <p:ph idx="1"/>
          </p:nvPr>
        </p:nvPicPr>
        <p:blipFill>
          <a:blip r:embed="rId2"/>
          <a:stretch>
            <a:fillRect/>
          </a:stretch>
        </p:blipFill>
        <p:spPr>
          <a:xfrm>
            <a:off x="0" y="31218"/>
            <a:ext cx="12118428" cy="6698195"/>
          </a:xfrm>
          <a:prstGeom prst="rect">
            <a:avLst/>
          </a:prstGeom>
        </p:spPr>
      </p:pic>
    </p:spTree>
    <p:extLst>
      <p:ext uri="{BB962C8B-B14F-4D97-AF65-F5344CB8AC3E}">
        <p14:creationId xmlns:p14="http://schemas.microsoft.com/office/powerpoint/2010/main" val="2975999518"/>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
  <TotalTime>1410</TotalTime>
  <Words>394</Words>
  <Application>Microsoft Macintosh PowerPoint</Application>
  <PresentationFormat>Widescreen</PresentationFormat>
  <Paragraphs>11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Corbel</vt:lpstr>
      <vt:lpstr>Times New Roman</vt:lpstr>
      <vt:lpstr>Wingdings 2</vt:lpstr>
      <vt:lpstr>Frame</vt:lpstr>
      <vt:lpstr>CS 5600: Group Project 5  Online Project Report Submission and Evaluation </vt:lpstr>
      <vt:lpstr>This system offers a consolidated and effective means to organize project submissions and evaluations, which will be beneficial to students, faculty, and administrators. The project guide, or instructor, can observe the student's work and provide online comments, but the student must update the system with their updates.  This application has three main roles: student, professor, and administrator.</vt:lpstr>
      <vt:lpstr>Admin :  Add Departments add new departments such as Computer Science, Electrical Engineering, etc., to the system.  Manage Students Add students to the system, assigning them to specific departments. Modify student details. Remove students  Manage Faculties Add faculty members to the system, specifying their department. Modify faculty details. Remove faculty members.  Create Batches Create batches and Assign a faculty member as a project guide to a specific batch of students.</vt:lpstr>
      <vt:lpstr>Faculty :  Login  View Batch Details faculty members  can view batch details, including information about the students within the batch.  Add Project Plan Faculty members can add a project plan. This includes providing a project description, start date, end date, and estimated cost.  Assign Tasks &amp; SubTasks Faculties can add task description, due date, allotted marks, sample file (if applicable), and any additional notes for clarification .  Approve or Reject Reports  Allocate Marks  Update Profile Details  Change Password  </vt:lpstr>
      <vt:lpstr>Student :  Login  View Batch Details &amp; Project student members  can view batch details, including information about the students within the batch and project tasks.  Propose Project Title &amp; Reports students can propose project title which is either approved or rejected by faculty  View Tasks &amp; SubTasks by viewing the tasks students can upload a document and pass it for approval to the faculty  Update Profile Details  Change Password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5600: Group Project 5 Online Project Report Submission and Evaluation </dc:title>
  <dc:creator>Naga Suresh Kalla</dc:creator>
  <cp:lastModifiedBy>Naga Suresh Kalla</cp:lastModifiedBy>
  <cp:revision>7</cp:revision>
  <dcterms:created xsi:type="dcterms:W3CDTF">2023-12-07T12:11:36Z</dcterms:created>
  <dcterms:modified xsi:type="dcterms:W3CDTF">2023-12-08T15:26:04Z</dcterms:modified>
</cp:coreProperties>
</file>