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60" r:id="rId3"/>
    <p:sldId id="271" r:id="rId4"/>
    <p:sldId id="263" r:id="rId5"/>
    <p:sldId id="264" r:id="rId6"/>
    <p:sldId id="265" r:id="rId7"/>
    <p:sldId id="257" r:id="rId8"/>
    <p:sldId id="261" r:id="rId9"/>
    <p:sldId id="266" r:id="rId10"/>
    <p:sldId id="267" r:id="rId11"/>
    <p:sldId id="27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6319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4539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90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8625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3281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5912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0732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25580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061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7575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12/5/2022</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5549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12/5/2022</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58262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ournals.plos.org/plosone/article?id=10.1371/journal.pone.0168274" TargetMode="External"/><Relationship Id="rId2" Type="http://schemas.openxmlformats.org/officeDocument/2006/relationships/hyperlink" Target="https://www.sciencedirect.com/science/article/pii/S2665917422000757"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34561654_Solving_Current_Limitations_of_Deep_Learning_Based_Approaches_for_Plant_Disease_Detection" TargetMode="External"/><Relationship Id="rId5" Type="http://schemas.openxmlformats.org/officeDocument/2006/relationships/hyperlink" Target="https://www.frontiersin.org/articles/10.3389/fpls.2016.01419/full" TargetMode="External"/><Relationship Id="rId4" Type="http://schemas.openxmlformats.org/officeDocument/2006/relationships/hyperlink" Target="https://ieeexplore.ieee.org/ielx7/6287639/9668973/0966336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17CEE6E1-7476-C6FD-82C8-4B32826711B8}"/>
              </a:ext>
            </a:extLst>
          </p:cNvPr>
          <p:cNvPicPr>
            <a:picLocks noChangeAspect="1"/>
          </p:cNvPicPr>
          <p:nvPr/>
        </p:nvPicPr>
        <p:blipFill rotWithShape="1">
          <a:blip r:embed="rId2">
            <a:alphaModFix amt="60000"/>
          </a:blip>
          <a:srcRect t="2397" b="22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54A1F850-5D21-7FE4-17E1-BBC970095A2E}"/>
              </a:ext>
            </a:extLst>
          </p:cNvPr>
          <p:cNvSpPr>
            <a:spLocks noGrp="1"/>
          </p:cNvSpPr>
          <p:nvPr>
            <p:ph type="ctrTitle"/>
          </p:nvPr>
        </p:nvSpPr>
        <p:spPr>
          <a:xfrm>
            <a:off x="1116623" y="2234623"/>
            <a:ext cx="9958754" cy="2430684"/>
          </a:xfrm>
        </p:spPr>
        <p:txBody>
          <a:bodyPr anchor="t">
            <a:normAutofit fontScale="90000"/>
          </a:bodyPr>
          <a:lstStyle/>
          <a:p>
            <a:r>
              <a:rPr lang="en-US" sz="4000" dirty="0">
                <a:effectLst/>
                <a:latin typeface="Times New Roman" panose="02020603050405020304" pitchFamily="18" charset="0"/>
                <a:ea typeface="Times New Roman" panose="02020603050405020304" pitchFamily="18" charset="0"/>
              </a:rPr>
              <a:t>A comprehensive review on plant disease detection using machine learning and deep learning techniques</a:t>
            </a:r>
            <a:br>
              <a:rPr lang="en-US" sz="4000" dirty="0">
                <a:effectLst/>
                <a:latin typeface="Times New Roman" panose="02020603050405020304" pitchFamily="18" charset="0"/>
                <a:ea typeface="SimSun" panose="02010600030101010101" pitchFamily="2" charset="-122"/>
              </a:rPr>
            </a:br>
            <a:endParaRPr lang="en-US" sz="4000" dirty="0">
              <a:solidFill>
                <a:srgbClr val="FFFFFF"/>
              </a:solidFill>
            </a:endParaRP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31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BB49-05E6-4B65-ADDE-CB72188BFDE5}"/>
              </a:ext>
            </a:extLst>
          </p:cNvPr>
          <p:cNvSpPr>
            <a:spLocks noGrp="1"/>
          </p:cNvSpPr>
          <p:nvPr>
            <p:ph type="title"/>
          </p:nvPr>
        </p:nvSpPr>
        <p:spPr>
          <a:xfrm>
            <a:off x="1088136" y="1090245"/>
            <a:ext cx="9922764" cy="402653"/>
          </a:xfrm>
        </p:spPr>
        <p:txBody>
          <a:bodyPr>
            <a:noAutofit/>
          </a:bodyPr>
          <a:lstStyle/>
          <a:p>
            <a:r>
              <a:rPr lang="en-US" sz="2500" dirty="0">
                <a:latin typeface="Times New Roman" panose="02020603050405020304" pitchFamily="18" charset="0"/>
                <a:cs typeface="Times New Roman" panose="02020603050405020304" pitchFamily="18" charset="0"/>
              </a:rPr>
              <a:t>RESULTS</a:t>
            </a:r>
          </a:p>
        </p:txBody>
      </p:sp>
      <p:pic>
        <p:nvPicPr>
          <p:cNvPr id="4" name="Content Placeholder 3" descr="Graphical user interface, website&#10;&#10;Description automatically generated">
            <a:extLst>
              <a:ext uri="{FF2B5EF4-FFF2-40B4-BE49-F238E27FC236}">
                <a16:creationId xmlns:a16="http://schemas.microsoft.com/office/drawing/2014/main" id="{9C66DBEE-237D-39FA-EAB5-A419CDC77C67}"/>
              </a:ext>
            </a:extLst>
          </p:cNvPr>
          <p:cNvPicPr>
            <a:picLocks noGrp="1" noChangeAspect="1"/>
          </p:cNvPicPr>
          <p:nvPr>
            <p:ph idx="1"/>
          </p:nvPr>
        </p:nvPicPr>
        <p:blipFill>
          <a:blip r:embed="rId2"/>
          <a:stretch>
            <a:fillRect/>
          </a:stretch>
        </p:blipFill>
        <p:spPr>
          <a:xfrm>
            <a:off x="919679" y="1492898"/>
            <a:ext cx="3708305" cy="1936102"/>
          </a:xfrm>
          <a:prstGeom prst="rect">
            <a:avLst/>
          </a:prstGeom>
        </p:spPr>
      </p:pic>
      <p:pic>
        <p:nvPicPr>
          <p:cNvPr id="5" name="Picture 4" descr="Graphical user interface, website&#10;&#10;Description automatically generated">
            <a:extLst>
              <a:ext uri="{FF2B5EF4-FFF2-40B4-BE49-F238E27FC236}">
                <a16:creationId xmlns:a16="http://schemas.microsoft.com/office/drawing/2014/main" id="{0289A8CC-9E8F-CB48-E314-D636101605C9}"/>
              </a:ext>
            </a:extLst>
          </p:cNvPr>
          <p:cNvPicPr>
            <a:picLocks noChangeAspect="1"/>
          </p:cNvPicPr>
          <p:nvPr/>
        </p:nvPicPr>
        <p:blipFill>
          <a:blip r:embed="rId3"/>
          <a:stretch>
            <a:fillRect/>
          </a:stretch>
        </p:blipFill>
        <p:spPr>
          <a:xfrm>
            <a:off x="6595084" y="1492897"/>
            <a:ext cx="3948508" cy="1936102"/>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B21916F3-9A35-72EA-B8BD-C63CABA80393}"/>
              </a:ext>
            </a:extLst>
          </p:cNvPr>
          <p:cNvPicPr>
            <a:picLocks noChangeAspect="1"/>
          </p:cNvPicPr>
          <p:nvPr/>
        </p:nvPicPr>
        <p:blipFill>
          <a:blip r:embed="rId4"/>
          <a:stretch>
            <a:fillRect/>
          </a:stretch>
        </p:blipFill>
        <p:spPr>
          <a:xfrm>
            <a:off x="919679" y="3946855"/>
            <a:ext cx="3708305" cy="1950085"/>
          </a:xfrm>
          <a:prstGeom prst="rect">
            <a:avLst/>
          </a:prstGeom>
        </p:spPr>
      </p:pic>
      <p:pic>
        <p:nvPicPr>
          <p:cNvPr id="7" name="Picture 6">
            <a:extLst>
              <a:ext uri="{FF2B5EF4-FFF2-40B4-BE49-F238E27FC236}">
                <a16:creationId xmlns:a16="http://schemas.microsoft.com/office/drawing/2014/main" id="{B118EDD6-5B47-BF7B-D584-70536200AF81}"/>
              </a:ext>
            </a:extLst>
          </p:cNvPr>
          <p:cNvPicPr>
            <a:picLocks noChangeAspect="1"/>
          </p:cNvPicPr>
          <p:nvPr/>
        </p:nvPicPr>
        <p:blipFill>
          <a:blip r:embed="rId5"/>
          <a:stretch>
            <a:fillRect/>
          </a:stretch>
        </p:blipFill>
        <p:spPr>
          <a:xfrm>
            <a:off x="6635517" y="3850054"/>
            <a:ext cx="3948508" cy="2046885"/>
          </a:xfrm>
          <a:prstGeom prst="rect">
            <a:avLst/>
          </a:prstGeom>
        </p:spPr>
      </p:pic>
    </p:spTree>
    <p:extLst>
      <p:ext uri="{BB962C8B-B14F-4D97-AF65-F5344CB8AC3E}">
        <p14:creationId xmlns:p14="http://schemas.microsoft.com/office/powerpoint/2010/main" val="61173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ADBF-8FB2-5E5C-3CD1-5B68D512A331}"/>
              </a:ext>
            </a:extLst>
          </p:cNvPr>
          <p:cNvSpPr>
            <a:spLocks noGrp="1"/>
          </p:cNvSpPr>
          <p:nvPr>
            <p:ph type="title"/>
          </p:nvPr>
        </p:nvSpPr>
        <p:spPr>
          <a:xfrm>
            <a:off x="1088136" y="1090245"/>
            <a:ext cx="9922764" cy="439975"/>
          </a:xfrm>
        </p:spPr>
        <p:txBody>
          <a:bodyPr>
            <a:normAutofit/>
          </a:bodyPr>
          <a:lstStyle/>
          <a:p>
            <a:r>
              <a:rPr lang="en-US" sz="25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2FB8C98-9A96-0A83-A75A-8B0B5509BB31}"/>
              </a:ext>
            </a:extLst>
          </p:cNvPr>
          <p:cNvSpPr>
            <a:spLocks noGrp="1"/>
          </p:cNvSpPr>
          <p:nvPr>
            <p:ph idx="1"/>
          </p:nvPr>
        </p:nvSpPr>
        <p:spPr>
          <a:xfrm>
            <a:off x="1088136" y="1742420"/>
            <a:ext cx="9922764" cy="3838722"/>
          </a:xfrm>
        </p:spPr>
        <p:txBody>
          <a:bodyPr>
            <a:normAutofit fontScale="92500" lnSpcReduction="20000"/>
          </a:bodyPr>
          <a:lstStyle/>
          <a:p>
            <a:pPr marL="0" marR="0" indent="457200" algn="just">
              <a:spcBef>
                <a:spcPts val="0"/>
              </a:spcBef>
              <a:spcAft>
                <a:spcPts val="0"/>
              </a:spcAft>
            </a:pPr>
            <a:r>
              <a:rPr lang="en-US" sz="1700" dirty="0">
                <a:latin typeface="Times New Roman" panose="02020603050405020304" pitchFamily="18" charset="0"/>
                <a:ea typeface="SimSun" panose="02010600030101010101" pitchFamily="2" charset="-122"/>
              </a:rPr>
              <a:t>A</a:t>
            </a:r>
            <a:r>
              <a:rPr lang="en-US" sz="1700" dirty="0">
                <a:effectLst/>
                <a:latin typeface="Times New Roman" panose="02020603050405020304" pitchFamily="18" charset="0"/>
                <a:ea typeface="SimSun" panose="02010600030101010101" pitchFamily="2" charset="-122"/>
              </a:rPr>
              <a:t> technique for automatically detecting plat leaf disease utilizing many parameters, including area, GLCM, and color moment. Genetic algorithms are utilized to choose the retrieved characteristics, resulting in decreased dimensionality and reduced computational complexity.</a:t>
            </a:r>
          </a:p>
          <a:p>
            <a:pPr marL="0" indent="457200" algn="just">
              <a:spcBef>
                <a:spcPts val="0"/>
              </a:spcBef>
            </a:pPr>
            <a:r>
              <a:rPr lang="x-none" sz="1700" dirty="0">
                <a:effectLst/>
                <a:latin typeface="Times New Roman" panose="02020603050405020304" pitchFamily="18" charset="0"/>
                <a:ea typeface="SimSun" panose="02010600030101010101" pitchFamily="2" charset="-122"/>
              </a:rPr>
              <a:t>Two different types of classifiers are employed to divide the photos into the diseased (plat leaf blast, brown spot) and non-diseased classes. demonstrates the detection precision for each feature using the CNN and SVM classifiers. </a:t>
            </a:r>
            <a:endParaRPr lang="en-US" sz="1700" dirty="0">
              <a:effectLst/>
              <a:latin typeface="Times New Roman" panose="02020603050405020304" pitchFamily="18" charset="0"/>
              <a:ea typeface="SimSun" panose="02010600030101010101" pitchFamily="2" charset="-122"/>
            </a:endParaRPr>
          </a:p>
          <a:p>
            <a:pPr marL="0" marR="0" indent="457200" algn="just">
              <a:spcBef>
                <a:spcPts val="0"/>
              </a:spcBef>
              <a:spcAft>
                <a:spcPts val="0"/>
              </a:spcAft>
            </a:pPr>
            <a:r>
              <a:rPr lang="x-none" sz="1700" dirty="0">
                <a:effectLst/>
                <a:latin typeface="Times New Roman" panose="02020603050405020304" pitchFamily="18" charset="0"/>
                <a:ea typeface="SimSun" panose="02010600030101010101" pitchFamily="2" charset="-122"/>
              </a:rPr>
              <a:t>With CNN classification and 88.6% with SVM, a 13-D GLCM feature that depicts the image's grey level cooccurrence matrix provides the greatest detection accuracy of 96.75%.</a:t>
            </a:r>
            <a:endParaRPr lang="en-US" sz="1700" dirty="0">
              <a:effectLst/>
              <a:latin typeface="Times New Roman" panose="02020603050405020304" pitchFamily="18" charset="0"/>
              <a:ea typeface="SimSun" panose="02010600030101010101" pitchFamily="2" charset="-122"/>
            </a:endParaRPr>
          </a:p>
          <a:p>
            <a:pPr marL="0" marR="0" indent="457200" algn="just">
              <a:spcBef>
                <a:spcPts val="0"/>
              </a:spcBef>
              <a:spcAft>
                <a:spcPts val="0"/>
              </a:spcAft>
            </a:pPr>
            <a:r>
              <a:rPr lang="x-none" sz="1700" dirty="0">
                <a:effectLst/>
                <a:latin typeface="Times New Roman" panose="02020603050405020304" pitchFamily="18" charset="0"/>
                <a:ea typeface="SimSun" panose="02010600030101010101" pitchFamily="2" charset="-122"/>
              </a:rPr>
              <a:t>With an execution time of 0.002287 seconds, the color moment feature has an accuracy of 95.5% when classified with CNN and 87.25% when classified with SVM. </a:t>
            </a:r>
            <a:endParaRPr lang="en-US" sz="1700" dirty="0">
              <a:effectLst/>
              <a:latin typeface="Times New Roman" panose="02020603050405020304" pitchFamily="18" charset="0"/>
              <a:ea typeface="SimSun" panose="02010600030101010101" pitchFamily="2" charset="-122"/>
            </a:endParaRPr>
          </a:p>
          <a:p>
            <a:pPr marL="0" marR="0" indent="457200" algn="just">
              <a:spcBef>
                <a:spcPts val="0"/>
              </a:spcBef>
              <a:spcAft>
                <a:spcPts val="0"/>
              </a:spcAft>
            </a:pPr>
            <a:r>
              <a:rPr lang="x-none" sz="1700" dirty="0">
                <a:effectLst/>
                <a:latin typeface="Times New Roman" panose="02020603050405020304" pitchFamily="18" charset="0"/>
                <a:ea typeface="SimSun" panose="02010600030101010101" pitchFamily="2" charset="-122"/>
              </a:rPr>
              <a:t>The area feature, which describes the morphology of the diseased part of the leaf, has an accuracy of 96.5% and 95.25% when classified with CNN and SVM, respectively. </a:t>
            </a:r>
            <a:endParaRPr lang="en-US" sz="1700" dirty="0">
              <a:effectLst/>
              <a:latin typeface="Times New Roman" panose="02020603050405020304" pitchFamily="18" charset="0"/>
              <a:ea typeface="SimSun" panose="02010600030101010101" pitchFamily="2" charset="-122"/>
            </a:endParaRPr>
          </a:p>
          <a:p>
            <a:pPr marL="0" marR="0" indent="457200" algn="just">
              <a:spcBef>
                <a:spcPts val="0"/>
              </a:spcBef>
              <a:spcAft>
                <a:spcPts val="0"/>
              </a:spcAft>
            </a:pPr>
            <a:r>
              <a:rPr lang="en-US" sz="1700" dirty="0">
                <a:effectLst/>
                <a:latin typeface="Times New Roman" panose="02020603050405020304" pitchFamily="18" charset="0"/>
                <a:ea typeface="SimSun" panose="02010600030101010101" pitchFamily="2" charset="-122"/>
              </a:rPr>
              <a:t>It demonstrates that for all retrieved features, CNN has greater detection accuracy than SVM. The chart also makes it clear that local features play a smaller role in disease detection.</a:t>
            </a:r>
          </a:p>
          <a:p>
            <a:pPr marL="0" marR="0" algn="ctr">
              <a:spcBef>
                <a:spcPts val="800"/>
              </a:spcBef>
              <a:spcAft>
                <a:spcPts val="400"/>
              </a:spcAft>
              <a:tabLst>
                <a:tab pos="228600" algn="l"/>
              </a:tabLst>
            </a:pPr>
            <a:endParaRPr lang="en-US" sz="1600" b="1" cap="small" dirty="0">
              <a:effectLst/>
              <a:latin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16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0DFE-17A1-734D-95F2-EBD9ACB1A149}"/>
              </a:ext>
            </a:extLst>
          </p:cNvPr>
          <p:cNvSpPr>
            <a:spLocks noGrp="1"/>
          </p:cNvSpPr>
          <p:nvPr>
            <p:ph type="title"/>
          </p:nvPr>
        </p:nvSpPr>
        <p:spPr>
          <a:xfrm>
            <a:off x="1088136" y="1090245"/>
            <a:ext cx="9922764" cy="402653"/>
          </a:xfrm>
        </p:spPr>
        <p:txBody>
          <a:bodyPr>
            <a:noAutofit/>
          </a:bodyPr>
          <a:lstStyle/>
          <a:p>
            <a:r>
              <a:rPr lang="en-US" sz="25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F6B84BF-F9EA-F9D1-1889-87986AFBA34E}"/>
              </a:ext>
            </a:extLst>
          </p:cNvPr>
          <p:cNvSpPr>
            <a:spLocks noGrp="1"/>
          </p:cNvSpPr>
          <p:nvPr>
            <p:ph idx="1"/>
          </p:nvPr>
        </p:nvSpPr>
        <p:spPr>
          <a:xfrm>
            <a:off x="1088136" y="1636014"/>
            <a:ext cx="9922764" cy="4400891"/>
          </a:xfrm>
        </p:spPr>
        <p:txBody>
          <a:bodyPr>
            <a:normAutofit fontScale="62500" lnSpcReduction="20000"/>
          </a:bodyPr>
          <a:lstStyle/>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1. A comprehensive review on detection of plant disease using machine learning and deep learning approaches  </a:t>
            </a:r>
          </a:p>
          <a:p>
            <a:pPr marL="0" marR="0" indent="0" algn="just">
              <a:spcBef>
                <a:spcPts val="0"/>
              </a:spcBef>
              <a:spcAft>
                <a:spcPts val="0"/>
              </a:spcAft>
              <a:buNone/>
            </a:pPr>
            <a:r>
              <a:rPr lang="en-US" sz="1800" u="sng" dirty="0">
                <a:solidFill>
                  <a:srgbClr val="0070C0"/>
                </a:solidFill>
                <a:effectLst/>
                <a:latin typeface="Times New Roman" panose="02020603050405020304" pitchFamily="18" charset="0"/>
                <a:ea typeface="SimSun" panose="02010600030101010101" pitchFamily="2" charset="-122"/>
                <a:hlinkClick r:id="rId2">
                  <a:extLst>
                    <a:ext uri="{A12FA001-AC4F-418D-AE19-62706E023703}">
                      <ahyp:hlinkClr xmlns:ahyp="http://schemas.microsoft.com/office/drawing/2018/hyperlinkcolor" val="tx"/>
                    </a:ext>
                  </a:extLst>
                </a:hlinkClick>
              </a:rPr>
              <a:t>https://www.sciencedirect.com/science/article/pii/S2665917422000757</a:t>
            </a:r>
            <a:r>
              <a:rPr lang="en-US" sz="1800" dirty="0">
                <a:solidFill>
                  <a:srgbClr val="0070C0"/>
                </a:solidFill>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2. F. Qin, D. Liu, B. Sun, L. </a:t>
            </a:r>
            <a:r>
              <a:rPr lang="en-US" sz="1800" dirty="0" err="1">
                <a:effectLst/>
                <a:latin typeface="Times New Roman" panose="02020603050405020304" pitchFamily="18" charset="0"/>
                <a:ea typeface="SimSun" panose="02010600030101010101" pitchFamily="2" charset="-122"/>
              </a:rPr>
              <a:t>Ruan</a:t>
            </a:r>
            <a:r>
              <a:rPr lang="en-US" sz="1800" dirty="0">
                <a:effectLst/>
                <a:latin typeface="Times New Roman" panose="02020603050405020304" pitchFamily="18" charset="0"/>
                <a:ea typeface="SimSun" panose="02010600030101010101" pitchFamily="2" charset="-122"/>
              </a:rPr>
              <a:t>, Z. Ma, H. Wang Identification of alfalfa leaf diseases using image recognition technology </a:t>
            </a:r>
            <a:r>
              <a:rPr lang="en-US" sz="1800" dirty="0" err="1">
                <a:effectLst/>
                <a:latin typeface="Times New Roman" panose="02020603050405020304" pitchFamily="18" charset="0"/>
                <a:ea typeface="SimSun" panose="02010600030101010101" pitchFamily="2" charset="-122"/>
              </a:rPr>
              <a:t>PLoS</a:t>
            </a:r>
            <a:r>
              <a:rPr lang="en-US" sz="1800" dirty="0">
                <a:effectLst/>
                <a:latin typeface="Times New Roman" panose="02020603050405020304" pitchFamily="18" charset="0"/>
                <a:ea typeface="SimSun" panose="02010600030101010101" pitchFamily="2" charset="-122"/>
              </a:rPr>
              <a:t> One, 11 (12) (2016) Article ID e0168274  </a:t>
            </a:r>
          </a:p>
          <a:p>
            <a:pPr marL="0" marR="0" indent="0" algn="just">
              <a:spcBef>
                <a:spcPts val="0"/>
              </a:spcBef>
              <a:spcAft>
                <a:spcPts val="0"/>
              </a:spcAft>
              <a:buNone/>
            </a:pPr>
            <a:r>
              <a:rPr lang="en-US" sz="1800" u="sng" dirty="0">
                <a:solidFill>
                  <a:srgbClr val="0070C0"/>
                </a:solidFill>
                <a:effectLst/>
                <a:latin typeface="Times New Roman" panose="02020603050405020304" pitchFamily="18" charset="0"/>
                <a:ea typeface="SimSun" panose="02010600030101010101" pitchFamily="2" charset="-122"/>
                <a:hlinkClick r:id="rId3">
                  <a:extLst>
                    <a:ext uri="{A12FA001-AC4F-418D-AE19-62706E023703}">
                      <ahyp:hlinkClr xmlns:ahyp="http://schemas.microsoft.com/office/drawing/2018/hyperlinkcolor" val="tx"/>
                    </a:ext>
                  </a:extLst>
                </a:hlinkClick>
              </a:rPr>
              <a:t>https://journals.plos.org/plosone/article?id=10.1371/journal.pone.0168274</a:t>
            </a:r>
            <a:r>
              <a:rPr lang="en-US" sz="1800" dirty="0">
                <a:solidFill>
                  <a:srgbClr val="0070C0"/>
                </a:solidFill>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3. C.K. Sunil, C.D. </a:t>
            </a:r>
            <a:r>
              <a:rPr lang="en-US" sz="1800" dirty="0" err="1">
                <a:effectLst/>
                <a:latin typeface="Times New Roman" panose="02020603050405020304" pitchFamily="18" charset="0"/>
                <a:ea typeface="SimSun" panose="02010600030101010101" pitchFamily="2" charset="-122"/>
              </a:rPr>
              <a:t>Jaidhar</a:t>
            </a:r>
            <a:r>
              <a:rPr lang="en-US" sz="1800" dirty="0">
                <a:effectLst/>
                <a:latin typeface="Times New Roman" panose="02020603050405020304" pitchFamily="18" charset="0"/>
                <a:ea typeface="SimSun" panose="02010600030101010101" pitchFamily="2" charset="-122"/>
              </a:rPr>
              <a:t>, N. Patil Cardamom plant disease detection approach using Efficient NetV2 IEEE Access, vol. 10 (2021), pp. 789-804, 10.1109/ACCESS.2021.3138920 2021  </a:t>
            </a:r>
          </a:p>
          <a:p>
            <a:pPr marL="0" marR="0" indent="0" algn="just">
              <a:spcBef>
                <a:spcPts val="0"/>
              </a:spcBef>
              <a:spcAft>
                <a:spcPts val="0"/>
              </a:spcAft>
              <a:buNone/>
            </a:pPr>
            <a:r>
              <a:rPr lang="en-US" sz="1800" u="sng" dirty="0">
                <a:solidFill>
                  <a:srgbClr val="0070C0"/>
                </a:solidFill>
                <a:effectLst/>
                <a:latin typeface="Times New Roman" panose="02020603050405020304" pitchFamily="18" charset="0"/>
                <a:ea typeface="SimSun" panose="02010600030101010101" pitchFamily="2" charset="-122"/>
                <a:hlinkClick r:id="rId4">
                  <a:extLst>
                    <a:ext uri="{A12FA001-AC4F-418D-AE19-62706E023703}">
                      <ahyp:hlinkClr xmlns:ahyp="http://schemas.microsoft.com/office/drawing/2018/hyperlinkcolor" val="tx"/>
                    </a:ext>
                  </a:extLst>
                </a:hlinkClick>
              </a:rPr>
              <a:t>https://ieeexplore.ieee.org/ielx7/6287639/9668973/09663367</a:t>
            </a:r>
            <a:r>
              <a:rPr lang="en-US" sz="1800" dirty="0">
                <a:solidFill>
                  <a:srgbClr val="0070C0"/>
                </a:solidFill>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4. S.P. Mohanty, D.P. Hughes, M. </a:t>
            </a:r>
            <a:r>
              <a:rPr lang="en-US" sz="1800" dirty="0" err="1">
                <a:effectLst/>
                <a:latin typeface="Times New Roman" panose="02020603050405020304" pitchFamily="18" charset="0"/>
                <a:ea typeface="SimSun" panose="02010600030101010101" pitchFamily="2" charset="-122"/>
              </a:rPr>
              <a:t>Salathé</a:t>
            </a:r>
            <a:r>
              <a:rPr lang="en-US" sz="1800" dirty="0">
                <a:effectLst/>
                <a:latin typeface="Times New Roman" panose="02020603050405020304" pitchFamily="18" charset="0"/>
                <a:ea typeface="SimSun" panose="02010600030101010101" pitchFamily="2" charset="-122"/>
              </a:rPr>
              <a:t> Using deep learning for image-based plant disease detection Front. Plant Sci., 7 (2016) article 1419  </a:t>
            </a:r>
          </a:p>
          <a:p>
            <a:pPr marL="0" marR="0" indent="0" algn="just">
              <a:spcBef>
                <a:spcPts val="0"/>
              </a:spcBef>
              <a:spcAft>
                <a:spcPts val="0"/>
              </a:spcAft>
              <a:buNone/>
            </a:pPr>
            <a:r>
              <a:rPr lang="en-US" sz="1800" u="sng" dirty="0">
                <a:solidFill>
                  <a:srgbClr val="0070C0"/>
                </a:solidFill>
                <a:effectLst/>
                <a:latin typeface="Times New Roman" panose="02020603050405020304" pitchFamily="18" charset="0"/>
                <a:ea typeface="SimSun" panose="02010600030101010101" pitchFamily="2" charset="-122"/>
                <a:hlinkClick r:id="rId5">
                  <a:extLst>
                    <a:ext uri="{A12FA001-AC4F-418D-AE19-62706E023703}">
                      <ahyp:hlinkClr xmlns:ahyp="http://schemas.microsoft.com/office/drawing/2018/hyperlinkcolor" val="tx"/>
                    </a:ext>
                  </a:extLst>
                </a:hlinkClick>
              </a:rPr>
              <a:t>https://www.frontiersin.org/articles/10.3389/fpls.2016.01419/full</a:t>
            </a:r>
            <a:r>
              <a:rPr lang="en-US" sz="1800" dirty="0">
                <a:solidFill>
                  <a:srgbClr val="0070C0"/>
                </a:solidFill>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5. M. </a:t>
            </a:r>
            <a:r>
              <a:rPr lang="en-US" sz="1800" dirty="0" err="1">
                <a:effectLst/>
                <a:latin typeface="Times New Roman" panose="02020603050405020304" pitchFamily="18" charset="0"/>
                <a:ea typeface="SimSun" panose="02010600030101010101" pitchFamily="2" charset="-122"/>
              </a:rPr>
              <a:t>Arsenovic</a:t>
            </a:r>
            <a:r>
              <a:rPr lang="en-US" sz="1800" dirty="0">
                <a:effectLst/>
                <a:latin typeface="Times New Roman" panose="02020603050405020304" pitchFamily="18" charset="0"/>
                <a:ea typeface="SimSun" panose="02010600030101010101" pitchFamily="2" charset="-122"/>
              </a:rPr>
              <a:t>, M. </a:t>
            </a:r>
            <a:r>
              <a:rPr lang="en-US" sz="1800" dirty="0" err="1">
                <a:effectLst/>
                <a:latin typeface="Times New Roman" panose="02020603050405020304" pitchFamily="18" charset="0"/>
                <a:ea typeface="SimSun" panose="02010600030101010101" pitchFamily="2" charset="-122"/>
              </a:rPr>
              <a:t>Karanovic</a:t>
            </a:r>
            <a:r>
              <a:rPr lang="en-US" sz="1800" dirty="0">
                <a:effectLst/>
                <a:latin typeface="Times New Roman" panose="02020603050405020304" pitchFamily="18" charset="0"/>
                <a:ea typeface="SimSun" panose="02010600030101010101" pitchFamily="2" charset="-122"/>
              </a:rPr>
              <a:t>, S. </a:t>
            </a:r>
            <a:r>
              <a:rPr lang="en-US" sz="1800" dirty="0" err="1">
                <a:effectLst/>
                <a:latin typeface="Times New Roman" panose="02020603050405020304" pitchFamily="18" charset="0"/>
                <a:ea typeface="SimSun" panose="02010600030101010101" pitchFamily="2" charset="-122"/>
              </a:rPr>
              <a:t>Sladojevic</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Anderla</a:t>
            </a:r>
            <a:r>
              <a:rPr lang="en-US" sz="1800" dirty="0">
                <a:effectLst/>
                <a:latin typeface="Times New Roman" panose="02020603050405020304" pitchFamily="18" charset="0"/>
                <a:ea typeface="SimSun" panose="02010600030101010101" pitchFamily="2" charset="-122"/>
              </a:rPr>
              <a:t>, D. Stefanovic Solving current limitations of deep learning-based approaches for plant disease detection Symmetry, 11 (2019), p. 939 </a:t>
            </a:r>
          </a:p>
          <a:p>
            <a:pPr marL="0" marR="0" indent="0" algn="just">
              <a:spcBef>
                <a:spcPts val="0"/>
              </a:spcBef>
              <a:spcAft>
                <a:spcPts val="0"/>
              </a:spcAft>
              <a:buNone/>
            </a:pPr>
            <a:r>
              <a:rPr lang="en-US" sz="1800" u="sng" dirty="0">
                <a:solidFill>
                  <a:srgbClr val="0070C0"/>
                </a:solidFill>
                <a:effectLst/>
                <a:latin typeface="Times New Roman" panose="02020603050405020304" pitchFamily="18" charset="0"/>
                <a:ea typeface="SimSun" panose="02010600030101010101" pitchFamily="2" charset="-122"/>
                <a:hlinkClick r:id="rId6">
                  <a:extLst>
                    <a:ext uri="{A12FA001-AC4F-418D-AE19-62706E023703}">
                      <ahyp:hlinkClr xmlns:ahyp="http://schemas.microsoft.com/office/drawing/2018/hyperlinkcolor" val="tx"/>
                    </a:ext>
                  </a:extLst>
                </a:hlinkClick>
              </a:rPr>
              <a:t>https://www.researchgate.net/publication/334561654_Solving_Current_Limitations_of_Deep_Learning_Based_Approaches_for_Plant_Disease_Detection</a:t>
            </a:r>
            <a:endParaRPr lang="en-US" sz="1800" dirty="0">
              <a:solidFill>
                <a:srgbClr val="0070C0"/>
              </a:solidFill>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6. Performance of deep learning vs machine learning in plant leaf disease detection  </a:t>
            </a:r>
          </a:p>
          <a:p>
            <a:pPr marL="0" marR="0" indent="0" algn="just">
              <a:spcBef>
                <a:spcPts val="0"/>
              </a:spcBef>
              <a:spcAft>
                <a:spcPts val="0"/>
              </a:spcAft>
              <a:buNone/>
            </a:pPr>
            <a:r>
              <a:rPr lang="en-US" sz="1800" u="sng" dirty="0">
                <a:solidFill>
                  <a:srgbClr val="0070C0"/>
                </a:solidFill>
                <a:effectLst/>
                <a:latin typeface="Times New Roman" panose="02020603050405020304" pitchFamily="18" charset="0"/>
                <a:ea typeface="SimSun" panose="02010600030101010101" pitchFamily="2" charset="-122"/>
              </a:rPr>
              <a:t>https://www.sciencedirect.com/science/article/abs/pii/S0141933120307626</a:t>
            </a:r>
            <a:endParaRPr lang="en-US" sz="1800" dirty="0">
              <a:solidFill>
                <a:srgbClr val="0070C0"/>
              </a:solidFill>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227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6E0FC-F4A6-4C21-EC58-EF9644D42578}"/>
              </a:ext>
            </a:extLst>
          </p:cNvPr>
          <p:cNvSpPr>
            <a:spLocks noGrp="1"/>
          </p:cNvSpPr>
          <p:nvPr>
            <p:ph idx="1"/>
          </p:nvPr>
        </p:nvSpPr>
        <p:spPr>
          <a:xfrm>
            <a:off x="1134618" y="2569076"/>
            <a:ext cx="9922764" cy="1489740"/>
          </a:xfrm>
        </p:spPr>
        <p:txBody>
          <a:bodyPr>
            <a:normAutofit/>
          </a:bodyPr>
          <a:lstStyle/>
          <a:p>
            <a:pPr marL="0" indent="0" algn="ctr">
              <a:buNone/>
            </a:pPr>
            <a:r>
              <a:rPr lang="en-US"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6441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5F38-EAF3-4566-2D29-30121EA72423}"/>
              </a:ext>
            </a:extLst>
          </p:cNvPr>
          <p:cNvSpPr>
            <a:spLocks noGrp="1"/>
          </p:cNvSpPr>
          <p:nvPr>
            <p:ph type="title"/>
          </p:nvPr>
        </p:nvSpPr>
        <p:spPr>
          <a:xfrm>
            <a:off x="1088136" y="1090245"/>
            <a:ext cx="3836289" cy="4119930"/>
          </a:xfrm>
        </p:spPr>
        <p:txBody>
          <a:bodyPr>
            <a:normAutofit/>
          </a:bodyPr>
          <a:lstStyle/>
          <a:p>
            <a:r>
              <a:rPr lang="en-US" sz="2200" dirty="0">
                <a:latin typeface="Times New Roman" panose="02020603050405020304" pitchFamily="18" charset="0"/>
                <a:ea typeface="Tahoma" panose="020B0604030504040204" pitchFamily="34" charset="0"/>
                <a:cs typeface="Times New Roman" panose="02020603050405020304" pitchFamily="18" charset="0"/>
              </a:rPr>
              <a:t>Team Members</a:t>
            </a:r>
            <a:br>
              <a:rPr lang="en-US" sz="2200" dirty="0">
                <a:latin typeface="Times New Roman" panose="02020603050405020304" pitchFamily="18" charset="0"/>
                <a:ea typeface="Tahoma" panose="020B0604030504040204" pitchFamily="34" charset="0"/>
                <a:cs typeface="Times New Roman" panose="02020603050405020304" pitchFamily="18" charset="0"/>
              </a:rPr>
            </a:br>
            <a:br>
              <a:rPr lang="en-US" sz="2200" dirty="0">
                <a:latin typeface="Times New Roman" panose="02020603050405020304" pitchFamily="18" charset="0"/>
                <a:ea typeface="Tahoma" panose="020B0604030504040204" pitchFamily="34" charset="0"/>
                <a:cs typeface="Times New Roman" panose="02020603050405020304" pitchFamily="18" charset="0"/>
              </a:rPr>
            </a:br>
            <a:r>
              <a:rPr lang="en-US" sz="2200" dirty="0">
                <a:latin typeface="Times New Roman" panose="02020603050405020304" pitchFamily="18" charset="0"/>
                <a:ea typeface="Tahoma" panose="020B0604030504040204" pitchFamily="34" charset="0"/>
                <a:cs typeface="Times New Roman" panose="02020603050405020304" pitchFamily="18" charset="0"/>
              </a:rPr>
              <a:t>Name: </a:t>
            </a:r>
            <a:r>
              <a:rPr lang="en-US" sz="2200" b="0" dirty="0">
                <a:latin typeface="Times New Roman" panose="02020603050405020304" pitchFamily="18" charset="0"/>
                <a:ea typeface="Tahoma" panose="020B0604030504040204" pitchFamily="34" charset="0"/>
                <a:cs typeface="Times New Roman" panose="02020603050405020304" pitchFamily="18" charset="0"/>
              </a:rPr>
              <a:t>Venkata Naga Surya Pavan Sai Puvvada</a:t>
            </a:r>
            <a:br>
              <a:rPr lang="en-US" sz="2200" b="0" dirty="0">
                <a:latin typeface="Times New Roman" panose="02020603050405020304" pitchFamily="18" charset="0"/>
                <a:ea typeface="Tahoma" panose="020B0604030504040204" pitchFamily="34" charset="0"/>
                <a:cs typeface="Times New Roman" panose="02020603050405020304" pitchFamily="18" charset="0"/>
              </a:rPr>
            </a:br>
            <a:br>
              <a:rPr lang="en-US" sz="2200" b="0" dirty="0">
                <a:latin typeface="Times New Roman" panose="02020603050405020304" pitchFamily="18" charset="0"/>
                <a:ea typeface="Tahoma" panose="020B0604030504040204" pitchFamily="34" charset="0"/>
                <a:cs typeface="Times New Roman" panose="02020603050405020304" pitchFamily="18" charset="0"/>
              </a:rPr>
            </a:br>
            <a:r>
              <a:rPr lang="en-US" sz="2200" dirty="0">
                <a:latin typeface="Times New Roman" panose="02020603050405020304" pitchFamily="18" charset="0"/>
                <a:ea typeface="Tahoma" panose="020B0604030504040204" pitchFamily="34" charset="0"/>
                <a:cs typeface="Times New Roman" panose="02020603050405020304" pitchFamily="18" charset="0"/>
              </a:rPr>
              <a:t>Student ID</a:t>
            </a:r>
            <a:r>
              <a:rPr lang="en-US" sz="2200" b="0" dirty="0">
                <a:latin typeface="Times New Roman" panose="02020603050405020304" pitchFamily="18" charset="0"/>
                <a:ea typeface="Tahoma" panose="020B0604030504040204" pitchFamily="34" charset="0"/>
                <a:cs typeface="Times New Roman" panose="02020603050405020304" pitchFamily="18" charset="0"/>
              </a:rPr>
              <a:t>: 700738988</a:t>
            </a:r>
            <a:br>
              <a:rPr lang="en-US" sz="2200" b="0" dirty="0">
                <a:latin typeface="Times New Roman" panose="02020603050405020304" pitchFamily="18" charset="0"/>
                <a:ea typeface="Tahoma" panose="020B0604030504040204" pitchFamily="34" charset="0"/>
                <a:cs typeface="Times New Roman" panose="02020603050405020304" pitchFamily="18" charset="0"/>
              </a:rPr>
            </a:br>
            <a:br>
              <a:rPr lang="en-US" sz="2200" b="0" dirty="0">
                <a:latin typeface="Times New Roman" panose="02020603050405020304" pitchFamily="18" charset="0"/>
                <a:ea typeface="Tahoma" panose="020B0604030504040204" pitchFamily="34" charset="0"/>
                <a:cs typeface="Times New Roman" panose="02020603050405020304" pitchFamily="18" charset="0"/>
              </a:rPr>
            </a:br>
            <a:r>
              <a:rPr lang="en-US" sz="2200" dirty="0">
                <a:latin typeface="Times New Roman" panose="02020603050405020304" pitchFamily="18" charset="0"/>
                <a:ea typeface="Tahoma" panose="020B0604030504040204" pitchFamily="34" charset="0"/>
                <a:cs typeface="Times New Roman" panose="02020603050405020304" pitchFamily="18" charset="0"/>
              </a:rPr>
              <a:t>Name</a:t>
            </a:r>
            <a:r>
              <a:rPr lang="en-US" sz="2200" b="0" dirty="0">
                <a:latin typeface="Times New Roman" panose="02020603050405020304" pitchFamily="18" charset="0"/>
                <a:ea typeface="Tahoma" panose="020B0604030504040204" pitchFamily="34" charset="0"/>
                <a:cs typeface="Times New Roman" panose="02020603050405020304" pitchFamily="18" charset="0"/>
              </a:rPr>
              <a:t>: Teja Sai </a:t>
            </a:r>
            <a:r>
              <a:rPr lang="en-US" sz="2200" b="0" dirty="0" err="1">
                <a:latin typeface="Times New Roman" panose="02020603050405020304" pitchFamily="18" charset="0"/>
                <a:ea typeface="Tahoma" panose="020B0604030504040204" pitchFamily="34" charset="0"/>
                <a:cs typeface="Times New Roman" panose="02020603050405020304" pitchFamily="18" charset="0"/>
              </a:rPr>
              <a:t>Kallepalli</a:t>
            </a:r>
            <a:br>
              <a:rPr lang="en-US" sz="2200" b="0" dirty="0">
                <a:latin typeface="Times New Roman" panose="02020603050405020304" pitchFamily="18" charset="0"/>
                <a:ea typeface="Tahoma" panose="020B0604030504040204" pitchFamily="34" charset="0"/>
                <a:cs typeface="Times New Roman" panose="02020603050405020304" pitchFamily="18" charset="0"/>
              </a:rPr>
            </a:br>
            <a:br>
              <a:rPr lang="en-US" sz="2200" b="0" dirty="0">
                <a:latin typeface="Times New Roman" panose="02020603050405020304" pitchFamily="18" charset="0"/>
                <a:ea typeface="Tahoma" panose="020B0604030504040204" pitchFamily="34" charset="0"/>
                <a:cs typeface="Times New Roman" panose="02020603050405020304" pitchFamily="18" charset="0"/>
              </a:rPr>
            </a:br>
            <a:r>
              <a:rPr lang="en-US" sz="2200" dirty="0">
                <a:latin typeface="Times New Roman" panose="02020603050405020304" pitchFamily="18" charset="0"/>
                <a:ea typeface="Tahoma" panose="020B0604030504040204" pitchFamily="34" charset="0"/>
                <a:cs typeface="Times New Roman" panose="02020603050405020304" pitchFamily="18" charset="0"/>
              </a:rPr>
              <a:t>Student ID</a:t>
            </a:r>
            <a:r>
              <a:rPr lang="en-US" sz="2200" b="0" dirty="0">
                <a:latin typeface="Times New Roman" panose="02020603050405020304" pitchFamily="18" charset="0"/>
                <a:ea typeface="Tahoma" panose="020B0604030504040204" pitchFamily="34" charset="0"/>
                <a:cs typeface="Times New Roman" panose="02020603050405020304" pitchFamily="18" charset="0"/>
              </a:rPr>
              <a:t>: 700740435</a:t>
            </a:r>
            <a:endParaRPr lang="en-US" sz="22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6C70CF0-4020-BB22-F831-7655318A9B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718" t="726" r="9629" b="-726"/>
          <a:stretch/>
        </p:blipFill>
        <p:spPr>
          <a:xfrm>
            <a:off x="5335135" y="3868512"/>
            <a:ext cx="6256790" cy="2703738"/>
          </a:xfrm>
        </p:spPr>
      </p:pic>
      <p:pic>
        <p:nvPicPr>
          <p:cNvPr id="5" name="Picture Placeholder 3">
            <a:extLst>
              <a:ext uri="{FF2B5EF4-FFF2-40B4-BE49-F238E27FC236}">
                <a16:creationId xmlns:a16="http://schemas.microsoft.com/office/drawing/2014/main" id="{D4226F0C-E7C8-7EAC-F318-F155DBB704B6}"/>
              </a:ext>
            </a:extLst>
          </p:cNvPr>
          <p:cNvPicPr>
            <a:picLocks noChangeAspect="1"/>
          </p:cNvPicPr>
          <p:nvPr/>
        </p:nvPicPr>
        <p:blipFill>
          <a:blip r:embed="rId3">
            <a:extLst>
              <a:ext uri="{28A0092B-C50C-407E-A947-70E740481C1C}">
                <a14:useLocalDpi xmlns:a14="http://schemas.microsoft.com/office/drawing/2010/main" val="0"/>
              </a:ext>
            </a:extLst>
          </a:blip>
          <a:srcRect t="8289" b="8289"/>
          <a:stretch>
            <a:fillRect/>
          </a:stretch>
        </p:blipFill>
        <p:spPr>
          <a:xfrm>
            <a:off x="5335135" y="1090244"/>
            <a:ext cx="6256790" cy="2632669"/>
          </a:xfrm>
          <a:prstGeom prst="rect">
            <a:avLst/>
          </a:prstGeom>
        </p:spPr>
      </p:pic>
    </p:spTree>
    <p:extLst>
      <p:ext uri="{BB962C8B-B14F-4D97-AF65-F5344CB8AC3E}">
        <p14:creationId xmlns:p14="http://schemas.microsoft.com/office/powerpoint/2010/main" val="227099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5895-19D2-8664-B4D6-7F3BC2936670}"/>
              </a:ext>
            </a:extLst>
          </p:cNvPr>
          <p:cNvSpPr>
            <a:spLocks noGrp="1"/>
          </p:cNvSpPr>
          <p:nvPr>
            <p:ph type="title"/>
          </p:nvPr>
        </p:nvSpPr>
        <p:spPr>
          <a:xfrm>
            <a:off x="1088136" y="1090245"/>
            <a:ext cx="9922764" cy="421314"/>
          </a:xfrm>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ROLES &amp; RESPONSIBILITIES</a:t>
            </a:r>
          </a:p>
        </p:txBody>
      </p:sp>
      <p:sp>
        <p:nvSpPr>
          <p:cNvPr id="3" name="Content Placeholder 2">
            <a:extLst>
              <a:ext uri="{FF2B5EF4-FFF2-40B4-BE49-F238E27FC236}">
                <a16:creationId xmlns:a16="http://schemas.microsoft.com/office/drawing/2014/main" id="{7A0B2743-FEB5-EA8B-4EBB-77456A1161E1}"/>
              </a:ext>
            </a:extLst>
          </p:cNvPr>
          <p:cNvSpPr>
            <a:spLocks noGrp="1"/>
          </p:cNvSpPr>
          <p:nvPr>
            <p:ph idx="1"/>
          </p:nvPr>
        </p:nvSpPr>
        <p:spPr>
          <a:xfrm>
            <a:off x="1134618" y="2695346"/>
            <a:ext cx="9922764" cy="1467308"/>
          </a:xfrm>
        </p:spPr>
        <p:txBody>
          <a:bodyPr>
            <a:normAutofit/>
          </a:bodyPr>
          <a:lstStyle/>
          <a:p>
            <a:r>
              <a:rPr lang="en-US" sz="1600" dirty="0">
                <a:latin typeface="Times New Roman" panose="02020603050405020304" pitchFamily="18" charset="0"/>
                <a:cs typeface="Times New Roman" panose="02020603050405020304" pitchFamily="18" charset="0"/>
              </a:rPr>
              <a:t>Teja Sai: Algorithm Implementation and Python development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Naga Surya: Dataset Collection and Web page development</a:t>
            </a:r>
          </a:p>
        </p:txBody>
      </p:sp>
    </p:spTree>
    <p:extLst>
      <p:ext uri="{BB962C8B-B14F-4D97-AF65-F5344CB8AC3E}">
        <p14:creationId xmlns:p14="http://schemas.microsoft.com/office/powerpoint/2010/main" val="352765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3676-3CDD-00A7-D1F8-BAF71EBE47A8}"/>
              </a:ext>
            </a:extLst>
          </p:cNvPr>
          <p:cNvSpPr>
            <a:spLocks noGrp="1"/>
          </p:cNvSpPr>
          <p:nvPr>
            <p:ph type="title"/>
          </p:nvPr>
        </p:nvSpPr>
        <p:spPr>
          <a:xfrm>
            <a:off x="1088136" y="1090245"/>
            <a:ext cx="9922764" cy="337339"/>
          </a:xfrm>
        </p:spPr>
        <p:txBody>
          <a:bodyPr>
            <a:noAutofit/>
          </a:bodyPr>
          <a:lstStyle/>
          <a:p>
            <a:r>
              <a:rPr lang="en-US" sz="2500"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FEC1C425-0D3A-7AA7-AEBA-6CCA955D798B}"/>
              </a:ext>
            </a:extLst>
          </p:cNvPr>
          <p:cNvSpPr>
            <a:spLocks noGrp="1"/>
          </p:cNvSpPr>
          <p:nvPr>
            <p:ph idx="1"/>
          </p:nvPr>
        </p:nvSpPr>
        <p:spPr>
          <a:xfrm>
            <a:off x="1088136" y="1764923"/>
            <a:ext cx="9922764" cy="4236098"/>
          </a:xfrm>
        </p:spPr>
        <p:txBody>
          <a:bodyPr>
            <a:normAutofit/>
          </a:bodyPr>
          <a:lstStyle/>
          <a:p>
            <a:pPr marL="0" marR="0" indent="457200" algn="just">
              <a:spcBef>
                <a:spcPts val="0"/>
              </a:spcBef>
              <a:spcAft>
                <a:spcPts val="600"/>
              </a:spcAft>
            </a:pPr>
            <a:r>
              <a:rPr lang="en-US" sz="1600" dirty="0">
                <a:effectLst/>
                <a:latin typeface="Times New Roman" panose="02020603050405020304" pitchFamily="18" charset="0"/>
                <a:ea typeface="SimSun" panose="02010600030101010101" pitchFamily="2" charset="-122"/>
              </a:rPr>
              <a:t>Plant sicknesses pose a totally devastating hazard to the agriculture enterprise and have the capacity to push the entire human society into hunger if not detected early. With the implementation of gadget mastering fashions withinside the area of plant pathology, the detection of plant sicknesses becomes simpler and inexpensive assisting many farmers withinside the well-timed detection of plant sicknesses, stopping wastage of flowers and defensive the transmission of sicknesses from diseased to wholesome flowers.</a:t>
            </a:r>
          </a:p>
          <a:p>
            <a:pPr marL="0" marR="0" indent="457200" algn="just">
              <a:spcBef>
                <a:spcPts val="0"/>
              </a:spcBef>
              <a:spcAft>
                <a:spcPts val="600"/>
              </a:spcAft>
            </a:pPr>
            <a:r>
              <a:rPr lang="en-US" sz="1600" dirty="0">
                <a:effectLst/>
                <a:latin typeface="Times New Roman" panose="02020603050405020304" pitchFamily="18" charset="0"/>
                <a:ea typeface="SimSun" panose="02010600030101010101" pitchFamily="2" charset="-122"/>
              </a:rPr>
              <a:t>Agriculture, being a large contributor to the world’s financial system, is the important thing source of food, earnings, and employment. In India, as in different low and middle-earnings countries, wherein a widespread variety of farmers exist, agriculture contributes 18% of the nation’s learnings and boosts the employment charge to 53%. </a:t>
            </a:r>
          </a:p>
          <a:p>
            <a:pPr marL="0" marR="0" indent="457200" algn="just">
              <a:spcBef>
                <a:spcPts val="0"/>
              </a:spcBef>
              <a:spcAft>
                <a:spcPts val="600"/>
              </a:spcAft>
            </a:pPr>
            <a:r>
              <a:rPr lang="en-US" sz="1600" dirty="0">
                <a:effectLst/>
                <a:latin typeface="Times New Roman" panose="02020603050405020304" pitchFamily="18" charset="0"/>
                <a:ea typeface="SimSun" panose="02010600030101010101" pitchFamily="2" charset="-122"/>
              </a:rPr>
              <a:t>For the past three years, the gross value added via way of means of agriculture to the country’s overall financial system has accelerated from 17.6% to 20.2%. This quarter offers the very best percentage of financial growth. Hence, the impact of plant ailment and infections from pests on agriculture might also additionally influence the world’s financial system via way of means of decreasing the manufacturing quality of food. </a:t>
            </a:r>
          </a:p>
        </p:txBody>
      </p:sp>
    </p:spTree>
    <p:extLst>
      <p:ext uri="{BB962C8B-B14F-4D97-AF65-F5344CB8AC3E}">
        <p14:creationId xmlns:p14="http://schemas.microsoft.com/office/powerpoint/2010/main" val="280256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B8F7-E0C1-B531-1B45-96BCD286413A}"/>
              </a:ext>
            </a:extLst>
          </p:cNvPr>
          <p:cNvSpPr>
            <a:spLocks noGrp="1"/>
          </p:cNvSpPr>
          <p:nvPr>
            <p:ph type="title"/>
          </p:nvPr>
        </p:nvSpPr>
        <p:spPr>
          <a:xfrm>
            <a:off x="1088136" y="1090245"/>
            <a:ext cx="9922764" cy="421314"/>
          </a:xfrm>
        </p:spPr>
        <p:txBody>
          <a:bodyPr>
            <a:normAutofit/>
          </a:bodyPr>
          <a:lstStyle/>
          <a:p>
            <a:r>
              <a:rPr lang="en-US" sz="25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54C464A-1E9E-9169-BAB3-685B5DDD2365}"/>
              </a:ext>
            </a:extLst>
          </p:cNvPr>
          <p:cNvSpPr>
            <a:spLocks noGrp="1"/>
          </p:cNvSpPr>
          <p:nvPr>
            <p:ph idx="1"/>
          </p:nvPr>
        </p:nvSpPr>
        <p:spPr>
          <a:xfrm>
            <a:off x="1134618" y="2475771"/>
            <a:ext cx="9922764" cy="1611038"/>
          </a:xfrm>
        </p:spPr>
        <p:txBody>
          <a:bodyPr/>
          <a:lstStyle/>
          <a:p>
            <a:pPr marL="0" marR="0" indent="182880" algn="just">
              <a:spcBef>
                <a:spcPts val="0"/>
              </a:spcBef>
              <a:spcAft>
                <a:spcPts val="0"/>
              </a:spcAft>
            </a:pPr>
            <a:r>
              <a:rPr lang="en-US" sz="1800" dirty="0">
                <a:effectLst/>
                <a:latin typeface="Times New Roman" panose="02020603050405020304" pitchFamily="18" charset="0"/>
                <a:ea typeface="SimSun" panose="02010600030101010101" pitchFamily="2" charset="-122"/>
              </a:rPr>
              <a:t>There are three objectives of the proposing methodology:</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develop a prototype for a plant disease detection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apply image processing techniques to identify the disease pattern.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machine learning algorithms to predict disease.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945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FECE-3D7B-ECCE-B97D-A3B228385AED}"/>
              </a:ext>
            </a:extLst>
          </p:cNvPr>
          <p:cNvSpPr>
            <a:spLocks noGrp="1"/>
          </p:cNvSpPr>
          <p:nvPr>
            <p:ph type="title"/>
          </p:nvPr>
        </p:nvSpPr>
        <p:spPr>
          <a:xfrm>
            <a:off x="1088136" y="1090245"/>
            <a:ext cx="9922764" cy="411984"/>
          </a:xfrm>
        </p:spPr>
        <p:txBody>
          <a:bodyPr>
            <a:normAutofit fontScale="90000"/>
          </a:bodyPr>
          <a:lstStyle/>
          <a:p>
            <a:r>
              <a:rPr lang="en-US" sz="2800" dirty="0">
                <a:latin typeface="Times New Roman" panose="02020603050405020304" pitchFamily="18" charset="0"/>
                <a:cs typeface="Times New Roman" panose="02020603050405020304" pitchFamily="18" charset="0"/>
              </a:rPr>
              <a:t>RELATED</a:t>
            </a:r>
            <a:r>
              <a:rPr lang="en-US" sz="2500" dirty="0">
                <a:latin typeface="Times New Roman" panose="02020603050405020304" pitchFamily="18" charset="0"/>
                <a:cs typeface="Times New Roman" panose="02020603050405020304" pitchFamily="18" charset="0"/>
              </a:rPr>
              <a:t> WORK</a:t>
            </a:r>
          </a:p>
        </p:txBody>
      </p:sp>
      <p:sp>
        <p:nvSpPr>
          <p:cNvPr id="3" name="Content Placeholder 2">
            <a:extLst>
              <a:ext uri="{FF2B5EF4-FFF2-40B4-BE49-F238E27FC236}">
                <a16:creationId xmlns:a16="http://schemas.microsoft.com/office/drawing/2014/main" id="{B913197D-A467-9368-5D3E-87A2288D5168}"/>
              </a:ext>
            </a:extLst>
          </p:cNvPr>
          <p:cNvSpPr>
            <a:spLocks noGrp="1"/>
          </p:cNvSpPr>
          <p:nvPr>
            <p:ph idx="1"/>
          </p:nvPr>
        </p:nvSpPr>
        <p:spPr>
          <a:xfrm>
            <a:off x="1088136" y="1502230"/>
            <a:ext cx="9922764" cy="4982546"/>
          </a:xfrm>
        </p:spPr>
        <p:txBody>
          <a:bodyPr>
            <a:normAutofit lnSpcReduction="10000"/>
          </a:bodyPr>
          <a:lstStyle/>
          <a:p>
            <a:r>
              <a:rPr lang="en-US" sz="1800" dirty="0">
                <a:effectLst/>
                <a:latin typeface="Times New Roman" panose="02020603050405020304" pitchFamily="18" charset="0"/>
                <a:ea typeface="SimSun" panose="02010600030101010101" pitchFamily="2" charset="-122"/>
              </a:rPr>
              <a:t>Plant diseases regularly produce disease outbreaks that result in famine and widespread death. </a:t>
            </a:r>
          </a:p>
          <a:p>
            <a:r>
              <a:rPr lang="en-US" sz="1800" dirty="0">
                <a:effectLst/>
                <a:latin typeface="Times New Roman" panose="02020603050405020304" pitchFamily="18" charset="0"/>
                <a:ea typeface="SimSun" panose="02010600030101010101" pitchFamily="2" charset="-122"/>
              </a:rPr>
              <a:t>Some crop cultivation has been stopped due to the catastrophic consequences of plant diseases</a:t>
            </a:r>
            <a:endParaRPr lang="en-US" dirty="0">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The primary strategy used in practice for detecting and identifying plant diseases is expert observation with the unaided eye.</a:t>
            </a:r>
          </a:p>
          <a:p>
            <a:r>
              <a:rPr lang="en-US" sz="1800" dirty="0">
                <a:effectLst/>
                <a:latin typeface="Times New Roman" panose="02020603050405020304" pitchFamily="18" charset="0"/>
                <a:ea typeface="SimSun" panose="02010600030101010101" pitchFamily="2" charset="-122"/>
              </a:rPr>
              <a:t>To develop a one-stop shop for all information needs connected to agriculture for an Indian farmer, Farmers' Portal is an effort in that aim. </a:t>
            </a:r>
            <a:endParaRPr lang="en-US" dirty="0">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A farmer will be able to get all pertinent information on specific topics pertaining to their village, block, district, or state once they are on the Farmers' Portal. </a:t>
            </a:r>
          </a:p>
          <a:p>
            <a:r>
              <a:rPr lang="en-US" sz="1800" dirty="0">
                <a:effectLst/>
                <a:latin typeface="Times New Roman" panose="02020603050405020304" pitchFamily="18" charset="0"/>
                <a:ea typeface="SimSun" panose="02010600030101010101" pitchFamily="2" charset="-122"/>
              </a:rPr>
              <a:t>The farmer phones this service center through the farmers portal and gets all his questions answered.</a:t>
            </a:r>
          </a:p>
          <a:p>
            <a:r>
              <a:rPr lang="en-US" sz="1800" dirty="0">
                <a:effectLst/>
                <a:latin typeface="Times New Roman" panose="02020603050405020304" pitchFamily="18" charset="0"/>
                <a:ea typeface="SimSun" panose="02010600030101010101" pitchFamily="2" charset="-122"/>
              </a:rPr>
              <a:t>This has the drawback that nobody at the help center can see the precise issue the farmer is having. Because they struggle to fully grasp the disease's severity, they occasionally identify diseases incorrectly. </a:t>
            </a:r>
            <a:endParaRPr lang="en-US" dirty="0"/>
          </a:p>
        </p:txBody>
      </p:sp>
    </p:spTree>
    <p:extLst>
      <p:ext uri="{BB962C8B-B14F-4D97-AF65-F5344CB8AC3E}">
        <p14:creationId xmlns:p14="http://schemas.microsoft.com/office/powerpoint/2010/main" val="251112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059-7A2E-2E5B-086F-4FA1501A76AA}"/>
              </a:ext>
            </a:extLst>
          </p:cNvPr>
          <p:cNvSpPr>
            <a:spLocks noGrp="1"/>
          </p:cNvSpPr>
          <p:nvPr>
            <p:ph type="title"/>
          </p:nvPr>
        </p:nvSpPr>
        <p:spPr>
          <a:xfrm>
            <a:off x="1088136" y="1090245"/>
            <a:ext cx="9922764" cy="495959"/>
          </a:xfrm>
        </p:spPr>
        <p:txBody>
          <a:bodyPr>
            <a:normAutofit/>
          </a:bodyPr>
          <a:lstStyle/>
          <a:p>
            <a:r>
              <a:rPr lang="en-US" sz="25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F48E306-7378-E1B6-3C34-5BAFABDC0710}"/>
              </a:ext>
            </a:extLst>
          </p:cNvPr>
          <p:cNvSpPr>
            <a:spLocks noGrp="1"/>
          </p:cNvSpPr>
          <p:nvPr>
            <p:ph idx="1"/>
          </p:nvPr>
        </p:nvSpPr>
        <p:spPr>
          <a:xfrm>
            <a:off x="1088136" y="1698171"/>
            <a:ext cx="9922764" cy="4588329"/>
          </a:xfrm>
        </p:spPr>
        <p:txBody>
          <a:bodyPr>
            <a:normAutofit/>
          </a:bodyPr>
          <a:lstStyle/>
          <a:p>
            <a:r>
              <a:rPr lang="en-US" sz="1600" dirty="0">
                <a:latin typeface="Times New Roman" panose="02020603050405020304" pitchFamily="18" charset="0"/>
                <a:cs typeface="Times New Roman" panose="02020603050405020304" pitchFamily="18" charset="0"/>
              </a:rPr>
              <a:t>India is known to be the world's largest producer of pulses, rice, wheat, spices and spice products. Farmer's economic growth depends on the quality of the products that they produce, which relies on the plant's growth and the yield they get. Therefore, in field of agriculture, detection of disease in plants plays an instrumental role. Plants are highly prone to diseases that affect the growth of the plant which in turn affects the ecology of the farmer. </a:t>
            </a:r>
          </a:p>
          <a:p>
            <a:r>
              <a:rPr lang="en-US" sz="1600" dirty="0">
                <a:latin typeface="Times New Roman" panose="02020603050405020304" pitchFamily="18" charset="0"/>
                <a:cs typeface="Times New Roman" panose="02020603050405020304" pitchFamily="18" charset="0"/>
              </a:rPr>
              <a:t>In order to detect a plant disease at very initial stage, use of automatic disease detection technique is advantageous. The symptoms of plant diseases are conspicuous in different parts of a plant such as leaves, etc. Manual detection of plant disease using leaf images is a tedious job. Hence, it is required to develop computational methods which will make the process of disease detection and classification using leaf images automatic.</a:t>
            </a:r>
          </a:p>
          <a:p>
            <a:endParaRPr lang="en-US" dirty="0"/>
          </a:p>
        </p:txBody>
      </p:sp>
    </p:spTree>
    <p:extLst>
      <p:ext uri="{BB962C8B-B14F-4D97-AF65-F5344CB8AC3E}">
        <p14:creationId xmlns:p14="http://schemas.microsoft.com/office/powerpoint/2010/main" val="426684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7187-E2B3-BDC1-0B2B-DB7D49FDFF09}"/>
              </a:ext>
            </a:extLst>
          </p:cNvPr>
          <p:cNvSpPr>
            <a:spLocks noGrp="1"/>
          </p:cNvSpPr>
          <p:nvPr>
            <p:ph type="title"/>
          </p:nvPr>
        </p:nvSpPr>
        <p:spPr>
          <a:xfrm>
            <a:off x="1088136" y="1090245"/>
            <a:ext cx="9922764" cy="430645"/>
          </a:xfrm>
        </p:spPr>
        <p:txBody>
          <a:bodyPr>
            <a:normAutofit/>
          </a:bodyPr>
          <a:lstStyle/>
          <a:p>
            <a:r>
              <a:rPr lang="en-US" sz="2500" dirty="0">
                <a:latin typeface="Times New Roman" panose="02020603050405020304" pitchFamily="18" charset="0"/>
                <a:cs typeface="Times New Roman" panose="02020603050405020304" pitchFamily="18" charset="0"/>
              </a:rPr>
              <a:t>PROPSED SOLUTION</a:t>
            </a:r>
          </a:p>
        </p:txBody>
      </p:sp>
      <p:sp>
        <p:nvSpPr>
          <p:cNvPr id="3" name="Content Placeholder 2">
            <a:extLst>
              <a:ext uri="{FF2B5EF4-FFF2-40B4-BE49-F238E27FC236}">
                <a16:creationId xmlns:a16="http://schemas.microsoft.com/office/drawing/2014/main" id="{5A8BEAF9-EA0B-24ED-B37A-33A9BC11021A}"/>
              </a:ext>
            </a:extLst>
          </p:cNvPr>
          <p:cNvSpPr>
            <a:spLocks noGrp="1"/>
          </p:cNvSpPr>
          <p:nvPr>
            <p:ph idx="1"/>
          </p:nvPr>
        </p:nvSpPr>
        <p:spPr>
          <a:xfrm>
            <a:off x="1088136" y="1598691"/>
            <a:ext cx="9922764" cy="4914075"/>
          </a:xfrm>
        </p:spPr>
        <p:txBody>
          <a:bodyPr>
            <a:normAutofit/>
          </a:bodyPr>
          <a:lstStyle/>
          <a:p>
            <a:r>
              <a:rPr lang="en-US" sz="1600" dirty="0">
                <a:effectLst/>
                <a:latin typeface="Times New Roman" panose="02020603050405020304" pitchFamily="18" charset="0"/>
                <a:ea typeface="SimSun" panose="02010600030101010101" pitchFamily="2" charset="-122"/>
                <a:cs typeface="Times New Roman" panose="02020603050405020304" pitchFamily="18" charset="0"/>
              </a:rPr>
              <a:t>Making computer-based vision systems that use plant alternatives that are retrieved from images as input parameters to various classifier systems involves different methodologies. A website with an image recognition method that accepts the image as input and shows the disease diagnosed by the ML process using the image has been established to accept user input.</a:t>
            </a:r>
          </a:p>
          <a:p>
            <a:pPr marL="0" marR="0" indent="0" algn="just">
              <a:spcBef>
                <a:spcPts val="600"/>
              </a:spcBef>
              <a:spcAft>
                <a:spcPts val="300"/>
              </a:spcAft>
              <a:buNone/>
            </a:pP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IMAGE CAPTURE</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typical image database contains 40 photographs from the plat leaf Research Center for each class.</a:t>
            </a:r>
          </a:p>
          <a:p>
            <a:pPr marL="342900" marR="0" lvl="0" indent="-342900" algn="just">
              <a:lnSpc>
                <a:spcPct val="107000"/>
              </a:lnSpc>
              <a:spcBef>
                <a:spcPts val="0"/>
              </a:spcBef>
              <a:spcAft>
                <a:spcPts val="8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Picture pre-processing is the process of converting an image from RGB to L*a*b color space so that it can be used as the basis for training and testing an algorithm.</a:t>
            </a:r>
          </a:p>
          <a:p>
            <a:pPr marL="0" marR="0" indent="0" algn="just">
              <a:spcBef>
                <a:spcPts val="600"/>
              </a:spcBef>
              <a:spcAft>
                <a:spcPts val="300"/>
              </a:spcAft>
              <a:buNone/>
            </a:pP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II.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SEGMENTATION OF IMAGES</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 stands for clustering partitions or creating the data clusters that are closest to the centroid.</a:t>
            </a:r>
          </a:p>
          <a:p>
            <a:pPr marL="342900" marR="0" lvl="0" indent="-342900" algn="just">
              <a:lnSpc>
                <a:spcPct val="107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centroid represents the mathematical meaning of all cluster points.</a:t>
            </a:r>
          </a:p>
          <a:p>
            <a:pPr marL="342900" marR="0" lvl="0" indent="-342900" algn="just">
              <a:lnSpc>
                <a:spcPct val="107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After determining the nearest centroid, the new centroid is computed for each division or cluster.</a:t>
            </a:r>
          </a:p>
          <a:p>
            <a:pPr marL="342900" marR="0" lvl="0" indent="-342900" algn="just">
              <a:lnSpc>
                <a:spcPct val="107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Until k-clusters are determined, and no further changes are possible, the position and number of the centroid are altered incrementally.</a:t>
            </a:r>
          </a:p>
          <a:p>
            <a:pPr marL="342900" marR="0" lvl="0" indent="-342900" algn="just">
              <a:lnSpc>
                <a:spcPct val="107000"/>
              </a:lnSpc>
              <a:spcBef>
                <a:spcPts val="0"/>
              </a:spcBef>
              <a:spcAft>
                <a:spcPts val="8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Reduced by arithmetic mean which is least square estimator.</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82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2920D2-DE96-4BE2-96BA-2140B3C3481D}"/>
              </a:ext>
            </a:extLst>
          </p:cNvPr>
          <p:cNvSpPr>
            <a:spLocks noGrp="1"/>
          </p:cNvSpPr>
          <p:nvPr>
            <p:ph idx="1"/>
          </p:nvPr>
        </p:nvSpPr>
        <p:spPr>
          <a:xfrm>
            <a:off x="1134618" y="1300112"/>
            <a:ext cx="9922764" cy="5324623"/>
          </a:xfrm>
        </p:spPr>
        <p:txBody>
          <a:bodyPr>
            <a:normAutofit/>
          </a:bodyPr>
          <a:lstStyle/>
          <a:p>
            <a:pPr marL="0" marR="0" indent="0" algn="just">
              <a:spcBef>
                <a:spcPts val="600"/>
              </a:spcBef>
              <a:spcAft>
                <a:spcPts val="300"/>
              </a:spcAft>
              <a:buNone/>
            </a:pP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III.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FEATURE EXTRACTION</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Each disease has a unique characteristic that can be used to identify it. All symptoms that can be noticed on the leaves of the plat leaf crop are compiled, and the characteristic of the illness is then extracted.</a:t>
            </a:r>
          </a:p>
          <a:p>
            <a:pPr marL="342900" marR="0" lvl="0" indent="-342900" algn="just">
              <a:lnSpc>
                <a:spcPct val="107000"/>
              </a:lnSpc>
              <a:spcBef>
                <a:spcPts val="0"/>
              </a:spcBef>
              <a:spcAft>
                <a:spcPts val="8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Three different types of features, including area, the grey level co-occurrence matrix (GLCM), and color moment, are retrieved in this article.</a:t>
            </a:r>
          </a:p>
          <a:p>
            <a:pPr marL="0" marR="0" indent="0" algn="just">
              <a:spcBef>
                <a:spcPts val="600"/>
              </a:spcBef>
              <a:spcAft>
                <a:spcPts val="300"/>
              </a:spcAft>
              <a:buNone/>
            </a:pP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IV. FEATURE SELECTION USING GENETIC ALGORITHM</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The feature selection strategy improves classification accuracy and speed.</a:t>
            </a: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The following steps define the general structure of the genetic algorithm:</a:t>
            </a: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1) GA first generates a random beginning population.</a:t>
            </a:r>
          </a:p>
          <a:p>
            <a:pPr marL="0" marR="0" indent="0" algn="just">
              <a:spcBef>
                <a:spcPts val="0"/>
              </a:spcBef>
              <a:spcAft>
                <a:spcPts val="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2) GA then performs the new population's sequence construction. The algorithm employs the members of the current generation to create the subsequent population and then takes the following actions:</a:t>
            </a:r>
          </a:p>
          <a:p>
            <a:pPr marL="342900" marR="0" lvl="0" indent="-342900" algn="just">
              <a:lnSpc>
                <a:spcPct val="107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Each participant receives a score based on their level of fitness.</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scales each participant's raw fitness scores to create a more useful range of results.</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GA chooses the members based on their fitness.</a:t>
            </a:r>
          </a:p>
          <a:p>
            <a:pPr marL="342900" marR="0" lvl="0" indent="-342900" algn="just">
              <a:lnSpc>
                <a:spcPct val="107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Members with less physical fitness are transferred to the following demographic F. Classification There are two categories for all photographs of the plat leaf blast and brown spot.</a:t>
            </a:r>
          </a:p>
          <a:p>
            <a:pPr marL="342900" marR="0" lvl="0" indent="-342900" algn="just">
              <a:lnSpc>
                <a:spcPct val="107000"/>
              </a:lnSpc>
              <a:spcBef>
                <a:spcPts val="0"/>
              </a:spcBef>
              <a:spcAft>
                <a:spcPts val="800"/>
              </a:spcAft>
              <a:buFont typeface="Symbol" panose="05050102010706020507" pitchFamily="18" charset="2"/>
              <a:buChar char=""/>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928680"/>
      </p:ext>
    </p:extLst>
  </p:cSld>
  <p:clrMapOvr>
    <a:masterClrMapping/>
  </p:clrMapOvr>
</p:sld>
</file>

<file path=ppt/theme/theme1.xml><?xml version="1.0" encoding="utf-8"?>
<a:theme xmlns:a="http://schemas.openxmlformats.org/drawingml/2006/main" name="Bjorn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49</TotalTime>
  <Words>1585</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Neue Haas Grotesk Text Pro</vt:lpstr>
      <vt:lpstr>Symbol</vt:lpstr>
      <vt:lpstr>Times New Roman</vt:lpstr>
      <vt:lpstr>Wingdings</vt:lpstr>
      <vt:lpstr>BjornVTI</vt:lpstr>
      <vt:lpstr>A comprehensive review on plant disease detection using machine learning and deep learning techniques </vt:lpstr>
      <vt:lpstr>Team Members  Name: Venkata Naga Surya Pavan Sai Puvvada  Student ID: 700738988  Name: Teja Sai Kallepalli  Student ID: 700740435</vt:lpstr>
      <vt:lpstr>ROLES &amp; RESPONSIBILITIES</vt:lpstr>
      <vt:lpstr>MOTIVATION</vt:lpstr>
      <vt:lpstr>OBJECTIVES</vt:lpstr>
      <vt:lpstr>RELATED WORK</vt:lpstr>
      <vt:lpstr>PROBLEM STATEMENT</vt:lpstr>
      <vt:lpstr>PROPSED SOLUTION</vt:lpstr>
      <vt:lpstr>PowerPoint Presentation</vt:lpstr>
      <vt:lpstr>RESULTS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review on plant disease detection using machine learning and deep learning techniques </dc:title>
  <dc:creator>Venkata Naga Surya Pavan Sai Puvvada</dc:creator>
  <cp:lastModifiedBy>Venkata Naga Surya Pavan Sai Puvvada</cp:lastModifiedBy>
  <cp:revision>5</cp:revision>
  <dcterms:created xsi:type="dcterms:W3CDTF">2022-12-06T02:40:47Z</dcterms:created>
  <dcterms:modified xsi:type="dcterms:W3CDTF">2022-12-06T04:20:03Z</dcterms:modified>
</cp:coreProperties>
</file>