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657" r:id="rId2"/>
    <p:sldId id="795" r:id="rId3"/>
    <p:sldId id="633" r:id="rId4"/>
    <p:sldId id="769" r:id="rId5"/>
    <p:sldId id="776" r:id="rId6"/>
    <p:sldId id="796" r:id="rId7"/>
    <p:sldId id="797" r:id="rId8"/>
    <p:sldId id="610" r:id="rId9"/>
    <p:sldId id="718" r:id="rId10"/>
    <p:sldId id="785" r:id="rId11"/>
    <p:sldId id="770" r:id="rId12"/>
    <p:sldId id="779" r:id="rId13"/>
    <p:sldId id="786" r:id="rId14"/>
    <p:sldId id="771" r:id="rId15"/>
    <p:sldId id="622" r:id="rId16"/>
    <p:sldId id="572" r:id="rId17"/>
    <p:sldId id="575" r:id="rId18"/>
    <p:sldId id="719" r:id="rId19"/>
    <p:sldId id="772" r:id="rId20"/>
    <p:sldId id="735" r:id="rId21"/>
    <p:sldId id="744" r:id="rId22"/>
    <p:sldId id="788" r:id="rId23"/>
    <p:sldId id="789" r:id="rId24"/>
    <p:sldId id="794" r:id="rId25"/>
    <p:sldId id="745" r:id="rId26"/>
    <p:sldId id="648" r:id="rId27"/>
    <p:sldId id="653" r:id="rId28"/>
    <p:sldId id="651" r:id="rId29"/>
    <p:sldId id="774" r:id="rId30"/>
    <p:sldId id="790" r:id="rId31"/>
    <p:sldId id="781" r:id="rId32"/>
    <p:sldId id="747" r:id="rId33"/>
    <p:sldId id="782" r:id="rId34"/>
    <p:sldId id="731" r:id="rId35"/>
    <p:sldId id="750" r:id="rId36"/>
    <p:sldId id="749" r:id="rId37"/>
    <p:sldId id="783" r:id="rId38"/>
    <p:sldId id="792" r:id="rId39"/>
    <p:sldId id="780" r:id="rId40"/>
    <p:sldId id="775" r:id="rId41"/>
    <p:sldId id="777" r:id="rId42"/>
    <p:sldId id="778" r:id="rId43"/>
    <p:sldId id="791" r:id="rId44"/>
    <p:sldId id="793" r:id="rId45"/>
    <p:sldId id="611" r:id="rId46"/>
  </p:sldIdLst>
  <p:sldSz cx="9144000" cy="6858000" type="screen4x3"/>
  <p:notesSz cx="6735763" cy="98694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4" userDrawn="1">
          <p15:clr>
            <a:srgbClr val="A4A3A4"/>
          </p15:clr>
        </p15:guide>
        <p15:guide id="4" pos="11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n" initials="r" lastIdx="1" clrIdx="0">
    <p:extLst>
      <p:ext uri="{19B8F6BF-5375-455C-9EA6-DF929625EA0E}">
        <p15:presenceInfo xmlns:p15="http://schemas.microsoft.com/office/powerpoint/2012/main" userId="r.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A2BF"/>
    <a:srgbClr val="0000FF"/>
    <a:srgbClr val="DA1F28"/>
    <a:srgbClr val="FF9933"/>
    <a:srgbClr val="FF9900"/>
    <a:srgbClr val="CC0000"/>
    <a:srgbClr val="F9D1D3"/>
    <a:srgbClr val="FFCC99"/>
    <a:srgbClr val="FF33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1474" autoAdjust="0"/>
  </p:normalViewPr>
  <p:slideViewPr>
    <p:cSldViewPr>
      <p:cViewPr varScale="1">
        <p:scale>
          <a:sx n="143" d="100"/>
          <a:sy n="143" d="100"/>
        </p:scale>
        <p:origin x="132" y="444"/>
      </p:cViewPr>
      <p:guideLst>
        <p:guide orient="horz" pos="2614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18774" cy="4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1" tIns="45345" rIns="90691" bIns="45345" numCol="1" anchor="t" anchorCtr="0" compatLnSpc="1">
            <a:prstTxWarp prst="textNoShape">
              <a:avLst/>
            </a:prstTxWarp>
          </a:bodyPr>
          <a:lstStyle>
            <a:lvl1pPr algn="l" defTabSz="906486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5294" y="3"/>
            <a:ext cx="2918773" cy="49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1" tIns="45345" rIns="90691" bIns="45345" numCol="1" anchor="t" anchorCtr="0" compatLnSpc="1">
            <a:prstTxWarp prst="textNoShape">
              <a:avLst/>
            </a:prstTxWarp>
          </a:bodyPr>
          <a:lstStyle>
            <a:lvl1pPr algn="r" defTabSz="906486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373722"/>
            <a:ext cx="2918774" cy="49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1" tIns="45345" rIns="90691" bIns="45345" numCol="1" anchor="b" anchorCtr="0" compatLnSpc="1">
            <a:prstTxWarp prst="textNoShape">
              <a:avLst/>
            </a:prstTxWarp>
          </a:bodyPr>
          <a:lstStyle>
            <a:lvl1pPr algn="l" defTabSz="906486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5294" y="9373722"/>
            <a:ext cx="2918773" cy="49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91" tIns="45345" rIns="90691" bIns="45345" numCol="1" anchor="b" anchorCtr="0" compatLnSpc="1">
            <a:prstTxWarp prst="textNoShape">
              <a:avLst/>
            </a:prstTxWarp>
          </a:bodyPr>
          <a:lstStyle>
            <a:lvl1pPr algn="r" defTabSz="906486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1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BF200B3F-836C-42DF-9DFD-DE3C08F8E0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8475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580" cy="494471"/>
          </a:xfrm>
          <a:prstGeom prst="rect">
            <a:avLst/>
          </a:prstGeom>
        </p:spPr>
        <p:txBody>
          <a:bodyPr vert="horz" lIns="87542" tIns="43773" rIns="87542" bIns="43773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678" y="0"/>
            <a:ext cx="2918579" cy="494471"/>
          </a:xfrm>
          <a:prstGeom prst="rect">
            <a:avLst/>
          </a:prstGeom>
        </p:spPr>
        <p:txBody>
          <a:bodyPr vert="horz" lIns="87542" tIns="43773" rIns="87542" bIns="43773" rtlCol="0"/>
          <a:lstStyle>
            <a:lvl1pPr algn="r">
              <a:defRPr sz="1100"/>
            </a:lvl1pPr>
          </a:lstStyle>
          <a:p>
            <a:fld id="{5E3C20BF-D2B6-4F64-B674-4F0BBA1BA4B2}" type="datetimeFigureOut">
              <a:rPr kumimoji="1" lang="ja-JP" altLang="en-US" smtClean="0"/>
              <a:t>2025/9/24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40238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42" tIns="43773" rIns="87542" bIns="4377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4328" y="4750277"/>
            <a:ext cx="5388610" cy="3885336"/>
          </a:xfrm>
          <a:prstGeom prst="rect">
            <a:avLst/>
          </a:prstGeom>
        </p:spPr>
        <p:txBody>
          <a:bodyPr vert="horz" lIns="87542" tIns="43773" rIns="87542" bIns="4377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375020"/>
            <a:ext cx="2918580" cy="494471"/>
          </a:xfrm>
          <a:prstGeom prst="rect">
            <a:avLst/>
          </a:prstGeom>
        </p:spPr>
        <p:txBody>
          <a:bodyPr vert="horz" lIns="87542" tIns="43773" rIns="87542" bIns="43773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678" y="9375020"/>
            <a:ext cx="2918579" cy="494471"/>
          </a:xfrm>
          <a:prstGeom prst="rect">
            <a:avLst/>
          </a:prstGeom>
        </p:spPr>
        <p:txBody>
          <a:bodyPr vert="horz" lIns="87542" tIns="43773" rIns="87542" bIns="43773" rtlCol="0" anchor="b"/>
          <a:lstStyle>
            <a:lvl1pPr algn="r">
              <a:defRPr sz="1100"/>
            </a:lvl1pPr>
          </a:lstStyle>
          <a:p>
            <a:fld id="{9AE7CE11-039B-4484-B30D-3D391EDE64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19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357563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0" y="2965450"/>
            <a:ext cx="9144000" cy="863600"/>
            <a:chOff x="0" y="1868"/>
            <a:chExt cx="5760" cy="54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>
              <a:off x="0" y="2064"/>
              <a:ext cx="5760" cy="96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tx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2592" y="1868"/>
              <a:ext cx="576" cy="544"/>
            </a:xfrm>
            <a:prstGeom prst="ellipse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pic>
          <p:nvPicPr>
            <p:cNvPr id="8" name="Picture 6" descr="g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>
              <a:off x="2667" y="1935"/>
              <a:ext cx="425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81200" y="914400"/>
            <a:ext cx="5181600" cy="5026025"/>
            <a:chOff x="1248" y="576"/>
            <a:chExt cx="3264" cy="316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ltGray">
            <a:xfrm>
              <a:off x="2352" y="1656"/>
              <a:ext cx="1056" cy="1008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ltGray">
            <a:xfrm>
              <a:off x="2112" y="1430"/>
              <a:ext cx="1536" cy="142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 userDrawn="1"/>
          </p:nvSpPr>
          <p:spPr bwMode="ltGray">
            <a:xfrm>
              <a:off x="1776" y="1050"/>
              <a:ext cx="2208" cy="2190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 userDrawn="1"/>
          </p:nvSpPr>
          <p:spPr bwMode="ltGray">
            <a:xfrm>
              <a:off x="1248" y="576"/>
              <a:ext cx="3264" cy="3166"/>
            </a:xfrm>
            <a:prstGeom prst="ellips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995738" y="5157788"/>
            <a:ext cx="127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r>
              <a:rPr lang="en-US" altLang="ja-JP" sz="3200">
                <a:solidFill>
                  <a:schemeClr val="tx2"/>
                </a:solidFill>
                <a:latin typeface="Arial Black" pitchFamily="34" charset="0"/>
                <a:ea typeface="ＭＳ Ｐゴシック" pitchFamily="50" charset="-128"/>
              </a:rPr>
              <a:t>Logo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11188" y="1773238"/>
            <a:ext cx="7993062" cy="792162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ja-JP" altLang="en-US"/>
              <a:t>マスタ タイトルの書式設定</a:t>
            </a:r>
            <a:endParaRPr lang="ja-JP" altLang="ja-JP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11413" y="4581525"/>
            <a:ext cx="4321175" cy="431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/>
            </a:lvl1pPr>
          </a:lstStyle>
          <a:p>
            <a:r>
              <a:rPr lang="ja-JP" altLang="en-US"/>
              <a:t>マスタ サブタイトルの書式設定</a:t>
            </a:r>
            <a:endParaRPr lang="ja-JP" altLang="ja-JP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62713"/>
            <a:ext cx="2895600" cy="279400"/>
          </a:xfrm>
        </p:spPr>
        <p:txBody>
          <a:bodyPr/>
          <a:lstStyle>
            <a:lvl1pPr algn="ctr" latinLnBrk="0">
              <a:spcBef>
                <a:spcPct val="0"/>
              </a:spcBef>
              <a:defRPr kumimoji="1" sz="10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2713"/>
            <a:ext cx="2133600" cy="2794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3BB49-35D9-4457-95E6-3B1081F5FC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D9FA7-FA27-461E-9FA3-BD6278D94D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1463" y="0"/>
            <a:ext cx="2054225" cy="6310313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1863" cy="6310313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2653D-ECE4-48ED-88C7-5B711A9CD6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1840" y="6453188"/>
            <a:ext cx="289560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4904" y="6588162"/>
            <a:ext cx="213360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3902C-4B08-4916-879E-EEABDA941D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2250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1850" y="1341438"/>
            <a:ext cx="403383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D5767-91DB-466E-B489-4BF4F38067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0746E-3318-476F-845F-3245EEE494C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933DB-6B93-4FAA-BD78-86BA56FE29A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6B04-A58B-4426-A6A4-1B4E9D22D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0064C-FFCF-405C-A75B-7A4C080E22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00973-5CB2-4897-A7F6-5B96B4A350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0" y="0"/>
            <a:ext cx="9144000" cy="90805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gray">
          <a:xfrm>
            <a:off x="0" y="838200"/>
            <a:ext cx="91440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gray">
          <a:xfrm>
            <a:off x="8001000" y="457200"/>
            <a:ext cx="838200" cy="838200"/>
          </a:xfrm>
          <a:prstGeom prst="ellipse">
            <a:avLst/>
          </a:prstGeom>
          <a:gradFill rotWithShape="0">
            <a:gsLst>
              <a:gs pos="0">
                <a:schemeClr val="tx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>
              <a:ea typeface="ＭＳ Ｐゴシック" pitchFamily="50" charset="-128"/>
            </a:endParaRPr>
          </a:p>
        </p:txBody>
      </p:sp>
      <p:pic>
        <p:nvPicPr>
          <p:cNvPr id="1029" name="Picture 5" descr="g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10538" y="560388"/>
            <a:ext cx="61912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62800" y="-381000"/>
            <a:ext cx="2514600" cy="2514600"/>
            <a:chOff x="4512" y="-240"/>
            <a:chExt cx="1584" cy="1584"/>
          </a:xfrm>
        </p:grpSpPr>
        <p:sp>
          <p:nvSpPr>
            <p:cNvPr id="3079" name="Oval 7"/>
            <p:cNvSpPr>
              <a:spLocks noChangeArrowheads="1"/>
            </p:cNvSpPr>
            <p:nvPr userDrawn="1"/>
          </p:nvSpPr>
          <p:spPr bwMode="ltGray">
            <a:xfrm>
              <a:off x="4931" y="187"/>
              <a:ext cx="746" cy="714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3080" name="Oval 8"/>
            <p:cNvSpPr>
              <a:spLocks noChangeArrowheads="1"/>
            </p:cNvSpPr>
            <p:nvPr userDrawn="1"/>
          </p:nvSpPr>
          <p:spPr bwMode="ltGray">
            <a:xfrm>
              <a:off x="4768" y="-3"/>
              <a:ext cx="1072" cy="109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  <p:sp>
          <p:nvSpPr>
            <p:cNvPr id="3081" name="Oval 9"/>
            <p:cNvSpPr>
              <a:spLocks noChangeArrowheads="1"/>
            </p:cNvSpPr>
            <p:nvPr userDrawn="1"/>
          </p:nvSpPr>
          <p:spPr bwMode="ltGray">
            <a:xfrm>
              <a:off x="4512" y="-240"/>
              <a:ext cx="1584" cy="1584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l"/>
                <a:defRPr/>
              </a:pPr>
              <a:endParaRPr lang="ja-JP" altLang="en-US">
                <a:ea typeface="ＭＳ Ｐゴシック" pitchFamily="50" charset="-128"/>
              </a:endParaRPr>
            </a:p>
          </p:txBody>
        </p:sp>
      </p:grp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427913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18488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ja-JP" altLang="ja-JP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 sz="1000"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80088" y="6453188"/>
            <a:ext cx="2895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l"/>
              <a:defRPr kumimoji="0" sz="1400">
                <a:latin typeface="Verdan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53188"/>
            <a:ext cx="21336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 sz="1000">
                <a:latin typeface="+mn-lt"/>
                <a:ea typeface="ＭＳ Ｐゴシック" pitchFamily="50" charset="-128"/>
              </a:defRPr>
            </a:lvl1pPr>
          </a:lstStyle>
          <a:p>
            <a:pPr>
              <a:defRPr/>
            </a:pPr>
            <a:fld id="{BA7A8C51-522A-444A-B139-C9532C281D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charset="-128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0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0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321134" y="1772816"/>
            <a:ext cx="8712968" cy="792162"/>
          </a:xfrm>
        </p:spPr>
        <p:txBody>
          <a:bodyPr/>
          <a:lstStyle/>
          <a:p>
            <a:r>
              <a:rPr lang="en-US" altLang="ja-JP" sz="3600" dirty="0"/>
              <a:t>2025/09/24</a:t>
            </a:r>
            <a:br>
              <a:rPr lang="en-US" altLang="ja-JP" sz="3600" dirty="0"/>
            </a:br>
            <a:r>
              <a:rPr lang="en-US" altLang="ja-JP" sz="3600" dirty="0"/>
              <a:t>#83 NLP</a:t>
            </a:r>
            <a:r>
              <a:rPr lang="ja-JP" altLang="en-US" sz="3600" dirty="0"/>
              <a:t>コロキウム</a:t>
            </a:r>
            <a:br>
              <a:rPr lang="en-US" altLang="ja-JP" sz="3600" dirty="0"/>
            </a:br>
            <a:r>
              <a:rPr lang="ja-JP" altLang="en-US" sz="3600" dirty="0"/>
              <a:t>単語の意味をはかる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635896" y="5233193"/>
            <a:ext cx="1857375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 dirty="0"/>
          </a:p>
        </p:txBody>
      </p:sp>
      <p:sp>
        <p:nvSpPr>
          <p:cNvPr id="6" name="サブタイトル 2">
            <a:extLst>
              <a:ext uri="{FF2B5EF4-FFF2-40B4-BE49-F238E27FC236}">
                <a16:creationId xmlns:a16="http://schemas.microsoft.com/office/drawing/2014/main" id="{A49F66FE-4876-45D5-8246-313E60FCF2FB}"/>
              </a:ext>
            </a:extLst>
          </p:cNvPr>
          <p:cNvSpPr txBox="1">
            <a:spLocks/>
          </p:cNvSpPr>
          <p:nvPr/>
        </p:nvSpPr>
        <p:spPr bwMode="auto">
          <a:xfrm>
            <a:off x="323528" y="3789288"/>
            <a:ext cx="856895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None/>
              <a:defRPr kumimoji="1"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3200" kern="0" dirty="0"/>
              <a:t>永田亮</a:t>
            </a:r>
            <a:endParaRPr lang="en-US" altLang="ja-JP" sz="3200" kern="0" dirty="0"/>
          </a:p>
          <a:p>
            <a:r>
              <a:rPr lang="ja-JP" altLang="en-US" sz="2800" kern="0" dirty="0"/>
              <a:t>甲南大学知能情報学部</a:t>
            </a:r>
            <a:endParaRPr lang="en-US" altLang="ja-JP" sz="2800" kern="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A5AF21-D644-485D-96A7-F7DF00E1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123BB49-35D9-4457-95E6-3B1081F5FC3B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</a:t>
            </a:fld>
            <a:endParaRPr lang="en-US" altLang="ja-JP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最大のきっかけ：言語とフラクタル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14724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著者：田中久美子先生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内容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言語の大域的性質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複雑系科学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prstClr val="black"/>
              </a:solidFill>
            </a:endParaRPr>
          </a:p>
          <a:p>
            <a:endParaRPr lang="en-US" altLang="ja-JP" sz="3600" dirty="0">
              <a:solidFill>
                <a:prstClr val="black"/>
              </a:solidFill>
            </a:endParaRPr>
          </a:p>
          <a:p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10</a:t>
            </a:fld>
            <a:endParaRPr lang="en-US" altLang="ja-JP" dirty="0"/>
          </a:p>
        </p:txBody>
      </p:sp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10D5FEA3-F7DE-E4B9-419A-50A92509EFCF}"/>
              </a:ext>
            </a:extLst>
          </p:cNvPr>
          <p:cNvSpPr/>
          <p:nvPr/>
        </p:nvSpPr>
        <p:spPr>
          <a:xfrm>
            <a:off x="467544" y="4653136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永田的に</a:t>
            </a:r>
            <a:r>
              <a:rPr lang="en-US" altLang="ja-JP" sz="2800" dirty="0"/>
              <a:t>best book of the year (2022)</a:t>
            </a: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5EB25722-9031-6F81-F66B-FE03718DBBC6}"/>
              </a:ext>
            </a:extLst>
          </p:cNvPr>
          <p:cNvSpPr/>
          <p:nvPr/>
        </p:nvSpPr>
        <p:spPr>
          <a:xfrm>
            <a:off x="467544" y="5277582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自分自身もこういう研究がしてみたい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281668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突撃</a:t>
            </a:r>
            <a:r>
              <a:rPr lang="en-US" altLang="ja-JP" dirty="0"/>
              <a:t>2</a:t>
            </a:r>
            <a:r>
              <a:rPr lang="ja-JP" altLang="en-US" dirty="0"/>
              <a:t>：田中先生へアプローチ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240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本の感想と共にメールを送る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（以前に一度ワークショップを一緒に実施）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大変ポジティブに対応してもらう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何度かオンラインミーティングを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テーマの候補を相談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研究に真摯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毎回のミーティングでは常に鋭い指摘が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64496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251520" y="1773238"/>
            <a:ext cx="8928992" cy="792162"/>
          </a:xfrm>
        </p:spPr>
        <p:txBody>
          <a:bodyPr/>
          <a:lstStyle/>
          <a:p>
            <a:r>
              <a:rPr lang="en-US" altLang="ja-JP" sz="4000" dirty="0"/>
              <a:t>In the mean time</a:t>
            </a:r>
            <a:endParaRPr lang="ja-JP" altLang="en-US" sz="4000" dirty="0"/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925894"/>
            <a:ext cx="8568952" cy="431800"/>
          </a:xfrm>
        </p:spPr>
        <p:txBody>
          <a:bodyPr/>
          <a:lstStyle/>
          <a:p>
            <a:endParaRPr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771900" y="5213350"/>
            <a:ext cx="1857375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EBF4C9-09EC-4987-B3D8-54DD899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123BB49-35D9-4457-95E6-3B1081F5FC3B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5214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言語研究パーティ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13</a:t>
            </a:fld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BBDE031-7066-2AAB-D514-30A06E2E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6516"/>
            <a:ext cx="1440160" cy="200715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FD3104-C79A-EBCE-08C9-7F2B606D16E3}"/>
              </a:ext>
            </a:extLst>
          </p:cNvPr>
          <p:cNvSpPr txBox="1"/>
          <p:nvPr/>
        </p:nvSpPr>
        <p:spPr>
          <a:xfrm>
            <a:off x="2718842" y="3398127"/>
            <a:ext cx="1637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高村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（産総研）</a:t>
            </a:r>
            <a:endParaRPr lang="en-US" altLang="ja-JP" sz="2800" dirty="0"/>
          </a:p>
          <a:p>
            <a:pPr algn="ctr"/>
            <a:r>
              <a:rPr lang="ja-JP" altLang="en-US" sz="2800" dirty="0"/>
              <a:t>言語生成</a:t>
            </a:r>
            <a:endParaRPr lang="en-US" altLang="ja-JP" sz="2800" dirty="0"/>
          </a:p>
          <a:p>
            <a:pPr algn="ctr"/>
            <a:r>
              <a:rPr lang="ja-JP" altLang="en-US" sz="2800" dirty="0"/>
              <a:t>自動要約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B8B442-0EA7-A973-3530-EBE607BB792C}"/>
              </a:ext>
            </a:extLst>
          </p:cNvPr>
          <p:cNvSpPr txBox="1"/>
          <p:nvPr/>
        </p:nvSpPr>
        <p:spPr>
          <a:xfrm>
            <a:off x="323528" y="3497522"/>
            <a:ext cx="16561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永田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（甲南大）</a:t>
            </a:r>
            <a:endParaRPr lang="en-US" altLang="ja-JP" sz="2800" dirty="0"/>
          </a:p>
          <a:p>
            <a:pPr algn="ctr"/>
            <a:r>
              <a:rPr lang="ja-JP" altLang="en-US" sz="1800" dirty="0"/>
              <a:t>語学学習支援</a:t>
            </a:r>
            <a:endParaRPr lang="en-US" altLang="ja-JP" sz="1800" dirty="0"/>
          </a:p>
          <a:p>
            <a:pPr algn="ctr"/>
            <a:r>
              <a:rPr lang="ja-JP" altLang="en-US" sz="2800" dirty="0"/>
              <a:t>言語獲得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B9B0F0-0151-D7E0-7B5C-4C68EA77D50C}"/>
              </a:ext>
            </a:extLst>
          </p:cNvPr>
          <p:cNvSpPr txBox="1"/>
          <p:nvPr/>
        </p:nvSpPr>
        <p:spPr>
          <a:xfrm>
            <a:off x="4652554" y="3485326"/>
            <a:ext cx="2105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川崎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（東大）</a:t>
            </a:r>
            <a:endParaRPr lang="en-US" altLang="ja-JP" sz="2800" dirty="0"/>
          </a:p>
          <a:p>
            <a:pPr algn="ctr"/>
            <a:r>
              <a:rPr lang="ja-JP" altLang="en-US" sz="2800" dirty="0"/>
              <a:t>西語史</a:t>
            </a:r>
            <a:endParaRPr lang="en-US" altLang="ja-JP" sz="2800" dirty="0"/>
          </a:p>
          <a:p>
            <a:pPr algn="ctr"/>
            <a:r>
              <a:rPr lang="ja-JP" altLang="en-US" sz="2800" dirty="0"/>
              <a:t>計量文献学</a:t>
            </a:r>
            <a:endParaRPr lang="en-US" altLang="ja-JP" sz="2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9CB35E9-B833-5901-666E-AD3953F77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8" y="1455343"/>
            <a:ext cx="1499850" cy="20259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7F64D30-FD31-86FD-2CBB-6928C1FF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4" y="1455344"/>
            <a:ext cx="1494422" cy="211999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74BB91-0512-2650-00ED-0600430FC06D}"/>
              </a:ext>
            </a:extLst>
          </p:cNvPr>
          <p:cNvSpPr txBox="1"/>
          <p:nvPr/>
        </p:nvSpPr>
        <p:spPr>
          <a:xfrm>
            <a:off x="7110026" y="3575338"/>
            <a:ext cx="17104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大谷</a:t>
            </a:r>
            <a:endParaRPr lang="en-US" altLang="ja-JP" sz="2800" dirty="0"/>
          </a:p>
          <a:p>
            <a:pPr algn="ctr"/>
            <a:r>
              <a:rPr lang="ja-JP" altLang="en-US" sz="2400" dirty="0"/>
              <a:t>（東京外大）</a:t>
            </a:r>
            <a:endParaRPr lang="en-US" altLang="ja-JP" sz="2400" dirty="0"/>
          </a:p>
          <a:p>
            <a:pPr algn="ctr"/>
            <a:r>
              <a:rPr lang="zh-TW" altLang="en-US" sz="2400" dirty="0"/>
              <a:t>認知言語学</a:t>
            </a:r>
            <a:endParaRPr lang="en-US" altLang="zh-TW" sz="2400" dirty="0"/>
          </a:p>
          <a:p>
            <a:pPr algn="ctr"/>
            <a:r>
              <a:rPr lang="zh-TW" altLang="en-US" sz="2400" dirty="0"/>
              <a:t>構文文法</a:t>
            </a:r>
            <a:endParaRPr lang="ja-JP" altLang="en-US" sz="40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5E75D4E-613E-8CB8-75BD-03B51E714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842" y="1451011"/>
            <a:ext cx="1637134" cy="20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1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/>
              <a:t>2021</a:t>
            </a:r>
            <a:r>
              <a:rPr lang="ja-JP" altLang="en-US" dirty="0"/>
              <a:t>～</a:t>
            </a:r>
            <a:r>
              <a:rPr lang="en-US" altLang="ja-JP" dirty="0"/>
              <a:t>2022</a:t>
            </a:r>
            <a:r>
              <a:rPr lang="ja-JP" altLang="en-US" dirty="0"/>
              <a:t>年頃の取り組み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7931224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単語の意味変化検出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意味変化が起こった単語の発見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例：</a:t>
            </a:r>
            <a:r>
              <a:rPr lang="en-US" altLang="ja-JP" sz="3200" dirty="0">
                <a:solidFill>
                  <a:prstClr val="black"/>
                </a:solidFill>
              </a:rPr>
              <a:t> trunk (</a:t>
            </a:r>
            <a:r>
              <a:rPr lang="ja-JP" altLang="en-US" sz="3200" dirty="0">
                <a:solidFill>
                  <a:prstClr val="black"/>
                </a:solidFill>
              </a:rPr>
              <a:t>　　→　　，　　，．．．，　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歴史言語学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母語話者と非母語話者の語用の違い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従来手法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制約　　 多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計算量　高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実用に向いていない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14</a:t>
            </a:fld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FB30A60-236E-769B-E367-0A37C314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708920"/>
            <a:ext cx="534919" cy="46735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77A7A7-CED4-471B-079C-6E25BF93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2739845"/>
            <a:ext cx="488364" cy="44042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5F23BB8-85D0-83F6-5FE0-20CA5B95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239" y="2735844"/>
            <a:ext cx="488364" cy="44042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A2C1B92-DA33-2C22-E3BC-E6A82C2A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40" y="2814143"/>
            <a:ext cx="278092" cy="2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57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従来手法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363272" cy="4968875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単語タイプベースのベクトル</a:t>
            </a:r>
            <a:r>
              <a:rPr lang="en-US" altLang="ja-JP" sz="3200" dirty="0">
                <a:solidFill>
                  <a:prstClr val="black"/>
                </a:solidFill>
              </a:rPr>
              <a:t> </a:t>
            </a:r>
            <a:r>
              <a:rPr lang="ja-JP" altLang="en-US" sz="3200" dirty="0">
                <a:solidFill>
                  <a:prstClr val="black"/>
                </a:solidFill>
              </a:rPr>
              <a:t>を利用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en-US" altLang="ja-JP" sz="3200" dirty="0" err="1">
                <a:solidFill>
                  <a:prstClr val="black"/>
                </a:solidFill>
              </a:rPr>
              <a:t>Kulkarini</a:t>
            </a:r>
            <a:r>
              <a:rPr lang="en-US" altLang="ja-JP" sz="3200" dirty="0">
                <a:solidFill>
                  <a:prstClr val="black"/>
                </a:solidFill>
              </a:rPr>
              <a:t>+ 2015, Hamilton+ 2016, Yao+ 2018, </a:t>
            </a:r>
            <a:r>
              <a:rPr lang="en-US" altLang="ja-JP" sz="3200" dirty="0" err="1">
                <a:solidFill>
                  <a:prstClr val="black"/>
                </a:solidFill>
              </a:rPr>
              <a:t>Dubossarsky</a:t>
            </a:r>
            <a:r>
              <a:rPr lang="en-US" altLang="ja-JP" sz="3200" dirty="0">
                <a:solidFill>
                  <a:prstClr val="black"/>
                </a:solidFill>
              </a:rPr>
              <a:t>+ 2019, Aida+ 2021</a:t>
            </a:r>
          </a:p>
          <a:p>
            <a:pPr lvl="0">
              <a:buClr>
                <a:srgbClr val="2DA2BF"/>
              </a:buClr>
            </a:pPr>
            <a:endParaRPr lang="en-US" altLang="ja-JP" sz="32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単語トークンベースのベクトルを利用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en-US" altLang="ja-JP" sz="3200" dirty="0">
                <a:solidFill>
                  <a:prstClr val="black"/>
                </a:solidFill>
              </a:rPr>
              <a:t>Martine+ 2020, Rosin+ 2022, Aida+ 2023</a:t>
            </a:r>
            <a:endParaRPr lang="en-US" altLang="ja-JP" sz="2800" dirty="0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88600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91264" cy="836613"/>
          </a:xfrm>
        </p:spPr>
        <p:txBody>
          <a:bodyPr/>
          <a:lstStyle/>
          <a:p>
            <a:r>
              <a:rPr lang="ja-JP" altLang="en-US" dirty="0"/>
              <a:t>単語タイプベースのベクトルを利用した例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16</a:t>
            </a:fld>
            <a:endParaRPr lang="en-US" altLang="ja-JP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0FB22CE-AF0F-48A3-8FD1-5FDA49F71B06}"/>
              </a:ext>
            </a:extLst>
          </p:cNvPr>
          <p:cNvGrpSpPr/>
          <p:nvPr/>
        </p:nvGrpSpPr>
        <p:grpSpPr>
          <a:xfrm>
            <a:off x="635066" y="1844824"/>
            <a:ext cx="1560183" cy="3991993"/>
            <a:chOff x="323528" y="1844824"/>
            <a:chExt cx="1560183" cy="399199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86396876-5BAE-4C08-BF14-66692B629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708920"/>
              <a:ext cx="1449867" cy="823641"/>
            </a:xfrm>
            <a:prstGeom prst="rect">
              <a:avLst/>
            </a:prstGeom>
            <a:noFill/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2A4E0FDA-1C0E-456E-9F18-BBF18DE21838}"/>
                </a:ext>
              </a:extLst>
            </p:cNvPr>
            <p:cNvSpPr txBox="1"/>
            <p:nvPr/>
          </p:nvSpPr>
          <p:spPr>
            <a:xfrm>
              <a:off x="323529" y="1844824"/>
              <a:ext cx="15601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+mj-lt"/>
                  <a:ea typeface="Hiragino Maru Gothic Pro W4" charset="-128"/>
                  <a:cs typeface="Hiragino Maru Gothic Pro W4" charset="-128"/>
                </a:rPr>
                <a:t>コーパス</a:t>
              </a:r>
              <a:r>
                <a:rPr lang="en-US" altLang="ja-JP" sz="2400" dirty="0">
                  <a:latin typeface="+mj-lt"/>
                  <a:ea typeface="Hiragino Maru Gothic Pro W4" charset="-128"/>
                  <a:cs typeface="Hiragino Maru Gothic Pro W4" charset="-128"/>
                </a:rPr>
                <a:t>1</a:t>
              </a:r>
              <a:endParaRPr lang="en-US" sz="2400" dirty="0">
                <a:latin typeface="+mj-lt"/>
                <a:ea typeface="Hiragino Maru Gothic Pro W4" charset="-128"/>
                <a:cs typeface="Hiragino Maru Gothic Pro W4" charset="-128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FC97289-7463-42A5-8752-7A87C3399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5" y="5013176"/>
              <a:ext cx="1449867" cy="823641"/>
            </a:xfrm>
            <a:prstGeom prst="rect">
              <a:avLst/>
            </a:prstGeom>
          </p:spPr>
        </p:pic>
        <p:sp>
          <p:nvSpPr>
            <p:cNvPr id="11" name="TextBox 25">
              <a:extLst>
                <a:ext uri="{FF2B5EF4-FFF2-40B4-BE49-F238E27FC236}">
                  <a16:creationId xmlns:a16="http://schemas.microsoft.com/office/drawing/2014/main" id="{D81DC112-C827-4755-A566-16C0D505A70F}"/>
                </a:ext>
              </a:extLst>
            </p:cNvPr>
            <p:cNvSpPr txBox="1"/>
            <p:nvPr/>
          </p:nvSpPr>
          <p:spPr>
            <a:xfrm>
              <a:off x="323528" y="4149080"/>
              <a:ext cx="15601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+mj-lt"/>
                  <a:ea typeface="Hiragino Maru Gothic Pro W4" charset="-128"/>
                  <a:cs typeface="Hiragino Maru Gothic Pro W4" charset="-128"/>
                </a:rPr>
                <a:t>コーパス</a:t>
              </a:r>
              <a:r>
                <a:rPr lang="en-US" altLang="ja-JP" sz="2400" dirty="0">
                  <a:latin typeface="+mj-lt"/>
                  <a:ea typeface="Hiragino Maru Gothic Pro W4" charset="-128"/>
                  <a:cs typeface="Hiragino Maru Gothic Pro W4" charset="-128"/>
                </a:rPr>
                <a:t>2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7BE531-79F4-4007-BABA-DD6F60455F07}"/>
              </a:ext>
            </a:extLst>
          </p:cNvPr>
          <p:cNvGrpSpPr/>
          <p:nvPr/>
        </p:nvGrpSpPr>
        <p:grpSpPr>
          <a:xfrm>
            <a:off x="2930855" y="1811215"/>
            <a:ext cx="2171375" cy="1617785"/>
            <a:chOff x="2619317" y="1811215"/>
            <a:chExt cx="2171375" cy="1617785"/>
          </a:xfrm>
        </p:grpSpPr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AC8F9DC-D67F-40BE-858A-D8366B5347C3}"/>
                </a:ext>
              </a:extLst>
            </p:cNvPr>
            <p:cNvCxnSpPr/>
            <p:nvPr/>
          </p:nvCxnSpPr>
          <p:spPr>
            <a:xfrm flipV="1">
              <a:off x="2627784" y="1811215"/>
              <a:ext cx="0" cy="1617785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04CBC89E-8092-4DFE-AF39-284C494FB9F0}"/>
                </a:ext>
              </a:extLst>
            </p:cNvPr>
            <p:cNvCxnSpPr/>
            <p:nvPr/>
          </p:nvCxnSpPr>
          <p:spPr>
            <a:xfrm>
              <a:off x="2619317" y="3429000"/>
              <a:ext cx="1916723" cy="0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9DDA46E1-B732-4239-8EF5-CB1DA748590E}"/>
                </a:ext>
              </a:extLst>
            </p:cNvPr>
            <p:cNvSpPr txBox="1"/>
            <p:nvPr/>
          </p:nvSpPr>
          <p:spPr>
            <a:xfrm>
              <a:off x="2944307" y="2057400"/>
              <a:ext cx="812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walk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8F0D36B0-B6CD-4B6F-8B57-73784ED39B35}"/>
                </a:ext>
              </a:extLst>
            </p:cNvPr>
            <p:cNvSpPr txBox="1"/>
            <p:nvPr/>
          </p:nvSpPr>
          <p:spPr>
            <a:xfrm>
              <a:off x="3446584" y="2743200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D87CD1F-0028-43E6-9BFA-7C79901C89C5}"/>
                </a:ext>
              </a:extLst>
            </p:cNvPr>
            <p:cNvSpPr txBox="1"/>
            <p:nvPr/>
          </p:nvSpPr>
          <p:spPr>
            <a:xfrm>
              <a:off x="3665276" y="1872734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drink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01B98A-2EB4-43D3-AEFF-AA0B059A3E4D}"/>
                </a:ext>
              </a:extLst>
            </p:cNvPr>
            <p:cNvSpPr txBox="1"/>
            <p:nvPr/>
          </p:nvSpPr>
          <p:spPr>
            <a:xfrm>
              <a:off x="3779023" y="2162039"/>
              <a:ext cx="720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tea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25BE7E9-D886-4FF0-B8FA-4D13666A856E}"/>
              </a:ext>
            </a:extLst>
          </p:cNvPr>
          <p:cNvGrpSpPr/>
          <p:nvPr/>
        </p:nvGrpSpPr>
        <p:grpSpPr>
          <a:xfrm>
            <a:off x="2930855" y="4149080"/>
            <a:ext cx="1940874" cy="1617785"/>
            <a:chOff x="2619317" y="4149080"/>
            <a:chExt cx="1940874" cy="1617785"/>
          </a:xfrm>
        </p:grpSpPr>
        <p:cxnSp>
          <p:nvCxnSpPr>
            <p:cNvPr id="20" name="Straight Arrow Connector 11">
              <a:extLst>
                <a:ext uri="{FF2B5EF4-FFF2-40B4-BE49-F238E27FC236}">
                  <a16:creationId xmlns:a16="http://schemas.microsoft.com/office/drawing/2014/main" id="{7E3BD690-60B9-430C-A1AE-99DB959447F2}"/>
                </a:ext>
              </a:extLst>
            </p:cNvPr>
            <p:cNvCxnSpPr/>
            <p:nvPr/>
          </p:nvCxnSpPr>
          <p:spPr>
            <a:xfrm flipV="1">
              <a:off x="2627784" y="4149080"/>
              <a:ext cx="0" cy="1617785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2">
              <a:extLst>
                <a:ext uri="{FF2B5EF4-FFF2-40B4-BE49-F238E27FC236}">
                  <a16:creationId xmlns:a16="http://schemas.microsoft.com/office/drawing/2014/main" id="{E2F62F34-E60F-4BC0-96F8-EC2C0980249E}"/>
                </a:ext>
              </a:extLst>
            </p:cNvPr>
            <p:cNvCxnSpPr/>
            <p:nvPr/>
          </p:nvCxnSpPr>
          <p:spPr>
            <a:xfrm>
              <a:off x="2619317" y="5766865"/>
              <a:ext cx="1916723" cy="0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17">
              <a:extLst>
                <a:ext uri="{FF2B5EF4-FFF2-40B4-BE49-F238E27FC236}">
                  <a16:creationId xmlns:a16="http://schemas.microsoft.com/office/drawing/2014/main" id="{434ADB86-DB0E-4343-9CEA-0EC5F217DAEB}"/>
                </a:ext>
              </a:extLst>
            </p:cNvPr>
            <p:cNvSpPr txBox="1"/>
            <p:nvPr/>
          </p:nvSpPr>
          <p:spPr>
            <a:xfrm>
              <a:off x="2884111" y="4395265"/>
              <a:ext cx="781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walk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23" name="TextBox 18">
              <a:extLst>
                <a:ext uri="{FF2B5EF4-FFF2-40B4-BE49-F238E27FC236}">
                  <a16:creationId xmlns:a16="http://schemas.microsoft.com/office/drawing/2014/main" id="{EE688400-B5CC-44D1-B7F9-D75DDE1D766F}"/>
                </a:ext>
              </a:extLst>
            </p:cNvPr>
            <p:cNvSpPr txBox="1"/>
            <p:nvPr/>
          </p:nvSpPr>
          <p:spPr>
            <a:xfrm>
              <a:off x="2742083" y="4957972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880B1751-6EAD-49B3-B24B-3EFE36DB7AE1}"/>
                </a:ext>
              </a:extLst>
            </p:cNvPr>
            <p:cNvSpPr txBox="1"/>
            <p:nvPr/>
          </p:nvSpPr>
          <p:spPr>
            <a:xfrm>
              <a:off x="3374575" y="4257297"/>
              <a:ext cx="798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drink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D4F3EE37-B788-43E6-AE62-4A02D9A56B8E}"/>
                </a:ext>
              </a:extLst>
            </p:cNvPr>
            <p:cNvSpPr txBox="1"/>
            <p:nvPr/>
          </p:nvSpPr>
          <p:spPr>
            <a:xfrm>
              <a:off x="3677385" y="4499904"/>
              <a:ext cx="88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tea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01552E6-2647-4E33-8454-9C0E9245349C}"/>
              </a:ext>
            </a:extLst>
          </p:cNvPr>
          <p:cNvGrpSpPr/>
          <p:nvPr/>
        </p:nvGrpSpPr>
        <p:grpSpPr>
          <a:xfrm>
            <a:off x="4481542" y="3140968"/>
            <a:ext cx="1890658" cy="1601873"/>
            <a:chOff x="3936359" y="3068960"/>
            <a:chExt cx="1890658" cy="1601873"/>
          </a:xfrm>
        </p:grpSpPr>
        <p:sp>
          <p:nvSpPr>
            <p:cNvPr id="27" name="下カーブ矢印 62">
              <a:extLst>
                <a:ext uri="{FF2B5EF4-FFF2-40B4-BE49-F238E27FC236}">
                  <a16:creationId xmlns:a16="http://schemas.microsoft.com/office/drawing/2014/main" id="{E0F4B649-C5BB-4E1E-B45B-2CD4AE8C213B}"/>
                </a:ext>
              </a:extLst>
            </p:cNvPr>
            <p:cNvSpPr/>
            <p:nvPr/>
          </p:nvSpPr>
          <p:spPr>
            <a:xfrm>
              <a:off x="4534787" y="306896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下カーブ矢印 63">
              <a:extLst>
                <a:ext uri="{FF2B5EF4-FFF2-40B4-BE49-F238E27FC236}">
                  <a16:creationId xmlns:a16="http://schemas.microsoft.com/office/drawing/2014/main" id="{DC24409F-1992-4FE0-B812-7E3F37556E23}"/>
                </a:ext>
              </a:extLst>
            </p:cNvPr>
            <p:cNvSpPr/>
            <p:nvPr/>
          </p:nvSpPr>
          <p:spPr>
            <a:xfrm flipV="1">
              <a:off x="4528769" y="4249154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テキスト ボックス 4">
              <a:extLst>
                <a:ext uri="{FF2B5EF4-FFF2-40B4-BE49-F238E27FC236}">
                  <a16:creationId xmlns:a16="http://schemas.microsoft.com/office/drawing/2014/main" id="{C7465813-ABD0-4DB1-B756-8565FDF42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359" y="3608286"/>
              <a:ext cx="18906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2800" b="0" dirty="0">
                  <a:latin typeface="Verdana" panose="020B0604030504040204" pitchFamily="34" charset="0"/>
                </a:rPr>
                <a:t>アライメント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8C88F33-AF4F-4DAC-9A29-BB619A9A8CEC}"/>
              </a:ext>
            </a:extLst>
          </p:cNvPr>
          <p:cNvGrpSpPr/>
          <p:nvPr/>
        </p:nvGrpSpPr>
        <p:grpSpPr>
          <a:xfrm>
            <a:off x="6370687" y="2548353"/>
            <a:ext cx="2536831" cy="2536831"/>
            <a:chOff x="5843125" y="2548353"/>
            <a:chExt cx="2536831" cy="2536831"/>
          </a:xfrm>
        </p:grpSpPr>
        <p:cxnSp>
          <p:nvCxnSpPr>
            <p:cNvPr id="31" name="Straight Arrow Connector 11">
              <a:extLst>
                <a:ext uri="{FF2B5EF4-FFF2-40B4-BE49-F238E27FC236}">
                  <a16:creationId xmlns:a16="http://schemas.microsoft.com/office/drawing/2014/main" id="{225AACE7-AFB4-4C90-B425-4D6D7414184E}"/>
                </a:ext>
              </a:extLst>
            </p:cNvPr>
            <p:cNvCxnSpPr/>
            <p:nvPr/>
          </p:nvCxnSpPr>
          <p:spPr>
            <a:xfrm flipV="1">
              <a:off x="5868144" y="2548353"/>
              <a:ext cx="0" cy="2536831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4814F11C-2858-40E2-A2A4-B1063C5BFAB1}"/>
                </a:ext>
              </a:extLst>
            </p:cNvPr>
            <p:cNvSpPr txBox="1"/>
            <p:nvPr/>
          </p:nvSpPr>
          <p:spPr>
            <a:xfrm>
              <a:off x="6118458" y="3057814"/>
              <a:ext cx="72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walk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  <a:p>
              <a:endParaRPr lang="en-US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33" name="TextBox 18">
              <a:extLst>
                <a:ext uri="{FF2B5EF4-FFF2-40B4-BE49-F238E27FC236}">
                  <a16:creationId xmlns:a16="http://schemas.microsoft.com/office/drawing/2014/main" id="{6377DD73-1CFC-4FB5-BB7A-5FD755D09053}"/>
                </a:ext>
              </a:extLst>
            </p:cNvPr>
            <p:cNvSpPr txBox="1"/>
            <p:nvPr/>
          </p:nvSpPr>
          <p:spPr>
            <a:xfrm>
              <a:off x="7046984" y="4399383"/>
              <a:ext cx="112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34" name="TextBox 19">
              <a:extLst>
                <a:ext uri="{FF2B5EF4-FFF2-40B4-BE49-F238E27FC236}">
                  <a16:creationId xmlns:a16="http://schemas.microsoft.com/office/drawing/2014/main" id="{36BD89CE-D78C-48BB-A7C3-44231043D0B0}"/>
                </a:ext>
              </a:extLst>
            </p:cNvPr>
            <p:cNvSpPr txBox="1"/>
            <p:nvPr/>
          </p:nvSpPr>
          <p:spPr>
            <a:xfrm>
              <a:off x="6839427" y="2873148"/>
              <a:ext cx="112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drink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DF97873C-4A68-43E8-B0FC-E9FD0E5B9C3A}"/>
                </a:ext>
              </a:extLst>
            </p:cNvPr>
            <p:cNvSpPr txBox="1"/>
            <p:nvPr/>
          </p:nvSpPr>
          <p:spPr>
            <a:xfrm>
              <a:off x="6953174" y="3162453"/>
              <a:ext cx="7209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tea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  <a:p>
              <a:endParaRPr lang="en-US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cxnSp>
          <p:nvCxnSpPr>
            <p:cNvPr id="36" name="Straight Arrow Connector 11">
              <a:extLst>
                <a:ext uri="{FF2B5EF4-FFF2-40B4-BE49-F238E27FC236}">
                  <a16:creationId xmlns:a16="http://schemas.microsoft.com/office/drawing/2014/main" id="{60881F4F-3AFF-4351-B7EF-F7F85E8249C3}"/>
                </a:ext>
              </a:extLst>
            </p:cNvPr>
            <p:cNvCxnSpPr/>
            <p:nvPr/>
          </p:nvCxnSpPr>
          <p:spPr>
            <a:xfrm rot="5400000" flipV="1">
              <a:off x="7111541" y="3816768"/>
              <a:ext cx="0" cy="2536831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BED36371-F586-47B1-A413-47DEE90C9F36}"/>
                </a:ext>
              </a:extLst>
            </p:cNvPr>
            <p:cNvSpPr txBox="1"/>
            <p:nvPr/>
          </p:nvSpPr>
          <p:spPr>
            <a:xfrm>
              <a:off x="6070368" y="2846888"/>
              <a:ext cx="7209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walk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9E05BEAB-5DC1-4C12-BDC4-252ED61EB31F}"/>
                </a:ext>
              </a:extLst>
            </p:cNvPr>
            <p:cNvSpPr txBox="1"/>
            <p:nvPr/>
          </p:nvSpPr>
          <p:spPr>
            <a:xfrm>
              <a:off x="5868144" y="3780329"/>
              <a:ext cx="11254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  <a:p>
              <a:endParaRPr lang="en-US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39" name="TextBox 19">
              <a:extLst>
                <a:ext uri="{FF2B5EF4-FFF2-40B4-BE49-F238E27FC236}">
                  <a16:creationId xmlns:a16="http://schemas.microsoft.com/office/drawing/2014/main" id="{D25D437A-75E3-43C7-8B65-7FDC0126258B}"/>
                </a:ext>
              </a:extLst>
            </p:cNvPr>
            <p:cNvSpPr txBox="1"/>
            <p:nvPr/>
          </p:nvSpPr>
          <p:spPr>
            <a:xfrm>
              <a:off x="6804248" y="2636912"/>
              <a:ext cx="765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drink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40" name="TextBox 17">
              <a:extLst>
                <a:ext uri="{FF2B5EF4-FFF2-40B4-BE49-F238E27FC236}">
                  <a16:creationId xmlns:a16="http://schemas.microsoft.com/office/drawing/2014/main" id="{233C79C9-4CE9-4031-9088-29E1BF0D23C1}"/>
                </a:ext>
              </a:extLst>
            </p:cNvPr>
            <p:cNvSpPr txBox="1"/>
            <p:nvPr/>
          </p:nvSpPr>
          <p:spPr>
            <a:xfrm>
              <a:off x="7176098" y="3356992"/>
              <a:ext cx="817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tea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  <a:p>
              <a:endParaRPr lang="en-US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CCEA3C3-716F-476D-AC4A-EA42723F159B}"/>
              </a:ext>
            </a:extLst>
          </p:cNvPr>
          <p:cNvGrpSpPr/>
          <p:nvPr/>
        </p:nvGrpSpPr>
        <p:grpSpPr>
          <a:xfrm>
            <a:off x="6899762" y="3987173"/>
            <a:ext cx="2136734" cy="426593"/>
            <a:chOff x="6353456" y="4037002"/>
            <a:chExt cx="2136734" cy="426593"/>
          </a:xfrm>
        </p:grpSpPr>
        <p:sp>
          <p:nvSpPr>
            <p:cNvPr id="42" name="左右矢印 65">
              <a:extLst>
                <a:ext uri="{FF2B5EF4-FFF2-40B4-BE49-F238E27FC236}">
                  <a16:creationId xmlns:a16="http://schemas.microsoft.com/office/drawing/2014/main" id="{7829B32E-6ABD-4E65-9A9E-2E609C0EEEF0}"/>
                </a:ext>
              </a:extLst>
            </p:cNvPr>
            <p:cNvSpPr/>
            <p:nvPr/>
          </p:nvSpPr>
          <p:spPr>
            <a:xfrm rot="1883386">
              <a:off x="6353456" y="4319703"/>
              <a:ext cx="768235" cy="143892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テキスト ボックス 4">
              <a:extLst>
                <a:ext uri="{FF2B5EF4-FFF2-40B4-BE49-F238E27FC236}">
                  <a16:creationId xmlns:a16="http://schemas.microsoft.com/office/drawing/2014/main" id="{5E3C877B-B897-4519-A695-B32FBC95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037002"/>
              <a:ext cx="19739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n"/>
                <a:defRPr kumimoji="1" sz="2400" b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2000" b="0" dirty="0">
                  <a:solidFill>
                    <a:srgbClr val="C00000"/>
                  </a:solidFill>
                  <a:latin typeface="Verdana" panose="020B0604030504040204" pitchFamily="34" charset="0"/>
                </a:rPr>
                <a:t>差異　大！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E906F46-2A47-4A8A-9551-96CBD769C06E}"/>
              </a:ext>
            </a:extLst>
          </p:cNvPr>
          <p:cNvGrpSpPr/>
          <p:nvPr/>
        </p:nvGrpSpPr>
        <p:grpSpPr>
          <a:xfrm>
            <a:off x="1697622" y="2435441"/>
            <a:ext cx="1767273" cy="711168"/>
            <a:chOff x="1697622" y="2435441"/>
            <a:chExt cx="1767273" cy="711168"/>
          </a:xfrm>
        </p:grpSpPr>
        <p:sp>
          <p:nvSpPr>
            <p:cNvPr id="45" name="下カーブ矢印 53">
              <a:extLst>
                <a:ext uri="{FF2B5EF4-FFF2-40B4-BE49-F238E27FC236}">
                  <a16:creationId xmlns:a16="http://schemas.microsoft.com/office/drawing/2014/main" id="{4866352D-0685-443E-B455-D4EDC2DA5DA4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073F05A-8E42-45FB-8C5E-F57A6598C8D4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800" dirty="0"/>
                <a:t>単語ベクトル</a:t>
              </a:r>
              <a:endParaRPr kumimoji="1" lang="ja-JP" altLang="en-US" sz="18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2C92D184-38AB-466A-A4B4-73EA0FC51DDC}"/>
              </a:ext>
            </a:extLst>
          </p:cNvPr>
          <p:cNvGrpSpPr/>
          <p:nvPr/>
        </p:nvGrpSpPr>
        <p:grpSpPr>
          <a:xfrm>
            <a:off x="1701205" y="4671573"/>
            <a:ext cx="1767273" cy="711168"/>
            <a:chOff x="1697622" y="2435441"/>
            <a:chExt cx="1767273" cy="711168"/>
          </a:xfrm>
        </p:grpSpPr>
        <p:sp>
          <p:nvSpPr>
            <p:cNvPr id="48" name="下カーブ矢印 53">
              <a:extLst>
                <a:ext uri="{FF2B5EF4-FFF2-40B4-BE49-F238E27FC236}">
                  <a16:creationId xmlns:a16="http://schemas.microsoft.com/office/drawing/2014/main" id="{72E5857F-3D42-489E-8623-5283AB0A9901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4273CD0-2CA5-4DC8-AB6E-4F7D4A3D027E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800" dirty="0"/>
                <a:t>単語ベクトル</a:t>
              </a:r>
              <a:endParaRPr kumimoji="1" lang="ja-JP" altLang="en-US" sz="1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4506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199" y="0"/>
            <a:ext cx="8579295" cy="836613"/>
          </a:xfrm>
        </p:spPr>
        <p:txBody>
          <a:bodyPr/>
          <a:lstStyle/>
          <a:p>
            <a:r>
              <a:rPr lang="ja-JP" altLang="en-US" dirty="0"/>
              <a:t>単語トークンベースのベクトルを利用した例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17</a:t>
            </a:fld>
            <a:endParaRPr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E7BE531-79F4-4007-BABA-DD6F60455F07}"/>
              </a:ext>
            </a:extLst>
          </p:cNvPr>
          <p:cNvGrpSpPr/>
          <p:nvPr/>
        </p:nvGrpSpPr>
        <p:grpSpPr>
          <a:xfrm>
            <a:off x="2930855" y="1811215"/>
            <a:ext cx="2171375" cy="1617785"/>
            <a:chOff x="2619317" y="1811215"/>
            <a:chExt cx="2171375" cy="1617785"/>
          </a:xfrm>
        </p:grpSpPr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AC8F9DC-D67F-40BE-858A-D8366B5347C3}"/>
                </a:ext>
              </a:extLst>
            </p:cNvPr>
            <p:cNvCxnSpPr/>
            <p:nvPr/>
          </p:nvCxnSpPr>
          <p:spPr>
            <a:xfrm flipV="1">
              <a:off x="2627784" y="1811215"/>
              <a:ext cx="0" cy="1617785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2">
              <a:extLst>
                <a:ext uri="{FF2B5EF4-FFF2-40B4-BE49-F238E27FC236}">
                  <a16:creationId xmlns:a16="http://schemas.microsoft.com/office/drawing/2014/main" id="{04CBC89E-8092-4DFE-AF39-284C494FB9F0}"/>
                </a:ext>
              </a:extLst>
            </p:cNvPr>
            <p:cNvCxnSpPr/>
            <p:nvPr/>
          </p:nvCxnSpPr>
          <p:spPr>
            <a:xfrm>
              <a:off x="2619317" y="3429000"/>
              <a:ext cx="1916723" cy="0"/>
            </a:xfrm>
            <a:prstGeom prst="straightConnector1">
              <a:avLst/>
            </a:prstGeom>
            <a:ln w="47625"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7">
              <a:extLst>
                <a:ext uri="{FF2B5EF4-FFF2-40B4-BE49-F238E27FC236}">
                  <a16:creationId xmlns:a16="http://schemas.microsoft.com/office/drawing/2014/main" id="{9DDA46E1-B732-4239-8EF5-CB1DA748590E}"/>
                </a:ext>
              </a:extLst>
            </p:cNvPr>
            <p:cNvSpPr txBox="1"/>
            <p:nvPr/>
          </p:nvSpPr>
          <p:spPr>
            <a:xfrm>
              <a:off x="3121246" y="2057400"/>
              <a:ext cx="923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1D87CD1F-0028-43E6-9BFA-7C79901C89C5}"/>
                </a:ext>
              </a:extLst>
            </p:cNvPr>
            <p:cNvSpPr txBox="1"/>
            <p:nvPr/>
          </p:nvSpPr>
          <p:spPr>
            <a:xfrm>
              <a:off x="3665276" y="1872734"/>
              <a:ext cx="1125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01B98A-2EB4-43D3-AEFF-AA0B059A3E4D}"/>
                </a:ext>
              </a:extLst>
            </p:cNvPr>
            <p:cNvSpPr txBox="1"/>
            <p:nvPr/>
          </p:nvSpPr>
          <p:spPr>
            <a:xfrm>
              <a:off x="3779023" y="2162039"/>
              <a:ext cx="849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8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8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1</a:t>
              </a:r>
              <a:endParaRPr lang="en-US" sz="18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29" name="テキスト ボックス 4">
            <a:extLst>
              <a:ext uri="{FF2B5EF4-FFF2-40B4-BE49-F238E27FC236}">
                <a16:creationId xmlns:a16="http://schemas.microsoft.com/office/drawing/2014/main" id="{C7465813-ABD0-4DB1-B756-8565FDF42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573016"/>
            <a:ext cx="24026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800" b="0" dirty="0">
                <a:latin typeface="Verdana" panose="020B0604030504040204" pitchFamily="34" charset="0"/>
              </a:rPr>
              <a:t>クラスタリング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E906F46-2A47-4A8A-9551-96CBD769C06E}"/>
              </a:ext>
            </a:extLst>
          </p:cNvPr>
          <p:cNvGrpSpPr/>
          <p:nvPr/>
        </p:nvGrpSpPr>
        <p:grpSpPr>
          <a:xfrm>
            <a:off x="1697622" y="2435441"/>
            <a:ext cx="1767273" cy="711168"/>
            <a:chOff x="1697622" y="2435441"/>
            <a:chExt cx="1767273" cy="711168"/>
          </a:xfrm>
        </p:grpSpPr>
        <p:sp>
          <p:nvSpPr>
            <p:cNvPr id="45" name="下カーブ矢印 53">
              <a:extLst>
                <a:ext uri="{FF2B5EF4-FFF2-40B4-BE49-F238E27FC236}">
                  <a16:creationId xmlns:a16="http://schemas.microsoft.com/office/drawing/2014/main" id="{4866352D-0685-443E-B455-D4EDC2DA5DA4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073F05A-8E42-45FB-8C5E-F57A6598C8D4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800" dirty="0"/>
                <a:t>単語ベクトル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2C92D184-38AB-466A-A4B4-73EA0FC51DDC}"/>
              </a:ext>
            </a:extLst>
          </p:cNvPr>
          <p:cNvGrpSpPr/>
          <p:nvPr/>
        </p:nvGrpSpPr>
        <p:grpSpPr>
          <a:xfrm>
            <a:off x="1701205" y="4671573"/>
            <a:ext cx="1767273" cy="711168"/>
            <a:chOff x="1697622" y="2435441"/>
            <a:chExt cx="1767273" cy="711168"/>
          </a:xfrm>
        </p:grpSpPr>
        <p:sp>
          <p:nvSpPr>
            <p:cNvPr id="48" name="下カーブ矢印 53">
              <a:extLst>
                <a:ext uri="{FF2B5EF4-FFF2-40B4-BE49-F238E27FC236}">
                  <a16:creationId xmlns:a16="http://schemas.microsoft.com/office/drawing/2014/main" id="{72E5857F-3D42-489E-8623-5283AB0A9901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E4273CD0-2CA5-4DC8-AB6E-4F7D4A3D027E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800" dirty="0"/>
                <a:t>単語ベクトル</a:t>
              </a:r>
              <a:endParaRPr kumimoji="1" lang="ja-JP" altLang="en-US" sz="1800" dirty="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4470547-3A78-4ECB-98C9-7E2D2EB892C6}"/>
              </a:ext>
            </a:extLst>
          </p:cNvPr>
          <p:cNvGrpSpPr/>
          <p:nvPr/>
        </p:nvGrpSpPr>
        <p:grpSpPr>
          <a:xfrm>
            <a:off x="2930855" y="4149080"/>
            <a:ext cx="1940874" cy="1617785"/>
            <a:chOff x="2930855" y="4149080"/>
            <a:chExt cx="1940874" cy="1617785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25BE7E9-D886-4FF0-B8FA-4D13666A856E}"/>
                </a:ext>
              </a:extLst>
            </p:cNvPr>
            <p:cNvGrpSpPr/>
            <p:nvPr/>
          </p:nvGrpSpPr>
          <p:grpSpPr>
            <a:xfrm>
              <a:off x="2930855" y="4149080"/>
              <a:ext cx="1940874" cy="1617785"/>
              <a:chOff x="2619317" y="4149080"/>
              <a:chExt cx="1940874" cy="1617785"/>
            </a:xfrm>
          </p:grpSpPr>
          <p:cxnSp>
            <p:nvCxnSpPr>
              <p:cNvPr id="20" name="Straight Arrow Connector 11">
                <a:extLst>
                  <a:ext uri="{FF2B5EF4-FFF2-40B4-BE49-F238E27FC236}">
                    <a16:creationId xmlns:a16="http://schemas.microsoft.com/office/drawing/2014/main" id="{7E3BD690-60B9-430C-A1AE-99DB959447F2}"/>
                  </a:ext>
                </a:extLst>
              </p:cNvPr>
              <p:cNvCxnSpPr/>
              <p:nvPr/>
            </p:nvCxnSpPr>
            <p:spPr>
              <a:xfrm flipV="1">
                <a:off x="2627784" y="4149080"/>
                <a:ext cx="0" cy="1617785"/>
              </a:xfrm>
              <a:prstGeom prst="straightConnector1">
                <a:avLst/>
              </a:prstGeom>
              <a:ln w="47625"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12">
                <a:extLst>
                  <a:ext uri="{FF2B5EF4-FFF2-40B4-BE49-F238E27FC236}">
                    <a16:creationId xmlns:a16="http://schemas.microsoft.com/office/drawing/2014/main" id="{E2F62F34-E60F-4BC0-96F8-EC2C0980249E}"/>
                  </a:ext>
                </a:extLst>
              </p:cNvPr>
              <p:cNvCxnSpPr/>
              <p:nvPr/>
            </p:nvCxnSpPr>
            <p:spPr>
              <a:xfrm>
                <a:off x="2619317" y="5766865"/>
                <a:ext cx="1916723" cy="0"/>
              </a:xfrm>
              <a:prstGeom prst="straightConnector1">
                <a:avLst/>
              </a:prstGeom>
              <a:ln w="47625"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434ADB86-DB0E-4343-9CEA-0EC5F217DAEB}"/>
                  </a:ext>
                </a:extLst>
              </p:cNvPr>
              <p:cNvSpPr txBox="1"/>
              <p:nvPr/>
            </p:nvSpPr>
            <p:spPr>
              <a:xfrm>
                <a:off x="2884111" y="4395265"/>
                <a:ext cx="7811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apple</a:t>
                </a:r>
                <a:r>
                  <a:rPr lang="en-US" altLang="ja-JP" sz="1600" baseline="-250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2</a:t>
                </a:r>
                <a:endPara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  <p:sp>
            <p:nvSpPr>
              <p:cNvPr id="23" name="TextBox 18">
                <a:extLst>
                  <a:ext uri="{FF2B5EF4-FFF2-40B4-BE49-F238E27FC236}">
                    <a16:creationId xmlns:a16="http://schemas.microsoft.com/office/drawing/2014/main" id="{EE688400-B5CC-44D1-B7F9-D75DDE1D766F}"/>
                  </a:ext>
                </a:extLst>
              </p:cNvPr>
              <p:cNvSpPr txBox="1"/>
              <p:nvPr/>
            </p:nvSpPr>
            <p:spPr>
              <a:xfrm>
                <a:off x="2731291" y="5071854"/>
                <a:ext cx="11254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apple</a:t>
                </a:r>
                <a:r>
                  <a:rPr lang="en-US" altLang="ja-JP" sz="1600" baseline="-250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2</a:t>
                </a:r>
                <a:endPara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  <p:sp>
            <p:nvSpPr>
              <p:cNvPr id="24" name="TextBox 19">
                <a:extLst>
                  <a:ext uri="{FF2B5EF4-FFF2-40B4-BE49-F238E27FC236}">
                    <a16:creationId xmlns:a16="http://schemas.microsoft.com/office/drawing/2014/main" id="{880B1751-6EAD-49B3-B24B-3EFE36DB7AE1}"/>
                  </a:ext>
                </a:extLst>
              </p:cNvPr>
              <p:cNvSpPr txBox="1"/>
              <p:nvPr/>
            </p:nvSpPr>
            <p:spPr>
              <a:xfrm>
                <a:off x="3374575" y="4257297"/>
                <a:ext cx="7986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apple</a:t>
                </a:r>
                <a:r>
                  <a:rPr lang="en-US" altLang="ja-JP" sz="1600" baseline="-250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2</a:t>
                </a:r>
                <a:endPara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  <p:sp>
            <p:nvSpPr>
              <p:cNvPr id="25" name="TextBox 17">
                <a:extLst>
                  <a:ext uri="{FF2B5EF4-FFF2-40B4-BE49-F238E27FC236}">
                    <a16:creationId xmlns:a16="http://schemas.microsoft.com/office/drawing/2014/main" id="{D4F3EE37-B788-43E6-AE62-4A02D9A56B8E}"/>
                  </a:ext>
                </a:extLst>
              </p:cNvPr>
              <p:cNvSpPr txBox="1"/>
              <p:nvPr/>
            </p:nvSpPr>
            <p:spPr>
              <a:xfrm>
                <a:off x="3677385" y="4499904"/>
                <a:ext cx="8828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6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apple</a:t>
                </a:r>
                <a:r>
                  <a:rPr lang="en-US" altLang="ja-JP" sz="1600" baseline="-25000" dirty="0">
                    <a:latin typeface="Hiragino Kaku Gothic Pro W6" charset="-128"/>
                    <a:ea typeface="Hiragino Kaku Gothic Pro W6" charset="-128"/>
                    <a:cs typeface="Hiragino Kaku Gothic Pro W6" charset="-128"/>
                  </a:rPr>
                  <a:t>2</a:t>
                </a:r>
                <a:endPara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endParaRPr>
              </a:p>
            </p:txBody>
          </p:sp>
        </p:grpSp>
        <p:sp>
          <p:nvSpPr>
            <p:cNvPr id="50" name="TextBox 18">
              <a:extLst>
                <a:ext uri="{FF2B5EF4-FFF2-40B4-BE49-F238E27FC236}">
                  <a16:creationId xmlns:a16="http://schemas.microsoft.com/office/drawing/2014/main" id="{5593F522-974C-4DE0-BDD2-7461B03404C3}"/>
                </a:ext>
              </a:extLst>
            </p:cNvPr>
            <p:cNvSpPr txBox="1"/>
            <p:nvPr/>
          </p:nvSpPr>
          <p:spPr>
            <a:xfrm>
              <a:off x="3529328" y="5250082"/>
              <a:ext cx="1125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apple</a:t>
              </a:r>
              <a:r>
                <a:rPr lang="en-US" altLang="ja-JP" sz="1600" baseline="-25000" dirty="0">
                  <a:latin typeface="Hiragino Kaku Gothic Pro W6" charset="-128"/>
                  <a:ea typeface="Hiragino Kaku Gothic Pro W6" charset="-128"/>
                  <a:cs typeface="Hiragino Kaku Gothic Pro W6" charset="-128"/>
                </a:rPr>
                <a:t>2</a:t>
              </a:r>
              <a:endParaRPr lang="en-US" altLang="ja-JP" sz="1600" dirty="0">
                <a:latin typeface="Hiragino Kaku Gothic Pro W6" charset="-128"/>
                <a:ea typeface="Hiragino Kaku Gothic Pro W6" charset="-128"/>
                <a:cs typeface="Hiragino Kaku Gothic Pro W6" charset="-128"/>
              </a:endParaRPr>
            </a:p>
          </p:txBody>
        </p:sp>
      </p:grpSp>
      <p:sp>
        <p:nvSpPr>
          <p:cNvPr id="51" name="楕円 50">
            <a:extLst>
              <a:ext uri="{FF2B5EF4-FFF2-40B4-BE49-F238E27FC236}">
                <a16:creationId xmlns:a16="http://schemas.microsoft.com/office/drawing/2014/main" id="{82B1801F-950E-490A-A4B4-18F9D75FFDCE}"/>
              </a:ext>
            </a:extLst>
          </p:cNvPr>
          <p:cNvSpPr/>
          <p:nvPr/>
        </p:nvSpPr>
        <p:spPr>
          <a:xfrm>
            <a:off x="3067702" y="5068719"/>
            <a:ext cx="1216266" cy="592529"/>
          </a:xfrm>
          <a:prstGeom prst="ellipse">
            <a:avLst/>
          </a:prstGeom>
          <a:noFill/>
          <a:ln>
            <a:solidFill>
              <a:srgbClr val="2DA2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86CBD45-70F2-4885-B66C-37193A24FA91}"/>
              </a:ext>
            </a:extLst>
          </p:cNvPr>
          <p:cNvSpPr/>
          <p:nvPr/>
        </p:nvSpPr>
        <p:spPr>
          <a:xfrm>
            <a:off x="3495970" y="1885421"/>
            <a:ext cx="1443997" cy="7247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43BEF7D5-4138-4E50-B811-F3A415793F5E}"/>
              </a:ext>
            </a:extLst>
          </p:cNvPr>
          <p:cNvSpPr/>
          <p:nvPr/>
        </p:nvSpPr>
        <p:spPr>
          <a:xfrm>
            <a:off x="3275856" y="4275412"/>
            <a:ext cx="1443997" cy="7247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3E969E23-6F59-454D-9360-680DC652929D}"/>
              </a:ext>
            </a:extLst>
          </p:cNvPr>
          <p:cNvGrpSpPr/>
          <p:nvPr/>
        </p:nvGrpSpPr>
        <p:grpSpPr>
          <a:xfrm>
            <a:off x="4788024" y="2132856"/>
            <a:ext cx="1767273" cy="711168"/>
            <a:chOff x="1697622" y="2435441"/>
            <a:chExt cx="1767273" cy="711168"/>
          </a:xfrm>
        </p:grpSpPr>
        <p:sp>
          <p:nvSpPr>
            <p:cNvPr id="57" name="下カーブ矢印 53">
              <a:extLst>
                <a:ext uri="{FF2B5EF4-FFF2-40B4-BE49-F238E27FC236}">
                  <a16:creationId xmlns:a16="http://schemas.microsoft.com/office/drawing/2014/main" id="{0ACBE09D-1A55-47A8-954B-6EEC2158751E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84601AAC-EF02-422D-B895-795A22645DA9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sz="1800" dirty="0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F5F1419-6749-47A9-BB47-29EFD55B6829}"/>
              </a:ext>
            </a:extLst>
          </p:cNvPr>
          <p:cNvGrpSpPr/>
          <p:nvPr/>
        </p:nvGrpSpPr>
        <p:grpSpPr>
          <a:xfrm>
            <a:off x="4791607" y="4368988"/>
            <a:ext cx="1767273" cy="711168"/>
            <a:chOff x="1697622" y="2435441"/>
            <a:chExt cx="1767273" cy="711168"/>
          </a:xfrm>
        </p:grpSpPr>
        <p:sp>
          <p:nvSpPr>
            <p:cNvPr id="60" name="下カーブ矢印 53">
              <a:extLst>
                <a:ext uri="{FF2B5EF4-FFF2-40B4-BE49-F238E27FC236}">
                  <a16:creationId xmlns:a16="http://schemas.microsoft.com/office/drawing/2014/main" id="{86537746-4FBB-49B5-80CD-6C56B732B2E0}"/>
                </a:ext>
              </a:extLst>
            </p:cNvPr>
            <p:cNvSpPr/>
            <p:nvPr/>
          </p:nvSpPr>
          <p:spPr>
            <a:xfrm rot="20743340">
              <a:off x="2100964" y="2724930"/>
              <a:ext cx="798695" cy="421679"/>
            </a:xfrm>
            <a:prstGeom prst="curved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17C298A-19B1-4D2B-BAED-D817ADADB097}"/>
                </a:ext>
              </a:extLst>
            </p:cNvPr>
            <p:cNvSpPr txBox="1"/>
            <p:nvPr/>
          </p:nvSpPr>
          <p:spPr>
            <a:xfrm>
              <a:off x="1697622" y="2435441"/>
              <a:ext cx="1767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sz="1800" dirty="0"/>
            </a:p>
          </p:txBody>
        </p:sp>
      </p:grpSp>
      <p:sp>
        <p:nvSpPr>
          <p:cNvPr id="62" name="テキスト ボックス 4">
            <a:extLst>
              <a:ext uri="{FF2B5EF4-FFF2-40B4-BE49-F238E27FC236}">
                <a16:creationId xmlns:a16="http://schemas.microsoft.com/office/drawing/2014/main" id="{72863D0D-60AE-478E-B22F-AE02B6C51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59" y="2473732"/>
            <a:ext cx="2664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800" b="0" dirty="0">
                <a:latin typeface="Verdana" panose="020B0604030504040204" pitchFamily="34" charset="0"/>
              </a:rPr>
              <a:t>語義数　</a:t>
            </a:r>
            <a:r>
              <a:rPr lang="en-US" altLang="ja-JP" sz="2800" b="0" dirty="0">
                <a:latin typeface="Verdana" panose="020B0604030504040204" pitchFamily="34" charset="0"/>
              </a:rPr>
              <a:t>1</a:t>
            </a:r>
            <a:endParaRPr lang="ja-JP" altLang="en-US" sz="2800" b="0" dirty="0">
              <a:latin typeface="Verdana" panose="020B0604030504040204" pitchFamily="34" charset="0"/>
            </a:endParaRPr>
          </a:p>
        </p:txBody>
      </p:sp>
      <p:sp>
        <p:nvSpPr>
          <p:cNvPr id="63" name="テキスト ボックス 4">
            <a:extLst>
              <a:ext uri="{FF2B5EF4-FFF2-40B4-BE49-F238E27FC236}">
                <a16:creationId xmlns:a16="http://schemas.microsoft.com/office/drawing/2014/main" id="{31B0D44E-F755-49D7-B625-49FE66C5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4653136"/>
            <a:ext cx="2664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800" b="0" dirty="0">
                <a:latin typeface="Verdana" panose="020B0604030504040204" pitchFamily="34" charset="0"/>
              </a:rPr>
              <a:t>語義数　</a:t>
            </a:r>
            <a:r>
              <a:rPr lang="en-US" altLang="ja-JP" sz="2800" b="0" dirty="0">
                <a:latin typeface="Verdana" panose="020B0604030504040204" pitchFamily="34" charset="0"/>
              </a:rPr>
              <a:t>2</a:t>
            </a:r>
            <a:endParaRPr lang="ja-JP" altLang="en-US" sz="2800" b="0" dirty="0">
              <a:latin typeface="Verdana" panose="020B0604030504040204" pitchFamily="34" charset="0"/>
            </a:endParaRPr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A01B62E6-AD0B-4D36-8473-D21DFB65F47E}"/>
              </a:ext>
            </a:extLst>
          </p:cNvPr>
          <p:cNvGrpSpPr/>
          <p:nvPr/>
        </p:nvGrpSpPr>
        <p:grpSpPr>
          <a:xfrm>
            <a:off x="635553" y="1844824"/>
            <a:ext cx="1560183" cy="3991993"/>
            <a:chOff x="323528" y="1844824"/>
            <a:chExt cx="1560183" cy="3991993"/>
          </a:xfrm>
        </p:grpSpPr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2AC6AE03-A0B3-46FA-A359-AECD1A2A2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2708920"/>
              <a:ext cx="1449867" cy="823641"/>
            </a:xfrm>
            <a:prstGeom prst="rect">
              <a:avLst/>
            </a:prstGeom>
            <a:noFill/>
          </p:spPr>
        </p:pic>
        <p:sp>
          <p:nvSpPr>
            <p:cNvPr id="72" name="TextBox 25">
              <a:extLst>
                <a:ext uri="{FF2B5EF4-FFF2-40B4-BE49-F238E27FC236}">
                  <a16:creationId xmlns:a16="http://schemas.microsoft.com/office/drawing/2014/main" id="{286B1F35-8BC5-4E7E-AA22-B1C7BF786A21}"/>
                </a:ext>
              </a:extLst>
            </p:cNvPr>
            <p:cNvSpPr txBox="1"/>
            <p:nvPr/>
          </p:nvSpPr>
          <p:spPr>
            <a:xfrm>
              <a:off x="323529" y="1844824"/>
              <a:ext cx="15601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+mj-lt"/>
                  <a:ea typeface="Hiragino Maru Gothic Pro W4" charset="-128"/>
                  <a:cs typeface="Hiragino Maru Gothic Pro W4" charset="-128"/>
                </a:rPr>
                <a:t>コーパス</a:t>
              </a:r>
              <a:r>
                <a:rPr lang="en-US" altLang="ja-JP" sz="2400" dirty="0">
                  <a:latin typeface="+mj-lt"/>
                  <a:ea typeface="Hiragino Maru Gothic Pro W4" charset="-128"/>
                  <a:cs typeface="Hiragino Maru Gothic Pro W4" charset="-128"/>
                </a:rPr>
                <a:t>1</a:t>
              </a:r>
              <a:endParaRPr lang="en-US" sz="2400" dirty="0">
                <a:latin typeface="+mj-lt"/>
                <a:ea typeface="Hiragino Maru Gothic Pro W4" charset="-128"/>
                <a:cs typeface="Hiragino Maru Gothic Pro W4" charset="-128"/>
              </a:endParaRPr>
            </a:p>
          </p:txBody>
        </p:sp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84B3FC5-1DF9-4BB7-9D31-4487E1ABE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5" y="5013176"/>
              <a:ext cx="1449867" cy="823641"/>
            </a:xfrm>
            <a:prstGeom prst="rect">
              <a:avLst/>
            </a:prstGeom>
          </p:spPr>
        </p:pic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039C404A-9C9E-46E6-9F20-D652292F8A4F}"/>
                </a:ext>
              </a:extLst>
            </p:cNvPr>
            <p:cNvSpPr txBox="1"/>
            <p:nvPr/>
          </p:nvSpPr>
          <p:spPr>
            <a:xfrm>
              <a:off x="323528" y="4149080"/>
              <a:ext cx="15601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+mj-lt"/>
                  <a:ea typeface="Hiragino Maru Gothic Pro W4" charset="-128"/>
                  <a:cs typeface="Hiragino Maru Gothic Pro W4" charset="-128"/>
                </a:rPr>
                <a:t>コーパス</a:t>
              </a:r>
              <a:r>
                <a:rPr lang="en-US" altLang="ja-JP" sz="2400" dirty="0">
                  <a:latin typeface="+mj-lt"/>
                  <a:ea typeface="Hiragino Maru Gothic Pro W4" charset="-128"/>
                  <a:cs typeface="Hiragino Maru Gothic Pro W4" charset="-128"/>
                </a:rPr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3292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1" grpId="0" animBg="1"/>
      <p:bldP spid="52" grpId="0" animBg="1"/>
      <p:bldP spid="55" grpId="0" animBg="1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9011344" cy="836613"/>
          </a:xfrm>
        </p:spPr>
        <p:txBody>
          <a:bodyPr/>
          <a:lstStyle/>
          <a:p>
            <a:r>
              <a:rPr lang="ja-JP" altLang="en-US" dirty="0"/>
              <a:t>メンバーのつぶやき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18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A0E450-90B3-7874-BFD2-88C9AEB2F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20918"/>
            <a:ext cx="1499850" cy="202595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7AF03B1-F36C-4E13-A835-57BDBE2AE0D2}"/>
              </a:ext>
            </a:extLst>
          </p:cNvPr>
          <p:cNvGrpSpPr/>
          <p:nvPr/>
        </p:nvGrpSpPr>
        <p:grpSpPr>
          <a:xfrm>
            <a:off x="2339752" y="1420918"/>
            <a:ext cx="4752528" cy="1188033"/>
            <a:chOff x="2083118" y="9208475"/>
            <a:chExt cx="6917910" cy="1623674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718EF80-98E6-E778-903B-97EEEA699A25}"/>
                </a:ext>
              </a:extLst>
            </p:cNvPr>
            <p:cNvSpPr txBox="1"/>
            <p:nvPr/>
          </p:nvSpPr>
          <p:spPr>
            <a:xfrm>
              <a:off x="2083118" y="9311940"/>
              <a:ext cx="6917910" cy="138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+mj-lt"/>
                  <a:ea typeface="+mj-ea"/>
                </a:rPr>
                <a:t>分散表現（</a:t>
              </a:r>
              <a:r>
                <a:rPr lang="en-US" altLang="ja-JP" sz="2000" dirty="0">
                  <a:latin typeface="+mj-lt"/>
                  <a:ea typeface="+mj-ea"/>
                </a:rPr>
                <a:t>word2vec</a:t>
              </a:r>
              <a:r>
                <a:rPr lang="ja-JP" altLang="en-US" sz="2000" dirty="0">
                  <a:latin typeface="+mj-lt"/>
                  <a:ea typeface="+mj-ea"/>
                </a:rPr>
                <a:t>）は機能語のように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文脈が多様だと様々な方向になるため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学習の結果ノルムが小さくなる</a:t>
              </a:r>
              <a:endParaRPr lang="en-US" altLang="ja-JP" sz="2000" dirty="0">
                <a:solidFill>
                  <a:srgbClr val="C00000"/>
                </a:solidFill>
                <a:latin typeface="+mj-lt"/>
                <a:ea typeface="+mj-ea"/>
              </a:endParaRPr>
            </a:p>
          </p:txBody>
        </p:sp>
        <p:sp>
          <p:nvSpPr>
            <p:cNvPr id="5" name="角丸四角形吹き出し 154">
              <a:extLst>
                <a:ext uri="{FF2B5EF4-FFF2-40B4-BE49-F238E27FC236}">
                  <a16:creationId xmlns:a16="http://schemas.microsoft.com/office/drawing/2014/main" id="{06DD7C75-80F9-6F68-2673-AF97545ED99D}"/>
                </a:ext>
              </a:extLst>
            </p:cNvPr>
            <p:cNvSpPr/>
            <p:nvPr/>
          </p:nvSpPr>
          <p:spPr>
            <a:xfrm>
              <a:off x="2083118" y="9208475"/>
              <a:ext cx="6917910" cy="1623674"/>
            </a:xfrm>
            <a:prstGeom prst="wedgeRoundRectCallout">
              <a:avLst>
                <a:gd name="adj1" fmla="val -53755"/>
                <a:gd name="adj2" fmla="val 132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latin typeface="+mj-lt"/>
                <a:ea typeface="+mj-ea"/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3176E816-7133-2F96-951E-4128DD98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59599"/>
            <a:ext cx="1440160" cy="2007152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08CAB39-10CB-2B68-A5E7-51DF0C01A890}"/>
              </a:ext>
            </a:extLst>
          </p:cNvPr>
          <p:cNvGrpSpPr/>
          <p:nvPr/>
        </p:nvGrpSpPr>
        <p:grpSpPr>
          <a:xfrm>
            <a:off x="2339752" y="3573016"/>
            <a:ext cx="4752528" cy="1188033"/>
            <a:chOff x="2083118" y="9208475"/>
            <a:chExt cx="6917910" cy="1623674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6352FB4-71CB-F995-ABD9-59024EEBE38C}"/>
                </a:ext>
              </a:extLst>
            </p:cNvPr>
            <p:cNvSpPr txBox="1"/>
            <p:nvPr/>
          </p:nvSpPr>
          <p:spPr>
            <a:xfrm>
              <a:off x="2083118" y="9311940"/>
              <a:ext cx="6917910" cy="138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+mj-lt"/>
                  <a:ea typeface="+mj-ea"/>
                </a:rPr>
                <a:t>じゃあ，分散表現のノルムを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その単語の語義の豊富さとして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意味変化検出を行ってみる？</a:t>
              </a:r>
              <a:endParaRPr lang="en-US" altLang="ja-JP" sz="2000" dirty="0">
                <a:latin typeface="+mj-lt"/>
                <a:ea typeface="+mj-ea"/>
              </a:endParaRPr>
            </a:p>
          </p:txBody>
        </p:sp>
        <p:sp>
          <p:nvSpPr>
            <p:cNvPr id="13" name="角丸四角形吹き出し 154">
              <a:extLst>
                <a:ext uri="{FF2B5EF4-FFF2-40B4-BE49-F238E27FC236}">
                  <a16:creationId xmlns:a16="http://schemas.microsoft.com/office/drawing/2014/main" id="{F3A746FE-3C54-2BFE-8F3A-949CA6689DCA}"/>
                </a:ext>
              </a:extLst>
            </p:cNvPr>
            <p:cNvSpPr/>
            <p:nvPr/>
          </p:nvSpPr>
          <p:spPr>
            <a:xfrm>
              <a:off x="2083118" y="9208475"/>
              <a:ext cx="6917910" cy="1623674"/>
            </a:xfrm>
            <a:prstGeom prst="wedgeRoundRectCallout">
              <a:avLst>
                <a:gd name="adj1" fmla="val 53470"/>
                <a:gd name="adj2" fmla="val 687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latin typeface="+mj-lt"/>
                <a:ea typeface="+mj-ea"/>
              </a:endParaRPr>
            </a:p>
          </p:txBody>
        </p:sp>
      </p:grpSp>
      <p:sp>
        <p:nvSpPr>
          <p:cNvPr id="14" name="角丸四角形 24">
            <a:extLst>
              <a:ext uri="{FF2B5EF4-FFF2-40B4-BE49-F238E27FC236}">
                <a16:creationId xmlns:a16="http://schemas.microsoft.com/office/drawing/2014/main" id="{5A15560C-A17E-8E47-D92E-44B0A6755A4E}"/>
              </a:ext>
            </a:extLst>
          </p:cNvPr>
          <p:cNvSpPr/>
          <p:nvPr/>
        </p:nvSpPr>
        <p:spPr>
          <a:xfrm>
            <a:off x="539552" y="5781638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残念ながら，このアイデアは全然うまくいかない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8AEF25-AD35-A555-EE45-E0EE96DEB57B}"/>
              </a:ext>
            </a:extLst>
          </p:cNvPr>
          <p:cNvSpPr txBox="1"/>
          <p:nvPr/>
        </p:nvSpPr>
        <p:spPr>
          <a:xfrm>
            <a:off x="467544" y="3407129"/>
            <a:ext cx="149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川崎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70599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9011344" cy="836613"/>
          </a:xfrm>
        </p:spPr>
        <p:txBody>
          <a:bodyPr/>
          <a:lstStyle/>
          <a:p>
            <a:r>
              <a:rPr lang="ja-JP" altLang="en-US" dirty="0"/>
              <a:t>少々悩む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922736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数日間常にベクトルと空間のことを考える</a:t>
            </a:r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19</a:t>
            </a:fld>
            <a:endParaRPr lang="en-US" altLang="ja-JP" dirty="0"/>
          </a:p>
        </p:txBody>
      </p:sp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486C5F-7FF7-B1C0-61AB-F1883AC3D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9" y="2910988"/>
            <a:ext cx="3572374" cy="1629002"/>
          </a:xfrm>
          <a:prstGeom prst="rect">
            <a:avLst/>
          </a:prstGeom>
        </p:spPr>
      </p:pic>
      <p:pic>
        <p:nvPicPr>
          <p:cNvPr id="5" name="図 4" descr="文字が書かれてい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67CFF-6501-B63E-79B1-96C45023C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256" y="2919906"/>
            <a:ext cx="3324689" cy="1514686"/>
          </a:xfrm>
          <a:prstGeom prst="rect">
            <a:avLst/>
          </a:prstGeom>
        </p:spPr>
      </p:pic>
      <p:sp>
        <p:nvSpPr>
          <p:cNvPr id="9" name="角丸四角形 24">
            <a:extLst>
              <a:ext uri="{FF2B5EF4-FFF2-40B4-BE49-F238E27FC236}">
                <a16:creationId xmlns:a16="http://schemas.microsoft.com/office/drawing/2014/main" id="{02B5B972-726C-6273-7254-8AA1D5E8EC0F}"/>
              </a:ext>
            </a:extLst>
          </p:cNvPr>
          <p:cNvSpPr/>
          <p:nvPr/>
        </p:nvSpPr>
        <p:spPr>
          <a:xfrm>
            <a:off x="539552" y="5781638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この時期に一つのことを考える時間がとれたのは幸運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49945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651304" cy="836613"/>
          </a:xfrm>
        </p:spPr>
        <p:txBody>
          <a:bodyPr/>
          <a:lstStyle/>
          <a:p>
            <a:r>
              <a:rPr lang="ja-JP" altLang="en-US" dirty="0"/>
              <a:t>本日のキーワード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79296" cy="4968875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突撃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パーティ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平均単語ベクトルのノルム＝語義多様性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研究の喜び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892344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363272" cy="836613"/>
          </a:xfrm>
        </p:spPr>
        <p:txBody>
          <a:bodyPr/>
          <a:lstStyle/>
          <a:p>
            <a:r>
              <a:rPr lang="ja-JP" altLang="en-US" dirty="0"/>
              <a:t>文脈つき単語ベクトルのばらつきとノルム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20</a:t>
            </a:fld>
            <a:endParaRPr lang="en-US" altLang="ja-JP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E8E5B9-CB7E-4F00-9075-8EAF2E58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0" y="2489434"/>
            <a:ext cx="5191500" cy="259575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5C273-849F-41FA-AF07-FE3E8CAF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23640"/>
            <a:ext cx="2451353" cy="1973312"/>
          </a:xfrm>
          <a:prstGeom prst="rect">
            <a:avLst/>
          </a:prstGeom>
        </p:spPr>
      </p:pic>
      <p:sp>
        <p:nvSpPr>
          <p:cNvPr id="28" name="矢印: 下カーブ 27">
            <a:extLst>
              <a:ext uri="{FF2B5EF4-FFF2-40B4-BE49-F238E27FC236}">
                <a16:creationId xmlns:a16="http://schemas.microsoft.com/office/drawing/2014/main" id="{5D11D0C0-5D5E-413F-8403-FC35F7D3AB99}"/>
              </a:ext>
            </a:extLst>
          </p:cNvPr>
          <p:cNvSpPr/>
          <p:nvPr/>
        </p:nvSpPr>
        <p:spPr>
          <a:xfrm rot="1938073">
            <a:off x="2164658" y="1945190"/>
            <a:ext cx="1098543" cy="634999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A1D6123-09F7-4B83-AC38-DE138DAA24B6}"/>
              </a:ext>
            </a:extLst>
          </p:cNvPr>
          <p:cNvSpPr/>
          <p:nvPr/>
        </p:nvSpPr>
        <p:spPr>
          <a:xfrm rot="1516009">
            <a:off x="3640814" y="2511910"/>
            <a:ext cx="2854711" cy="842486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42C1AB3-F3F6-4A43-A11D-BEBC07A686CF}"/>
              </a:ext>
            </a:extLst>
          </p:cNvPr>
          <p:cNvSpPr txBox="1"/>
          <p:nvPr/>
        </p:nvSpPr>
        <p:spPr>
          <a:xfrm>
            <a:off x="4665563" y="1538789"/>
            <a:ext cx="3506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lt"/>
                <a:ea typeface="+mj-ea"/>
              </a:rPr>
              <a:t>このばらつきが</a:t>
            </a:r>
            <a:endParaRPr lang="en-US" altLang="ja-JP" sz="2800" dirty="0">
              <a:latin typeface="+mj-lt"/>
              <a:ea typeface="+mj-ea"/>
            </a:endParaRPr>
          </a:p>
          <a:p>
            <a:r>
              <a:rPr lang="ja-JP" altLang="en-US" sz="2800" dirty="0">
                <a:latin typeface="+mj-lt"/>
                <a:ea typeface="+mj-ea"/>
              </a:rPr>
              <a:t>文脈の多様性に対応．</a:t>
            </a:r>
            <a:endParaRPr kumimoji="1" lang="ja-JP" altLang="en-US" sz="28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25B9B19-8076-4BD7-9AB2-1007AEB66B44}"/>
              </a:ext>
            </a:extLst>
          </p:cNvPr>
          <p:cNvGrpSpPr/>
          <p:nvPr/>
        </p:nvGrpSpPr>
        <p:grpSpPr>
          <a:xfrm>
            <a:off x="1713028" y="5373216"/>
            <a:ext cx="5379252" cy="1201604"/>
            <a:chOff x="549077" y="5427915"/>
            <a:chExt cx="5379252" cy="1201604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69E1653-EE5D-485C-8B5A-87A2006E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7095" y="5677515"/>
              <a:ext cx="1871234" cy="830520"/>
            </a:xfrm>
            <a:prstGeom prst="rect">
              <a:avLst/>
            </a:prstGeom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E57DC50-83B0-4D0F-B73D-67D35D218334}"/>
                </a:ext>
              </a:extLst>
            </p:cNvPr>
            <p:cNvSpPr txBox="1"/>
            <p:nvPr/>
          </p:nvSpPr>
          <p:spPr>
            <a:xfrm>
              <a:off x="1341080" y="5427915"/>
              <a:ext cx="28964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単語ベクトル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D9A8777-BEA9-4161-9593-A8CB25F6BBE0}"/>
                </a:ext>
              </a:extLst>
            </p:cNvPr>
            <p:cNvSpPr txBox="1"/>
            <p:nvPr/>
          </p:nvSpPr>
          <p:spPr>
            <a:xfrm>
              <a:off x="549077" y="5983188"/>
              <a:ext cx="35735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平均単語ベクトル</a:t>
              </a: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353BB2-43FE-4FE2-81F1-68A47979B908}"/>
              </a:ext>
            </a:extLst>
          </p:cNvPr>
          <p:cNvSpPr txBox="1"/>
          <p:nvPr/>
        </p:nvSpPr>
        <p:spPr>
          <a:xfrm>
            <a:off x="1691680" y="980728"/>
            <a:ext cx="6840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2800" dirty="0">
                <a:latin typeface="+mj-lt"/>
              </a:rPr>
              <a:t>例：コーパス中の</a:t>
            </a:r>
            <a:r>
              <a:rPr kumimoji="1" lang="en-US" altLang="ja-JP" sz="2800" dirty="0">
                <a:latin typeface="+mj-lt"/>
              </a:rPr>
              <a:t>take</a:t>
            </a:r>
            <a:r>
              <a:rPr kumimoji="1" lang="ja-JP" altLang="en-US" sz="2800" dirty="0">
                <a:latin typeface="+mj-lt"/>
              </a:rPr>
              <a:t>の全事例をベクトル化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81D3FA-F67B-ACB7-9EBD-F4398FD977F6}"/>
              </a:ext>
            </a:extLst>
          </p:cNvPr>
          <p:cNvSpPr txBox="1"/>
          <p:nvPr/>
        </p:nvSpPr>
        <p:spPr>
          <a:xfrm>
            <a:off x="5603071" y="2402885"/>
            <a:ext cx="3714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lt"/>
                <a:ea typeface="+mj-ea"/>
              </a:rPr>
              <a:t>それは語義の多様性？　　　　</a:t>
            </a:r>
            <a:endParaRPr lang="en-US" altLang="ja-JP" sz="2800" dirty="0">
              <a:latin typeface="+mj-lt"/>
              <a:ea typeface="+mj-ea"/>
            </a:endParaRPr>
          </a:p>
          <a:p>
            <a:r>
              <a:rPr lang="ja-JP" altLang="en-US" sz="2800" dirty="0">
                <a:latin typeface="+mj-lt"/>
                <a:ea typeface="+mj-ea"/>
              </a:rPr>
              <a:t>　　　（</a:t>
            </a:r>
            <a:r>
              <a:rPr lang="en-US" altLang="ja-JP" sz="2800" dirty="0">
                <a:latin typeface="+mj-lt"/>
                <a:ea typeface="+mj-ea"/>
              </a:rPr>
              <a:t>Harris 1954</a:t>
            </a:r>
            <a:r>
              <a:rPr lang="ja-JP" altLang="en-US" sz="2800" dirty="0">
                <a:latin typeface="+mj-lt"/>
                <a:ea typeface="+mj-ea"/>
              </a:rPr>
              <a:t>）</a:t>
            </a:r>
            <a:endParaRPr lang="en-US" altLang="ja-JP" sz="28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826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ばらつき＝平均ベクトルのノルム？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21</a:t>
            </a:fld>
            <a:endParaRPr lang="en-US" altLang="ja-JP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E8E5B9-CB7E-4F00-9075-8EAF2E58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0" y="2490073"/>
            <a:ext cx="5191500" cy="259575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5C273-849F-41FA-AF07-FE3E8CAF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23640"/>
            <a:ext cx="2451353" cy="1973312"/>
          </a:xfrm>
          <a:prstGeom prst="rect">
            <a:avLst/>
          </a:prstGeom>
        </p:spPr>
      </p:pic>
      <p:sp>
        <p:nvSpPr>
          <p:cNvPr id="28" name="矢印: 下カーブ 27">
            <a:extLst>
              <a:ext uri="{FF2B5EF4-FFF2-40B4-BE49-F238E27FC236}">
                <a16:creationId xmlns:a16="http://schemas.microsoft.com/office/drawing/2014/main" id="{5D11D0C0-5D5E-413F-8403-FC35F7D3AB99}"/>
              </a:ext>
            </a:extLst>
          </p:cNvPr>
          <p:cNvSpPr/>
          <p:nvPr/>
        </p:nvSpPr>
        <p:spPr>
          <a:xfrm rot="1938073">
            <a:off x="2164658" y="1945190"/>
            <a:ext cx="1098543" cy="634999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A1D6123-09F7-4B83-AC38-DE138DAA24B6}"/>
              </a:ext>
            </a:extLst>
          </p:cNvPr>
          <p:cNvSpPr/>
          <p:nvPr/>
        </p:nvSpPr>
        <p:spPr>
          <a:xfrm rot="1516009">
            <a:off x="3640814" y="2511910"/>
            <a:ext cx="2854711" cy="842486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E03D27E-D9B7-4448-9B58-79AF00324190}"/>
              </a:ext>
            </a:extLst>
          </p:cNvPr>
          <p:cNvGrpSpPr/>
          <p:nvPr/>
        </p:nvGrpSpPr>
        <p:grpSpPr>
          <a:xfrm>
            <a:off x="3329310" y="3246124"/>
            <a:ext cx="974488" cy="1733965"/>
            <a:chOff x="3329310" y="3246124"/>
            <a:chExt cx="974488" cy="1733965"/>
          </a:xfrm>
        </p:grpSpPr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7256EC4B-8427-48AD-B640-2ED247B8AB27}"/>
                </a:ext>
              </a:extLst>
            </p:cNvPr>
            <p:cNvSpPr/>
            <p:nvPr/>
          </p:nvSpPr>
          <p:spPr>
            <a:xfrm rot="12230203">
              <a:off x="3903107" y="3246124"/>
              <a:ext cx="400691" cy="1733965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8F87E532-7584-4CE9-98D1-4D294D503A64}"/>
                    </a:ext>
                  </a:extLst>
                </p:cNvPr>
                <p:cNvSpPr txBox="1"/>
                <p:nvPr/>
              </p:nvSpPr>
              <p:spPr>
                <a:xfrm>
                  <a:off x="3329310" y="3574624"/>
                  <a:ext cx="81708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4400" dirty="0">
                      <a:latin typeface="+mj-lt"/>
                      <a:ea typeface="+mj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</m:oMath>
                  </a14:m>
                  <a:endParaRPr kumimoji="1" lang="ja-JP" altLang="en-US" sz="4400" dirty="0">
                    <a:solidFill>
                      <a:srgbClr val="C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8F87E532-7584-4CE9-98D1-4D294D503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10" y="3574624"/>
                  <a:ext cx="817089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A9121A54-D886-4267-896D-FBDA1370E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370" y="3678342"/>
            <a:ext cx="1706951" cy="78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A63363-F97F-41E8-B411-98BFED2CC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4639242"/>
            <a:ext cx="1664861" cy="86209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CE7AE9D-7486-47C0-8E41-4BD594B12391}"/>
              </a:ext>
            </a:extLst>
          </p:cNvPr>
          <p:cNvGrpSpPr/>
          <p:nvPr/>
        </p:nvGrpSpPr>
        <p:grpSpPr>
          <a:xfrm>
            <a:off x="1713028" y="5373216"/>
            <a:ext cx="5379252" cy="1201604"/>
            <a:chOff x="549077" y="5427915"/>
            <a:chExt cx="5379252" cy="1201604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2625FC6-8683-450B-838B-19CC25849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7095" y="5677515"/>
              <a:ext cx="1871234" cy="830520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3A6EDBC-0C0A-43E2-9347-F84CD2DEF709}"/>
                </a:ext>
              </a:extLst>
            </p:cNvPr>
            <p:cNvSpPr txBox="1"/>
            <p:nvPr/>
          </p:nvSpPr>
          <p:spPr>
            <a:xfrm>
              <a:off x="1341080" y="5427915"/>
              <a:ext cx="28964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単語ベクトル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1738DBB-F767-48EB-8B38-4155186600A4}"/>
                </a:ext>
              </a:extLst>
            </p:cNvPr>
            <p:cNvSpPr txBox="1"/>
            <p:nvPr/>
          </p:nvSpPr>
          <p:spPr>
            <a:xfrm>
              <a:off x="549077" y="5983188"/>
              <a:ext cx="35735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平均単語ベクトル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9E94A68-6CFC-472C-F553-7289CBA8A185}"/>
              </a:ext>
            </a:extLst>
          </p:cNvPr>
          <p:cNvSpPr txBox="1"/>
          <p:nvPr/>
        </p:nvSpPr>
        <p:spPr>
          <a:xfrm>
            <a:off x="5529659" y="1877554"/>
            <a:ext cx="35068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+mj-lt"/>
                <a:ea typeface="+mj-ea"/>
              </a:rPr>
              <a:t>ノルムを</a:t>
            </a:r>
            <a:endParaRPr lang="en-US" altLang="ja-JP" sz="2800" dirty="0">
              <a:latin typeface="+mj-lt"/>
              <a:ea typeface="+mj-ea"/>
            </a:endParaRPr>
          </a:p>
          <a:p>
            <a:r>
              <a:rPr lang="ja-JP" altLang="en-US" sz="2800" dirty="0">
                <a:latin typeface="+mj-lt"/>
                <a:ea typeface="+mj-ea"/>
              </a:rPr>
              <a:t>語義の多様性に！</a:t>
            </a:r>
            <a:endParaRPr kumimoji="1" lang="ja-JP" altLang="en-US" sz="28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4810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9011344" cy="836613"/>
          </a:xfrm>
        </p:spPr>
        <p:txBody>
          <a:bodyPr/>
          <a:lstStyle/>
          <a:p>
            <a:r>
              <a:rPr lang="ja-JP" altLang="en-US" dirty="0"/>
              <a:t>メンバーのつぶやき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22</a:t>
            </a:fld>
            <a:endParaRPr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7AF03B1-F36C-4E13-A835-57BDBE2AE0D2}"/>
              </a:ext>
            </a:extLst>
          </p:cNvPr>
          <p:cNvGrpSpPr/>
          <p:nvPr/>
        </p:nvGrpSpPr>
        <p:grpSpPr>
          <a:xfrm>
            <a:off x="2339752" y="1420918"/>
            <a:ext cx="4752528" cy="1188033"/>
            <a:chOff x="2083118" y="9208475"/>
            <a:chExt cx="6917910" cy="1623674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0718EF80-98E6-E778-903B-97EEEA699A25}"/>
                </a:ext>
              </a:extLst>
            </p:cNvPr>
            <p:cNvSpPr txBox="1"/>
            <p:nvPr/>
          </p:nvSpPr>
          <p:spPr>
            <a:xfrm>
              <a:off x="2083118" y="9311940"/>
              <a:ext cx="6917910" cy="138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+mj-lt"/>
                  <a:ea typeface="+mj-ea"/>
                </a:rPr>
                <a:t>文脈付き単語ベクトルの平均をとり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そのノルムを語義の多様性とすると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意味変化検出がかなりうまくいく</a:t>
              </a:r>
              <a:endParaRPr lang="en-US" altLang="ja-JP" sz="2000" dirty="0">
                <a:solidFill>
                  <a:srgbClr val="C00000"/>
                </a:solidFill>
                <a:latin typeface="+mj-lt"/>
                <a:ea typeface="+mj-ea"/>
              </a:endParaRPr>
            </a:p>
          </p:txBody>
        </p:sp>
        <p:sp>
          <p:nvSpPr>
            <p:cNvPr id="5" name="角丸四角形吹き出し 154">
              <a:extLst>
                <a:ext uri="{FF2B5EF4-FFF2-40B4-BE49-F238E27FC236}">
                  <a16:creationId xmlns:a16="http://schemas.microsoft.com/office/drawing/2014/main" id="{06DD7C75-80F9-6F68-2673-AF97545ED99D}"/>
                </a:ext>
              </a:extLst>
            </p:cNvPr>
            <p:cNvSpPr/>
            <p:nvPr/>
          </p:nvSpPr>
          <p:spPr>
            <a:xfrm>
              <a:off x="2083118" y="9208475"/>
              <a:ext cx="6917910" cy="1623674"/>
            </a:xfrm>
            <a:prstGeom prst="wedgeRoundRectCallout">
              <a:avLst>
                <a:gd name="adj1" fmla="val -53755"/>
                <a:gd name="adj2" fmla="val 13289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latin typeface="+mj-lt"/>
                <a:ea typeface="+mj-ea"/>
              </a:endParaRP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3176E816-7133-2F96-951E-4128DD98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3" y="1421848"/>
            <a:ext cx="1440160" cy="2007152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08CAB39-10CB-2B68-A5E7-51DF0C01A890}"/>
              </a:ext>
            </a:extLst>
          </p:cNvPr>
          <p:cNvGrpSpPr/>
          <p:nvPr/>
        </p:nvGrpSpPr>
        <p:grpSpPr>
          <a:xfrm>
            <a:off x="2339752" y="4538984"/>
            <a:ext cx="4752528" cy="1188033"/>
            <a:chOff x="2083118" y="9208475"/>
            <a:chExt cx="6917910" cy="1623674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6352FB4-71CB-F995-ABD9-59024EEBE38C}"/>
                </a:ext>
              </a:extLst>
            </p:cNvPr>
            <p:cNvSpPr txBox="1"/>
            <p:nvPr/>
          </p:nvSpPr>
          <p:spPr>
            <a:xfrm>
              <a:off x="2083118" y="9311940"/>
              <a:ext cx="6917910" cy="1388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>
                  <a:latin typeface="+mj-lt"/>
                  <a:ea typeface="+mj-ea"/>
                </a:rPr>
                <a:t>面白いと思います．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これって，</a:t>
              </a:r>
              <a:r>
                <a:rPr lang="en-US" altLang="ja-JP" sz="2000" dirty="0">
                  <a:latin typeface="+mj-lt"/>
                  <a:ea typeface="+mj-ea"/>
                </a:rPr>
                <a:t>von Mises-Fisher</a:t>
              </a:r>
              <a:r>
                <a:rPr lang="ja-JP" altLang="en-US" sz="2000" dirty="0">
                  <a:latin typeface="+mj-lt"/>
                  <a:ea typeface="+mj-ea"/>
                </a:rPr>
                <a:t>分布の分散みたいなのに関係していると思います．</a:t>
              </a:r>
              <a:endParaRPr lang="en-US" altLang="ja-JP" sz="2000" dirty="0">
                <a:latin typeface="+mj-lt"/>
                <a:ea typeface="+mj-ea"/>
              </a:endParaRPr>
            </a:p>
          </p:txBody>
        </p:sp>
        <p:sp>
          <p:nvSpPr>
            <p:cNvPr id="13" name="角丸四角形吹き出し 154">
              <a:extLst>
                <a:ext uri="{FF2B5EF4-FFF2-40B4-BE49-F238E27FC236}">
                  <a16:creationId xmlns:a16="http://schemas.microsoft.com/office/drawing/2014/main" id="{F3A746FE-3C54-2BFE-8F3A-949CA6689DCA}"/>
                </a:ext>
              </a:extLst>
            </p:cNvPr>
            <p:cNvSpPr/>
            <p:nvPr/>
          </p:nvSpPr>
          <p:spPr>
            <a:xfrm>
              <a:off x="2083118" y="9208475"/>
              <a:ext cx="6917910" cy="1623674"/>
            </a:xfrm>
            <a:prstGeom prst="wedgeRoundRectCallout">
              <a:avLst>
                <a:gd name="adj1" fmla="val 53470"/>
                <a:gd name="adj2" fmla="val 687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latin typeface="+mj-lt"/>
                <a:ea typeface="+mj-ea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93A9721-41B4-6E8C-146C-97743E53974D}"/>
              </a:ext>
            </a:extLst>
          </p:cNvPr>
          <p:cNvGrpSpPr/>
          <p:nvPr/>
        </p:nvGrpSpPr>
        <p:grpSpPr>
          <a:xfrm>
            <a:off x="3851920" y="3068960"/>
            <a:ext cx="1440160" cy="830997"/>
            <a:chOff x="3851920" y="3068960"/>
            <a:chExt cx="1440160" cy="830997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A88856A-A282-72E0-F501-A5D6E9A260DE}"/>
                </a:ext>
              </a:extLst>
            </p:cNvPr>
            <p:cNvSpPr txBox="1"/>
            <p:nvPr/>
          </p:nvSpPr>
          <p:spPr>
            <a:xfrm>
              <a:off x="4427984" y="3068960"/>
              <a:ext cx="5040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:</a:t>
              </a:r>
            </a:p>
            <a:p>
              <a:r>
                <a:rPr lang="en-US" altLang="ja-JP" dirty="0"/>
                <a:t>:</a:t>
              </a:r>
            </a:p>
            <a:p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1796148-B6D4-DB5A-CF65-41AA9C9397F7}"/>
                </a:ext>
              </a:extLst>
            </p:cNvPr>
            <p:cNvSpPr txBox="1"/>
            <p:nvPr/>
          </p:nvSpPr>
          <p:spPr>
            <a:xfrm>
              <a:off x="3851920" y="3356992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（活発な議論）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A520796-417E-9B6F-5327-B9ED00E9AF48}"/>
              </a:ext>
            </a:extLst>
          </p:cNvPr>
          <p:cNvGrpSpPr/>
          <p:nvPr/>
        </p:nvGrpSpPr>
        <p:grpSpPr>
          <a:xfrm>
            <a:off x="7306414" y="3961548"/>
            <a:ext cx="1639024" cy="2509009"/>
            <a:chOff x="7306414" y="3961548"/>
            <a:chExt cx="1639024" cy="250900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0AF573E-B1A4-4965-B1F8-ED9119863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8304" y="3961548"/>
              <a:ext cx="1637134" cy="2025953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08B7F62-569E-F7DD-8A27-1776228FE442}"/>
                </a:ext>
              </a:extLst>
            </p:cNvPr>
            <p:cNvSpPr txBox="1"/>
            <p:nvPr/>
          </p:nvSpPr>
          <p:spPr>
            <a:xfrm>
              <a:off x="7306414" y="5947337"/>
              <a:ext cx="1637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高村</a:t>
              </a:r>
              <a:endParaRPr lang="en-US" altLang="ja-JP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6769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363272" cy="836613"/>
          </a:xfrm>
        </p:spPr>
        <p:txBody>
          <a:bodyPr/>
          <a:lstStyle/>
          <a:p>
            <a:r>
              <a:rPr lang="en-US" altLang="ja-JP" dirty="0"/>
              <a:t>von Mises-Fisher</a:t>
            </a:r>
            <a:r>
              <a:rPr lang="ja-JP" altLang="en-US" dirty="0"/>
              <a:t>分布のばらつき（集中度）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23</a:t>
            </a:fld>
            <a:endParaRPr lang="en-US" altLang="ja-JP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1E8E5B9-CB7E-4F00-9075-8EAF2E58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40" y="2490073"/>
            <a:ext cx="5191500" cy="259575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7C5C273-849F-41FA-AF07-FE3E8CAF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23640"/>
            <a:ext cx="2451353" cy="1973312"/>
          </a:xfrm>
          <a:prstGeom prst="rect">
            <a:avLst/>
          </a:prstGeom>
        </p:spPr>
      </p:pic>
      <p:sp>
        <p:nvSpPr>
          <p:cNvPr id="28" name="矢印: 下カーブ 27">
            <a:extLst>
              <a:ext uri="{FF2B5EF4-FFF2-40B4-BE49-F238E27FC236}">
                <a16:creationId xmlns:a16="http://schemas.microsoft.com/office/drawing/2014/main" id="{5D11D0C0-5D5E-413F-8403-FC35F7D3AB99}"/>
              </a:ext>
            </a:extLst>
          </p:cNvPr>
          <p:cNvSpPr/>
          <p:nvPr/>
        </p:nvSpPr>
        <p:spPr>
          <a:xfrm rot="1938073">
            <a:off x="2164658" y="1945190"/>
            <a:ext cx="1098543" cy="634999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E90EFB0-E6E0-407B-8AC3-C67BCC91066A}"/>
              </a:ext>
            </a:extLst>
          </p:cNvPr>
          <p:cNvSpPr txBox="1"/>
          <p:nvPr/>
        </p:nvSpPr>
        <p:spPr>
          <a:xfrm>
            <a:off x="2071859" y="1351806"/>
            <a:ext cx="6278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4000" dirty="0">
                <a:latin typeface="+mj-lt"/>
              </a:rPr>
              <a:t>von Mises-Fisher</a:t>
            </a:r>
            <a:r>
              <a:rPr lang="ja-JP" altLang="en-US" sz="4000" dirty="0">
                <a:latin typeface="+mj-lt"/>
              </a:rPr>
              <a:t>分布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CA1D6123-09F7-4B83-AC38-DE138DAA24B6}"/>
              </a:ext>
            </a:extLst>
          </p:cNvPr>
          <p:cNvSpPr/>
          <p:nvPr/>
        </p:nvSpPr>
        <p:spPr>
          <a:xfrm rot="1516009">
            <a:off x="3640814" y="2511910"/>
            <a:ext cx="2854711" cy="842486"/>
          </a:xfrm>
          <a:prstGeom prst="ellipse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2C1AB3-F3F6-4A43-A11D-BEBC07A686CF}"/>
                  </a:ext>
                </a:extLst>
              </p:cNvPr>
              <p:cNvSpPr txBox="1"/>
              <p:nvPr/>
            </p:nvSpPr>
            <p:spPr>
              <a:xfrm>
                <a:off x="5580112" y="1988840"/>
                <a:ext cx="3124619" cy="141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5400" dirty="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5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ja-JP" sz="5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ja-JP" sz="5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ja-JP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5400" dirty="0">
                  <a:solidFill>
                    <a:srgbClr val="C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2C1AB3-F3F6-4A43-A11D-BEBC07A68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988840"/>
                <a:ext cx="3124619" cy="1416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E03D27E-D9B7-4448-9B58-79AF00324190}"/>
              </a:ext>
            </a:extLst>
          </p:cNvPr>
          <p:cNvGrpSpPr/>
          <p:nvPr/>
        </p:nvGrpSpPr>
        <p:grpSpPr>
          <a:xfrm>
            <a:off x="3329310" y="3246124"/>
            <a:ext cx="974488" cy="1733965"/>
            <a:chOff x="3329310" y="3246124"/>
            <a:chExt cx="974488" cy="1733965"/>
          </a:xfrm>
        </p:grpSpPr>
        <p:sp>
          <p:nvSpPr>
            <p:cNvPr id="32" name="右中かっこ 31">
              <a:extLst>
                <a:ext uri="{FF2B5EF4-FFF2-40B4-BE49-F238E27FC236}">
                  <a16:creationId xmlns:a16="http://schemas.microsoft.com/office/drawing/2014/main" id="{7256EC4B-8427-48AD-B640-2ED247B8AB27}"/>
                </a:ext>
              </a:extLst>
            </p:cNvPr>
            <p:cNvSpPr/>
            <p:nvPr/>
          </p:nvSpPr>
          <p:spPr>
            <a:xfrm rot="12230203">
              <a:off x="3903107" y="3246124"/>
              <a:ext cx="400691" cy="1733965"/>
            </a:xfrm>
            <a:prstGeom prst="righ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8F87E532-7584-4CE9-98D1-4D294D503A64}"/>
                    </a:ext>
                  </a:extLst>
                </p:cNvPr>
                <p:cNvSpPr txBox="1"/>
                <p:nvPr/>
              </p:nvSpPr>
              <p:spPr>
                <a:xfrm>
                  <a:off x="3329310" y="3574624"/>
                  <a:ext cx="81708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4400" dirty="0">
                      <a:latin typeface="+mj-lt"/>
                      <a:ea typeface="+mj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4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</m:oMath>
                  </a14:m>
                  <a:endParaRPr kumimoji="1" lang="ja-JP" altLang="en-US" sz="4400" dirty="0">
                    <a:solidFill>
                      <a:srgbClr val="C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8F87E532-7584-4CE9-98D1-4D294D503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10" y="3574624"/>
                  <a:ext cx="817089" cy="7694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A9121A54-D886-4267-896D-FBDA1370E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370" y="3678342"/>
            <a:ext cx="1706951" cy="7801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BA63363-F97F-41E8-B411-98BFED2CCC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4639242"/>
            <a:ext cx="1664861" cy="862090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CE7AE9D-7486-47C0-8E41-4BD594B12391}"/>
              </a:ext>
            </a:extLst>
          </p:cNvPr>
          <p:cNvGrpSpPr/>
          <p:nvPr/>
        </p:nvGrpSpPr>
        <p:grpSpPr>
          <a:xfrm>
            <a:off x="1713028" y="5373216"/>
            <a:ext cx="5379252" cy="1201604"/>
            <a:chOff x="549077" y="5427915"/>
            <a:chExt cx="5379252" cy="1201604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D2625FC6-8683-450B-838B-19CC25849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7095" y="5677515"/>
              <a:ext cx="1871234" cy="830520"/>
            </a:xfrm>
            <a:prstGeom prst="rect">
              <a:avLst/>
            </a:prstGeom>
          </p:spPr>
        </p:pic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3A6EDBC-0C0A-43E2-9347-F84CD2DEF709}"/>
                </a:ext>
              </a:extLst>
            </p:cNvPr>
            <p:cNvSpPr txBox="1"/>
            <p:nvPr/>
          </p:nvSpPr>
          <p:spPr>
            <a:xfrm>
              <a:off x="1341080" y="5427915"/>
              <a:ext cx="28964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単語ベクトル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1738DBB-F767-48EB-8B38-4155186600A4}"/>
                </a:ext>
              </a:extLst>
            </p:cNvPr>
            <p:cNvSpPr txBox="1"/>
            <p:nvPr/>
          </p:nvSpPr>
          <p:spPr>
            <a:xfrm>
              <a:off x="549077" y="5983188"/>
              <a:ext cx="357351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600" dirty="0">
                  <a:latin typeface="+mj-lt"/>
                </a:rPr>
                <a:t>平均単語ベクトル</a:t>
              </a:r>
            </a:p>
          </p:txBody>
        </p:sp>
      </p:grpSp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BBA33DB9-35A8-E02C-1C59-E08CEEDEBF61}"/>
              </a:ext>
            </a:extLst>
          </p:cNvPr>
          <p:cNvSpPr/>
          <p:nvPr/>
        </p:nvSpPr>
        <p:spPr>
          <a:xfrm>
            <a:off x="416902" y="5537694"/>
            <a:ext cx="840357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直感がうまく数式に乗った！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55787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836613"/>
          </a:xfrm>
        </p:spPr>
        <p:txBody>
          <a:bodyPr/>
          <a:lstStyle/>
          <a:p>
            <a:r>
              <a:rPr lang="ja-JP" altLang="en-US" dirty="0"/>
              <a:t>提案意味変化検出のためのスコア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24</a:t>
            </a:fld>
            <a:endParaRPr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DA58EE3-6C9E-485F-B233-BD974CBB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14" y="1694464"/>
            <a:ext cx="1275539" cy="724609"/>
          </a:xfrm>
          <a:prstGeom prst="rect">
            <a:avLst/>
          </a:prstGeom>
          <a:noFill/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BCA50-35E2-4E90-8A4B-5FC898800E99}"/>
              </a:ext>
            </a:extLst>
          </p:cNvPr>
          <p:cNvSpPr txBox="1"/>
          <p:nvPr/>
        </p:nvSpPr>
        <p:spPr>
          <a:xfrm>
            <a:off x="2195736" y="1100252"/>
            <a:ext cx="2107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コーパス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9818847-C6E9-4BB9-BFAA-E4BEF4B748EE}"/>
              </a:ext>
            </a:extLst>
          </p:cNvPr>
          <p:cNvGrpSpPr/>
          <p:nvPr/>
        </p:nvGrpSpPr>
        <p:grpSpPr>
          <a:xfrm>
            <a:off x="2326552" y="2419072"/>
            <a:ext cx="1246888" cy="1585992"/>
            <a:chOff x="2326552" y="2419072"/>
            <a:chExt cx="1246888" cy="1585992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105AF99B-EB83-4465-BD9D-218FE4399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6552" y="3001333"/>
              <a:ext cx="1246888" cy="1003731"/>
            </a:xfrm>
            <a:prstGeom prst="rect">
              <a:avLst/>
            </a:prstGeom>
          </p:spPr>
        </p:pic>
        <p:cxnSp>
          <p:nvCxnSpPr>
            <p:cNvPr id="26" name="コネクタ: 曲線 25">
              <a:extLst>
                <a:ext uri="{FF2B5EF4-FFF2-40B4-BE49-F238E27FC236}">
                  <a16:creationId xmlns:a16="http://schemas.microsoft.com/office/drawing/2014/main" id="{A6F0A796-54CC-4927-87F4-89405BFE5E3F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5400000">
              <a:off x="2800084" y="2548465"/>
              <a:ext cx="578693" cy="319908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607EF3F7-401B-4FFC-B83E-2F4029CC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986" y="1701622"/>
            <a:ext cx="1275539" cy="724609"/>
          </a:xfrm>
          <a:prstGeom prst="rect">
            <a:avLst/>
          </a:prstGeom>
          <a:noFill/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2FD7CA3-0C7A-42C2-BE20-27B3FEC9E459}"/>
              </a:ext>
            </a:extLst>
          </p:cNvPr>
          <p:cNvSpPr txBox="1"/>
          <p:nvPr/>
        </p:nvSpPr>
        <p:spPr>
          <a:xfrm>
            <a:off x="4824946" y="1089510"/>
            <a:ext cx="2483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コーパス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 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85D4FBC-F974-464E-A45D-16B01670307C}"/>
              </a:ext>
            </a:extLst>
          </p:cNvPr>
          <p:cNvGrpSpPr/>
          <p:nvPr/>
        </p:nvGrpSpPr>
        <p:grpSpPr>
          <a:xfrm>
            <a:off x="5617034" y="2426231"/>
            <a:ext cx="1229924" cy="1528336"/>
            <a:chOff x="5617034" y="2426231"/>
            <a:chExt cx="1229924" cy="1528336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D8C36316-F29B-413D-A5D5-B6CC69053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7034" y="2953663"/>
              <a:ext cx="1229924" cy="1000904"/>
            </a:xfrm>
            <a:prstGeom prst="rect">
              <a:avLst/>
            </a:prstGeom>
          </p:spPr>
        </p:pic>
        <p:cxnSp>
          <p:nvCxnSpPr>
            <p:cNvPr id="30" name="コネクタ: 曲線 29">
              <a:extLst>
                <a:ext uri="{FF2B5EF4-FFF2-40B4-BE49-F238E27FC236}">
                  <a16:creationId xmlns:a16="http://schemas.microsoft.com/office/drawing/2014/main" id="{3401A893-65C3-4A57-948D-18C6A13D1509}"/>
                </a:ext>
              </a:extLst>
            </p:cNvPr>
            <p:cNvCxnSpPr>
              <a:cxnSpLocks/>
              <a:stCxn id="27" idx="2"/>
              <a:endCxn id="23" idx="0"/>
            </p:cNvCxnSpPr>
            <p:nvPr/>
          </p:nvCxnSpPr>
          <p:spPr>
            <a:xfrm rot="16200000" flipH="1">
              <a:off x="5763660" y="2485327"/>
              <a:ext cx="527432" cy="409240"/>
            </a:xfrm>
            <a:prstGeom prst="curved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9ADCF499-9E91-4847-8070-832BA98C7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648" y="4625282"/>
            <a:ext cx="689762" cy="61775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2CC85C2-5138-42C1-8B11-E2D6985D7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675" y="5459060"/>
            <a:ext cx="682182" cy="648072"/>
          </a:xfrm>
          <a:prstGeom prst="rect">
            <a:avLst/>
          </a:prstGeom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3579729-5B04-4AA2-8550-3CD2E5B422D0}"/>
              </a:ext>
            </a:extLst>
          </p:cNvPr>
          <p:cNvCxnSpPr>
            <a:cxnSpLocks/>
          </p:cNvCxnSpPr>
          <p:nvPr/>
        </p:nvCxnSpPr>
        <p:spPr>
          <a:xfrm>
            <a:off x="3203848" y="5346585"/>
            <a:ext cx="94623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0EE204D-D372-4959-BF85-69EFF9FADB01}"/>
                  </a:ext>
                </a:extLst>
              </p:cNvPr>
              <p:cNvSpPr txBox="1"/>
              <p:nvPr/>
            </p:nvSpPr>
            <p:spPr>
              <a:xfrm>
                <a:off x="3934055" y="4742504"/>
                <a:ext cx="2506196" cy="11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dirty="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ja-JP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ja-JP" sz="3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ja-JP" sz="36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ja-JP" sz="36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ja-JP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ja-JP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3600" dirty="0">
                  <a:solidFill>
                    <a:srgbClr val="C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F0EE204D-D372-4959-BF85-69EFF9FAD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55" y="4742504"/>
                <a:ext cx="2506196" cy="1111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6A12807-5C00-40B4-9157-5197ECDF210B}"/>
              </a:ext>
            </a:extLst>
          </p:cNvPr>
          <p:cNvSpPr txBox="1"/>
          <p:nvPr/>
        </p:nvSpPr>
        <p:spPr>
          <a:xfrm>
            <a:off x="3214315" y="3933056"/>
            <a:ext cx="3057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意味変化スコア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角丸四角形 24">
                <a:extLst>
                  <a:ext uri="{FF2B5EF4-FFF2-40B4-BE49-F238E27FC236}">
                    <a16:creationId xmlns:a16="http://schemas.microsoft.com/office/drawing/2014/main" id="{ED50C6B8-EB01-412A-AF13-82E44C4C60EF}"/>
                  </a:ext>
                </a:extLst>
              </p:cNvPr>
              <p:cNvSpPr/>
              <p:nvPr/>
            </p:nvSpPr>
            <p:spPr>
              <a:xfrm>
                <a:off x="1465312" y="6213686"/>
                <a:ext cx="6995120" cy="455674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 dirty="0"/>
                  <a:t>平均ベクトルとノルム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ja-JP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800" dirty="0"/>
                  <a:t>,</a:t>
                </a:r>
                <a:r>
                  <a:rPr lang="en-US" altLang="ja-JP" sz="28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ja-JP" altLang="en-US" sz="2800" dirty="0"/>
                  <a:t>を求めるだけ！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4" name="角丸四角形 24">
                <a:extLst>
                  <a:ext uri="{FF2B5EF4-FFF2-40B4-BE49-F238E27FC236}">
                    <a16:creationId xmlns:a16="http://schemas.microsoft.com/office/drawing/2014/main" id="{ED50C6B8-EB01-412A-AF13-82E44C4C6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12" y="6213686"/>
                <a:ext cx="6995120" cy="45567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66ED7A2-862E-4A36-9135-ADAE6BF78692}"/>
              </a:ext>
            </a:extLst>
          </p:cNvPr>
          <p:cNvGrpSpPr/>
          <p:nvPr/>
        </p:nvGrpSpPr>
        <p:grpSpPr>
          <a:xfrm>
            <a:off x="3460967" y="1908121"/>
            <a:ext cx="2218358" cy="1091428"/>
            <a:chOff x="3460967" y="1908121"/>
            <a:chExt cx="2218358" cy="1091428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B7CD4DB-9B5A-4984-9FC4-CBC0C8B68B8F}"/>
                </a:ext>
              </a:extLst>
            </p:cNvPr>
            <p:cNvSpPr txBox="1"/>
            <p:nvPr/>
          </p:nvSpPr>
          <p:spPr>
            <a:xfrm>
              <a:off x="3460967" y="2353218"/>
              <a:ext cx="22183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latin typeface="+mj-lt"/>
                  <a:ea typeface="+mj-ea"/>
                </a:rPr>
                <a:t>ベクトル化</a:t>
              </a:r>
              <a:endParaRPr kumimoji="1" lang="ja-JP" altLang="en-US" sz="3600" dirty="0">
                <a:solidFill>
                  <a:srgbClr val="C00000"/>
                </a:solidFill>
                <a:latin typeface="+mj-lt"/>
                <a:ea typeface="+mj-ea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9018CE3-8160-4394-8D43-6FD4948C7CEA}"/>
                </a:ext>
              </a:extLst>
            </p:cNvPr>
            <p:cNvSpPr txBox="1"/>
            <p:nvPr/>
          </p:nvSpPr>
          <p:spPr>
            <a:xfrm>
              <a:off x="3820988" y="1908121"/>
              <a:ext cx="1505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/>
                <a:t>単語</a:t>
              </a:r>
              <a:r>
                <a:rPr kumimoji="1" lang="en-US" altLang="ja-JP" sz="3600" i="1" dirty="0"/>
                <a:t>w</a:t>
              </a:r>
              <a:endParaRPr kumimoji="1" lang="ja-JP" altLang="en-US" sz="3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03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/>
              <a:t>von Mises-Fisher</a:t>
            </a:r>
            <a:r>
              <a:rPr lang="ja-JP" altLang="en-US" dirty="0"/>
              <a:t>分布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25</a:t>
            </a:fld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4092E7-7176-426B-BE6D-54FE8EE8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11973"/>
            <a:ext cx="5268060" cy="110505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545B5B-AF33-4B47-AC79-F5E8A99B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161" y="2174961"/>
            <a:ext cx="314369" cy="32389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A3B0336-EB91-49C8-BD6A-93277AFD8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34" y="2665448"/>
            <a:ext cx="333422" cy="33342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B192208-CDEC-4238-8CC5-EB49E49FE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634" y="3197618"/>
            <a:ext cx="323895" cy="30484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F1095E-EFB5-44C1-B0AD-F95A9DA899CB}"/>
              </a:ext>
            </a:extLst>
          </p:cNvPr>
          <p:cNvSpPr txBox="1"/>
          <p:nvPr/>
        </p:nvSpPr>
        <p:spPr>
          <a:xfrm>
            <a:off x="1405860" y="2081123"/>
            <a:ext cx="7126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：  次元単位ベクトル（今回は正規化した単語ベクトル）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20FB5F4-E58E-44C7-B936-D9EDF334EB67}"/>
              </a:ext>
            </a:extLst>
          </p:cNvPr>
          <p:cNvSpPr txBox="1"/>
          <p:nvPr/>
        </p:nvSpPr>
        <p:spPr>
          <a:xfrm>
            <a:off x="1405861" y="2563823"/>
            <a:ext cx="231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：平均方向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C5DAECE-163C-4F36-8B13-70B4B517FF24}"/>
              </a:ext>
            </a:extLst>
          </p:cNvPr>
          <p:cNvSpPr txBox="1"/>
          <p:nvPr/>
        </p:nvSpPr>
        <p:spPr>
          <a:xfrm>
            <a:off x="1405861" y="3067879"/>
            <a:ext cx="282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：集中度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0B91FE5-FC9B-4639-B2B8-C387824F15B0}"/>
              </a:ext>
            </a:extLst>
          </p:cNvPr>
          <p:cNvGrpSpPr/>
          <p:nvPr/>
        </p:nvGrpSpPr>
        <p:grpSpPr>
          <a:xfrm>
            <a:off x="1429569" y="3676269"/>
            <a:ext cx="5878735" cy="461665"/>
            <a:chOff x="1357561" y="4767252"/>
            <a:chExt cx="5878735" cy="461665"/>
          </a:xfrm>
        </p:grpSpPr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C9C1287C-B308-4B2F-8399-B4CBB92E7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561" y="4837804"/>
              <a:ext cx="314369" cy="323895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486194FC-A0B7-4E10-85A1-81AA4D5EA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7047" y="4861549"/>
              <a:ext cx="333422" cy="333422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B9642C1B-1017-4907-A3F2-087B3A549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144" y="4890128"/>
              <a:ext cx="323895" cy="304843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FBBDCD4-4B1D-4905-9BBE-73F925DBA475}"/>
                </a:ext>
              </a:extLst>
            </p:cNvPr>
            <p:cNvSpPr txBox="1"/>
            <p:nvPr/>
          </p:nvSpPr>
          <p:spPr>
            <a:xfrm>
              <a:off x="1619672" y="4767252"/>
              <a:ext cx="56166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C00000"/>
                  </a:solidFill>
                </a:rPr>
                <a:t>は，平均方向　　を中心に集中度　で分布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90D7DEE-910A-44BA-9783-B2048A03E6DA}"/>
                  </a:ext>
                </a:extLst>
              </p:cNvPr>
              <p:cNvSpPr txBox="1"/>
              <p:nvPr/>
            </p:nvSpPr>
            <p:spPr>
              <a:xfrm>
                <a:off x="2411760" y="4153753"/>
                <a:ext cx="4032448" cy="1459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5400" dirty="0"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ja-JP" altLang="en-US" sz="5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ja-JP" sz="5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5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ja-JP" sz="5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ja-JP" sz="5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ja-JP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ja-JP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ja-JP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5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e>
                          <m:sup>
                            <m:r>
                              <a:rPr lang="en-US" altLang="ja-JP" sz="5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kumimoji="1" lang="ja-JP" altLang="en-US" sz="5400" dirty="0">
                  <a:solidFill>
                    <a:srgbClr val="C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90D7DEE-910A-44BA-9783-B2048A03E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153753"/>
                <a:ext cx="4032448" cy="14599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角丸四角形 24">
            <a:extLst>
              <a:ext uri="{FF2B5EF4-FFF2-40B4-BE49-F238E27FC236}">
                <a16:creationId xmlns:a16="http://schemas.microsoft.com/office/drawing/2014/main" id="{0B398964-03AA-41A1-8953-404125D4D6F7}"/>
              </a:ext>
            </a:extLst>
          </p:cNvPr>
          <p:cNvSpPr/>
          <p:nvPr/>
        </p:nvSpPr>
        <p:spPr>
          <a:xfrm>
            <a:off x="1465312" y="5668867"/>
            <a:ext cx="69951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この集中度が意味の広さ（狭さ）に対応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D3EBB0F-EDDD-4357-AC59-AB352DB3CD3B}"/>
                  </a:ext>
                </a:extLst>
              </p:cNvPr>
              <p:cNvSpPr txBox="1"/>
              <p:nvPr/>
            </p:nvSpPr>
            <p:spPr>
              <a:xfrm>
                <a:off x="1542077" y="2067821"/>
                <a:ext cx="4236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C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D3EBB0F-EDDD-4357-AC59-AB352DB3C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77" y="2067821"/>
                <a:ext cx="4236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9F4AF0-3697-4DFC-B2DC-1281C2613A04}"/>
              </a:ext>
            </a:extLst>
          </p:cNvPr>
          <p:cNvSpPr txBox="1"/>
          <p:nvPr/>
        </p:nvSpPr>
        <p:spPr>
          <a:xfrm>
            <a:off x="1465312" y="6285966"/>
            <a:ext cx="7499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https://www.jmlr.org/papers/volume6/banerjee05a/banerjee05a.pdf</a:t>
            </a:r>
            <a:endParaRPr lang="en-US" altLang="ja-JP" dirty="0"/>
          </a:p>
          <a:p>
            <a:r>
              <a:rPr lang="en-US" altLang="ja-JP" dirty="0"/>
              <a:t>κ</a:t>
            </a:r>
            <a:r>
              <a:rPr lang="ja-JP" altLang="en-US" dirty="0"/>
              <a:t>の推定についてはこの文献が詳しい．</a:t>
            </a:r>
          </a:p>
        </p:txBody>
      </p:sp>
    </p:spTree>
    <p:extLst>
      <p:ext uri="{BB962C8B-B14F-4D97-AF65-F5344CB8AC3E}">
        <p14:creationId xmlns:p14="http://schemas.microsoft.com/office/powerpoint/2010/main" val="52725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836613"/>
          </a:xfrm>
        </p:spPr>
        <p:txBody>
          <a:bodyPr/>
          <a:lstStyle/>
          <a:p>
            <a:r>
              <a:rPr lang="ja-JP" altLang="en-US" dirty="0"/>
              <a:t>代表事例抽出のためのスコア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26</a:t>
            </a:fld>
            <a:endParaRPr lang="en-US" altLang="ja-JP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DA58EE3-6C9E-485F-B233-BD974CBB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38" y="1694464"/>
            <a:ext cx="1275539" cy="724609"/>
          </a:xfrm>
          <a:prstGeom prst="rect">
            <a:avLst/>
          </a:prstGeom>
          <a:noFill/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5BCA50-35E2-4E90-8A4B-5FC898800E99}"/>
              </a:ext>
            </a:extLst>
          </p:cNvPr>
          <p:cNvSpPr txBox="1"/>
          <p:nvPr/>
        </p:nvSpPr>
        <p:spPr>
          <a:xfrm>
            <a:off x="2411760" y="1100252"/>
            <a:ext cx="2107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コーパス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 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05AF99B-EB83-4465-BD9D-218FE4399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576" y="3001333"/>
            <a:ext cx="1246888" cy="100373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8C36316-F29B-413D-A5D5-B6CC69053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988" y="2953663"/>
            <a:ext cx="1229924" cy="1000904"/>
          </a:xfrm>
          <a:prstGeom prst="rect">
            <a:avLst/>
          </a:prstGeom>
        </p:spPr>
      </p:pic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A6F0A796-54CC-4927-87F4-89405BFE5E3F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016108" y="2548465"/>
            <a:ext cx="578693" cy="319908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図 26">
            <a:extLst>
              <a:ext uri="{FF2B5EF4-FFF2-40B4-BE49-F238E27FC236}">
                <a16:creationId xmlns:a16="http://schemas.microsoft.com/office/drawing/2014/main" id="{607EF3F7-401B-4FFC-B83E-2F4029CC4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40" y="1701622"/>
            <a:ext cx="1275539" cy="724609"/>
          </a:xfrm>
          <a:prstGeom prst="rect">
            <a:avLst/>
          </a:prstGeom>
          <a:noFill/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2FD7CA3-0C7A-42C2-BE20-27B3FEC9E459}"/>
              </a:ext>
            </a:extLst>
          </p:cNvPr>
          <p:cNvSpPr txBox="1"/>
          <p:nvPr/>
        </p:nvSpPr>
        <p:spPr>
          <a:xfrm>
            <a:off x="4646900" y="1089510"/>
            <a:ext cx="2483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コーパス</a:t>
            </a:r>
            <a:r>
              <a:rPr lang="en-US" altLang="ja-JP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 </a:t>
            </a:r>
            <a:endParaRPr kumimoji="1" lang="ja-JP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endParaRPr>
          </a:p>
        </p:txBody>
      </p: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3401A893-65C3-4A57-948D-18C6A13D1509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rot="16200000" flipH="1">
            <a:off x="5585614" y="2485327"/>
            <a:ext cx="527432" cy="40924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B7CD4DB-9B5A-4984-9FC4-CBC0C8B68B8F}"/>
              </a:ext>
            </a:extLst>
          </p:cNvPr>
          <p:cNvSpPr txBox="1"/>
          <p:nvPr/>
        </p:nvSpPr>
        <p:spPr>
          <a:xfrm>
            <a:off x="3460967" y="2353218"/>
            <a:ext cx="221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+mj-lt"/>
                <a:ea typeface="+mj-ea"/>
              </a:rPr>
              <a:t>ベクトル化</a:t>
            </a:r>
            <a:endParaRPr kumimoji="1" lang="ja-JP" altLang="en-US" sz="3600" dirty="0">
              <a:solidFill>
                <a:srgbClr val="C00000"/>
              </a:solidFill>
              <a:latin typeface="+mj-lt"/>
              <a:ea typeface="+mj-ea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F92EF3A-5F27-40DA-AE4E-A9CF0C259178}"/>
              </a:ext>
            </a:extLst>
          </p:cNvPr>
          <p:cNvGrpSpPr/>
          <p:nvPr/>
        </p:nvGrpSpPr>
        <p:grpSpPr>
          <a:xfrm>
            <a:off x="1475656" y="4977547"/>
            <a:ext cx="6624736" cy="996940"/>
            <a:chOff x="4211960" y="4515649"/>
            <a:chExt cx="6624736" cy="996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5F9BF0D-B514-4B0D-8C2B-E4FBEDD2DAFE}"/>
                    </a:ext>
                  </a:extLst>
                </p:cNvPr>
                <p:cNvSpPr txBox="1"/>
                <p:nvPr/>
              </p:nvSpPr>
              <p:spPr>
                <a:xfrm>
                  <a:off x="4211960" y="4515649"/>
                  <a:ext cx="6624736" cy="996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3600" dirty="0">
                      <a:latin typeface="+mj-lt"/>
                      <a:ea typeface="+mj-ea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      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ja-JP" alt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altLang="ja-JP" sz="3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3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</m:e>
                                    <m:sub>
                                      <m:r>
                                        <a:rPr lang="en-US" altLang="ja-JP" sz="3600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̅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36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ja-JP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ja-JP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a14:m>
                  <a:endParaRPr kumimoji="1" lang="ja-JP" altLang="en-US" sz="3600" dirty="0">
                    <a:solidFill>
                      <a:srgbClr val="C00000"/>
                    </a:solidFill>
                    <a:latin typeface="+mj-lt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05F9BF0D-B514-4B0D-8C2B-E4FBEDD2D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4515649"/>
                  <a:ext cx="6624736" cy="9969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EF6569C1-2AC0-4EA4-8859-6CB63953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48064" y="4653136"/>
              <a:ext cx="355340" cy="318244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206825F-A4AA-4B79-A8ED-367C94710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55684" y="5127439"/>
              <a:ext cx="347960" cy="330562"/>
            </a:xfrm>
            <a:prstGeom prst="rect">
              <a:avLst/>
            </a:prstGeom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5F6EBC-064D-4DB9-949B-5C57C5147195}"/>
              </a:ext>
            </a:extLst>
          </p:cNvPr>
          <p:cNvSpPr txBox="1"/>
          <p:nvPr/>
        </p:nvSpPr>
        <p:spPr>
          <a:xfrm>
            <a:off x="1547664" y="4365104"/>
            <a:ext cx="648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意味変化の代表性スコア</a:t>
            </a:r>
          </a:p>
        </p:txBody>
      </p:sp>
      <p:sp>
        <p:nvSpPr>
          <p:cNvPr id="31" name="角丸四角形 24">
            <a:extLst>
              <a:ext uri="{FF2B5EF4-FFF2-40B4-BE49-F238E27FC236}">
                <a16:creationId xmlns:a16="http://schemas.microsoft.com/office/drawing/2014/main" id="{F4C11323-16E4-45F3-AABC-592472F24C77}"/>
              </a:ext>
            </a:extLst>
          </p:cNvPr>
          <p:cNvSpPr/>
          <p:nvPr/>
        </p:nvSpPr>
        <p:spPr>
          <a:xfrm>
            <a:off x="1619672" y="6141678"/>
            <a:ext cx="69951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一方にのみ頻出する事例　⇒　スコア大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456022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579296" cy="836613"/>
          </a:xfrm>
        </p:spPr>
        <p:txBody>
          <a:bodyPr/>
          <a:lstStyle/>
          <a:p>
            <a:r>
              <a:rPr lang="ja-JP" altLang="en-US" dirty="0"/>
              <a:t>例：母語話者 </a:t>
            </a:r>
            <a:r>
              <a:rPr lang="en-US" altLang="ja-JP" dirty="0"/>
              <a:t>vs. </a:t>
            </a:r>
            <a:r>
              <a:rPr lang="ja-JP" altLang="en-US" dirty="0"/>
              <a:t>非母語話者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7046912" y="6576286"/>
            <a:ext cx="2133600" cy="268287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27</a:t>
            </a:fld>
            <a:endParaRPr lang="en-US" altLang="ja-JP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F2614C-EBBD-4051-8D88-B79B9315D103}"/>
              </a:ext>
            </a:extLst>
          </p:cNvPr>
          <p:cNvGraphicFramePr>
            <a:graphicFrameLocks noGrp="1"/>
          </p:cNvGraphicFramePr>
          <p:nvPr/>
        </p:nvGraphicFramePr>
        <p:xfrm>
          <a:off x="251519" y="1877316"/>
          <a:ext cx="3024337" cy="3659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8147">
                  <a:extLst>
                    <a:ext uri="{9D8B030D-6E8A-4147-A177-3AD203B41FA5}">
                      <a16:colId xmlns:a16="http://schemas.microsoft.com/office/drawing/2014/main" val="3800536327"/>
                    </a:ext>
                  </a:extLst>
                </a:gridCol>
                <a:gridCol w="966190">
                  <a:extLst>
                    <a:ext uri="{9D8B030D-6E8A-4147-A177-3AD203B41FA5}">
                      <a16:colId xmlns:a16="http://schemas.microsoft.com/office/drawing/2014/main" val="2448135048"/>
                    </a:ext>
                  </a:extLst>
                </a:gridCol>
              </a:tblGrid>
              <a:tr h="4597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Word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02389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near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0.54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210746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concerned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0.46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027737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place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0.37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863024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hold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0.34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17400"/>
                  </a:ext>
                </a:extLst>
              </a:tr>
              <a:tr h="615992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knowledge</a:t>
                      </a:r>
                      <a:endParaRPr kumimoji="1" lang="ja-JP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dirty="0"/>
                        <a:t>0.34</a:t>
                      </a:r>
                      <a:endParaRPr kumimoji="1" lang="ja-JP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33542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49BDCA-AED9-4714-98E6-6E3CF6CF6A72}"/>
              </a:ext>
            </a:extLst>
          </p:cNvPr>
          <p:cNvSpPr txBox="1"/>
          <p:nvPr/>
        </p:nvSpPr>
        <p:spPr>
          <a:xfrm>
            <a:off x="-36512" y="1268760"/>
            <a:ext cx="452747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rPr>
              <a:t>母語話者で意味が広い単語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71621D-38AE-4912-BAC4-2B24073F436B}"/>
              </a:ext>
            </a:extLst>
          </p:cNvPr>
          <p:cNvSpPr txBox="1"/>
          <p:nvPr/>
        </p:nvSpPr>
        <p:spPr>
          <a:xfrm>
            <a:off x="251520" y="5433745"/>
            <a:ext cx="3024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+mj-lt"/>
              </a:rPr>
              <a:t>Data:</a:t>
            </a:r>
            <a:r>
              <a:rPr lang="ja-JP" altLang="en-US" sz="2800" dirty="0">
                <a:latin typeface="+mj-lt"/>
              </a:rPr>
              <a:t> </a:t>
            </a:r>
            <a:r>
              <a:rPr lang="en-US" altLang="ja-JP" sz="2800" dirty="0">
                <a:latin typeface="+mj-lt"/>
              </a:rPr>
              <a:t>ICNALE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BB69DB-F6BC-49B9-9A1C-7C31B953B6D6}"/>
                  </a:ext>
                </a:extLst>
              </p:cNvPr>
              <p:cNvSpPr txBox="1"/>
              <p:nvPr/>
            </p:nvSpPr>
            <p:spPr>
              <a:xfrm>
                <a:off x="2195736" y="1844824"/>
                <a:ext cx="86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800" dirty="0">
                    <a:solidFill>
                      <a:schemeClr val="bg1"/>
                    </a:solidFill>
                    <a:latin typeface="+mj-lt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28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𝐥𝐨𝐠</m:t>
                    </m:r>
                  </m:oMath>
                </a14:m>
                <a:endParaRPr kumimoji="1" lang="ja-JP" altLang="en-US" sz="2800" dirty="0">
                  <a:solidFill>
                    <a:schemeClr val="bg1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BB69DB-F6BC-49B9-9A1C-7C31B953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844824"/>
                <a:ext cx="86409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2F1F04-A206-48C9-A94A-2F0971F8BD90}"/>
              </a:ext>
            </a:extLst>
          </p:cNvPr>
          <p:cNvSpPr txBox="1"/>
          <p:nvPr/>
        </p:nvSpPr>
        <p:spPr>
          <a:xfrm>
            <a:off x="3822935" y="1916832"/>
            <a:ext cx="5159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dirty="0">
                <a:latin typeface="+mj-lt"/>
              </a:rPr>
              <a:t>0.35   the </a:t>
            </a:r>
            <a:r>
              <a:rPr lang="ja-JP" altLang="en-US" sz="2400" b="0" dirty="0">
                <a:solidFill>
                  <a:srgbClr val="C00000"/>
                </a:solidFill>
                <a:latin typeface="+mj-lt"/>
              </a:rPr>
              <a:t>near</a:t>
            </a:r>
            <a:r>
              <a:rPr lang="ja-JP" altLang="en-US" sz="2400" b="0" dirty="0">
                <a:latin typeface="+mj-lt"/>
              </a:rPr>
              <a:t> global financial collapse</a:t>
            </a:r>
          </a:p>
          <a:p>
            <a:r>
              <a:rPr lang="ja-JP" altLang="en-US" sz="2400" b="0" dirty="0">
                <a:latin typeface="+mj-lt"/>
              </a:rPr>
              <a:t>0.29   it has become </a:t>
            </a:r>
            <a:r>
              <a:rPr lang="ja-JP" altLang="en-US" sz="2400" b="0" dirty="0">
                <a:solidFill>
                  <a:srgbClr val="C00000"/>
                </a:solidFill>
                <a:latin typeface="+mj-lt"/>
              </a:rPr>
              <a:t>near</a:t>
            </a:r>
            <a:r>
              <a:rPr lang="ja-JP" altLang="en-US" sz="2400" b="0" dirty="0">
                <a:latin typeface="+mj-lt"/>
              </a:rPr>
              <a:t> impossibl</a:t>
            </a:r>
            <a:r>
              <a:rPr lang="en-US" altLang="ja-JP" sz="2400" b="0" dirty="0">
                <a:latin typeface="+mj-lt"/>
              </a:rPr>
              <a:t>e</a:t>
            </a:r>
            <a:endParaRPr lang="ja-JP" altLang="en-US" sz="2400" b="0" dirty="0">
              <a:latin typeface="+mj-lt"/>
            </a:endParaRPr>
          </a:p>
          <a:p>
            <a:r>
              <a:rPr lang="en-US" altLang="ja-JP" sz="2400" b="0" dirty="0">
                <a:latin typeface="+mj-lt"/>
              </a:rPr>
              <a:t>   :                       :</a:t>
            </a:r>
          </a:p>
          <a:p>
            <a:r>
              <a:rPr lang="ja-JP" altLang="en-US" sz="2400" b="0" dirty="0">
                <a:latin typeface="+mj-lt"/>
              </a:rPr>
              <a:t>-0.63  in the </a:t>
            </a:r>
            <a:r>
              <a:rPr lang="ja-JP" altLang="en-US" sz="2400" b="0" dirty="0">
                <a:solidFill>
                  <a:srgbClr val="C00000"/>
                </a:solidFill>
                <a:latin typeface="+mj-lt"/>
              </a:rPr>
              <a:t>near</a:t>
            </a:r>
            <a:r>
              <a:rPr lang="ja-JP" altLang="en-US" sz="2400" b="0" dirty="0">
                <a:latin typeface="+mj-lt"/>
              </a:rPr>
              <a:t> future.</a:t>
            </a:r>
          </a:p>
          <a:p>
            <a:r>
              <a:rPr lang="ja-JP" altLang="en-US" sz="2400" b="0" dirty="0">
                <a:latin typeface="+mj-lt"/>
              </a:rPr>
              <a:t>-0.83  never smoke </a:t>
            </a:r>
            <a:r>
              <a:rPr lang="ja-JP" altLang="en-US" sz="2400" b="0" dirty="0">
                <a:solidFill>
                  <a:srgbClr val="C00000"/>
                </a:solidFill>
                <a:latin typeface="+mj-lt"/>
              </a:rPr>
              <a:t>near</a:t>
            </a:r>
            <a:r>
              <a:rPr lang="ja-JP" altLang="en-US" sz="2400" b="0" dirty="0">
                <a:latin typeface="+mj-lt"/>
              </a:rPr>
              <a:t> their children</a:t>
            </a:r>
          </a:p>
          <a:p>
            <a:r>
              <a:rPr lang="ja-JP" altLang="en-US" sz="2400" b="0" dirty="0">
                <a:latin typeface="+mj-lt"/>
              </a:rPr>
              <a:t>-0.92  smokes </a:t>
            </a:r>
            <a:r>
              <a:rPr lang="ja-JP" altLang="en-US" sz="2400" b="0" dirty="0">
                <a:solidFill>
                  <a:srgbClr val="C00000"/>
                </a:solidFill>
                <a:latin typeface="+mj-lt"/>
              </a:rPr>
              <a:t>near</a:t>
            </a:r>
            <a:r>
              <a:rPr lang="ja-JP" altLang="en-US" sz="2400" b="0" dirty="0">
                <a:latin typeface="+mj-lt"/>
              </a:rPr>
              <a:t> me</a:t>
            </a:r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49218257-86E6-4D70-9A3E-F709A9A39F97}"/>
              </a:ext>
            </a:extLst>
          </p:cNvPr>
          <p:cNvSpPr/>
          <p:nvPr/>
        </p:nvSpPr>
        <p:spPr>
          <a:xfrm rot="10800000">
            <a:off x="3441048" y="2431388"/>
            <a:ext cx="144018" cy="178969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57CAF90-4150-44BB-A2EF-92CB4A0F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47" y="1967340"/>
            <a:ext cx="592494" cy="415189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ADB8051-3500-45D7-BBA4-D836370C44BB}"/>
              </a:ext>
            </a:extLst>
          </p:cNvPr>
          <p:cNvCxnSpPr>
            <a:cxnSpLocks/>
          </p:cNvCxnSpPr>
          <p:nvPr/>
        </p:nvCxnSpPr>
        <p:spPr>
          <a:xfrm flipH="1">
            <a:off x="3698379" y="2924944"/>
            <a:ext cx="5092261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2A1780-C0E3-4FD8-903E-F516764A00CD}"/>
              </a:ext>
            </a:extLst>
          </p:cNvPr>
          <p:cNvSpPr txBox="1"/>
          <p:nvPr/>
        </p:nvSpPr>
        <p:spPr>
          <a:xfrm>
            <a:off x="3827398" y="4365104"/>
            <a:ext cx="50704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dirty="0">
                <a:latin typeface="+mj-lt"/>
              </a:rPr>
              <a:t>0.35   </a:t>
            </a:r>
            <a:r>
              <a:rPr lang="en-US" altLang="ja-JP" sz="2400" b="0" dirty="0">
                <a:latin typeface="+mj-lt"/>
              </a:rPr>
              <a:t>public </a:t>
            </a:r>
            <a:r>
              <a:rPr lang="en-US" altLang="ja-JP" sz="2400" b="0" dirty="0">
                <a:solidFill>
                  <a:srgbClr val="C00000"/>
                </a:solidFill>
                <a:latin typeface="+mj-lt"/>
              </a:rPr>
              <a:t>knowledge</a:t>
            </a:r>
            <a:r>
              <a:rPr lang="en-US" altLang="ja-JP" sz="2400" b="0" dirty="0">
                <a:latin typeface="+mj-lt"/>
              </a:rPr>
              <a:t> that </a:t>
            </a:r>
            <a:r>
              <a:rPr lang="en-US" altLang="ja-JP" sz="2400" b="0" i="1" dirty="0">
                <a:latin typeface="+mj-lt"/>
              </a:rPr>
              <a:t>SVO</a:t>
            </a:r>
            <a:endParaRPr lang="ja-JP" altLang="en-US" sz="2400" b="0" i="1" dirty="0">
              <a:latin typeface="+mj-lt"/>
            </a:endParaRPr>
          </a:p>
          <a:p>
            <a:r>
              <a:rPr lang="ja-JP" altLang="en-US" sz="2400" b="0" dirty="0">
                <a:latin typeface="+mj-lt"/>
              </a:rPr>
              <a:t>0.29   </a:t>
            </a:r>
            <a:r>
              <a:rPr lang="en-US" altLang="ja-JP" sz="2400" b="0" dirty="0">
                <a:latin typeface="+mj-lt"/>
              </a:rPr>
              <a:t>common </a:t>
            </a:r>
            <a:r>
              <a:rPr lang="en-US" altLang="ja-JP" sz="2400" b="0" dirty="0">
                <a:solidFill>
                  <a:srgbClr val="C00000"/>
                </a:solidFill>
                <a:latin typeface="+mj-lt"/>
              </a:rPr>
              <a:t>knowledge</a:t>
            </a:r>
            <a:r>
              <a:rPr lang="en-US" altLang="ja-JP" sz="2400" b="0" dirty="0">
                <a:latin typeface="+mj-lt"/>
              </a:rPr>
              <a:t> that </a:t>
            </a:r>
            <a:r>
              <a:rPr lang="en-US" altLang="ja-JP" sz="2400" b="0" i="1" dirty="0">
                <a:latin typeface="+mj-lt"/>
              </a:rPr>
              <a:t>SVO</a:t>
            </a:r>
            <a:endParaRPr lang="ja-JP" altLang="en-US" sz="2400" b="0" dirty="0">
              <a:latin typeface="+mj-lt"/>
            </a:endParaRPr>
          </a:p>
          <a:p>
            <a:r>
              <a:rPr lang="en-US" altLang="ja-JP" sz="2400" b="0" dirty="0">
                <a:latin typeface="+mj-lt"/>
              </a:rPr>
              <a:t>    :                       :</a:t>
            </a:r>
          </a:p>
          <a:p>
            <a:r>
              <a:rPr lang="ja-JP" altLang="en-US" sz="2400" b="0" dirty="0">
                <a:latin typeface="+mj-lt"/>
              </a:rPr>
              <a:t>-0.83  </a:t>
            </a:r>
            <a:r>
              <a:rPr lang="en-US" altLang="ja-JP" sz="2400" b="0" dirty="0">
                <a:solidFill>
                  <a:srgbClr val="C00000"/>
                </a:solidFill>
                <a:latin typeface="+mj-lt"/>
              </a:rPr>
              <a:t>knowledge</a:t>
            </a:r>
            <a:r>
              <a:rPr lang="en-US" altLang="ja-JP" sz="2400" b="0" dirty="0">
                <a:latin typeface="+mj-lt"/>
              </a:rPr>
              <a:t> that we have</a:t>
            </a:r>
            <a:endParaRPr lang="ja-JP" altLang="en-US" sz="2400" b="0" dirty="0">
              <a:latin typeface="+mj-lt"/>
            </a:endParaRPr>
          </a:p>
          <a:p>
            <a:r>
              <a:rPr lang="ja-JP" altLang="en-US" sz="2400" b="0" dirty="0">
                <a:latin typeface="+mj-lt"/>
              </a:rPr>
              <a:t>-0.92  </a:t>
            </a:r>
            <a:r>
              <a:rPr lang="en-US" altLang="ja-JP" sz="2400" b="0" dirty="0">
                <a:solidFill>
                  <a:srgbClr val="C00000"/>
                </a:solidFill>
                <a:latin typeface="+mj-lt"/>
              </a:rPr>
              <a:t>knowledge</a:t>
            </a:r>
            <a:r>
              <a:rPr lang="en-US" altLang="ja-JP" sz="2400" b="0" dirty="0">
                <a:latin typeface="+mj-lt"/>
              </a:rPr>
              <a:t> about the world</a:t>
            </a:r>
            <a:endParaRPr lang="ja-JP" altLang="en-US" sz="2400" b="0" dirty="0">
              <a:latin typeface="+mj-lt"/>
            </a:endParaRP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CFA8E666-B656-4815-9EDD-95853FC12E18}"/>
              </a:ext>
            </a:extLst>
          </p:cNvPr>
          <p:cNvSpPr/>
          <p:nvPr/>
        </p:nvSpPr>
        <p:spPr>
          <a:xfrm>
            <a:off x="3319143" y="1882924"/>
            <a:ext cx="5651249" cy="2399195"/>
          </a:xfrm>
          <a:prstGeom prst="wedgeRectCallout">
            <a:avLst>
              <a:gd name="adj1" fmla="val -52748"/>
              <a:gd name="adj2" fmla="val -133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4361CD26-9103-4CAD-9B8E-7243BA30D7B3}"/>
              </a:ext>
            </a:extLst>
          </p:cNvPr>
          <p:cNvSpPr/>
          <p:nvPr/>
        </p:nvSpPr>
        <p:spPr>
          <a:xfrm rot="10800000">
            <a:off x="3435144" y="4913568"/>
            <a:ext cx="149922" cy="125173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BFA00308-F18A-47E0-B879-D47B2B9C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43" y="4449520"/>
            <a:ext cx="592494" cy="415189"/>
          </a:xfrm>
          <a:prstGeom prst="rect">
            <a:avLst/>
          </a:prstGeom>
        </p:spPr>
      </p:pic>
      <p:sp>
        <p:nvSpPr>
          <p:cNvPr id="44" name="吹き出し: 四角形 43">
            <a:extLst>
              <a:ext uri="{FF2B5EF4-FFF2-40B4-BE49-F238E27FC236}">
                <a16:creationId xmlns:a16="http://schemas.microsoft.com/office/drawing/2014/main" id="{4A7678CC-A622-463D-93CF-FD4333A6E127}"/>
              </a:ext>
            </a:extLst>
          </p:cNvPr>
          <p:cNvSpPr/>
          <p:nvPr/>
        </p:nvSpPr>
        <p:spPr>
          <a:xfrm>
            <a:off x="3313239" y="4365105"/>
            <a:ext cx="5651249" cy="1938992"/>
          </a:xfrm>
          <a:prstGeom prst="wedgeRectCallout">
            <a:avLst>
              <a:gd name="adj1" fmla="val -52748"/>
              <a:gd name="adj2" fmla="val -133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D2E0595C-8BAE-4F7D-B17C-858FE095BF6E}"/>
              </a:ext>
            </a:extLst>
          </p:cNvPr>
          <p:cNvCxnSpPr>
            <a:cxnSpLocks/>
          </p:cNvCxnSpPr>
          <p:nvPr/>
        </p:nvCxnSpPr>
        <p:spPr>
          <a:xfrm flipH="1">
            <a:off x="3656203" y="5392266"/>
            <a:ext cx="5092261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17D0812B-9D56-4CD7-8887-C443FB611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942" y="1935882"/>
            <a:ext cx="222906" cy="4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14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32" grpId="0"/>
      <p:bldP spid="36" grpId="0" animBg="1"/>
      <p:bldP spid="42" grpId="0" animBg="1"/>
      <p:bldP spid="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定量評価：意味の広狭判定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363272" cy="4968875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人手で求めた意味の広狭スコアとの相関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ja-JP" altLang="en-US" sz="2800" dirty="0">
                <a:solidFill>
                  <a:prstClr val="black"/>
                </a:solidFill>
              </a:rPr>
              <a:t>データ</a:t>
            </a:r>
            <a:r>
              <a:rPr lang="en-US" altLang="ja-JP" sz="2800" dirty="0">
                <a:solidFill>
                  <a:prstClr val="black"/>
                </a:solidFill>
              </a:rPr>
              <a:t>: DWUG</a:t>
            </a:r>
            <a:r>
              <a:rPr lang="ja-JP" altLang="en-US" sz="2800" dirty="0">
                <a:solidFill>
                  <a:prstClr val="black"/>
                </a:solidFill>
              </a:rPr>
              <a:t>（</a:t>
            </a:r>
            <a:r>
              <a:rPr lang="en-US" altLang="ja-JP" sz="2800" dirty="0">
                <a:solidFill>
                  <a:prstClr val="black"/>
                </a:solidFill>
              </a:rPr>
              <a:t>1810-1860 vs 1960-2010</a:t>
            </a:r>
            <a:r>
              <a:rPr lang="ja-JP" altLang="en-US" sz="2800" dirty="0">
                <a:solidFill>
                  <a:prstClr val="black"/>
                </a:solidFill>
              </a:rPr>
              <a:t>）</a:t>
            </a:r>
            <a:r>
              <a:rPr lang="en-US" altLang="ja-JP" sz="28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28</a:t>
            </a:fld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0F07F9-84EE-4715-9FF2-4E3C5102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628933"/>
            <a:ext cx="4104456" cy="357876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9DB99AC-F1DC-46D6-9A26-F0D49AE18A79}"/>
              </a:ext>
            </a:extLst>
          </p:cNvPr>
          <p:cNvSpPr txBox="1"/>
          <p:nvPr/>
        </p:nvSpPr>
        <p:spPr>
          <a:xfrm>
            <a:off x="2972966" y="6207695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人手の広狭スコア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865B84-A4E2-4552-B927-8BA6EAA64A08}"/>
              </a:ext>
            </a:extLst>
          </p:cNvPr>
          <p:cNvSpPr txBox="1"/>
          <p:nvPr/>
        </p:nvSpPr>
        <p:spPr>
          <a:xfrm rot="16200000">
            <a:off x="530347" y="4115474"/>
            <a:ext cx="343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log</a:t>
            </a:r>
            <a:r>
              <a:rPr kumimoji="1" lang="ja-JP" altLang="en-US" sz="2400" dirty="0"/>
              <a:t>（意味変化スコア）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CD057B-E5B7-43B6-95C6-E5ACF0F10A2C}"/>
              </a:ext>
            </a:extLst>
          </p:cNvPr>
          <p:cNvSpPr txBox="1"/>
          <p:nvPr/>
        </p:nvSpPr>
        <p:spPr>
          <a:xfrm>
            <a:off x="6117506" y="6094159"/>
            <a:ext cx="653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広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656B42-65CD-444E-AA54-129364288F5C}"/>
              </a:ext>
            </a:extLst>
          </p:cNvPr>
          <p:cNvSpPr txBox="1"/>
          <p:nvPr/>
        </p:nvSpPr>
        <p:spPr>
          <a:xfrm>
            <a:off x="2526060" y="6106070"/>
            <a:ext cx="653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3A48F1-E4FE-4598-A457-7E95ABC61358}"/>
              </a:ext>
            </a:extLst>
          </p:cNvPr>
          <p:cNvSpPr txBox="1"/>
          <p:nvPr/>
        </p:nvSpPr>
        <p:spPr>
          <a:xfrm>
            <a:off x="2393901" y="2429849"/>
            <a:ext cx="49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広</a:t>
            </a:r>
          </a:p>
        </p:txBody>
      </p:sp>
    </p:spTree>
    <p:extLst>
      <p:ext uri="{BB962C8B-B14F-4D97-AF65-F5344CB8AC3E}">
        <p14:creationId xmlns:p14="http://schemas.microsoft.com/office/powerpoint/2010/main" val="38390540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251520" y="1773238"/>
            <a:ext cx="8928992" cy="792162"/>
          </a:xfrm>
        </p:spPr>
        <p:txBody>
          <a:bodyPr/>
          <a:lstStyle/>
          <a:p>
            <a:r>
              <a:rPr lang="ja-JP" altLang="en-US" sz="4000" dirty="0"/>
              <a:t>本題ニ戻ドル：</a:t>
            </a:r>
            <a:br>
              <a:rPr lang="en-US" altLang="ja-JP" sz="4000" dirty="0"/>
            </a:br>
            <a:r>
              <a:rPr lang="ja-JP" altLang="en-US" sz="4000" dirty="0"/>
              <a:t>これ使える？</a:t>
            </a:r>
            <a:br>
              <a:rPr lang="en-US" altLang="ja-JP" sz="4000" dirty="0"/>
            </a:br>
            <a:r>
              <a:rPr lang="en-US" altLang="ja-JP" sz="4000" dirty="0" err="1"/>
              <a:t>Zipf</a:t>
            </a:r>
            <a:r>
              <a:rPr lang="ja-JP" altLang="en-US" sz="4000" dirty="0"/>
              <a:t>の</a:t>
            </a:r>
            <a:r>
              <a:rPr lang="en-US" altLang="ja-JP" sz="4000" dirty="0"/>
              <a:t>meaning frequency law</a:t>
            </a:r>
            <a:endParaRPr lang="ja-JP" altLang="en-US" sz="4000" dirty="0"/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925894"/>
            <a:ext cx="8568952" cy="431800"/>
          </a:xfrm>
        </p:spPr>
        <p:txBody>
          <a:bodyPr/>
          <a:lstStyle/>
          <a:p>
            <a:endParaRPr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771900" y="5213350"/>
            <a:ext cx="1857375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EBF4C9-09EC-4987-B3D8-54DD899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123BB49-35D9-4457-95E6-3B1081F5FC3B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29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00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199" y="0"/>
            <a:ext cx="8549211" cy="836613"/>
          </a:xfrm>
        </p:spPr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31" name="コンテンツ プレースホルダ 2">
            <a:extLst>
              <a:ext uri="{FF2B5EF4-FFF2-40B4-BE49-F238E27FC236}">
                <a16:creationId xmlns:a16="http://schemas.microsoft.com/office/drawing/2014/main" id="{4056AFEB-D9EB-4238-87CA-2391AD7D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1848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永田亮（甲南大学，理研，産総研）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興味：なぜ言語が使用できるのか？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専門分野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2"/>
            <a:r>
              <a:rPr lang="ja-JP" altLang="en-US" sz="3000" dirty="0">
                <a:solidFill>
                  <a:prstClr val="black"/>
                </a:solidFill>
              </a:rPr>
              <a:t>語学学習支援</a:t>
            </a:r>
            <a:endParaRPr lang="en-US" altLang="ja-JP" sz="3000" dirty="0">
              <a:solidFill>
                <a:prstClr val="black"/>
              </a:solidFill>
            </a:endParaRPr>
          </a:p>
          <a:p>
            <a:pPr lvl="3"/>
            <a:r>
              <a:rPr lang="ja-JP" altLang="en-US" sz="3000" dirty="0">
                <a:solidFill>
                  <a:prstClr val="black"/>
                </a:solidFill>
              </a:rPr>
              <a:t>誤り検出訂正，解説生成，自動採点</a:t>
            </a:r>
            <a:endParaRPr lang="en-US" altLang="ja-JP" sz="3000" dirty="0">
              <a:solidFill>
                <a:prstClr val="black"/>
              </a:solidFill>
            </a:endParaRPr>
          </a:p>
          <a:p>
            <a:pPr lvl="2"/>
            <a:r>
              <a:rPr lang="ja-JP" altLang="en-US" sz="3000" dirty="0">
                <a:solidFill>
                  <a:srgbClr val="C00000"/>
                </a:solidFill>
              </a:rPr>
              <a:t>言語学</a:t>
            </a:r>
            <a:r>
              <a:rPr lang="en-US" altLang="ja-JP" sz="3000" dirty="0">
                <a:solidFill>
                  <a:srgbClr val="C00000"/>
                </a:solidFill>
              </a:rPr>
              <a:t>×NLP</a:t>
            </a:r>
          </a:p>
          <a:p>
            <a:pPr lvl="3"/>
            <a:r>
              <a:rPr lang="ja-JP" altLang="en-US" sz="3000" dirty="0">
                <a:solidFill>
                  <a:srgbClr val="C00000"/>
                </a:solidFill>
              </a:rPr>
              <a:t>言語分析，言語現象のモデル化</a:t>
            </a:r>
            <a:endParaRPr lang="en-US" altLang="ja-JP" sz="3000" dirty="0">
              <a:solidFill>
                <a:srgbClr val="C00000"/>
              </a:solidFill>
            </a:endParaRPr>
          </a:p>
          <a:p>
            <a:pPr lvl="2"/>
            <a:r>
              <a:rPr lang="en-US" altLang="ja-JP" sz="3000" dirty="0">
                <a:solidFill>
                  <a:prstClr val="black"/>
                </a:solidFill>
              </a:rPr>
              <a:t>AI×</a:t>
            </a:r>
            <a:r>
              <a:rPr lang="ja-JP" altLang="en-US" sz="3000" dirty="0">
                <a:solidFill>
                  <a:prstClr val="black"/>
                </a:solidFill>
              </a:rPr>
              <a:t>サッカー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B3D37FA-8335-4C68-A40D-B0DE9D7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</a:t>
            </a:fld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C96D9F-CE11-4F0E-812A-9899B68E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82" y="1556792"/>
            <a:ext cx="1080120" cy="15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41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言語とフラクタル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14724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著者：田中久美子先生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内容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言語の大域的性質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複雑系科学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ja-JP" sz="3600" dirty="0">
              <a:solidFill>
                <a:prstClr val="black"/>
              </a:solidFill>
            </a:endParaRPr>
          </a:p>
          <a:p>
            <a:endParaRPr lang="en-US" altLang="ja-JP" sz="3600" dirty="0">
              <a:solidFill>
                <a:prstClr val="black"/>
              </a:solidFill>
            </a:endParaRPr>
          </a:p>
          <a:p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30</a:t>
            </a:fld>
            <a:endParaRPr lang="en-US" altLang="ja-JP" dirty="0"/>
          </a:p>
        </p:txBody>
      </p:sp>
      <p:sp>
        <p:nvSpPr>
          <p:cNvPr id="5" name="角丸四角形 24">
            <a:extLst>
              <a:ext uri="{FF2B5EF4-FFF2-40B4-BE49-F238E27FC236}">
                <a16:creationId xmlns:a16="http://schemas.microsoft.com/office/drawing/2014/main" id="{56D04313-277F-23DD-A7E3-91424B4F1C80}"/>
              </a:ext>
            </a:extLst>
          </p:cNvPr>
          <p:cNvSpPr/>
          <p:nvPr/>
        </p:nvSpPr>
        <p:spPr>
          <a:xfrm>
            <a:off x="646573" y="5521521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 err="1"/>
              <a:t>Zipf</a:t>
            </a:r>
            <a:r>
              <a:rPr lang="ja-JP" altLang="en-US" sz="3200" dirty="0"/>
              <a:t>の</a:t>
            </a:r>
            <a:r>
              <a:rPr lang="en-US" altLang="ja-JP" sz="3200" dirty="0"/>
              <a:t>meaning frequency law</a:t>
            </a:r>
          </a:p>
        </p:txBody>
      </p:sp>
    </p:spTree>
    <p:extLst>
      <p:ext uri="{BB962C8B-B14F-4D97-AF65-F5344CB8AC3E}">
        <p14:creationId xmlns:p14="http://schemas.microsoft.com/office/powerpoint/2010/main" val="867085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 err="1"/>
              <a:t>Zipf</a:t>
            </a:r>
            <a:r>
              <a:rPr lang="ja-JP" altLang="en-US" dirty="0"/>
              <a:t>の</a:t>
            </a:r>
            <a:r>
              <a:rPr lang="en-US" altLang="ja-JP" dirty="0"/>
              <a:t>meaning frequency law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31</a:t>
            </a:fld>
            <a:endParaRPr lang="en-US" altLang="ja-JP" dirty="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438748D-E9B1-C641-FB3D-642D78FE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68" y="1340768"/>
            <a:ext cx="5858169" cy="4409279"/>
          </a:xfrm>
          <a:prstGeom prst="rect">
            <a:avLst/>
          </a:prstGeom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AAF7FAC-C731-B0B5-A61B-923C84642C8A}"/>
              </a:ext>
            </a:extLst>
          </p:cNvPr>
          <p:cNvGrpSpPr/>
          <p:nvPr/>
        </p:nvGrpSpPr>
        <p:grpSpPr>
          <a:xfrm>
            <a:off x="129037" y="1520887"/>
            <a:ext cx="1827940" cy="1188033"/>
            <a:chOff x="2083118" y="9208475"/>
            <a:chExt cx="6917910" cy="1623674"/>
          </a:xfrm>
        </p:grpSpPr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6BED41B8-DB20-4390-CC63-E5085FE64B5F}"/>
                </a:ext>
              </a:extLst>
            </p:cNvPr>
            <p:cNvSpPr txBox="1"/>
            <p:nvPr/>
          </p:nvSpPr>
          <p:spPr>
            <a:xfrm>
              <a:off x="2083118" y="9311940"/>
              <a:ext cx="69179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latin typeface="+mj-lt"/>
                  <a:ea typeface="+mj-ea"/>
                </a:rPr>
                <a:t>take</a:t>
              </a:r>
              <a:r>
                <a:rPr lang="ja-JP" altLang="en-US" sz="2000" dirty="0">
                  <a:latin typeface="+mj-lt"/>
                  <a:ea typeface="+mj-ea"/>
                </a:rPr>
                <a:t>の語義数</a:t>
              </a:r>
              <a:endParaRPr lang="en-US" altLang="ja-JP" sz="2000" dirty="0">
                <a:latin typeface="+mj-lt"/>
                <a:ea typeface="+mj-ea"/>
              </a:endParaRPr>
            </a:p>
            <a:p>
              <a:r>
                <a:rPr lang="ja-JP" altLang="en-US" sz="2000" dirty="0">
                  <a:latin typeface="+mj-lt"/>
                  <a:ea typeface="+mj-ea"/>
                </a:rPr>
                <a:t>辞書</a:t>
              </a:r>
              <a:r>
                <a:rPr lang="en-US" altLang="ja-JP" sz="2000" dirty="0">
                  <a:latin typeface="+mj-lt"/>
                  <a:ea typeface="+mj-ea"/>
                </a:rPr>
                <a:t>A</a:t>
              </a:r>
              <a:r>
                <a:rPr lang="ja-JP" altLang="en-US" sz="2000" dirty="0">
                  <a:latin typeface="+mj-lt"/>
                  <a:ea typeface="+mj-ea"/>
                </a:rPr>
                <a:t>　</a:t>
              </a:r>
              <a:r>
                <a:rPr lang="en-US" altLang="ja-JP" sz="2000" dirty="0">
                  <a:latin typeface="+mj-lt"/>
                  <a:ea typeface="+mj-ea"/>
                </a:rPr>
                <a:t>6</a:t>
              </a:r>
            </a:p>
            <a:p>
              <a:r>
                <a:rPr lang="ja-JP" altLang="en-US" sz="2000" dirty="0">
                  <a:latin typeface="+mj-lt"/>
                  <a:ea typeface="+mj-ea"/>
                </a:rPr>
                <a:t>辞書</a:t>
              </a:r>
              <a:r>
                <a:rPr lang="en-US" altLang="ja-JP" sz="2000" dirty="0">
                  <a:latin typeface="+mj-lt"/>
                  <a:ea typeface="+mj-ea"/>
                </a:rPr>
                <a:t>B</a:t>
              </a:r>
              <a:r>
                <a:rPr lang="ja-JP" altLang="en-US" sz="2000" dirty="0">
                  <a:latin typeface="+mj-lt"/>
                  <a:ea typeface="+mj-ea"/>
                </a:rPr>
                <a:t>　</a:t>
              </a:r>
              <a:r>
                <a:rPr lang="en-US" altLang="ja-JP" sz="2000" dirty="0">
                  <a:latin typeface="+mj-lt"/>
                  <a:ea typeface="+mj-ea"/>
                </a:rPr>
                <a:t>30 …?!</a:t>
              </a:r>
              <a:endParaRPr kumimoji="1" lang="ja-JP" altLang="en-US" sz="2000" dirty="0">
                <a:solidFill>
                  <a:srgbClr val="C00000"/>
                </a:solidFill>
                <a:latin typeface="+mj-lt"/>
                <a:ea typeface="+mj-ea"/>
              </a:endParaRPr>
            </a:p>
          </p:txBody>
        </p:sp>
        <p:sp>
          <p:nvSpPr>
            <p:cNvPr id="54" name="角丸四角形吹き出し 154">
              <a:extLst>
                <a:ext uri="{FF2B5EF4-FFF2-40B4-BE49-F238E27FC236}">
                  <a16:creationId xmlns:a16="http://schemas.microsoft.com/office/drawing/2014/main" id="{1156736B-B179-2F96-22FD-30FA6AC68EE8}"/>
                </a:ext>
              </a:extLst>
            </p:cNvPr>
            <p:cNvSpPr/>
            <p:nvPr/>
          </p:nvSpPr>
          <p:spPr>
            <a:xfrm>
              <a:off x="2083118" y="9208475"/>
              <a:ext cx="6595657" cy="1623674"/>
            </a:xfrm>
            <a:prstGeom prst="wedgeRoundRectCallout">
              <a:avLst>
                <a:gd name="adj1" fmla="val 12917"/>
                <a:gd name="adj2" fmla="val 66204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latin typeface="+mj-lt"/>
                <a:ea typeface="+mj-ea"/>
              </a:endParaRP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F7539D7A-506A-C320-2B10-DAB1E5EA9CAB}"/>
              </a:ext>
            </a:extLst>
          </p:cNvPr>
          <p:cNvGrpSpPr/>
          <p:nvPr/>
        </p:nvGrpSpPr>
        <p:grpSpPr>
          <a:xfrm>
            <a:off x="562085" y="2843214"/>
            <a:ext cx="1267269" cy="1108747"/>
            <a:chOff x="4541085" y="6386475"/>
            <a:chExt cx="2962481" cy="2217494"/>
          </a:xfrm>
        </p:grpSpPr>
        <p:pic>
          <p:nvPicPr>
            <p:cNvPr id="56" name="グラフィックス 55" descr="本 単色塗りつぶし">
              <a:extLst>
                <a:ext uri="{FF2B5EF4-FFF2-40B4-BE49-F238E27FC236}">
                  <a16:creationId xmlns:a16="http://schemas.microsoft.com/office/drawing/2014/main" id="{7E4E3847-E037-FA76-FE0C-250902DE3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41085" y="6386475"/>
              <a:ext cx="2217494" cy="2217494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8598C469-D5C8-911E-E1EF-6EDB5B78948D}"/>
                </a:ext>
              </a:extLst>
            </p:cNvPr>
            <p:cNvSpPr txBox="1"/>
            <p:nvPr/>
          </p:nvSpPr>
          <p:spPr>
            <a:xfrm>
              <a:off x="4738592" y="6453289"/>
              <a:ext cx="2764974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辞書</a:t>
              </a:r>
              <a:endParaRPr kumimoji="1" lang="ja-JP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endParaRPr>
            </a:p>
          </p:txBody>
        </p:sp>
      </p:grp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DE2C7C3E-BAFB-85D3-D494-71F90C12FED0}"/>
              </a:ext>
            </a:extLst>
          </p:cNvPr>
          <p:cNvCxnSpPr>
            <a:cxnSpLocks/>
          </p:cNvCxnSpPr>
          <p:nvPr/>
        </p:nvCxnSpPr>
        <p:spPr>
          <a:xfrm flipV="1">
            <a:off x="1510669" y="2910328"/>
            <a:ext cx="480921" cy="86624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00" name="角丸四角形 24">
            <a:extLst>
              <a:ext uri="{FF2B5EF4-FFF2-40B4-BE49-F238E27FC236}">
                <a16:creationId xmlns:a16="http://schemas.microsoft.com/office/drawing/2014/main" id="{73CB3FAD-98E0-220D-8206-2A0FD72706D1}"/>
              </a:ext>
            </a:extLst>
          </p:cNvPr>
          <p:cNvSpPr/>
          <p:nvPr/>
        </p:nvSpPr>
        <p:spPr>
          <a:xfrm>
            <a:off x="646573" y="5521521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辞書なしでできない？</a:t>
            </a:r>
            <a:endParaRPr lang="en-US" altLang="ja-JP" sz="3200" dirty="0"/>
          </a:p>
        </p:txBody>
      </p:sp>
      <p:sp>
        <p:nvSpPr>
          <p:cNvPr id="8201" name="角丸四角形 24">
            <a:extLst>
              <a:ext uri="{FF2B5EF4-FFF2-40B4-BE49-F238E27FC236}">
                <a16:creationId xmlns:a16="http://schemas.microsoft.com/office/drawing/2014/main" id="{DFD8A55F-09AF-5A0B-B817-A64C82EDD37A}"/>
              </a:ext>
            </a:extLst>
          </p:cNvPr>
          <p:cNvSpPr/>
          <p:nvPr/>
        </p:nvSpPr>
        <p:spPr>
          <a:xfrm>
            <a:off x="640135" y="6093296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語義数の代わりに先程のばらつきを使用！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166802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 err="1"/>
              <a:t>Zipf</a:t>
            </a:r>
            <a:r>
              <a:rPr lang="ja-JP" altLang="en-US" dirty="0"/>
              <a:t>の</a:t>
            </a:r>
            <a:r>
              <a:rPr lang="en-US" altLang="ja-JP" dirty="0"/>
              <a:t>meaning-frequency law</a:t>
            </a:r>
            <a:r>
              <a:rPr lang="ja-JP" altLang="en-US" dirty="0"/>
              <a:t>とは？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1438"/>
                <a:ext cx="8363272" cy="4968875"/>
              </a:xfrm>
            </p:spPr>
            <p:txBody>
              <a:bodyPr/>
              <a:lstStyle/>
              <a:p>
                <a:pPr lvl="0">
                  <a:buClr>
                    <a:srgbClr val="2DA2BF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</a:rPr>
                  <a:t>頻度と意味に関する</a:t>
                </a:r>
                <a:r>
                  <a:rPr lang="en-US" altLang="ja-JP" sz="3200" dirty="0" err="1">
                    <a:solidFill>
                      <a:prstClr val="black"/>
                    </a:solidFill>
                  </a:rPr>
                  <a:t>Zipf</a:t>
                </a:r>
                <a:r>
                  <a:rPr lang="ja-JP" altLang="en-US" sz="3200" dirty="0">
                    <a:solidFill>
                      <a:prstClr val="black"/>
                    </a:solidFill>
                  </a:rPr>
                  <a:t>則</a:t>
                </a:r>
                <a:endParaRPr lang="en-US" altLang="ja-JP" sz="32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sz="2800" dirty="0">
                    <a:solidFill>
                      <a:prstClr val="black"/>
                    </a:solidFill>
                  </a:rPr>
                  <a:t>頻度が高い単語ほど意味の数が多い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marL="0" lvl="0" indent="0">
                  <a:buClr>
                    <a:srgbClr val="2DA2BF"/>
                  </a:buClr>
                  <a:buNone/>
                </a:pPr>
                <a:endParaRPr lang="en-US" altLang="ja-JP" sz="3200" dirty="0">
                  <a:solidFill>
                    <a:prstClr val="black"/>
                  </a:solidFill>
                </a:endParaRPr>
              </a:p>
              <a:p>
                <a:pPr lvl="1"/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sz="2800" dirty="0">
                    <a:solidFill>
                      <a:prstClr val="black"/>
                    </a:solidFill>
                  </a:rPr>
                  <a:t>従来研究：意味の数は辞書で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sz="2800" dirty="0">
                    <a:solidFill>
                      <a:prstClr val="black"/>
                    </a:solidFill>
                  </a:rPr>
                  <a:t>提案手法：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ja-JP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den>
                    </m:f>
                  </m:oMath>
                </a14:m>
                <a:r>
                  <a:rPr lang="ja-JP" altLang="en-US" sz="2800" dirty="0">
                    <a:solidFill>
                      <a:prstClr val="black"/>
                    </a:solidFill>
                  </a:rPr>
                  <a:t>（意味の集中度の逆数）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0">
                  <a:buClr>
                    <a:srgbClr val="2DA2BF"/>
                  </a:buClr>
                </a:pPr>
                <a:r>
                  <a:rPr lang="ja-JP" altLang="en-US" sz="3200" dirty="0">
                    <a:solidFill>
                      <a:prstClr val="black"/>
                    </a:solidFill>
                  </a:rPr>
                  <a:t>提案手法のアドバンテージ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sz="2800" dirty="0">
                    <a:solidFill>
                      <a:prstClr val="black"/>
                    </a:solidFill>
                  </a:rPr>
                  <a:t>頻度と文脈の多様性の関係と新しく定義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ja-JP" altLang="en-US" sz="2800" dirty="0">
                    <a:solidFill>
                      <a:prstClr val="black"/>
                    </a:solidFill>
                  </a:rPr>
                  <a:t>辞書がいらない（辞書による語義数の差異なし）</a:t>
                </a:r>
                <a:endParaRPr lang="en-US" altLang="ja-JP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1438"/>
                <a:ext cx="8363272" cy="4968875"/>
              </a:xfrm>
              <a:blipFill>
                <a:blip r:embed="rId2"/>
                <a:stretch>
                  <a:fillRect l="-510" t="-1595" b="-47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32</a:t>
            </a:fld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79E5BA-730D-43CA-8A74-88D8B8CA36F4}"/>
                  </a:ext>
                </a:extLst>
              </p:cNvPr>
              <p:cNvSpPr txBox="1"/>
              <p:nvPr/>
            </p:nvSpPr>
            <p:spPr>
              <a:xfrm>
                <a:off x="1331640" y="3049796"/>
                <a:ext cx="65527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:意味の数，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:単語の頻度，</m:t>
                      </m:r>
                      <m:r>
                        <a:rPr lang="ja-JP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ja-JP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ja-JP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定数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C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79E5BA-730D-43CA-8A74-88D8B8CA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049796"/>
                <a:ext cx="65527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7B413F9E-D807-4291-8EF4-CC06DCF61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470067"/>
            <a:ext cx="5082302" cy="6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79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実装と実測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435280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想像してみてください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プログラム作成（ほぼ</a:t>
            </a:r>
            <a:r>
              <a:rPr lang="en-US" altLang="ja-JP" sz="3200" dirty="0">
                <a:solidFill>
                  <a:prstClr val="black"/>
                </a:solidFill>
              </a:rPr>
              <a:t>1</a:t>
            </a:r>
            <a:r>
              <a:rPr lang="ja-JP" altLang="en-US" sz="3200">
                <a:solidFill>
                  <a:prstClr val="black"/>
                </a:solidFill>
              </a:rPr>
              <a:t>日）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単語ベクトルの計算（十数時間）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結果のプロット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1768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はたして．．．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34</a:t>
            </a:fld>
            <a:endParaRPr lang="en-US" altLang="ja-JP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2C130BE-64CF-35E0-24A4-91B32E90235C}"/>
              </a:ext>
            </a:extLst>
          </p:cNvPr>
          <p:cNvGrpSpPr/>
          <p:nvPr/>
        </p:nvGrpSpPr>
        <p:grpSpPr>
          <a:xfrm>
            <a:off x="1364090" y="1223467"/>
            <a:ext cx="6376262" cy="4536504"/>
            <a:chOff x="1364090" y="1223467"/>
            <a:chExt cx="6376262" cy="4536504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536865CA-927F-462F-B8E4-75D9E820C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4090" y="1223467"/>
              <a:ext cx="6376262" cy="453650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60698CA-0B9B-4D24-A8B6-81945225B05C}"/>
                </a:ext>
              </a:extLst>
            </p:cNvPr>
            <p:cNvSpPr txBox="1"/>
            <p:nvPr/>
          </p:nvSpPr>
          <p:spPr>
            <a:xfrm>
              <a:off x="2211961" y="2204864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英語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D40F778-D271-4254-BC24-B478B25A6D1B}"/>
                </a:ext>
              </a:extLst>
            </p:cNvPr>
            <p:cNvSpPr txBox="1"/>
            <p:nvPr/>
          </p:nvSpPr>
          <p:spPr>
            <a:xfrm>
              <a:off x="2211961" y="319381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英語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BDDB427-EC9E-439E-8EC3-329EBEF0D9E9}"/>
                </a:ext>
              </a:extLst>
            </p:cNvPr>
            <p:cNvSpPr txBox="1"/>
            <p:nvPr/>
          </p:nvSpPr>
          <p:spPr>
            <a:xfrm>
              <a:off x="2211961" y="4417948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日本語</a:t>
              </a:r>
            </a:p>
          </p:txBody>
        </p:sp>
      </p:grpSp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0833514D-A73E-A197-64FB-2642B2374ED5}"/>
              </a:ext>
            </a:extLst>
          </p:cNvPr>
          <p:cNvSpPr/>
          <p:nvPr/>
        </p:nvSpPr>
        <p:spPr>
          <a:xfrm>
            <a:off x="640135" y="5781638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画面にこのプロットが表示されたときの感動</a:t>
            </a:r>
            <a:endParaRPr lang="en-US" altLang="ja-JP" sz="3200" dirty="0"/>
          </a:p>
        </p:txBody>
      </p:sp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DD261385-F516-FF9B-107E-F3091E39248B}"/>
              </a:ext>
            </a:extLst>
          </p:cNvPr>
          <p:cNvSpPr/>
          <p:nvPr/>
        </p:nvSpPr>
        <p:spPr>
          <a:xfrm>
            <a:off x="650886" y="6309320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研究者として最大の喜びを享受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546145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A595FA5C-5FF0-4014-BC8B-FEF04675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02471"/>
            <a:ext cx="7714902" cy="5150865"/>
          </a:xfrm>
          <a:prstGeom prst="rect">
            <a:avLst/>
          </a:prstGeom>
        </p:spPr>
      </p:pic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古い文章でも成り立ちそう？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35</a:t>
            </a:fld>
            <a:endParaRPr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0698CA-0B9B-4D24-A8B6-81945225B05C}"/>
              </a:ext>
            </a:extLst>
          </p:cNvPr>
          <p:cNvSpPr txBox="1"/>
          <p:nvPr/>
        </p:nvSpPr>
        <p:spPr>
          <a:xfrm>
            <a:off x="2195736" y="2996952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英語</a:t>
            </a:r>
            <a:r>
              <a:rPr kumimoji="1" lang="en-US" altLang="ja-JP" sz="2800" dirty="0"/>
              <a:t>2000</a:t>
            </a:r>
            <a:r>
              <a:rPr kumimoji="1" lang="ja-JP" altLang="en-US" sz="2800" dirty="0"/>
              <a:t>年代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5FD4C6F-151D-4D1F-8D57-7D9CBB87BFAE}"/>
              </a:ext>
            </a:extLst>
          </p:cNvPr>
          <p:cNvSpPr txBox="1"/>
          <p:nvPr/>
        </p:nvSpPr>
        <p:spPr>
          <a:xfrm>
            <a:off x="2982652" y="5214653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英語</a:t>
            </a:r>
            <a:r>
              <a:rPr kumimoji="1" lang="en-US" altLang="ja-JP" sz="2800" dirty="0"/>
              <a:t>1800</a:t>
            </a:r>
            <a:r>
              <a:rPr kumimoji="1" lang="ja-JP" altLang="en-US" sz="2800" dirty="0"/>
              <a:t>年代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594CD-8BC6-4111-8B9C-A3C0DBF6FBC4}"/>
              </a:ext>
            </a:extLst>
          </p:cNvPr>
          <p:cNvSpPr txBox="1"/>
          <p:nvPr/>
        </p:nvSpPr>
        <p:spPr>
          <a:xfrm>
            <a:off x="5338794" y="350759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英語</a:t>
            </a:r>
            <a:r>
              <a:rPr kumimoji="1" lang="en-US" altLang="ja-JP" sz="2800" dirty="0"/>
              <a:t>1900</a:t>
            </a:r>
            <a:r>
              <a:rPr kumimoji="1" lang="ja-JP" altLang="en-US" sz="2800" dirty="0"/>
              <a:t>年代</a:t>
            </a:r>
          </a:p>
        </p:txBody>
      </p:sp>
    </p:spTree>
    <p:extLst>
      <p:ext uri="{BB962C8B-B14F-4D97-AF65-F5344CB8AC3E}">
        <p14:creationId xmlns:p14="http://schemas.microsoft.com/office/powerpoint/2010/main" val="77560310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非母語話者は解離が大きい．．．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36</a:t>
            </a:fld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4B11D0B-9FBA-4EC1-A687-E0B28939F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7715200" cy="548102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1F524F-D7D2-4642-BC09-F818F42712A0}"/>
              </a:ext>
            </a:extLst>
          </p:cNvPr>
          <p:cNvSpPr txBox="1"/>
          <p:nvPr/>
        </p:nvSpPr>
        <p:spPr>
          <a:xfrm>
            <a:off x="2267744" y="342900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原文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C891-B380-4C93-A11F-F18341163383}"/>
              </a:ext>
            </a:extLst>
          </p:cNvPr>
          <p:cNvSpPr txBox="1"/>
          <p:nvPr/>
        </p:nvSpPr>
        <p:spPr>
          <a:xfrm>
            <a:off x="2267744" y="50660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訂正文</a:t>
            </a:r>
          </a:p>
        </p:txBody>
      </p:sp>
    </p:spTree>
    <p:extLst>
      <p:ext uri="{BB962C8B-B14F-4D97-AF65-F5344CB8AC3E}">
        <p14:creationId xmlns:p14="http://schemas.microsoft.com/office/powerpoint/2010/main" val="320489896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モデルサイズが小さいと成り立たない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37</a:t>
            </a:fld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1F524F-D7D2-4642-BC09-F818F42712A0}"/>
              </a:ext>
            </a:extLst>
          </p:cNvPr>
          <p:cNvSpPr txBox="1"/>
          <p:nvPr/>
        </p:nvSpPr>
        <p:spPr>
          <a:xfrm>
            <a:off x="2267744" y="342900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原文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A2C891-B380-4C93-A11F-F18341163383}"/>
              </a:ext>
            </a:extLst>
          </p:cNvPr>
          <p:cNvSpPr txBox="1"/>
          <p:nvPr/>
        </p:nvSpPr>
        <p:spPr>
          <a:xfrm>
            <a:off x="2267744" y="5066020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訂正文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8CCCF98-D897-4803-A1EE-FEA7AB6F3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1927"/>
            <a:ext cx="8147248" cy="547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0333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ランダム列との比較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38</a:t>
            </a:fld>
            <a:endParaRPr lang="en-US" altLang="ja-JP" dirty="0"/>
          </a:p>
        </p:txBody>
      </p:sp>
      <p:pic>
        <p:nvPicPr>
          <p:cNvPr id="4" name="図 3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685051C-9870-F1AD-5A3E-70C48104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8" y="1426966"/>
            <a:ext cx="7056784" cy="529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997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251520" y="1773238"/>
            <a:ext cx="8928992" cy="792162"/>
          </a:xfrm>
        </p:spPr>
        <p:txBody>
          <a:bodyPr/>
          <a:lstStyle/>
          <a:p>
            <a:r>
              <a:rPr lang="ja-JP" altLang="en-US" sz="4000" dirty="0"/>
              <a:t>いざ投稿へ</a:t>
            </a:r>
          </a:p>
        </p:txBody>
      </p:sp>
      <p:sp>
        <p:nvSpPr>
          <p:cNvPr id="3075" name="サブタイトル 2"/>
          <p:cNvSpPr>
            <a:spLocks noGrp="1"/>
          </p:cNvSpPr>
          <p:nvPr>
            <p:ph type="subTitle" idx="1"/>
          </p:nvPr>
        </p:nvSpPr>
        <p:spPr>
          <a:xfrm>
            <a:off x="323528" y="3925894"/>
            <a:ext cx="8568952" cy="431800"/>
          </a:xfrm>
        </p:spPr>
        <p:txBody>
          <a:bodyPr/>
          <a:lstStyle/>
          <a:p>
            <a:endParaRPr lang="ja-JP" altLang="en-US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3771900" y="5213350"/>
            <a:ext cx="1857375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EBF4C9-09EC-4987-B3D8-54DD899F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123BB49-35D9-4457-95E6-3B1081F5FC3B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39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99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言語研究パーティ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</a:t>
            </a:fld>
            <a:endParaRPr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BBDE031-7066-2AAB-D514-30A06E2E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86516"/>
            <a:ext cx="1440160" cy="200715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FD3104-C79A-EBCE-08C9-7F2B606D16E3}"/>
              </a:ext>
            </a:extLst>
          </p:cNvPr>
          <p:cNvSpPr txBox="1"/>
          <p:nvPr/>
        </p:nvSpPr>
        <p:spPr>
          <a:xfrm>
            <a:off x="2718842" y="3398127"/>
            <a:ext cx="1637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高村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（産総研）</a:t>
            </a:r>
            <a:endParaRPr lang="en-US" altLang="ja-JP" sz="2800" dirty="0"/>
          </a:p>
          <a:p>
            <a:pPr algn="ctr"/>
            <a:r>
              <a:rPr lang="ja-JP" altLang="en-US" sz="2800" dirty="0"/>
              <a:t>言語生成</a:t>
            </a:r>
            <a:endParaRPr lang="en-US" altLang="ja-JP" sz="2800" dirty="0"/>
          </a:p>
          <a:p>
            <a:pPr algn="ctr"/>
            <a:r>
              <a:rPr lang="ja-JP" altLang="en-US" sz="2800" dirty="0"/>
              <a:t>自動要約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9B8B442-0EA7-A973-3530-EBE607BB792C}"/>
              </a:ext>
            </a:extLst>
          </p:cNvPr>
          <p:cNvSpPr txBox="1"/>
          <p:nvPr/>
        </p:nvSpPr>
        <p:spPr>
          <a:xfrm>
            <a:off x="323528" y="3497522"/>
            <a:ext cx="16561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永田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（甲南大）</a:t>
            </a:r>
            <a:endParaRPr lang="en-US" altLang="ja-JP" sz="2800" dirty="0"/>
          </a:p>
          <a:p>
            <a:pPr algn="ctr"/>
            <a:r>
              <a:rPr lang="ja-JP" altLang="en-US" sz="1800" dirty="0"/>
              <a:t>語学学習支援</a:t>
            </a:r>
            <a:endParaRPr lang="en-US" altLang="ja-JP" sz="1800" dirty="0"/>
          </a:p>
          <a:p>
            <a:pPr algn="ctr"/>
            <a:r>
              <a:rPr lang="ja-JP" altLang="en-US" sz="2800" dirty="0"/>
              <a:t>言語獲得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DB9B0F0-0151-D7E0-7B5C-4C68EA77D50C}"/>
              </a:ext>
            </a:extLst>
          </p:cNvPr>
          <p:cNvSpPr txBox="1"/>
          <p:nvPr/>
        </p:nvSpPr>
        <p:spPr>
          <a:xfrm>
            <a:off x="4652554" y="3485326"/>
            <a:ext cx="21059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川崎</a:t>
            </a:r>
            <a:endParaRPr lang="en-US" altLang="ja-JP" sz="2800" dirty="0"/>
          </a:p>
          <a:p>
            <a:pPr algn="ctr"/>
            <a:r>
              <a:rPr lang="ja-JP" altLang="en-US" sz="2800" dirty="0"/>
              <a:t>（東大）</a:t>
            </a:r>
            <a:endParaRPr lang="en-US" altLang="ja-JP" sz="2800" dirty="0"/>
          </a:p>
          <a:p>
            <a:pPr algn="ctr"/>
            <a:r>
              <a:rPr lang="ja-JP" altLang="en-US" sz="2800" dirty="0"/>
              <a:t>西語史</a:t>
            </a:r>
            <a:endParaRPr lang="en-US" altLang="ja-JP" sz="2800" dirty="0"/>
          </a:p>
          <a:p>
            <a:pPr algn="ctr"/>
            <a:r>
              <a:rPr lang="ja-JP" altLang="en-US" sz="2800" dirty="0"/>
              <a:t>計量文献学</a:t>
            </a:r>
            <a:endParaRPr lang="en-US" altLang="ja-JP" sz="28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9CB35E9-B833-5901-666E-AD3953F77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58" y="1455343"/>
            <a:ext cx="1499850" cy="202595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B7F64D30-FD31-86FD-2CBB-6928C1FF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4" y="1455344"/>
            <a:ext cx="1494422" cy="211999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74BB91-0512-2650-00ED-0600430FC06D}"/>
              </a:ext>
            </a:extLst>
          </p:cNvPr>
          <p:cNvSpPr txBox="1"/>
          <p:nvPr/>
        </p:nvSpPr>
        <p:spPr>
          <a:xfrm>
            <a:off x="7002522" y="3575338"/>
            <a:ext cx="20339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大谷</a:t>
            </a:r>
            <a:endParaRPr lang="en-US" altLang="ja-JP" sz="2800" dirty="0"/>
          </a:p>
          <a:p>
            <a:pPr algn="ctr"/>
            <a:r>
              <a:rPr lang="ja-JP" altLang="en-US" sz="2400" dirty="0"/>
              <a:t>（東京外大）</a:t>
            </a:r>
            <a:endParaRPr lang="en-US" altLang="ja-JP" sz="2400" dirty="0"/>
          </a:p>
          <a:p>
            <a:pPr algn="ctr"/>
            <a:r>
              <a:rPr lang="zh-TW" altLang="en-US" sz="2800" dirty="0"/>
              <a:t>認知言語学</a:t>
            </a:r>
            <a:endParaRPr lang="en-US" altLang="zh-TW" sz="2800" dirty="0"/>
          </a:p>
          <a:p>
            <a:pPr algn="ctr"/>
            <a:r>
              <a:rPr lang="zh-TW" altLang="en-US" sz="2800" dirty="0"/>
              <a:t>構文文法</a:t>
            </a:r>
            <a:endParaRPr lang="ja-JP" altLang="en-US" sz="4400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A5E75D4E-613E-8CB8-75BD-03B51E714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842" y="1451011"/>
            <a:ext cx="1637134" cy="2025953"/>
          </a:xfrm>
          <a:prstGeom prst="rect">
            <a:avLst/>
          </a:prstGeom>
        </p:spPr>
      </p:pic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0BA8CBB4-9015-31FB-FC85-9BAE6137C534}"/>
              </a:ext>
            </a:extLst>
          </p:cNvPr>
          <p:cNvSpPr/>
          <p:nvPr/>
        </p:nvSpPr>
        <p:spPr>
          <a:xfrm>
            <a:off x="467544" y="5668867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この組み合わせは結構レア？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05376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当初の見積もり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075240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著者二人とも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en-US" altLang="ja-JP" sz="3200" dirty="0">
                <a:solidFill>
                  <a:prstClr val="black"/>
                </a:solidFill>
              </a:rPr>
              <a:t>ACL</a:t>
            </a:r>
            <a:r>
              <a:rPr lang="ja-JP" altLang="en-US" sz="3200" dirty="0">
                <a:solidFill>
                  <a:prstClr val="black"/>
                </a:solidFill>
              </a:rPr>
              <a:t>はむずかしい？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複雑系のジャーナル？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経験があまりない．．．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投稿料　激高（払える予算費目なし）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とりあえず</a:t>
            </a:r>
            <a:r>
              <a:rPr lang="en-US" altLang="ja-JP" sz="3600" dirty="0">
                <a:solidFill>
                  <a:prstClr val="black"/>
                </a:solidFill>
              </a:rPr>
              <a:t>ARR</a:t>
            </a:r>
            <a:r>
              <a:rPr lang="ja-JP" altLang="en-US" sz="3600" dirty="0">
                <a:solidFill>
                  <a:prstClr val="black"/>
                </a:solidFill>
              </a:rPr>
              <a:t>へ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9877181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/>
              <a:t>ARR Dec. 2024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41</a:t>
            </a:fld>
            <a:endParaRPr lang="en-US" altLang="ja-JP" dirty="0"/>
          </a:p>
        </p:txBody>
      </p:sp>
      <p:pic>
        <p:nvPicPr>
          <p:cNvPr id="5" name="図 4" descr="グラフィカル ユーザー インターフェイス, テキスト, アプリケーション, メー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20D0B5-12FF-70FF-A11D-C4F0466DE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1876208"/>
            <a:ext cx="9011908" cy="310558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34BAD8-2FB0-648E-73A1-973250E1975E}"/>
              </a:ext>
            </a:extLst>
          </p:cNvPr>
          <p:cNvSpPr txBox="1"/>
          <p:nvPr/>
        </p:nvSpPr>
        <p:spPr>
          <a:xfrm>
            <a:off x="7033592" y="305805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当初は</a:t>
            </a:r>
            <a:r>
              <a:rPr lang="en-US" altLang="ja-JP" dirty="0">
                <a:solidFill>
                  <a:srgbClr val="C00000"/>
                </a:solidFill>
              </a:rPr>
              <a:t>3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2404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en-US" altLang="ja-JP" dirty="0"/>
              <a:t>ARR Feb 2025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42</a:t>
            </a:fld>
            <a:endParaRPr lang="en-US" altLang="ja-JP" dirty="0"/>
          </a:p>
        </p:txBody>
      </p:sp>
      <p:pic>
        <p:nvPicPr>
          <p:cNvPr id="5" name="図 4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B4C1553-05B8-231E-2E90-E7EB0862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199"/>
            <a:ext cx="9144000" cy="301960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6C4389-0382-06E7-377F-7F7E89CAFAE7}"/>
              </a:ext>
            </a:extLst>
          </p:cNvPr>
          <p:cNvSpPr txBox="1"/>
          <p:nvPr/>
        </p:nvSpPr>
        <p:spPr>
          <a:xfrm>
            <a:off x="6804248" y="3025527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C00000"/>
                </a:solidFill>
              </a:rPr>
              <a:t>当初は</a:t>
            </a:r>
            <a:r>
              <a:rPr lang="en-US" altLang="ja-JP" dirty="0">
                <a:solidFill>
                  <a:srgbClr val="C00000"/>
                </a:solidFill>
              </a:rPr>
              <a:t>2.5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8" name="角丸四角形 24">
            <a:extLst>
              <a:ext uri="{FF2B5EF4-FFF2-40B4-BE49-F238E27FC236}">
                <a16:creationId xmlns:a16="http://schemas.microsoft.com/office/drawing/2014/main" id="{42707B15-30C5-6803-9A24-5A5ACDF005EF}"/>
              </a:ext>
            </a:extLst>
          </p:cNvPr>
          <p:cNvSpPr/>
          <p:nvPr/>
        </p:nvSpPr>
        <p:spPr>
          <a:xfrm>
            <a:off x="640135" y="5245409"/>
            <a:ext cx="7915462" cy="504155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査読者が二人もかわったの厳しい</a:t>
            </a:r>
            <a:endParaRPr lang="en-US" altLang="ja-JP" sz="3200" dirty="0"/>
          </a:p>
        </p:txBody>
      </p:sp>
      <p:sp>
        <p:nvSpPr>
          <p:cNvPr id="9" name="角丸四角形 24">
            <a:extLst>
              <a:ext uri="{FF2B5EF4-FFF2-40B4-BE49-F238E27FC236}">
                <a16:creationId xmlns:a16="http://schemas.microsoft.com/office/drawing/2014/main" id="{167C4EE1-E5C7-DEB9-D233-8A1162255B12}"/>
              </a:ext>
            </a:extLst>
          </p:cNvPr>
          <p:cNvSpPr/>
          <p:nvPr/>
        </p:nvSpPr>
        <p:spPr>
          <a:xfrm>
            <a:off x="611560" y="5877173"/>
            <a:ext cx="7915462" cy="504155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ぎりぎり</a:t>
            </a:r>
            <a:r>
              <a:rPr lang="en-US" altLang="ja-JP" sz="3200"/>
              <a:t>findings</a:t>
            </a:r>
            <a:r>
              <a:rPr lang="ja-JP" altLang="en-US" sz="3200"/>
              <a:t>にひっかかる？</a:t>
            </a:r>
            <a:endParaRPr lang="en-US" altLang="ja-JP" sz="3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39764C6-4CFE-87FD-20EB-C84A64CE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74" y="6516586"/>
            <a:ext cx="7986374" cy="2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81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836613"/>
          </a:xfrm>
        </p:spPr>
        <p:txBody>
          <a:bodyPr/>
          <a:lstStyle/>
          <a:p>
            <a:r>
              <a:rPr lang="en-US" altLang="ja-JP" sz="3200" dirty="0"/>
              <a:t>Decision</a:t>
            </a:r>
            <a:endParaRPr lang="ja-JP" altLang="en-US" sz="3200" dirty="0"/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79296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（驚いたことに）</a:t>
            </a:r>
            <a:r>
              <a:rPr lang="en-US" altLang="ja-JP" sz="3600" dirty="0">
                <a:solidFill>
                  <a:prstClr val="black"/>
                </a:solidFill>
              </a:rPr>
              <a:t>main</a:t>
            </a:r>
            <a:r>
              <a:rPr lang="ja-JP" altLang="en-US" sz="3600" dirty="0">
                <a:solidFill>
                  <a:prstClr val="black"/>
                </a:solidFill>
              </a:rPr>
              <a:t>に採択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何とか</a:t>
            </a:r>
            <a:r>
              <a:rPr lang="en-US" altLang="ja-JP" sz="3200" dirty="0">
                <a:solidFill>
                  <a:prstClr val="black"/>
                </a:solidFill>
              </a:rPr>
              <a:t>findings</a:t>
            </a:r>
            <a:r>
              <a:rPr lang="ja-JP" altLang="en-US" sz="3200" dirty="0">
                <a:solidFill>
                  <a:prstClr val="black"/>
                </a:solidFill>
              </a:rPr>
              <a:t>に採択されたらと思っていた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en-US" altLang="ja-JP" sz="3200" dirty="0">
                <a:solidFill>
                  <a:prstClr val="black"/>
                </a:solidFill>
              </a:rPr>
              <a:t>main</a:t>
            </a:r>
            <a:r>
              <a:rPr lang="ja-JP" altLang="en-US" sz="3200" dirty="0">
                <a:solidFill>
                  <a:prstClr val="black"/>
                </a:solidFill>
              </a:rPr>
              <a:t>採択は純粋にうれしい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が，既に述べたように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722DDDB-6782-4EDA-93E2-5B9D71D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43</a:t>
            </a:fld>
            <a:endParaRPr lang="en-US" altLang="ja-JP" dirty="0"/>
          </a:p>
        </p:txBody>
      </p:sp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714727DC-8F72-071C-BF40-0893E5275A5E}"/>
              </a:ext>
            </a:extLst>
          </p:cNvPr>
          <p:cNvSpPr/>
          <p:nvPr/>
        </p:nvSpPr>
        <p:spPr>
          <a:xfrm>
            <a:off x="650886" y="4149080"/>
            <a:ext cx="7915462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結果のプロットを見た瞬間が最大の喜び</a:t>
            </a:r>
            <a:endParaRPr lang="en-US" altLang="ja-JP" sz="3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D1B1BBC4-F8B8-5CA3-9E5A-DF7F326A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780601"/>
            <a:ext cx="2919878" cy="20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0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836613"/>
          </a:xfrm>
        </p:spPr>
        <p:txBody>
          <a:bodyPr/>
          <a:lstStyle/>
          <a:p>
            <a:r>
              <a:rPr lang="ja-JP" altLang="en-US" sz="3200" dirty="0"/>
              <a:t>後日談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79296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山崎篤氏（甲南大学物理学科教授）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我々（物理学分野）は，ちゃんとした論文に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ja-JP" altLang="en-US" sz="3200" dirty="0">
                <a:solidFill>
                  <a:prstClr val="black"/>
                </a:solidFill>
              </a:rPr>
              <a:t>　掲載されたら必ずプレスリリースする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永田さんもすべきだよ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生まれて初めてプレスリリース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722DDDB-6782-4EDA-93E2-5B9D71D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44</a:t>
            </a:fld>
            <a:endParaRPr lang="en-US" altLang="ja-JP" dirty="0"/>
          </a:p>
        </p:txBody>
      </p:sp>
      <p:pic>
        <p:nvPicPr>
          <p:cNvPr id="4" name="図 3" descr="グラフィカル ユーザー インターフェイス, テキスト, アプリケーション, メー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7DE1B70-7586-3E18-D2AE-06138336E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622576"/>
            <a:ext cx="2448272" cy="194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24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651304" cy="836613"/>
          </a:xfrm>
        </p:spPr>
        <p:txBody>
          <a:bodyPr/>
          <a:lstStyle/>
          <a:p>
            <a:r>
              <a:rPr lang="ja-JP" altLang="en-US" dirty="0"/>
              <a:t>まとめ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79296" cy="4968875"/>
          </a:xfrm>
        </p:spPr>
        <p:txBody>
          <a:bodyPr/>
          <a:lstStyle/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技術的なはなし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平均単語ベクトルのノルム→語義の多様性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言語学的なはなし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en-US" altLang="ja-JP" sz="3200" dirty="0">
                <a:solidFill>
                  <a:prstClr val="black"/>
                </a:solidFill>
              </a:rPr>
              <a:t>Meaning frequency law</a:t>
            </a:r>
            <a:r>
              <a:rPr lang="ja-JP" altLang="en-US" sz="3200" dirty="0">
                <a:solidFill>
                  <a:prstClr val="black"/>
                </a:solidFill>
              </a:rPr>
              <a:t>（</a:t>
            </a:r>
            <a:r>
              <a:rPr lang="en-US" altLang="ja-JP" sz="3200" dirty="0" err="1">
                <a:solidFill>
                  <a:prstClr val="black"/>
                </a:solidFill>
              </a:rPr>
              <a:t>Zipf</a:t>
            </a:r>
            <a:r>
              <a:rPr lang="en-US" altLang="ja-JP" sz="3200" dirty="0">
                <a:solidFill>
                  <a:prstClr val="black"/>
                </a:solidFill>
              </a:rPr>
              <a:t> 1945</a:t>
            </a:r>
            <a:r>
              <a:rPr lang="ja-JP" altLang="en-US" sz="3200" dirty="0">
                <a:solidFill>
                  <a:prstClr val="black"/>
                </a:solidFill>
              </a:rPr>
              <a:t>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分布意味論（</a:t>
            </a:r>
            <a:r>
              <a:rPr lang="en-US" altLang="ja-JP" sz="3200" dirty="0">
                <a:solidFill>
                  <a:prstClr val="black"/>
                </a:solidFill>
              </a:rPr>
              <a:t>Harris 1954</a:t>
            </a:r>
            <a:r>
              <a:rPr lang="ja-JP" altLang="en-US" sz="3200" dirty="0">
                <a:solidFill>
                  <a:prstClr val="black"/>
                </a:solidFill>
              </a:rPr>
              <a:t>）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en-US" altLang="ja-JP" sz="3200" dirty="0">
                <a:solidFill>
                  <a:srgbClr val="C00000"/>
                </a:solidFill>
              </a:rPr>
              <a:t>Context</a:t>
            </a:r>
            <a:r>
              <a:rPr lang="en-US" altLang="ja-JP" sz="3200" dirty="0">
                <a:solidFill>
                  <a:prstClr val="black"/>
                </a:solidFill>
              </a:rPr>
              <a:t> frequency law</a:t>
            </a:r>
            <a:r>
              <a:rPr lang="ja-JP" altLang="en-US" sz="3200" dirty="0">
                <a:solidFill>
                  <a:prstClr val="black"/>
                </a:solidFill>
              </a:rPr>
              <a:t>（</a:t>
            </a:r>
            <a:r>
              <a:rPr lang="en-US" altLang="ja-JP" sz="3200" dirty="0">
                <a:solidFill>
                  <a:prstClr val="black"/>
                </a:solidFill>
              </a:rPr>
              <a:t>Nagata+ 2025</a:t>
            </a:r>
            <a:r>
              <a:rPr lang="ja-JP" altLang="en-US" sz="3200" dirty="0">
                <a:solidFill>
                  <a:prstClr val="black"/>
                </a:solidFill>
              </a:rPr>
              <a:t>）</a:t>
            </a:r>
            <a:endParaRPr lang="en-US" altLang="ja-JP" sz="2800" dirty="0">
              <a:solidFill>
                <a:prstClr val="black"/>
              </a:solidFill>
            </a:endParaRPr>
          </a:p>
          <a:p>
            <a:pPr lvl="0">
              <a:buClr>
                <a:srgbClr val="2DA2BF"/>
              </a:buClr>
            </a:pPr>
            <a:r>
              <a:rPr lang="ja-JP" altLang="en-US" sz="3600" dirty="0">
                <a:solidFill>
                  <a:prstClr val="black"/>
                </a:solidFill>
              </a:rPr>
              <a:t>お伝えしたかったこと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突撃とパーティの重要性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>
              <a:buClr>
                <a:srgbClr val="2DA2BF"/>
              </a:buClr>
            </a:pPr>
            <a:r>
              <a:rPr lang="ja-JP" altLang="en-US" sz="3200" dirty="0">
                <a:solidFill>
                  <a:prstClr val="black"/>
                </a:solidFill>
              </a:rPr>
              <a:t>研究のよろこび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45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264217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突撃</a:t>
            </a:r>
            <a:r>
              <a:rPr lang="en-US" altLang="ja-JP" dirty="0"/>
              <a:t>1</a:t>
            </a:r>
            <a:r>
              <a:rPr lang="ja-JP" altLang="en-US" dirty="0"/>
              <a:t>：高村氏との出会い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0728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論文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prstClr val="black"/>
                </a:solidFill>
              </a:rPr>
              <a:t>　</a:t>
            </a:r>
            <a:r>
              <a:rPr lang="en-US" altLang="ja-JP" dirty="0" err="1">
                <a:solidFill>
                  <a:prstClr val="black"/>
                </a:solidFill>
              </a:rPr>
              <a:t>Takamura</a:t>
            </a:r>
            <a:r>
              <a:rPr lang="en-US" altLang="ja-JP" dirty="0">
                <a:solidFill>
                  <a:prstClr val="black"/>
                </a:solidFill>
              </a:rPr>
              <a:t>+,</a:t>
            </a:r>
            <a:r>
              <a:rPr lang="en-US" altLang="ja-JP" sz="3600" dirty="0">
                <a:solidFill>
                  <a:prstClr val="black"/>
                </a:solidFill>
              </a:rPr>
              <a:t> </a:t>
            </a:r>
            <a:r>
              <a:rPr lang="en-US" altLang="ja-JP" dirty="0">
                <a:solidFill>
                  <a:prstClr val="black"/>
                </a:solidFill>
              </a:rPr>
              <a:t>Extracting Semantic Orientations of Words using </a:t>
            </a:r>
          </a:p>
          <a:p>
            <a:pPr marL="0" indent="0">
              <a:buNone/>
            </a:pPr>
            <a:r>
              <a:rPr lang="en-US" altLang="ja-JP" dirty="0">
                <a:solidFill>
                  <a:prstClr val="black"/>
                </a:solidFill>
              </a:rPr>
              <a:t>   Spin Model </a:t>
            </a:r>
            <a:r>
              <a:rPr lang="ja-JP" altLang="en-US" dirty="0">
                <a:solidFill>
                  <a:prstClr val="black"/>
                </a:solidFill>
              </a:rPr>
              <a:t>（</a:t>
            </a:r>
            <a:r>
              <a:rPr lang="en-US" altLang="ja-JP" dirty="0">
                <a:solidFill>
                  <a:prstClr val="black"/>
                </a:solidFill>
              </a:rPr>
              <a:t>ACL 2005)</a:t>
            </a: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この中の式がどうしても理解できない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コンタクトを取り直接教えてもらうことに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5</a:t>
            </a:fld>
            <a:endParaRPr lang="en-US" altLang="ja-JP" dirty="0"/>
          </a:p>
        </p:txBody>
      </p:sp>
      <p:sp>
        <p:nvSpPr>
          <p:cNvPr id="2" name="角丸四角形 24">
            <a:extLst>
              <a:ext uri="{FF2B5EF4-FFF2-40B4-BE49-F238E27FC236}">
                <a16:creationId xmlns:a16="http://schemas.microsoft.com/office/drawing/2014/main" id="{5D76CB94-4537-9BEB-842E-7831C0F1B76B}"/>
              </a:ext>
            </a:extLst>
          </p:cNvPr>
          <p:cNvSpPr/>
          <p:nvPr/>
        </p:nvSpPr>
        <p:spPr>
          <a:xfrm>
            <a:off x="467544" y="4797152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よく対応してくれたなと思う</a:t>
            </a:r>
            <a:endParaRPr lang="en-US" altLang="ja-JP" sz="2800" dirty="0"/>
          </a:p>
        </p:txBody>
      </p:sp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A0558E1-8C7F-A876-69F9-15A50494B128}"/>
              </a:ext>
            </a:extLst>
          </p:cNvPr>
          <p:cNvSpPr/>
          <p:nvPr/>
        </p:nvSpPr>
        <p:spPr>
          <a:xfrm>
            <a:off x="467544" y="5493606"/>
            <a:ext cx="8280920" cy="455674"/>
          </a:xfrm>
          <a:prstGeom prst="roundRect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よく突撃したなと思う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90941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突撃：川崎氏との出会い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07288" cy="4968875"/>
          </a:xfrm>
        </p:spPr>
        <p:txBody>
          <a:bodyPr/>
          <a:lstStyle/>
          <a:p>
            <a:r>
              <a:rPr lang="en-US" altLang="ja-JP" sz="3600" dirty="0">
                <a:solidFill>
                  <a:prstClr val="black"/>
                </a:solidFill>
              </a:rPr>
              <a:t>NLP2015 </a:t>
            </a:r>
            <a:r>
              <a:rPr lang="ja-JP" altLang="en-US" sz="3600" dirty="0">
                <a:solidFill>
                  <a:prstClr val="black"/>
                </a:solidFill>
              </a:rPr>
              <a:t>テーマセッション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2800" dirty="0"/>
              <a:t>言語探求のための数理的アプローチ</a:t>
            </a:r>
            <a:endParaRPr lang="en-US" altLang="ja-JP" sz="36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川崎氏単身乗り込む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2800" dirty="0"/>
              <a:t>機械学習による中世スペイン語古文書の作成年代推定法</a:t>
            </a:r>
            <a:endParaRPr lang="en-US" altLang="ja-JP" sz="2800" dirty="0"/>
          </a:p>
          <a:p>
            <a:r>
              <a:rPr lang="ja-JP" altLang="en-US" sz="3600" dirty="0">
                <a:solidFill>
                  <a:prstClr val="black"/>
                </a:solidFill>
              </a:rPr>
              <a:t>テーマセッション後の懇親会で交流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73398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突撃：大谷氏との出会い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507288" cy="4968875"/>
          </a:xfrm>
        </p:spPr>
        <p:txBody>
          <a:bodyPr/>
          <a:lstStyle/>
          <a:p>
            <a:r>
              <a:rPr lang="en-US" altLang="ja-JP" sz="3600" dirty="0">
                <a:solidFill>
                  <a:prstClr val="black"/>
                </a:solidFill>
              </a:rPr>
              <a:t>2019</a:t>
            </a:r>
            <a:r>
              <a:rPr lang="ja-JP" altLang="en-US" sz="3600" dirty="0">
                <a:solidFill>
                  <a:prstClr val="black"/>
                </a:solidFill>
              </a:rPr>
              <a:t>年</a:t>
            </a:r>
            <a:r>
              <a:rPr lang="en-US" altLang="ja-JP" sz="3600" dirty="0">
                <a:solidFill>
                  <a:prstClr val="black"/>
                </a:solidFill>
              </a:rPr>
              <a:t>9</a:t>
            </a:r>
            <a:r>
              <a:rPr lang="ja-JP" altLang="en-US" sz="3600" dirty="0">
                <a:solidFill>
                  <a:prstClr val="black"/>
                </a:solidFill>
              </a:rPr>
              <a:t>月</a:t>
            </a:r>
            <a:r>
              <a:rPr lang="en-US" altLang="ja-JP" sz="3600" dirty="0">
                <a:solidFill>
                  <a:prstClr val="black"/>
                </a:solidFill>
              </a:rPr>
              <a:t>5</a:t>
            </a:r>
            <a:r>
              <a:rPr lang="ja-JP" altLang="en-US" sz="3600" dirty="0">
                <a:solidFill>
                  <a:prstClr val="black"/>
                </a:solidFill>
              </a:rPr>
              <a:t>日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東京外国語大学で講演</a:t>
            </a:r>
            <a:endParaRPr lang="en-US" altLang="ja-JP" sz="3200" dirty="0">
              <a:solidFill>
                <a:prstClr val="black"/>
              </a:solidFill>
            </a:endParaRPr>
          </a:p>
          <a:p>
            <a:pPr lvl="1"/>
            <a:r>
              <a:rPr lang="en-US" altLang="ja-JP" sz="3200" dirty="0"/>
              <a:t>AI</a:t>
            </a:r>
            <a:r>
              <a:rPr lang="ja-JP" altLang="en-US" sz="3200" dirty="0"/>
              <a:t>・自然言語処理と語学学習支援への応用</a:t>
            </a:r>
            <a:endParaRPr lang="en-US" altLang="ja-JP" sz="3200" dirty="0">
              <a:solidFill>
                <a:prstClr val="black"/>
              </a:solidFill>
            </a:endParaRPr>
          </a:p>
          <a:p>
            <a:r>
              <a:rPr lang="ja-JP" altLang="en-US" sz="3600" dirty="0">
                <a:solidFill>
                  <a:prstClr val="black"/>
                </a:solidFill>
              </a:rPr>
              <a:t>後日熱心にメールをいただく</a:t>
            </a:r>
            <a:endParaRPr lang="en-US" altLang="ja-JP" sz="3600" dirty="0">
              <a:solidFill>
                <a:prstClr val="black"/>
              </a:solidFill>
            </a:endParaRPr>
          </a:p>
          <a:p>
            <a:pPr lvl="1"/>
            <a:r>
              <a:rPr lang="ja-JP" altLang="en-US" sz="3200" dirty="0"/>
              <a:t>研究テーマ案とともに</a:t>
            </a:r>
            <a:endParaRPr lang="en-US" altLang="ja-JP" sz="3200" dirty="0"/>
          </a:p>
          <a:p>
            <a:pPr lvl="1"/>
            <a:r>
              <a:rPr lang="ja-JP" altLang="en-US" sz="3200" dirty="0">
                <a:solidFill>
                  <a:prstClr val="black"/>
                </a:solidFill>
              </a:rPr>
              <a:t>学会での講演もコーディネイト</a:t>
            </a:r>
            <a:endParaRPr lang="en-US" altLang="ja-JP" sz="32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4355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>
          <a:xfrm>
            <a:off x="251520" y="1773238"/>
            <a:ext cx="8712968" cy="792162"/>
          </a:xfrm>
        </p:spPr>
        <p:txBody>
          <a:bodyPr/>
          <a:lstStyle/>
          <a:p>
            <a:r>
              <a:rPr lang="ja-JP" altLang="en-US" sz="4000" dirty="0"/>
              <a:t>本研究の経緯</a:t>
            </a:r>
            <a:endParaRPr lang="en-US" altLang="ja-JP" sz="4000" dirty="0"/>
          </a:p>
        </p:txBody>
      </p:sp>
      <p:sp>
        <p:nvSpPr>
          <p:cNvPr id="4" name="正方形/長方形 3"/>
          <p:cNvSpPr/>
          <p:nvPr/>
        </p:nvSpPr>
        <p:spPr>
          <a:xfrm>
            <a:off x="3771900" y="5213350"/>
            <a:ext cx="1857375" cy="500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l"/>
              <a:defRPr/>
            </a:pPr>
            <a:endParaRPr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86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7715200" cy="836613"/>
          </a:xfrm>
        </p:spPr>
        <p:txBody>
          <a:bodyPr/>
          <a:lstStyle/>
          <a:p>
            <a:r>
              <a:rPr lang="ja-JP" altLang="en-US" dirty="0"/>
              <a:t>もう長いこと勉強会をしています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41438"/>
            <a:ext cx="8147248" cy="4968875"/>
          </a:xfrm>
        </p:spPr>
        <p:txBody>
          <a:bodyPr/>
          <a:lstStyle/>
          <a:p>
            <a:r>
              <a:rPr lang="ja-JP" altLang="en-US" sz="3600" dirty="0">
                <a:solidFill>
                  <a:prstClr val="black"/>
                </a:solidFill>
              </a:rPr>
              <a:t>メンバ：</a:t>
            </a:r>
            <a:r>
              <a:rPr lang="ja-JP" altLang="en-US" sz="3600" dirty="0"/>
              <a:t>川崎，永田，．．．</a:t>
            </a:r>
            <a:endParaRPr lang="en-US" altLang="ja-JP" sz="3600" dirty="0"/>
          </a:p>
          <a:p>
            <a:r>
              <a:rPr lang="ja-JP" altLang="en-US" sz="3600" dirty="0">
                <a:solidFill>
                  <a:prstClr val="black"/>
                </a:solidFill>
              </a:rPr>
              <a:t>基本：週</a:t>
            </a:r>
            <a:r>
              <a:rPr lang="en-US" altLang="ja-JP" sz="3600" dirty="0">
                <a:solidFill>
                  <a:prstClr val="black"/>
                </a:solidFill>
              </a:rPr>
              <a:t>1</a:t>
            </a:r>
            <a:r>
              <a:rPr lang="ja-JP" altLang="en-US" sz="3600" dirty="0">
                <a:solidFill>
                  <a:prstClr val="black"/>
                </a:solidFill>
              </a:rPr>
              <a:t>回</a:t>
            </a:r>
            <a:r>
              <a:rPr lang="en-US" altLang="ja-JP" sz="3600" dirty="0">
                <a:solidFill>
                  <a:prstClr val="black"/>
                </a:solidFill>
              </a:rPr>
              <a:t>1.5</a:t>
            </a:r>
            <a:r>
              <a:rPr lang="ja-JP" altLang="en-US" sz="3600" dirty="0">
                <a:solidFill>
                  <a:prstClr val="black"/>
                </a:solidFill>
              </a:rPr>
              <a:t>時間</a:t>
            </a:r>
            <a:endParaRPr lang="en-US" altLang="ja-JP" sz="3600" dirty="0">
              <a:solidFill>
                <a:prstClr val="black"/>
              </a:solidFill>
            </a:endParaRPr>
          </a:p>
          <a:p>
            <a:endParaRPr lang="en-US" altLang="ja-JP" sz="3600" dirty="0">
              <a:solidFill>
                <a:prstClr val="black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A67CC-0243-40A5-ACAF-889189CB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BBD7A9-5B31-419A-8E93-740C98428BC0}" type="slidenum">
              <a:rPr lang="en-US" altLang="ja-JP" smtClean="0"/>
              <a:pPr>
                <a:buFont typeface="Wingdings" pitchFamily="2" charset="2"/>
                <a:buNone/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854695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5|0.5|0.5|0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4|0.4|0.4|0.5|0.4"/>
</p:tagLst>
</file>

<file path=ppt/theme/theme1.xml><?xml version="1.0" encoding="utf-8"?>
<a:theme xmlns:a="http://schemas.openxmlformats.org/drawingml/2006/main" name="TG-globalround_TP01118219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TG-globalround_TP01118219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G-globalround_TP0111821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99"/>
        </a:accent1>
        <a:accent2>
          <a:srgbClr val="0C3CA6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0A3596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globalround_TP0111821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0066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E74848"/>
        </a:accent6>
        <a:hlink>
          <a:srgbClr val="FF99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G-globalround_TP01118219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00"/>
        </a:accent1>
        <a:accent2>
          <a:srgbClr val="808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3nnn</Template>
  <TotalTime>31725</TotalTime>
  <Words>1561</Words>
  <Application>Microsoft Office PowerPoint</Application>
  <PresentationFormat>画面に合わせる (4:3)</PresentationFormat>
  <Paragraphs>380</Paragraphs>
  <Slides>45</Slides>
  <Notes>0</Notes>
  <HiddenSlides>13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4" baseType="lpstr">
      <vt:lpstr>Hiragino Kaku Gothic Pro W6</vt:lpstr>
      <vt:lpstr>ＭＳ Ｐゴシック</vt:lpstr>
      <vt:lpstr>Arial Black</vt:lpstr>
      <vt:lpstr>Calibri</vt:lpstr>
      <vt:lpstr>Cambria Math</vt:lpstr>
      <vt:lpstr>Times New Roman</vt:lpstr>
      <vt:lpstr>Verdana</vt:lpstr>
      <vt:lpstr>Wingdings</vt:lpstr>
      <vt:lpstr>TG-globalround_TP01118219</vt:lpstr>
      <vt:lpstr>2025/09/24 #83 NLPコロキウム 単語の意味をはかる</vt:lpstr>
      <vt:lpstr>本日のキーワード</vt:lpstr>
      <vt:lpstr>自己紹介</vt:lpstr>
      <vt:lpstr>言語研究パーティ</vt:lpstr>
      <vt:lpstr>突撃1：高村氏との出会い</vt:lpstr>
      <vt:lpstr>突撃：川崎氏との出会い</vt:lpstr>
      <vt:lpstr>突撃：大谷氏との出会い</vt:lpstr>
      <vt:lpstr>本研究の経緯</vt:lpstr>
      <vt:lpstr>もう長いこと勉強会をしています</vt:lpstr>
      <vt:lpstr>最大のきっかけ：言語とフラクタル</vt:lpstr>
      <vt:lpstr>突撃2：田中先生へアプローチ</vt:lpstr>
      <vt:lpstr>In the mean time</vt:lpstr>
      <vt:lpstr>言語研究パーティ</vt:lpstr>
      <vt:lpstr>2021～2022年頃の取り組み</vt:lpstr>
      <vt:lpstr>従来手法</vt:lpstr>
      <vt:lpstr>単語タイプベースのベクトルを利用した例</vt:lpstr>
      <vt:lpstr>単語トークンベースのベクトルを利用した例</vt:lpstr>
      <vt:lpstr>メンバーのつぶやき</vt:lpstr>
      <vt:lpstr>少々悩む</vt:lpstr>
      <vt:lpstr>文脈つき単語ベクトルのばらつきとノルム</vt:lpstr>
      <vt:lpstr>ばらつき＝平均ベクトルのノルム？</vt:lpstr>
      <vt:lpstr>メンバーのつぶやき</vt:lpstr>
      <vt:lpstr>von Mises-Fisher分布のばらつき（集中度）</vt:lpstr>
      <vt:lpstr>提案意味変化検出のためのスコア</vt:lpstr>
      <vt:lpstr>von Mises-Fisher分布</vt:lpstr>
      <vt:lpstr>代表事例抽出のためのスコア</vt:lpstr>
      <vt:lpstr>例：母語話者 vs. 非母語話者</vt:lpstr>
      <vt:lpstr>定量評価：意味の広狭判定</vt:lpstr>
      <vt:lpstr>本題ニ戻ドル： これ使える？ Zipfのmeaning frequency law</vt:lpstr>
      <vt:lpstr>言語とフラクタル</vt:lpstr>
      <vt:lpstr>Zipfのmeaning frequency law</vt:lpstr>
      <vt:lpstr>Zipfのmeaning-frequency lawとは？</vt:lpstr>
      <vt:lpstr>実装と実測</vt:lpstr>
      <vt:lpstr>はたして．．．</vt:lpstr>
      <vt:lpstr>古い文章でも成り立ちそう？</vt:lpstr>
      <vt:lpstr>非母語話者は解離が大きい．．．</vt:lpstr>
      <vt:lpstr>モデルサイズが小さいと成り立たない</vt:lpstr>
      <vt:lpstr>ランダム列との比較</vt:lpstr>
      <vt:lpstr>いざ投稿へ</vt:lpstr>
      <vt:lpstr>当初の見積もり</vt:lpstr>
      <vt:lpstr>ARR Dec. 2024</vt:lpstr>
      <vt:lpstr>ARR Feb 2025</vt:lpstr>
      <vt:lpstr>Decision</vt:lpstr>
      <vt:lpstr>後日談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自働フィードバックを利用した英文誤り検出手法</dc:title>
  <dc:creator>rom</dc:creator>
  <cp:lastModifiedBy>R.N</cp:lastModifiedBy>
  <cp:revision>1320</cp:revision>
  <cp:lastPrinted>2024-12-04T05:18:32Z</cp:lastPrinted>
  <dcterms:created xsi:type="dcterms:W3CDTF">2005-05-20T08:20:52Z</dcterms:created>
  <dcterms:modified xsi:type="dcterms:W3CDTF">2025-09-24T06:48:29Z</dcterms:modified>
</cp:coreProperties>
</file>