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58" r:id="rId2"/>
    <p:sldId id="361" r:id="rId3"/>
    <p:sldId id="363" r:id="rId4"/>
    <p:sldId id="364" r:id="rId5"/>
    <p:sldId id="365" r:id="rId6"/>
    <p:sldId id="370" r:id="rId7"/>
    <p:sldId id="367" r:id="rId8"/>
    <p:sldId id="369" r:id="rId9"/>
    <p:sldId id="371" r:id="rId10"/>
    <p:sldId id="388" r:id="rId11"/>
    <p:sldId id="372" r:id="rId12"/>
    <p:sldId id="381" r:id="rId13"/>
    <p:sldId id="382" r:id="rId14"/>
    <p:sldId id="373" r:id="rId15"/>
    <p:sldId id="374" r:id="rId16"/>
    <p:sldId id="375" r:id="rId17"/>
    <p:sldId id="376" r:id="rId18"/>
    <p:sldId id="379" r:id="rId19"/>
    <p:sldId id="256" r:id="rId20"/>
    <p:sldId id="359" r:id="rId21"/>
    <p:sldId id="377" r:id="rId22"/>
    <p:sldId id="390" r:id="rId23"/>
    <p:sldId id="378" r:id="rId24"/>
    <p:sldId id="383" r:id="rId25"/>
    <p:sldId id="385" r:id="rId26"/>
    <p:sldId id="386" r:id="rId27"/>
    <p:sldId id="389" r:id="rId28"/>
    <p:sldId id="387"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C778182-5FCA-41B7-B9B1-B897BE1FD624}">
          <p14:sldIdLst>
            <p14:sldId id="358"/>
          </p14:sldIdLst>
        </p14:section>
        <p14:section name="Intro to coupled mode theory" id="{C7BA4DAD-10EA-4A73-955C-23A892F626AD}">
          <p14:sldIdLst>
            <p14:sldId id="361"/>
            <p14:sldId id="363"/>
            <p14:sldId id="364"/>
            <p14:sldId id="365"/>
            <p14:sldId id="370"/>
            <p14:sldId id="367"/>
            <p14:sldId id="369"/>
            <p14:sldId id="371"/>
            <p14:sldId id="388"/>
            <p14:sldId id="372"/>
            <p14:sldId id="381"/>
            <p14:sldId id="382"/>
            <p14:sldId id="373"/>
            <p14:sldId id="374"/>
            <p14:sldId id="375"/>
            <p14:sldId id="376"/>
            <p14:sldId id="379"/>
          </p14:sldIdLst>
        </p14:section>
        <p14:section name="Non-uniform grating" id="{EC45BDA0-ACA4-47CA-AC09-CA6BA8903088}">
          <p14:sldIdLst>
            <p14:sldId id="256"/>
            <p14:sldId id="359"/>
            <p14:sldId id="377"/>
            <p14:sldId id="390"/>
            <p14:sldId id="378"/>
            <p14:sldId id="383"/>
            <p14:sldId id="385"/>
            <p14:sldId id="386"/>
            <p14:sldId id="389"/>
            <p14:sldId id="38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C95F52-F30C-44B0-9647-8AA56FB31E46}" v="22320" dt="2025-09-06T11:59:39.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0" autoAdjust="0"/>
    <p:restoredTop sz="94660"/>
  </p:normalViewPr>
  <p:slideViewPr>
    <p:cSldViewPr snapToGrid="0">
      <p:cViewPr>
        <p:scale>
          <a:sx n="75" d="100"/>
          <a:sy n="75" d="100"/>
        </p:scale>
        <p:origin x="638" y="3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地 余" userId="5c6f2430cdc8a807" providerId="LiveId" clId="{781DC6F4-A454-43E8-A760-2B3DE2CFA65B}"/>
    <pc:docChg chg="custSel addSld modSld">
      <pc:chgData name="地 余" userId="5c6f2430cdc8a807" providerId="LiveId" clId="{781DC6F4-A454-43E8-A760-2B3DE2CFA65B}" dt="2025-09-06T12:00:29.061" v="670" actId="113"/>
      <pc:docMkLst>
        <pc:docMk/>
      </pc:docMkLst>
      <pc:sldChg chg="modSp mod">
        <pc:chgData name="地 余" userId="5c6f2430cdc8a807" providerId="LiveId" clId="{781DC6F4-A454-43E8-A760-2B3DE2CFA65B}" dt="2025-09-06T12:00:29.061" v="670" actId="113"/>
        <pc:sldMkLst>
          <pc:docMk/>
          <pc:sldMk cId="3154359558" sldId="385"/>
        </pc:sldMkLst>
        <pc:spChg chg="mod">
          <ac:chgData name="地 余" userId="5c6f2430cdc8a807" providerId="LiveId" clId="{781DC6F4-A454-43E8-A760-2B3DE2CFA65B}" dt="2025-09-06T12:00:29.061" v="670" actId="113"/>
          <ac:spMkLst>
            <pc:docMk/>
            <pc:sldMk cId="3154359558" sldId="385"/>
            <ac:spMk id="53" creationId="{97172A4F-D0E6-097D-619C-3DDD7008CE9D}"/>
          </ac:spMkLst>
        </pc:spChg>
      </pc:sldChg>
      <pc:sldChg chg="addSp delSp modSp add mod">
        <pc:chgData name="地 余" userId="5c6f2430cdc8a807" providerId="LiveId" clId="{781DC6F4-A454-43E8-A760-2B3DE2CFA65B}" dt="2025-09-06T12:00:17.441" v="669" actId="113"/>
        <pc:sldMkLst>
          <pc:docMk/>
          <pc:sldMk cId="3844587513" sldId="390"/>
        </pc:sldMkLst>
        <pc:spChg chg="mod">
          <ac:chgData name="地 余" userId="5c6f2430cdc8a807" providerId="LiveId" clId="{781DC6F4-A454-43E8-A760-2B3DE2CFA65B}" dt="2025-09-06T12:00:17.441" v="669" actId="113"/>
          <ac:spMkLst>
            <pc:docMk/>
            <pc:sldMk cId="3844587513" sldId="390"/>
            <ac:spMk id="2" creationId="{CBFF8699-353C-E359-F6B2-D630954560B8}"/>
          </ac:spMkLst>
        </pc:spChg>
        <pc:spChg chg="add mod">
          <ac:chgData name="地 余" userId="5c6f2430cdc8a807" providerId="LiveId" clId="{781DC6F4-A454-43E8-A760-2B3DE2CFA65B}" dt="2025-09-06T11:54:29.078" v="404" actId="1076"/>
          <ac:spMkLst>
            <pc:docMk/>
            <pc:sldMk cId="3844587513" sldId="390"/>
            <ac:spMk id="3" creationId="{08F6435E-33D0-B67E-8755-8E3051D049B1}"/>
          </ac:spMkLst>
        </pc:spChg>
        <pc:spChg chg="mod">
          <ac:chgData name="地 余" userId="5c6f2430cdc8a807" providerId="LiveId" clId="{781DC6F4-A454-43E8-A760-2B3DE2CFA65B}" dt="2025-09-06T11:52:29.116" v="71" actId="20577"/>
          <ac:spMkLst>
            <pc:docMk/>
            <pc:sldMk cId="3844587513" sldId="390"/>
            <ac:spMk id="4" creationId="{029BFA25-92CD-0A99-DD18-232C61493441}"/>
          </ac:spMkLst>
        </pc:spChg>
        <pc:spChg chg="add mod">
          <ac:chgData name="地 余" userId="5c6f2430cdc8a807" providerId="LiveId" clId="{781DC6F4-A454-43E8-A760-2B3DE2CFA65B}" dt="2025-09-06T11:57:46.992" v="608" actId="1076"/>
          <ac:spMkLst>
            <pc:docMk/>
            <pc:sldMk cId="3844587513" sldId="390"/>
            <ac:spMk id="12" creationId="{290BCA86-2B17-B3FE-D837-1B75B6B23487}"/>
          </ac:spMkLst>
        </pc:spChg>
        <pc:spChg chg="add mod">
          <ac:chgData name="地 余" userId="5c6f2430cdc8a807" providerId="LiveId" clId="{781DC6F4-A454-43E8-A760-2B3DE2CFA65B}" dt="2025-09-06T11:58:00.562" v="620" actId="20577"/>
          <ac:spMkLst>
            <pc:docMk/>
            <pc:sldMk cId="3844587513" sldId="390"/>
            <ac:spMk id="13" creationId="{9F7DDDD8-638E-92C5-0E9E-6CEE2FEAF0D1}"/>
          </ac:spMkLst>
        </pc:spChg>
        <pc:spChg chg="add del mod">
          <ac:chgData name="地 余" userId="5c6f2430cdc8a807" providerId="LiveId" clId="{781DC6F4-A454-43E8-A760-2B3DE2CFA65B}" dt="2025-09-06T11:59:17.386" v="641" actId="478"/>
          <ac:spMkLst>
            <pc:docMk/>
            <pc:sldMk cId="3844587513" sldId="390"/>
            <ac:spMk id="14" creationId="{FBB9A16A-D04E-3512-7429-0B26C22454BD}"/>
          </ac:spMkLst>
        </pc:spChg>
        <pc:picChg chg="add mod">
          <ac:chgData name="地 余" userId="5c6f2430cdc8a807" providerId="LiveId" clId="{781DC6F4-A454-43E8-A760-2B3DE2CFA65B}" dt="2025-09-06T11:57:36.823" v="594" actId="1036"/>
          <ac:picMkLst>
            <pc:docMk/>
            <pc:sldMk cId="3844587513" sldId="390"/>
            <ac:picMk id="7" creationId="{B013FC22-0E9D-E212-0EC8-A87A763D597E}"/>
          </ac:picMkLst>
        </pc:picChg>
        <pc:picChg chg="add mod">
          <ac:chgData name="地 余" userId="5c6f2430cdc8a807" providerId="LiveId" clId="{781DC6F4-A454-43E8-A760-2B3DE2CFA65B}" dt="2025-09-06T11:57:36.823" v="594" actId="1036"/>
          <ac:picMkLst>
            <pc:docMk/>
            <pc:sldMk cId="3844587513" sldId="390"/>
            <ac:picMk id="9" creationId="{5830FB8D-0F38-FB96-8518-8D1B57DCF154}"/>
          </ac:picMkLst>
        </pc:picChg>
        <pc:picChg chg="add mod">
          <ac:chgData name="地 余" userId="5c6f2430cdc8a807" providerId="LiveId" clId="{781DC6F4-A454-43E8-A760-2B3DE2CFA65B}" dt="2025-09-06T11:57:36.823" v="594" actId="1036"/>
          <ac:picMkLst>
            <pc:docMk/>
            <pc:sldMk cId="3844587513" sldId="390"/>
            <ac:picMk id="11" creationId="{C7CF718B-48EC-9055-323F-37D2D6F5F67C}"/>
          </ac:picMkLst>
        </pc:picChg>
      </pc:sldChg>
    </pc:docChg>
  </pc:docChgLst>
  <pc:docChgLst>
    <pc:chgData name="地 余" userId="5c6f2430cdc8a807" providerId="LiveId" clId="{3AC95F52-F30C-44B0-9647-8AA56FB31E46}"/>
    <pc:docChg chg="undo custSel addSld delSld modSld sldOrd addSection modSection">
      <pc:chgData name="地 余" userId="5c6f2430cdc8a807" providerId="LiveId" clId="{3AC95F52-F30C-44B0-9647-8AA56FB31E46}" dt="2025-08-25T02:34:55.672" v="36962" actId="20577"/>
      <pc:docMkLst>
        <pc:docMk/>
      </pc:docMkLst>
      <pc:sldChg chg="addSp delSp modSp new mod">
        <pc:chgData name="地 余" userId="5c6f2430cdc8a807" providerId="LiveId" clId="{3AC95F52-F30C-44B0-9647-8AA56FB31E46}" dt="2025-08-21T12:22:17.759" v="23032" actId="20577"/>
        <pc:sldMkLst>
          <pc:docMk/>
          <pc:sldMk cId="1707729807" sldId="256"/>
        </pc:sldMkLst>
        <pc:spChg chg="add mod">
          <ac:chgData name="地 余" userId="5c6f2430cdc8a807" providerId="LiveId" clId="{3AC95F52-F30C-44B0-9647-8AA56FB31E46}" dt="2025-08-19T12:01:46.449" v="88" actId="403"/>
          <ac:spMkLst>
            <pc:docMk/>
            <pc:sldMk cId="1707729807" sldId="256"/>
            <ac:spMk id="4" creationId="{5CD5A025-451F-56BF-0778-DF8CB20AFE3A}"/>
          </ac:spMkLst>
        </pc:spChg>
        <pc:spChg chg="add mod">
          <ac:chgData name="地 余" userId="5c6f2430cdc8a807" providerId="LiveId" clId="{3AC95F52-F30C-44B0-9647-8AA56FB31E46}" dt="2025-08-21T12:22:17.759" v="23032" actId="20577"/>
          <ac:spMkLst>
            <pc:docMk/>
            <pc:sldMk cId="1707729807" sldId="256"/>
            <ac:spMk id="5" creationId="{497B6101-ACAD-13A2-7E84-68987F56931F}"/>
          </ac:spMkLst>
        </pc:spChg>
        <pc:spChg chg="add mod">
          <ac:chgData name="地 余" userId="5c6f2430cdc8a807" providerId="LiveId" clId="{3AC95F52-F30C-44B0-9647-8AA56FB31E46}" dt="2025-08-21T12:20:40.025" v="22919" actId="1036"/>
          <ac:spMkLst>
            <pc:docMk/>
            <pc:sldMk cId="1707729807" sldId="256"/>
            <ac:spMk id="12" creationId="{9AB588CE-4AB6-8231-7F2B-0B855BBA168D}"/>
          </ac:spMkLst>
        </pc:spChg>
        <pc:spChg chg="add mod">
          <ac:chgData name="地 余" userId="5c6f2430cdc8a807" providerId="LiveId" clId="{3AC95F52-F30C-44B0-9647-8AA56FB31E46}" dt="2025-08-21T12:20:40.025" v="22919" actId="1036"/>
          <ac:spMkLst>
            <pc:docMk/>
            <pc:sldMk cId="1707729807" sldId="256"/>
            <ac:spMk id="14" creationId="{A45E3B14-E9EB-0383-C20A-259D7448E3AA}"/>
          </ac:spMkLst>
        </pc:spChg>
        <pc:spChg chg="add mod">
          <ac:chgData name="地 余" userId="5c6f2430cdc8a807" providerId="LiveId" clId="{3AC95F52-F30C-44B0-9647-8AA56FB31E46}" dt="2025-08-21T12:20:40.025" v="22919" actId="1036"/>
          <ac:spMkLst>
            <pc:docMk/>
            <pc:sldMk cId="1707729807" sldId="256"/>
            <ac:spMk id="15" creationId="{F3301878-040D-3820-75F9-19E5553FC0B0}"/>
          </ac:spMkLst>
        </pc:spChg>
        <pc:picChg chg="add mod">
          <ac:chgData name="地 余" userId="5c6f2430cdc8a807" providerId="LiveId" clId="{3AC95F52-F30C-44B0-9647-8AA56FB31E46}" dt="2025-08-21T12:20:40.025" v="22919" actId="1036"/>
          <ac:picMkLst>
            <pc:docMk/>
            <pc:sldMk cId="1707729807" sldId="256"/>
            <ac:picMk id="9" creationId="{0E72C0A8-C32D-A774-DDAB-17174EDAE96D}"/>
          </ac:picMkLst>
        </pc:picChg>
        <pc:picChg chg="add mod">
          <ac:chgData name="地 余" userId="5c6f2430cdc8a807" providerId="LiveId" clId="{3AC95F52-F30C-44B0-9647-8AA56FB31E46}" dt="2025-08-21T12:20:40.025" v="22919" actId="1036"/>
          <ac:picMkLst>
            <pc:docMk/>
            <pc:sldMk cId="1707729807" sldId="256"/>
            <ac:picMk id="11" creationId="{F9CE9636-7246-973D-2784-5519E3B257D3}"/>
          </ac:picMkLst>
        </pc:picChg>
      </pc:sldChg>
      <pc:sldChg chg="modSp add mod">
        <pc:chgData name="地 余" userId="5c6f2430cdc8a807" providerId="LiveId" clId="{3AC95F52-F30C-44B0-9647-8AA56FB31E46}" dt="2025-08-19T12:11:41.984" v="1308" actId="1076"/>
        <pc:sldMkLst>
          <pc:docMk/>
          <pc:sldMk cId="2002200725" sldId="358"/>
        </pc:sldMkLst>
        <pc:spChg chg="mod">
          <ac:chgData name="地 余" userId="5c6f2430cdc8a807" providerId="LiveId" clId="{3AC95F52-F30C-44B0-9647-8AA56FB31E46}" dt="2025-08-19T12:11:41.984" v="1308" actId="1076"/>
          <ac:spMkLst>
            <pc:docMk/>
            <pc:sldMk cId="2002200725" sldId="358"/>
            <ac:spMk id="4" creationId="{C007EF9C-B887-3108-C282-7F0581DB47F6}"/>
          </ac:spMkLst>
        </pc:spChg>
      </pc:sldChg>
      <pc:sldChg chg="addSp delSp modSp add mod">
        <pc:chgData name="地 余" userId="5c6f2430cdc8a807" providerId="LiveId" clId="{3AC95F52-F30C-44B0-9647-8AA56FB31E46}" dt="2025-08-21T12:50:07.241" v="24667" actId="207"/>
        <pc:sldMkLst>
          <pc:docMk/>
          <pc:sldMk cId="2881056852" sldId="359"/>
        </pc:sldMkLst>
        <pc:spChg chg="add mod">
          <ac:chgData name="地 余" userId="5c6f2430cdc8a807" providerId="LiveId" clId="{3AC95F52-F30C-44B0-9647-8AA56FB31E46}" dt="2025-08-21T12:50:07.241" v="24667" actId="207"/>
          <ac:spMkLst>
            <pc:docMk/>
            <pc:sldMk cId="2881056852" sldId="359"/>
            <ac:spMk id="2" creationId="{D8E41632-3FB8-AD98-016D-9483F9819231}"/>
          </ac:spMkLst>
        </pc:spChg>
        <pc:spChg chg="mod">
          <ac:chgData name="地 余" userId="5c6f2430cdc8a807" providerId="LiveId" clId="{3AC95F52-F30C-44B0-9647-8AA56FB31E46}" dt="2025-08-21T12:49:44.206" v="24665" actId="20577"/>
          <ac:spMkLst>
            <pc:docMk/>
            <pc:sldMk cId="2881056852" sldId="359"/>
            <ac:spMk id="4" creationId="{819259BE-F941-24F9-EC12-DFEB1E8AE591}"/>
          </ac:spMkLst>
        </pc:spChg>
      </pc:sldChg>
      <pc:sldChg chg="modSp add del mod">
        <pc:chgData name="地 余" userId="5c6f2430cdc8a807" providerId="LiveId" clId="{3AC95F52-F30C-44B0-9647-8AA56FB31E46}" dt="2025-08-20T07:48:52.241" v="3288" actId="47"/>
        <pc:sldMkLst>
          <pc:docMk/>
          <pc:sldMk cId="574923660" sldId="360"/>
        </pc:sldMkLst>
      </pc:sldChg>
      <pc:sldChg chg="addSp delSp modSp add mod ord modNotesTx">
        <pc:chgData name="地 余" userId="5c6f2430cdc8a807" providerId="LiveId" clId="{3AC95F52-F30C-44B0-9647-8AA56FB31E46}" dt="2025-08-21T09:01:09.741" v="19268" actId="207"/>
        <pc:sldMkLst>
          <pc:docMk/>
          <pc:sldMk cId="28675746" sldId="361"/>
        </pc:sldMkLst>
        <pc:spChg chg="mod">
          <ac:chgData name="地 余" userId="5c6f2430cdc8a807" providerId="LiveId" clId="{3AC95F52-F30C-44B0-9647-8AA56FB31E46}" dt="2025-08-21T09:01:09.741" v="19268" actId="207"/>
          <ac:spMkLst>
            <pc:docMk/>
            <pc:sldMk cId="28675746" sldId="361"/>
            <ac:spMk id="2" creationId="{588481F2-6ED5-EE92-128C-AB64400CAA41}"/>
          </ac:spMkLst>
        </pc:spChg>
        <pc:spChg chg="mod">
          <ac:chgData name="地 余" userId="5c6f2430cdc8a807" providerId="LiveId" clId="{3AC95F52-F30C-44B0-9647-8AA56FB31E46}" dt="2025-08-20T12:29:36.875" v="6738" actId="20577"/>
          <ac:spMkLst>
            <pc:docMk/>
            <pc:sldMk cId="28675746" sldId="361"/>
            <ac:spMk id="4" creationId="{7F6A4429-B775-74A0-127F-22BBDCC8AB57}"/>
          </ac:spMkLst>
        </pc:spChg>
      </pc:sldChg>
      <pc:sldChg chg="add del">
        <pc:chgData name="地 余" userId="5c6f2430cdc8a807" providerId="LiveId" clId="{3AC95F52-F30C-44B0-9647-8AA56FB31E46}" dt="2025-08-21T12:29:35.402" v="23322" actId="47"/>
        <pc:sldMkLst>
          <pc:docMk/>
          <pc:sldMk cId="1781599191" sldId="362"/>
        </pc:sldMkLst>
      </pc:sldChg>
      <pc:sldChg chg="addSp modSp add mod">
        <pc:chgData name="地 余" userId="5c6f2430cdc8a807" providerId="LiveId" clId="{3AC95F52-F30C-44B0-9647-8AA56FB31E46}" dt="2025-08-20T13:53:35.432" v="11420" actId="20577"/>
        <pc:sldMkLst>
          <pc:docMk/>
          <pc:sldMk cId="1783190226" sldId="363"/>
        </pc:sldMkLst>
        <pc:spChg chg="mod">
          <ac:chgData name="地 余" userId="5c6f2430cdc8a807" providerId="LiveId" clId="{3AC95F52-F30C-44B0-9647-8AA56FB31E46}" dt="2025-08-20T13:53:35.432" v="11420" actId="20577"/>
          <ac:spMkLst>
            <pc:docMk/>
            <pc:sldMk cId="1783190226" sldId="363"/>
            <ac:spMk id="2" creationId="{12D21B0E-0D4F-EF97-76CC-9B5DD1D5EC0B}"/>
          </ac:spMkLst>
        </pc:spChg>
        <pc:spChg chg="add mod">
          <ac:chgData name="地 余" userId="5c6f2430cdc8a807" providerId="LiveId" clId="{3AC95F52-F30C-44B0-9647-8AA56FB31E46}" dt="2025-08-20T12:35:20.951" v="7422" actId="255"/>
          <ac:spMkLst>
            <pc:docMk/>
            <pc:sldMk cId="1783190226" sldId="363"/>
            <ac:spMk id="3" creationId="{098D9815-6827-2BBA-CEAD-5B0EC527BE24}"/>
          </ac:spMkLst>
        </pc:spChg>
        <pc:spChg chg="mod">
          <ac:chgData name="地 余" userId="5c6f2430cdc8a807" providerId="LiveId" clId="{3AC95F52-F30C-44B0-9647-8AA56FB31E46}" dt="2025-08-20T12:41:53.772" v="7517" actId="20577"/>
          <ac:spMkLst>
            <pc:docMk/>
            <pc:sldMk cId="1783190226" sldId="363"/>
            <ac:spMk id="4" creationId="{A1162861-A068-E25D-CD8B-E0BC12EE9CEA}"/>
          </ac:spMkLst>
        </pc:spChg>
      </pc:sldChg>
      <pc:sldChg chg="delSp modSp add mod">
        <pc:chgData name="地 余" userId="5c6f2430cdc8a807" providerId="LiveId" clId="{3AC95F52-F30C-44B0-9647-8AA56FB31E46}" dt="2025-08-21T04:00:44.494" v="15520" actId="207"/>
        <pc:sldMkLst>
          <pc:docMk/>
          <pc:sldMk cId="329812049" sldId="364"/>
        </pc:sldMkLst>
        <pc:spChg chg="mod">
          <ac:chgData name="地 余" userId="5c6f2430cdc8a807" providerId="LiveId" clId="{3AC95F52-F30C-44B0-9647-8AA56FB31E46}" dt="2025-08-21T04:00:44.494" v="15520" actId="207"/>
          <ac:spMkLst>
            <pc:docMk/>
            <pc:sldMk cId="329812049" sldId="364"/>
            <ac:spMk id="2" creationId="{2793D873-FF50-70DE-0BC7-0E0A62186DB9}"/>
          </ac:spMkLst>
        </pc:spChg>
        <pc:spChg chg="mod">
          <ac:chgData name="地 余" userId="5c6f2430cdc8a807" providerId="LiveId" clId="{3AC95F52-F30C-44B0-9647-8AA56FB31E46}" dt="2025-08-20T12:44:30.812" v="7762" actId="20577"/>
          <ac:spMkLst>
            <pc:docMk/>
            <pc:sldMk cId="329812049" sldId="364"/>
            <ac:spMk id="4" creationId="{CEC6A465-3C73-462B-0343-B105F2A82E11}"/>
          </ac:spMkLst>
        </pc:spChg>
      </pc:sldChg>
      <pc:sldChg chg="modSp add mod">
        <pc:chgData name="地 余" userId="5c6f2430cdc8a807" providerId="LiveId" clId="{3AC95F52-F30C-44B0-9647-8AA56FB31E46}" dt="2025-08-21T04:03:07.206" v="15565" actId="20577"/>
        <pc:sldMkLst>
          <pc:docMk/>
          <pc:sldMk cId="420689409" sldId="365"/>
        </pc:sldMkLst>
        <pc:spChg chg="mod">
          <ac:chgData name="地 余" userId="5c6f2430cdc8a807" providerId="LiveId" clId="{3AC95F52-F30C-44B0-9647-8AA56FB31E46}" dt="2025-08-21T04:03:07.206" v="15565" actId="20577"/>
          <ac:spMkLst>
            <pc:docMk/>
            <pc:sldMk cId="420689409" sldId="365"/>
            <ac:spMk id="2" creationId="{BF7B9428-E755-B9C0-4929-2599088F8613}"/>
          </ac:spMkLst>
        </pc:spChg>
        <pc:spChg chg="mod">
          <ac:chgData name="地 余" userId="5c6f2430cdc8a807" providerId="LiveId" clId="{3AC95F52-F30C-44B0-9647-8AA56FB31E46}" dt="2025-08-21T02:57:22.798" v="13471" actId="20577"/>
          <ac:spMkLst>
            <pc:docMk/>
            <pc:sldMk cId="420689409" sldId="365"/>
            <ac:spMk id="4" creationId="{86C1A9D1-F31A-1A2F-6006-DF0F8F98BEAB}"/>
          </ac:spMkLst>
        </pc:spChg>
      </pc:sldChg>
      <pc:sldChg chg="delSp modSp add del mod">
        <pc:chgData name="地 余" userId="5c6f2430cdc8a807" providerId="LiveId" clId="{3AC95F52-F30C-44B0-9647-8AA56FB31E46}" dt="2025-08-21T08:50:32.274" v="18582" actId="47"/>
        <pc:sldMkLst>
          <pc:docMk/>
          <pc:sldMk cId="3002794134" sldId="366"/>
        </pc:sldMkLst>
      </pc:sldChg>
      <pc:sldChg chg="addSp delSp modSp add mod">
        <pc:chgData name="地 余" userId="5c6f2430cdc8a807" providerId="LiveId" clId="{3AC95F52-F30C-44B0-9647-8AA56FB31E46}" dt="2025-08-21T03:28:47.651" v="14988"/>
        <pc:sldMkLst>
          <pc:docMk/>
          <pc:sldMk cId="2292142475" sldId="367"/>
        </pc:sldMkLst>
        <pc:spChg chg="mod">
          <ac:chgData name="地 余" userId="5c6f2430cdc8a807" providerId="LiveId" clId="{3AC95F52-F30C-44B0-9647-8AA56FB31E46}" dt="2025-08-21T03:28:47.651" v="14988"/>
          <ac:spMkLst>
            <pc:docMk/>
            <pc:sldMk cId="2292142475" sldId="367"/>
            <ac:spMk id="2" creationId="{14192A93-72E0-883E-03DE-2201E08D42FC}"/>
          </ac:spMkLst>
        </pc:spChg>
        <pc:spChg chg="mod">
          <ac:chgData name="地 余" userId="5c6f2430cdc8a807" providerId="LiveId" clId="{3AC95F52-F30C-44B0-9647-8AA56FB31E46}" dt="2025-08-21T02:57:28.562" v="13473" actId="20577"/>
          <ac:spMkLst>
            <pc:docMk/>
            <pc:sldMk cId="2292142475" sldId="367"/>
            <ac:spMk id="4" creationId="{CB987F88-F2FE-1F73-D68C-0BF1749B587A}"/>
          </ac:spMkLst>
        </pc:spChg>
      </pc:sldChg>
      <pc:sldChg chg="delSp modSp add del mod">
        <pc:chgData name="地 余" userId="5c6f2430cdc8a807" providerId="LiveId" clId="{3AC95F52-F30C-44B0-9647-8AA56FB31E46}" dt="2025-08-21T02:34:14.264" v="13292" actId="47"/>
        <pc:sldMkLst>
          <pc:docMk/>
          <pc:sldMk cId="3011026894" sldId="368"/>
        </pc:sldMkLst>
      </pc:sldChg>
      <pc:sldChg chg="addSp modSp add mod">
        <pc:chgData name="地 余" userId="5c6f2430cdc8a807" providerId="LiveId" clId="{3AC95F52-F30C-44B0-9647-8AA56FB31E46}" dt="2025-08-21T08:31:43.115" v="18416" actId="20577"/>
        <pc:sldMkLst>
          <pc:docMk/>
          <pc:sldMk cId="91973193" sldId="369"/>
        </pc:sldMkLst>
        <pc:spChg chg="mod">
          <ac:chgData name="地 余" userId="5c6f2430cdc8a807" providerId="LiveId" clId="{3AC95F52-F30C-44B0-9647-8AA56FB31E46}" dt="2025-08-21T08:31:43.115" v="18416" actId="20577"/>
          <ac:spMkLst>
            <pc:docMk/>
            <pc:sldMk cId="91973193" sldId="369"/>
            <ac:spMk id="2" creationId="{251AB5F4-4FF2-53C6-4F23-CFD17CD0E7FF}"/>
          </ac:spMkLst>
        </pc:spChg>
        <pc:spChg chg="mod">
          <ac:chgData name="地 余" userId="5c6f2430cdc8a807" providerId="LiveId" clId="{3AC95F52-F30C-44B0-9647-8AA56FB31E46}" dt="2025-08-21T02:57:34.231" v="13476" actId="20577"/>
          <ac:spMkLst>
            <pc:docMk/>
            <pc:sldMk cId="91973193" sldId="369"/>
            <ac:spMk id="4" creationId="{C6FFAA8B-1F66-C52A-2DD6-C71703B15470}"/>
          </ac:spMkLst>
        </pc:spChg>
        <pc:spChg chg="add mod">
          <ac:chgData name="地 余" userId="5c6f2430cdc8a807" providerId="LiveId" clId="{3AC95F52-F30C-44B0-9647-8AA56FB31E46}" dt="2025-08-21T02:34:08.337" v="13291" actId="1036"/>
          <ac:spMkLst>
            <pc:docMk/>
            <pc:sldMk cId="91973193" sldId="369"/>
            <ac:spMk id="5" creationId="{81688DC8-C967-42F2-713D-6ED2373950C2}"/>
          </ac:spMkLst>
        </pc:spChg>
        <pc:spChg chg="add mod">
          <ac:chgData name="地 余" userId="5c6f2430cdc8a807" providerId="LiveId" clId="{3AC95F52-F30C-44B0-9647-8AA56FB31E46}" dt="2025-08-21T02:34:08.337" v="13291" actId="1036"/>
          <ac:spMkLst>
            <pc:docMk/>
            <pc:sldMk cId="91973193" sldId="369"/>
            <ac:spMk id="9" creationId="{75086FF8-650F-8529-FDFD-7D30D4BB0D42}"/>
          </ac:spMkLst>
        </pc:spChg>
        <pc:spChg chg="add mod">
          <ac:chgData name="地 余" userId="5c6f2430cdc8a807" providerId="LiveId" clId="{3AC95F52-F30C-44B0-9647-8AA56FB31E46}" dt="2025-08-21T02:34:08.337" v="13291" actId="1036"/>
          <ac:spMkLst>
            <pc:docMk/>
            <pc:sldMk cId="91973193" sldId="369"/>
            <ac:spMk id="10" creationId="{B259BB4E-300D-7091-61CD-B1920ECCF931}"/>
          </ac:spMkLst>
        </pc:spChg>
        <pc:spChg chg="add mod">
          <ac:chgData name="地 余" userId="5c6f2430cdc8a807" providerId="LiveId" clId="{3AC95F52-F30C-44B0-9647-8AA56FB31E46}" dt="2025-08-21T02:34:08.337" v="13291" actId="1036"/>
          <ac:spMkLst>
            <pc:docMk/>
            <pc:sldMk cId="91973193" sldId="369"/>
            <ac:spMk id="14" creationId="{0935846E-C53A-CAAC-1938-8481A741972A}"/>
          </ac:spMkLst>
        </pc:spChg>
        <pc:spChg chg="add mod">
          <ac:chgData name="地 余" userId="5c6f2430cdc8a807" providerId="LiveId" clId="{3AC95F52-F30C-44B0-9647-8AA56FB31E46}" dt="2025-08-21T02:34:08.337" v="13291" actId="1036"/>
          <ac:spMkLst>
            <pc:docMk/>
            <pc:sldMk cId="91973193" sldId="369"/>
            <ac:spMk id="15" creationId="{1FCC53FD-7EA8-10A8-6AF4-1D7FD2C2187B}"/>
          </ac:spMkLst>
        </pc:spChg>
        <pc:cxnChg chg="add mod">
          <ac:chgData name="地 余" userId="5c6f2430cdc8a807" providerId="LiveId" clId="{3AC95F52-F30C-44B0-9647-8AA56FB31E46}" dt="2025-08-21T02:34:08.337" v="13291" actId="1036"/>
          <ac:cxnSpMkLst>
            <pc:docMk/>
            <pc:sldMk cId="91973193" sldId="369"/>
            <ac:cxnSpMk id="7" creationId="{78910823-C9DB-DFC7-B0C4-3FEEF7D5A80A}"/>
          </ac:cxnSpMkLst>
        </pc:cxnChg>
        <pc:cxnChg chg="add mod">
          <ac:chgData name="地 余" userId="5c6f2430cdc8a807" providerId="LiveId" clId="{3AC95F52-F30C-44B0-9647-8AA56FB31E46}" dt="2025-08-21T02:34:08.337" v="13291" actId="1036"/>
          <ac:cxnSpMkLst>
            <pc:docMk/>
            <pc:sldMk cId="91973193" sldId="369"/>
            <ac:cxnSpMk id="8" creationId="{B8920491-1383-1B59-F0D0-92894FF9166A}"/>
          </ac:cxnSpMkLst>
        </pc:cxnChg>
        <pc:cxnChg chg="add mod">
          <ac:chgData name="地 余" userId="5c6f2430cdc8a807" providerId="LiveId" clId="{3AC95F52-F30C-44B0-9647-8AA56FB31E46}" dt="2025-08-21T02:34:08.337" v="13291" actId="1036"/>
          <ac:cxnSpMkLst>
            <pc:docMk/>
            <pc:sldMk cId="91973193" sldId="369"/>
            <ac:cxnSpMk id="11" creationId="{51CF7D2C-B257-47AD-3714-019EE6CF2C3D}"/>
          </ac:cxnSpMkLst>
        </pc:cxnChg>
      </pc:sldChg>
      <pc:sldChg chg="modSp add mod">
        <pc:chgData name="地 余" userId="5c6f2430cdc8a807" providerId="LiveId" clId="{3AC95F52-F30C-44B0-9647-8AA56FB31E46}" dt="2025-08-25T01:41:43.296" v="35390" actId="20577"/>
        <pc:sldMkLst>
          <pc:docMk/>
          <pc:sldMk cId="1285352077" sldId="370"/>
        </pc:sldMkLst>
        <pc:spChg chg="mod">
          <ac:chgData name="地 余" userId="5c6f2430cdc8a807" providerId="LiveId" clId="{3AC95F52-F30C-44B0-9647-8AA56FB31E46}" dt="2025-08-25T01:41:43.296" v="35390" actId="20577"/>
          <ac:spMkLst>
            <pc:docMk/>
            <pc:sldMk cId="1285352077" sldId="370"/>
            <ac:spMk id="2" creationId="{7B0E27ED-DC37-B2FE-19DF-367241D517D2}"/>
          </ac:spMkLst>
        </pc:spChg>
        <pc:spChg chg="mod">
          <ac:chgData name="地 余" userId="5c6f2430cdc8a807" providerId="LiveId" clId="{3AC95F52-F30C-44B0-9647-8AA56FB31E46}" dt="2025-08-21T03:15:11.031" v="14562" actId="20577"/>
          <ac:spMkLst>
            <pc:docMk/>
            <pc:sldMk cId="1285352077" sldId="370"/>
            <ac:spMk id="4" creationId="{5A673C8F-8815-92B8-64AC-16B5502CBB68}"/>
          </ac:spMkLst>
        </pc:spChg>
      </pc:sldChg>
      <pc:sldChg chg="delSp modSp add mod">
        <pc:chgData name="地 余" userId="5c6f2430cdc8a807" providerId="LiveId" clId="{3AC95F52-F30C-44B0-9647-8AA56FB31E46}" dt="2025-08-25T01:42:45.980" v="35421" actId="20577"/>
        <pc:sldMkLst>
          <pc:docMk/>
          <pc:sldMk cId="2161635815" sldId="371"/>
        </pc:sldMkLst>
        <pc:spChg chg="mod">
          <ac:chgData name="地 余" userId="5c6f2430cdc8a807" providerId="LiveId" clId="{3AC95F52-F30C-44B0-9647-8AA56FB31E46}" dt="2025-08-25T01:42:45.980" v="35421" actId="20577"/>
          <ac:spMkLst>
            <pc:docMk/>
            <pc:sldMk cId="2161635815" sldId="371"/>
            <ac:spMk id="2" creationId="{3AE05D19-3BFE-4105-D900-5002DE3A811A}"/>
          </ac:spMkLst>
        </pc:spChg>
        <pc:spChg chg="mod">
          <ac:chgData name="地 余" userId="5c6f2430cdc8a807" providerId="LiveId" clId="{3AC95F52-F30C-44B0-9647-8AA56FB31E46}" dt="2025-08-21T07:05:59.077" v="15986"/>
          <ac:spMkLst>
            <pc:docMk/>
            <pc:sldMk cId="2161635815" sldId="371"/>
            <ac:spMk id="3" creationId="{2ADA1B52-946B-B99E-8ACE-2AAD7AB491C8}"/>
          </ac:spMkLst>
        </pc:spChg>
        <pc:spChg chg="mod">
          <ac:chgData name="地 余" userId="5c6f2430cdc8a807" providerId="LiveId" clId="{3AC95F52-F30C-44B0-9647-8AA56FB31E46}" dt="2025-08-21T07:05:34.662" v="15985" actId="20577"/>
          <ac:spMkLst>
            <pc:docMk/>
            <pc:sldMk cId="2161635815" sldId="371"/>
            <ac:spMk id="4" creationId="{C7858ADC-EA5D-C152-518A-A2B9B5DB5C63}"/>
          </ac:spMkLst>
        </pc:spChg>
      </pc:sldChg>
      <pc:sldChg chg="modSp add mod">
        <pc:chgData name="地 余" userId="5c6f2430cdc8a807" providerId="LiveId" clId="{3AC95F52-F30C-44B0-9647-8AA56FB31E46}" dt="2025-08-21T09:21:51.140" v="20098" actId="20577"/>
        <pc:sldMkLst>
          <pc:docMk/>
          <pc:sldMk cId="3377164195" sldId="372"/>
        </pc:sldMkLst>
        <pc:spChg chg="mod">
          <ac:chgData name="地 余" userId="5c6f2430cdc8a807" providerId="LiveId" clId="{3AC95F52-F30C-44B0-9647-8AA56FB31E46}" dt="2025-08-21T09:21:51.140" v="20098" actId="20577"/>
          <ac:spMkLst>
            <pc:docMk/>
            <pc:sldMk cId="3377164195" sldId="372"/>
            <ac:spMk id="2" creationId="{09A45FDD-C3AB-9A52-C8DB-CDC4FF86D88A}"/>
          </ac:spMkLst>
        </pc:spChg>
        <pc:spChg chg="mod">
          <ac:chgData name="地 余" userId="5c6f2430cdc8a807" providerId="LiveId" clId="{3AC95F52-F30C-44B0-9647-8AA56FB31E46}" dt="2025-08-21T07:57:46.517" v="17439" actId="20577"/>
          <ac:spMkLst>
            <pc:docMk/>
            <pc:sldMk cId="3377164195" sldId="372"/>
            <ac:spMk id="4" creationId="{E7143C15-A49B-E2B6-FEA5-2FBFC75B53E2}"/>
          </ac:spMkLst>
        </pc:spChg>
      </pc:sldChg>
      <pc:sldChg chg="modSp add mod">
        <pc:chgData name="地 余" userId="5c6f2430cdc8a807" providerId="LiveId" clId="{3AC95F52-F30C-44B0-9647-8AA56FB31E46}" dt="2025-08-24T03:28:29.617" v="28661" actId="21"/>
        <pc:sldMkLst>
          <pc:docMk/>
          <pc:sldMk cId="2162909908" sldId="373"/>
        </pc:sldMkLst>
        <pc:spChg chg="mod">
          <ac:chgData name="地 余" userId="5c6f2430cdc8a807" providerId="LiveId" clId="{3AC95F52-F30C-44B0-9647-8AA56FB31E46}" dt="2025-08-24T03:28:29.617" v="28661" actId="21"/>
          <ac:spMkLst>
            <pc:docMk/>
            <pc:sldMk cId="2162909908" sldId="373"/>
            <ac:spMk id="2" creationId="{5D263AF2-6D13-43F0-E2DF-C603A94ABED4}"/>
          </ac:spMkLst>
        </pc:spChg>
        <pc:spChg chg="mod">
          <ac:chgData name="地 余" userId="5c6f2430cdc8a807" providerId="LiveId" clId="{3AC95F52-F30C-44B0-9647-8AA56FB31E46}" dt="2025-08-21T09:01:54.563" v="19313" actId="20577"/>
          <ac:spMkLst>
            <pc:docMk/>
            <pc:sldMk cId="2162909908" sldId="373"/>
            <ac:spMk id="4" creationId="{7FDDB336-3C02-8E70-9C17-7AB9EC4AAF29}"/>
          </ac:spMkLst>
        </pc:spChg>
      </pc:sldChg>
      <pc:sldChg chg="modSp add mod">
        <pc:chgData name="地 余" userId="5c6f2430cdc8a807" providerId="LiveId" clId="{3AC95F52-F30C-44B0-9647-8AA56FB31E46}" dt="2025-08-21T09:23:48.535" v="20122"/>
        <pc:sldMkLst>
          <pc:docMk/>
          <pc:sldMk cId="4239093497" sldId="374"/>
        </pc:sldMkLst>
        <pc:spChg chg="mod">
          <ac:chgData name="地 余" userId="5c6f2430cdc8a807" providerId="LiveId" clId="{3AC95F52-F30C-44B0-9647-8AA56FB31E46}" dt="2025-08-21T09:23:48.535" v="20122"/>
          <ac:spMkLst>
            <pc:docMk/>
            <pc:sldMk cId="4239093497" sldId="374"/>
            <ac:spMk id="2" creationId="{A1ED2297-DC7B-A616-90F1-183227582F07}"/>
          </ac:spMkLst>
        </pc:spChg>
        <pc:spChg chg="mod">
          <ac:chgData name="地 余" userId="5c6f2430cdc8a807" providerId="LiveId" clId="{3AC95F52-F30C-44B0-9647-8AA56FB31E46}" dt="2025-08-21T09:01:59.063" v="19326" actId="20577"/>
          <ac:spMkLst>
            <pc:docMk/>
            <pc:sldMk cId="4239093497" sldId="374"/>
            <ac:spMk id="4" creationId="{E987D753-5DFA-E6CC-BAD5-2A6DAE947E55}"/>
          </ac:spMkLst>
        </pc:spChg>
      </pc:sldChg>
      <pc:sldChg chg="modSp add mod">
        <pc:chgData name="地 余" userId="5c6f2430cdc8a807" providerId="LiveId" clId="{3AC95F52-F30C-44B0-9647-8AA56FB31E46}" dt="2025-08-21T10:19:10.197" v="21492"/>
        <pc:sldMkLst>
          <pc:docMk/>
          <pc:sldMk cId="686297274" sldId="375"/>
        </pc:sldMkLst>
        <pc:spChg chg="mod">
          <ac:chgData name="地 余" userId="5c6f2430cdc8a807" providerId="LiveId" clId="{3AC95F52-F30C-44B0-9647-8AA56FB31E46}" dt="2025-08-21T10:19:10.197" v="21492"/>
          <ac:spMkLst>
            <pc:docMk/>
            <pc:sldMk cId="686297274" sldId="375"/>
            <ac:spMk id="2" creationId="{8F48E6EA-BA72-FF69-63AC-BD76AF8F2EA3}"/>
          </ac:spMkLst>
        </pc:spChg>
      </pc:sldChg>
      <pc:sldChg chg="addSp delSp modSp add mod">
        <pc:chgData name="地 余" userId="5c6f2430cdc8a807" providerId="LiveId" clId="{3AC95F52-F30C-44B0-9647-8AA56FB31E46}" dt="2025-08-24T02:59:11.057" v="28568" actId="22"/>
        <pc:sldMkLst>
          <pc:docMk/>
          <pc:sldMk cId="410775957" sldId="376"/>
        </pc:sldMkLst>
        <pc:spChg chg="mod">
          <ac:chgData name="地 余" userId="5c6f2430cdc8a807" providerId="LiveId" clId="{3AC95F52-F30C-44B0-9647-8AA56FB31E46}" dt="2025-08-21T12:02:53.237" v="22759" actId="207"/>
          <ac:spMkLst>
            <pc:docMk/>
            <pc:sldMk cId="410775957" sldId="376"/>
            <ac:spMk id="2" creationId="{CD015FC7-4F23-FE87-E9D2-DD44E0F37969}"/>
          </ac:spMkLst>
        </pc:spChg>
        <pc:spChg chg="mod">
          <ac:chgData name="地 余" userId="5c6f2430cdc8a807" providerId="LiveId" clId="{3AC95F52-F30C-44B0-9647-8AA56FB31E46}" dt="2025-08-22T01:23:30.901" v="27311" actId="20577"/>
          <ac:spMkLst>
            <pc:docMk/>
            <pc:sldMk cId="410775957" sldId="376"/>
            <ac:spMk id="4" creationId="{DD802962-2C00-8A9E-8F52-41207620A305}"/>
          </ac:spMkLst>
        </pc:spChg>
      </pc:sldChg>
      <pc:sldChg chg="modSp add mod">
        <pc:chgData name="地 余" userId="5c6f2430cdc8a807" providerId="LiveId" clId="{3AC95F52-F30C-44B0-9647-8AA56FB31E46}" dt="2025-08-21T13:06:26.041" v="25925" actId="20577"/>
        <pc:sldMkLst>
          <pc:docMk/>
          <pc:sldMk cId="3032847521" sldId="377"/>
        </pc:sldMkLst>
        <pc:spChg chg="mod">
          <ac:chgData name="地 余" userId="5c6f2430cdc8a807" providerId="LiveId" clId="{3AC95F52-F30C-44B0-9647-8AA56FB31E46}" dt="2025-08-21T13:06:26.041" v="25925" actId="20577"/>
          <ac:spMkLst>
            <pc:docMk/>
            <pc:sldMk cId="3032847521" sldId="377"/>
            <ac:spMk id="2" creationId="{33A62E8F-985B-8686-66FB-36932D95C304}"/>
          </ac:spMkLst>
        </pc:spChg>
        <pc:spChg chg="mod">
          <ac:chgData name="地 余" userId="5c6f2430cdc8a807" providerId="LiveId" clId="{3AC95F52-F30C-44B0-9647-8AA56FB31E46}" dt="2025-08-21T12:50:37.610" v="24676" actId="20577"/>
          <ac:spMkLst>
            <pc:docMk/>
            <pc:sldMk cId="3032847521" sldId="377"/>
            <ac:spMk id="4" creationId="{9DC2392D-FEBD-2142-03C1-E5DF3EE0FAAA}"/>
          </ac:spMkLst>
        </pc:spChg>
      </pc:sldChg>
      <pc:sldChg chg="addSp delSp modSp add mod">
        <pc:chgData name="地 余" userId="5c6f2430cdc8a807" providerId="LiveId" clId="{3AC95F52-F30C-44B0-9647-8AA56FB31E46}" dt="2025-08-24T12:00:51.517" v="32918" actId="20577"/>
        <pc:sldMkLst>
          <pc:docMk/>
          <pc:sldMk cId="1722612574" sldId="378"/>
        </pc:sldMkLst>
        <pc:spChg chg="mod">
          <ac:chgData name="地 余" userId="5c6f2430cdc8a807" providerId="LiveId" clId="{3AC95F52-F30C-44B0-9647-8AA56FB31E46}" dt="2025-08-24T12:00:51.517" v="32918" actId="20577"/>
          <ac:spMkLst>
            <pc:docMk/>
            <pc:sldMk cId="1722612574" sldId="378"/>
            <ac:spMk id="2" creationId="{F449427C-1E26-1AAA-8BF1-AB219FCF4901}"/>
          </ac:spMkLst>
        </pc:spChg>
        <pc:spChg chg="add mod">
          <ac:chgData name="地 余" userId="5c6f2430cdc8a807" providerId="LiveId" clId="{3AC95F52-F30C-44B0-9647-8AA56FB31E46}" dt="2025-08-21T14:01:02.719" v="26635" actId="164"/>
          <ac:spMkLst>
            <pc:docMk/>
            <pc:sldMk cId="1722612574" sldId="378"/>
            <ac:spMk id="3" creationId="{83ECCC3F-9A0B-D440-EDB8-77A4EDF07272}"/>
          </ac:spMkLst>
        </pc:spChg>
        <pc:spChg chg="mod">
          <ac:chgData name="地 余" userId="5c6f2430cdc8a807" providerId="LiveId" clId="{3AC95F52-F30C-44B0-9647-8AA56FB31E46}" dt="2025-08-21T14:14:51.942" v="27284" actId="20577"/>
          <ac:spMkLst>
            <pc:docMk/>
            <pc:sldMk cId="1722612574" sldId="378"/>
            <ac:spMk id="4" creationId="{F7FC9500-3DC9-7075-3FD8-A16693B1C545}"/>
          </ac:spMkLst>
        </pc:spChg>
        <pc:spChg chg="add mod">
          <ac:chgData name="地 余" userId="5c6f2430cdc8a807" providerId="LiveId" clId="{3AC95F52-F30C-44B0-9647-8AA56FB31E46}" dt="2025-08-21T13:41:59.314" v="25939" actId="1076"/>
          <ac:spMkLst>
            <pc:docMk/>
            <pc:sldMk cId="1722612574" sldId="378"/>
            <ac:spMk id="5" creationId="{C1ECDFE0-338F-5B0F-FC0A-4C2665FAB921}"/>
          </ac:spMkLst>
        </pc:spChg>
        <pc:spChg chg="add mod">
          <ac:chgData name="地 余" userId="5c6f2430cdc8a807" providerId="LiveId" clId="{3AC95F52-F30C-44B0-9647-8AA56FB31E46}" dt="2025-08-21T13:42:02.487" v="25941" actId="1076"/>
          <ac:spMkLst>
            <pc:docMk/>
            <pc:sldMk cId="1722612574" sldId="378"/>
            <ac:spMk id="6" creationId="{5DEA4763-E0D1-3E06-D802-64CF453AE7CC}"/>
          </ac:spMkLst>
        </pc:spChg>
        <pc:spChg chg="add mod">
          <ac:chgData name="地 余" userId="5c6f2430cdc8a807" providerId="LiveId" clId="{3AC95F52-F30C-44B0-9647-8AA56FB31E46}" dt="2025-08-21T13:42:04.796" v="25943" actId="1076"/>
          <ac:spMkLst>
            <pc:docMk/>
            <pc:sldMk cId="1722612574" sldId="378"/>
            <ac:spMk id="7" creationId="{2F609096-DFB4-8DB7-B6E8-F1CFF4557BA9}"/>
          </ac:spMkLst>
        </pc:spChg>
        <pc:spChg chg="add mod">
          <ac:chgData name="地 余" userId="5c6f2430cdc8a807" providerId="LiveId" clId="{3AC95F52-F30C-44B0-9647-8AA56FB31E46}" dt="2025-08-21T14:01:02.719" v="26635" actId="164"/>
          <ac:spMkLst>
            <pc:docMk/>
            <pc:sldMk cId="1722612574" sldId="378"/>
            <ac:spMk id="8" creationId="{AA13A7FF-04D8-DAAB-D4BB-4AEE0F720C4E}"/>
          </ac:spMkLst>
        </pc:spChg>
        <pc:spChg chg="add mod">
          <ac:chgData name="地 余" userId="5c6f2430cdc8a807" providerId="LiveId" clId="{3AC95F52-F30C-44B0-9647-8AA56FB31E46}" dt="2025-08-21T13:44:52.760" v="25968" actId="1076"/>
          <ac:spMkLst>
            <pc:docMk/>
            <pc:sldMk cId="1722612574" sldId="378"/>
            <ac:spMk id="9" creationId="{4FDF809B-CD3E-1437-C25E-1A3A90A45EE0}"/>
          </ac:spMkLst>
        </pc:spChg>
        <pc:spChg chg="add mod">
          <ac:chgData name="地 余" userId="5c6f2430cdc8a807" providerId="LiveId" clId="{3AC95F52-F30C-44B0-9647-8AA56FB31E46}" dt="2025-08-21T13:42:11.023" v="25949" actId="1076"/>
          <ac:spMkLst>
            <pc:docMk/>
            <pc:sldMk cId="1722612574" sldId="378"/>
            <ac:spMk id="10" creationId="{C1FD2E85-29A4-F9C3-5E22-D7DAB11957C5}"/>
          </ac:spMkLst>
        </pc:spChg>
        <pc:spChg chg="add mod">
          <ac:chgData name="地 余" userId="5c6f2430cdc8a807" providerId="LiveId" clId="{3AC95F52-F30C-44B0-9647-8AA56FB31E46}" dt="2025-08-21T13:42:11.023" v="25949" actId="1076"/>
          <ac:spMkLst>
            <pc:docMk/>
            <pc:sldMk cId="1722612574" sldId="378"/>
            <ac:spMk id="11" creationId="{68F0D379-3CF5-6ABE-1511-E7C4FEB658CD}"/>
          </ac:spMkLst>
        </pc:spChg>
        <pc:spChg chg="add mod">
          <ac:chgData name="地 余" userId="5c6f2430cdc8a807" providerId="LiveId" clId="{3AC95F52-F30C-44B0-9647-8AA56FB31E46}" dt="2025-08-21T14:01:02.719" v="26635" actId="164"/>
          <ac:spMkLst>
            <pc:docMk/>
            <pc:sldMk cId="1722612574" sldId="378"/>
            <ac:spMk id="12" creationId="{A07BA954-8327-89A1-9ADA-7C0EAF8033C3}"/>
          </ac:spMkLst>
        </pc:spChg>
        <pc:spChg chg="add mod">
          <ac:chgData name="地 余" userId="5c6f2430cdc8a807" providerId="LiveId" clId="{3AC95F52-F30C-44B0-9647-8AA56FB31E46}" dt="2025-08-21T13:42:11.023" v="25949" actId="1076"/>
          <ac:spMkLst>
            <pc:docMk/>
            <pc:sldMk cId="1722612574" sldId="378"/>
            <ac:spMk id="13" creationId="{8AE39C7A-094D-59DD-30B7-10A0E31C8B26}"/>
          </ac:spMkLst>
        </pc:spChg>
        <pc:spChg chg="add mod">
          <ac:chgData name="地 余" userId="5c6f2430cdc8a807" providerId="LiveId" clId="{3AC95F52-F30C-44B0-9647-8AA56FB31E46}" dt="2025-08-21T14:01:02.719" v="26635" actId="164"/>
          <ac:spMkLst>
            <pc:docMk/>
            <pc:sldMk cId="1722612574" sldId="378"/>
            <ac:spMk id="14" creationId="{AAC63C42-0500-A29D-6E33-C1C8C29D8032}"/>
          </ac:spMkLst>
        </pc:spChg>
        <pc:spChg chg="add mod">
          <ac:chgData name="地 余" userId="5c6f2430cdc8a807" providerId="LiveId" clId="{3AC95F52-F30C-44B0-9647-8AA56FB31E46}" dt="2025-08-21T13:42:14.458" v="25951" actId="1076"/>
          <ac:spMkLst>
            <pc:docMk/>
            <pc:sldMk cId="1722612574" sldId="378"/>
            <ac:spMk id="20" creationId="{2666726E-0903-8059-CBD9-B6DE15326C50}"/>
          </ac:spMkLst>
        </pc:spChg>
        <pc:spChg chg="add mod">
          <ac:chgData name="地 余" userId="5c6f2430cdc8a807" providerId="LiveId" clId="{3AC95F52-F30C-44B0-9647-8AA56FB31E46}" dt="2025-08-21T13:42:14.458" v="25951" actId="1076"/>
          <ac:spMkLst>
            <pc:docMk/>
            <pc:sldMk cId="1722612574" sldId="378"/>
            <ac:spMk id="21" creationId="{A7890FC3-908E-6A3C-8AF3-E963BC7AE223}"/>
          </ac:spMkLst>
        </pc:spChg>
        <pc:spChg chg="add mod">
          <ac:chgData name="地 余" userId="5c6f2430cdc8a807" providerId="LiveId" clId="{3AC95F52-F30C-44B0-9647-8AA56FB31E46}" dt="2025-08-21T13:42:14.458" v="25951" actId="1076"/>
          <ac:spMkLst>
            <pc:docMk/>
            <pc:sldMk cId="1722612574" sldId="378"/>
            <ac:spMk id="22" creationId="{DDE84C4A-42D8-1287-1E02-0C4309E45A47}"/>
          </ac:spMkLst>
        </pc:spChg>
        <pc:spChg chg="add mod">
          <ac:chgData name="地 余" userId="5c6f2430cdc8a807" providerId="LiveId" clId="{3AC95F52-F30C-44B0-9647-8AA56FB31E46}" dt="2025-08-21T13:42:14.458" v="25951" actId="1076"/>
          <ac:spMkLst>
            <pc:docMk/>
            <pc:sldMk cId="1722612574" sldId="378"/>
            <ac:spMk id="23" creationId="{00D1D14B-7226-573E-FCAC-9D531082A88D}"/>
          </ac:spMkLst>
        </pc:spChg>
        <pc:spChg chg="add mod">
          <ac:chgData name="地 余" userId="5c6f2430cdc8a807" providerId="LiveId" clId="{3AC95F52-F30C-44B0-9647-8AA56FB31E46}" dt="2025-08-21T13:42:14.458" v="25951" actId="1076"/>
          <ac:spMkLst>
            <pc:docMk/>
            <pc:sldMk cId="1722612574" sldId="378"/>
            <ac:spMk id="24" creationId="{CB6BC59B-4552-840B-FC3F-73C0414BD553}"/>
          </ac:spMkLst>
        </pc:spChg>
        <pc:spChg chg="add mod">
          <ac:chgData name="地 余" userId="5c6f2430cdc8a807" providerId="LiveId" clId="{3AC95F52-F30C-44B0-9647-8AA56FB31E46}" dt="2025-08-21T13:44:37.261" v="25960" actId="1076"/>
          <ac:spMkLst>
            <pc:docMk/>
            <pc:sldMk cId="1722612574" sldId="378"/>
            <ac:spMk id="25" creationId="{6D1147F1-E3F1-0A7F-A541-93592172387A}"/>
          </ac:spMkLst>
        </pc:spChg>
        <pc:spChg chg="add mod">
          <ac:chgData name="地 余" userId="5c6f2430cdc8a807" providerId="LiveId" clId="{3AC95F52-F30C-44B0-9647-8AA56FB31E46}" dt="2025-08-21T14:01:02.719" v="26635" actId="164"/>
          <ac:spMkLst>
            <pc:docMk/>
            <pc:sldMk cId="1722612574" sldId="378"/>
            <ac:spMk id="26" creationId="{8D6AD8B6-B7F3-7E00-3299-1967E5CC01BC}"/>
          </ac:spMkLst>
        </pc:spChg>
        <pc:spChg chg="add mod">
          <ac:chgData name="地 余" userId="5c6f2430cdc8a807" providerId="LiveId" clId="{3AC95F52-F30C-44B0-9647-8AA56FB31E46}" dt="2025-08-21T13:45:02.445" v="25970" actId="1076"/>
          <ac:spMkLst>
            <pc:docMk/>
            <pc:sldMk cId="1722612574" sldId="378"/>
            <ac:spMk id="27" creationId="{BFBD0E2D-3437-111B-4728-88EF1E9028BA}"/>
          </ac:spMkLst>
        </pc:spChg>
        <pc:spChg chg="add mod">
          <ac:chgData name="地 余" userId="5c6f2430cdc8a807" providerId="LiveId" clId="{3AC95F52-F30C-44B0-9647-8AA56FB31E46}" dt="2025-08-21T13:45:23.595" v="25976" actId="1076"/>
          <ac:spMkLst>
            <pc:docMk/>
            <pc:sldMk cId="1722612574" sldId="378"/>
            <ac:spMk id="29" creationId="{AC5C1CFF-7381-858F-EFE0-0EC831679254}"/>
          </ac:spMkLst>
        </pc:spChg>
        <pc:spChg chg="add mod">
          <ac:chgData name="地 余" userId="5c6f2430cdc8a807" providerId="LiveId" clId="{3AC95F52-F30C-44B0-9647-8AA56FB31E46}" dt="2025-08-21T13:45:37.330" v="25981" actId="1076"/>
          <ac:spMkLst>
            <pc:docMk/>
            <pc:sldMk cId="1722612574" sldId="378"/>
            <ac:spMk id="30" creationId="{2623901E-C0AA-CB8B-2073-53C560698EBF}"/>
          </ac:spMkLst>
        </pc:spChg>
        <pc:spChg chg="add mod">
          <ac:chgData name="地 余" userId="5c6f2430cdc8a807" providerId="LiveId" clId="{3AC95F52-F30C-44B0-9647-8AA56FB31E46}" dt="2025-08-21T13:48:26.752" v="26009" actId="122"/>
          <ac:spMkLst>
            <pc:docMk/>
            <pc:sldMk cId="1722612574" sldId="378"/>
            <ac:spMk id="31" creationId="{9EF4C355-94B4-44F8-D7BF-3B1495E2FF18}"/>
          </ac:spMkLst>
        </pc:spChg>
        <pc:spChg chg="add mod">
          <ac:chgData name="地 余" userId="5c6f2430cdc8a807" providerId="LiveId" clId="{3AC95F52-F30C-44B0-9647-8AA56FB31E46}" dt="2025-08-21T14:12:13.572" v="26911" actId="20577"/>
          <ac:spMkLst>
            <pc:docMk/>
            <pc:sldMk cId="1722612574" sldId="378"/>
            <ac:spMk id="32" creationId="{6BCA4FC5-07D6-D4BF-949A-E775B08F3237}"/>
          </ac:spMkLst>
        </pc:spChg>
        <pc:spChg chg="add mod">
          <ac:chgData name="地 余" userId="5c6f2430cdc8a807" providerId="LiveId" clId="{3AC95F52-F30C-44B0-9647-8AA56FB31E46}" dt="2025-08-21T14:12:18.310" v="26917" actId="20577"/>
          <ac:spMkLst>
            <pc:docMk/>
            <pc:sldMk cId="1722612574" sldId="378"/>
            <ac:spMk id="33" creationId="{A4A387B2-002B-D2BC-919F-587CE05DA299}"/>
          </ac:spMkLst>
        </pc:spChg>
        <pc:spChg chg="add mod">
          <ac:chgData name="地 余" userId="5c6f2430cdc8a807" providerId="LiveId" clId="{3AC95F52-F30C-44B0-9647-8AA56FB31E46}" dt="2025-08-21T14:12:11.142" v="26909" actId="20577"/>
          <ac:spMkLst>
            <pc:docMk/>
            <pc:sldMk cId="1722612574" sldId="378"/>
            <ac:spMk id="34" creationId="{8C9DB900-01A6-5F5B-8D5D-A7B582917DA4}"/>
          </ac:spMkLst>
        </pc:spChg>
        <pc:spChg chg="add mod">
          <ac:chgData name="地 余" userId="5c6f2430cdc8a807" providerId="LiveId" clId="{3AC95F52-F30C-44B0-9647-8AA56FB31E46}" dt="2025-08-21T14:12:16.632" v="26915" actId="20577"/>
          <ac:spMkLst>
            <pc:docMk/>
            <pc:sldMk cId="1722612574" sldId="378"/>
            <ac:spMk id="35" creationId="{6368A2B5-07BE-1736-547F-A9D811DD43A7}"/>
          </ac:spMkLst>
        </pc:spChg>
        <pc:spChg chg="add mod">
          <ac:chgData name="地 余" userId="5c6f2430cdc8a807" providerId="LiveId" clId="{3AC95F52-F30C-44B0-9647-8AA56FB31E46}" dt="2025-08-21T13:49:21.013" v="26027" actId="1076"/>
          <ac:spMkLst>
            <pc:docMk/>
            <pc:sldMk cId="1722612574" sldId="378"/>
            <ac:spMk id="36" creationId="{53C791C5-4852-37E5-615B-AEE5C90BBFB4}"/>
          </ac:spMkLst>
        </pc:spChg>
        <pc:spChg chg="add mod">
          <ac:chgData name="地 余" userId="5c6f2430cdc8a807" providerId="LiveId" clId="{3AC95F52-F30C-44B0-9647-8AA56FB31E46}" dt="2025-08-21T13:54:59.980" v="26213" actId="1076"/>
          <ac:spMkLst>
            <pc:docMk/>
            <pc:sldMk cId="1722612574" sldId="378"/>
            <ac:spMk id="37" creationId="{4D2690FD-9253-AE8F-834B-86F9C8102215}"/>
          </ac:spMkLst>
        </pc:spChg>
        <pc:spChg chg="add mod">
          <ac:chgData name="地 余" userId="5c6f2430cdc8a807" providerId="LiveId" clId="{3AC95F52-F30C-44B0-9647-8AA56FB31E46}" dt="2025-08-21T14:01:02.719" v="26635" actId="164"/>
          <ac:spMkLst>
            <pc:docMk/>
            <pc:sldMk cId="1722612574" sldId="378"/>
            <ac:spMk id="38" creationId="{B85D908C-00DC-65F1-D646-BCA862E156B2}"/>
          </ac:spMkLst>
        </pc:spChg>
        <pc:spChg chg="add mod">
          <ac:chgData name="地 余" userId="5c6f2430cdc8a807" providerId="LiveId" clId="{3AC95F52-F30C-44B0-9647-8AA56FB31E46}" dt="2025-08-21T13:55:17.714" v="26221" actId="20577"/>
          <ac:spMkLst>
            <pc:docMk/>
            <pc:sldMk cId="1722612574" sldId="378"/>
            <ac:spMk id="39" creationId="{01A26A87-40E5-BBB1-BD9C-610590A7838B}"/>
          </ac:spMkLst>
        </pc:spChg>
        <pc:spChg chg="add mod">
          <ac:chgData name="地 余" userId="5c6f2430cdc8a807" providerId="LiveId" clId="{3AC95F52-F30C-44B0-9647-8AA56FB31E46}" dt="2025-08-21T14:01:02.719" v="26635" actId="164"/>
          <ac:spMkLst>
            <pc:docMk/>
            <pc:sldMk cId="1722612574" sldId="378"/>
            <ac:spMk id="40" creationId="{DAABF073-4905-FAD6-CB48-EDC11861A743}"/>
          </ac:spMkLst>
        </pc:spChg>
        <pc:spChg chg="add mod">
          <ac:chgData name="地 余" userId="5c6f2430cdc8a807" providerId="LiveId" clId="{3AC95F52-F30C-44B0-9647-8AA56FB31E46}" dt="2025-08-21T14:01:02.719" v="26635" actId="164"/>
          <ac:spMkLst>
            <pc:docMk/>
            <pc:sldMk cId="1722612574" sldId="378"/>
            <ac:spMk id="41" creationId="{F3AE3E57-BAD5-B1BD-AA2D-A53D5ABCF949}"/>
          </ac:spMkLst>
        </pc:spChg>
        <pc:spChg chg="add mod">
          <ac:chgData name="地 余" userId="5c6f2430cdc8a807" providerId="LiveId" clId="{3AC95F52-F30C-44B0-9647-8AA56FB31E46}" dt="2025-08-21T13:55:43.318" v="26233" actId="20577"/>
          <ac:spMkLst>
            <pc:docMk/>
            <pc:sldMk cId="1722612574" sldId="378"/>
            <ac:spMk id="42" creationId="{55D7FBA3-F8CA-022D-0C29-88194F2FA69A}"/>
          </ac:spMkLst>
        </pc:spChg>
        <pc:grpChg chg="mod">
          <ac:chgData name="地 余" userId="5c6f2430cdc8a807" providerId="LiveId" clId="{3AC95F52-F30C-44B0-9647-8AA56FB31E46}" dt="2025-08-21T14:01:05.055" v="26660" actId="1035"/>
          <ac:grpSpMkLst>
            <pc:docMk/>
            <pc:sldMk cId="1722612574" sldId="378"/>
            <ac:grpSpMk id="43" creationId="{A35A3494-FE9F-8094-938D-F16A11237A8D}"/>
          </ac:grpSpMkLst>
        </pc:grpChg>
      </pc:sldChg>
      <pc:sldChg chg="modSp add mod">
        <pc:chgData name="地 余" userId="5c6f2430cdc8a807" providerId="LiveId" clId="{3AC95F52-F30C-44B0-9647-8AA56FB31E46}" dt="2025-08-24T08:44:56.687" v="31987" actId="20577"/>
        <pc:sldMkLst>
          <pc:docMk/>
          <pc:sldMk cId="1041606961" sldId="379"/>
        </pc:sldMkLst>
        <pc:spChg chg="mod">
          <ac:chgData name="地 余" userId="5c6f2430cdc8a807" providerId="LiveId" clId="{3AC95F52-F30C-44B0-9647-8AA56FB31E46}" dt="2025-08-24T08:44:56.687" v="31987" actId="20577"/>
          <ac:spMkLst>
            <pc:docMk/>
            <pc:sldMk cId="1041606961" sldId="379"/>
            <ac:spMk id="2" creationId="{CEC0EB9E-484C-ABAC-08E9-1778D29E7981}"/>
          </ac:spMkLst>
        </pc:spChg>
        <pc:spChg chg="mod">
          <ac:chgData name="地 余" userId="5c6f2430cdc8a807" providerId="LiveId" clId="{3AC95F52-F30C-44B0-9647-8AA56FB31E46}" dt="2025-08-22T01:23:43.383" v="27370" actId="20577"/>
          <ac:spMkLst>
            <pc:docMk/>
            <pc:sldMk cId="1041606961" sldId="379"/>
            <ac:spMk id="4" creationId="{AB0B8708-883C-51A1-34E3-D6EC5BA52774}"/>
          </ac:spMkLst>
        </pc:spChg>
      </pc:sldChg>
      <pc:sldChg chg="modSp add del mod">
        <pc:chgData name="地 余" userId="5c6f2430cdc8a807" providerId="LiveId" clId="{3AC95F52-F30C-44B0-9647-8AA56FB31E46}" dt="2025-08-24T07:45:48.179" v="30549" actId="47"/>
        <pc:sldMkLst>
          <pc:docMk/>
          <pc:sldMk cId="1267257620" sldId="380"/>
        </pc:sldMkLst>
      </pc:sldChg>
      <pc:sldChg chg="modSp add mod">
        <pc:chgData name="地 余" userId="5c6f2430cdc8a807" providerId="LiveId" clId="{3AC95F52-F30C-44B0-9647-8AA56FB31E46}" dt="2025-08-25T01:52:20.178" v="36026" actId="20577"/>
        <pc:sldMkLst>
          <pc:docMk/>
          <pc:sldMk cId="931731695" sldId="381"/>
        </pc:sldMkLst>
        <pc:spChg chg="mod">
          <ac:chgData name="地 余" userId="5c6f2430cdc8a807" providerId="LiveId" clId="{3AC95F52-F30C-44B0-9647-8AA56FB31E46}" dt="2025-08-25T01:52:20.178" v="36026" actId="20577"/>
          <ac:spMkLst>
            <pc:docMk/>
            <pc:sldMk cId="931731695" sldId="381"/>
            <ac:spMk id="2" creationId="{8542E8D2-0BAE-0683-CEA7-7A179471C992}"/>
          </ac:spMkLst>
        </pc:spChg>
      </pc:sldChg>
      <pc:sldChg chg="modSp add mod">
        <pc:chgData name="地 余" userId="5c6f2430cdc8a807" providerId="LiveId" clId="{3AC95F52-F30C-44B0-9647-8AA56FB31E46}" dt="2025-08-24T07:32:48.107" v="30548" actId="207"/>
        <pc:sldMkLst>
          <pc:docMk/>
          <pc:sldMk cId="2553896235" sldId="382"/>
        </pc:sldMkLst>
        <pc:spChg chg="mod">
          <ac:chgData name="地 余" userId="5c6f2430cdc8a807" providerId="LiveId" clId="{3AC95F52-F30C-44B0-9647-8AA56FB31E46}" dt="2025-08-24T07:32:48.107" v="30548" actId="207"/>
          <ac:spMkLst>
            <pc:docMk/>
            <pc:sldMk cId="2553896235" sldId="382"/>
            <ac:spMk id="2" creationId="{095FAE7F-5B40-5748-9C11-9A022A8CF1D4}"/>
          </ac:spMkLst>
        </pc:spChg>
        <pc:spChg chg="mod">
          <ac:chgData name="地 余" userId="5c6f2430cdc8a807" providerId="LiveId" clId="{3AC95F52-F30C-44B0-9647-8AA56FB31E46}" dt="2025-08-24T04:31:32.258" v="29158" actId="20577"/>
          <ac:spMkLst>
            <pc:docMk/>
            <pc:sldMk cId="2553896235" sldId="382"/>
            <ac:spMk id="4" creationId="{9306CEC3-7640-99D9-C894-7B3242705CC6}"/>
          </ac:spMkLst>
        </pc:spChg>
      </pc:sldChg>
      <pc:sldChg chg="modSp add del mod">
        <pc:chgData name="地 余" userId="5c6f2430cdc8a807" providerId="LiveId" clId="{3AC95F52-F30C-44B0-9647-8AA56FB31E46}" dt="2025-08-24T11:40:11.736" v="32321" actId="47"/>
        <pc:sldMkLst>
          <pc:docMk/>
          <pc:sldMk cId="52802017" sldId="383"/>
        </pc:sldMkLst>
      </pc:sldChg>
      <pc:sldChg chg="modSp new del mod">
        <pc:chgData name="地 余" userId="5c6f2430cdc8a807" providerId="LiveId" clId="{3AC95F52-F30C-44B0-9647-8AA56FB31E46}" dt="2025-08-24T11:38:19.335" v="32259" actId="47"/>
        <pc:sldMkLst>
          <pc:docMk/>
          <pc:sldMk cId="1625659257" sldId="383"/>
        </pc:sldMkLst>
      </pc:sldChg>
      <pc:sldChg chg="modSp add mod">
        <pc:chgData name="地 余" userId="5c6f2430cdc8a807" providerId="LiveId" clId="{3AC95F52-F30C-44B0-9647-8AA56FB31E46}" dt="2025-08-24T13:20:00.193" v="33286" actId="20577"/>
        <pc:sldMkLst>
          <pc:docMk/>
          <pc:sldMk cId="2192681177" sldId="383"/>
        </pc:sldMkLst>
        <pc:spChg chg="mod">
          <ac:chgData name="地 余" userId="5c6f2430cdc8a807" providerId="LiveId" clId="{3AC95F52-F30C-44B0-9647-8AA56FB31E46}" dt="2025-08-24T13:20:00.193" v="33286" actId="20577"/>
          <ac:spMkLst>
            <pc:docMk/>
            <pc:sldMk cId="2192681177" sldId="383"/>
            <ac:spMk id="2" creationId="{5E69452B-417E-BCA9-8F6A-C49F4E297D0C}"/>
          </ac:spMkLst>
        </pc:spChg>
        <pc:spChg chg="mod">
          <ac:chgData name="地 余" userId="5c6f2430cdc8a807" providerId="LiveId" clId="{3AC95F52-F30C-44B0-9647-8AA56FB31E46}" dt="2025-08-24T11:48:01.953" v="32401" actId="20577"/>
          <ac:spMkLst>
            <pc:docMk/>
            <pc:sldMk cId="2192681177" sldId="383"/>
            <ac:spMk id="4" creationId="{37F81476-2F0D-35C9-9CDF-4283FB929005}"/>
          </ac:spMkLst>
        </pc:spChg>
      </pc:sldChg>
      <pc:sldChg chg="delSp modSp new del mod">
        <pc:chgData name="地 余" userId="5c6f2430cdc8a807" providerId="LiveId" clId="{3AC95F52-F30C-44B0-9647-8AA56FB31E46}" dt="2025-08-24T08:44:27.754" v="31868" actId="47"/>
        <pc:sldMkLst>
          <pc:docMk/>
          <pc:sldMk cId="2703959684" sldId="383"/>
        </pc:sldMkLst>
      </pc:sldChg>
      <pc:sldChg chg="delSp modSp add del mod">
        <pc:chgData name="地 余" userId="5c6f2430cdc8a807" providerId="LiveId" clId="{3AC95F52-F30C-44B0-9647-8AA56FB31E46}" dt="2025-08-24T08:24:32.980" v="31339" actId="47"/>
        <pc:sldMkLst>
          <pc:docMk/>
          <pc:sldMk cId="2786088499" sldId="383"/>
        </pc:sldMkLst>
      </pc:sldChg>
      <pc:sldChg chg="new del">
        <pc:chgData name="地 余" userId="5c6f2430cdc8a807" providerId="LiveId" clId="{3AC95F52-F30C-44B0-9647-8AA56FB31E46}" dt="2025-08-24T08:34:09.477" v="31342" actId="47"/>
        <pc:sldMkLst>
          <pc:docMk/>
          <pc:sldMk cId="766108806" sldId="384"/>
        </pc:sldMkLst>
      </pc:sldChg>
      <pc:sldChg chg="new del">
        <pc:chgData name="地 余" userId="5c6f2430cdc8a807" providerId="LiveId" clId="{3AC95F52-F30C-44B0-9647-8AA56FB31E46}" dt="2025-08-24T08:18:37.039" v="31159" actId="680"/>
        <pc:sldMkLst>
          <pc:docMk/>
          <pc:sldMk cId="2458771992" sldId="384"/>
        </pc:sldMkLst>
      </pc:sldChg>
      <pc:sldChg chg="addSp delSp modSp add del mod">
        <pc:chgData name="地 余" userId="5c6f2430cdc8a807" providerId="LiveId" clId="{3AC95F52-F30C-44B0-9647-8AA56FB31E46}" dt="2025-08-24T14:47:44.706" v="34237" actId="47"/>
        <pc:sldMkLst>
          <pc:docMk/>
          <pc:sldMk cId="3059935325" sldId="384"/>
        </pc:sldMkLst>
      </pc:sldChg>
      <pc:sldChg chg="modSp add mod">
        <pc:chgData name="地 余" userId="5c6f2430cdc8a807" providerId="LiveId" clId="{3AC95F52-F30C-44B0-9647-8AA56FB31E46}" dt="2025-08-25T02:32:13.310" v="36546" actId="20577"/>
        <pc:sldMkLst>
          <pc:docMk/>
          <pc:sldMk cId="3154359558" sldId="385"/>
        </pc:sldMkLst>
        <pc:spChg chg="mod">
          <ac:chgData name="地 余" userId="5c6f2430cdc8a807" providerId="LiveId" clId="{3AC95F52-F30C-44B0-9647-8AA56FB31E46}" dt="2025-08-24T14:47:41.095" v="34236" actId="20577"/>
          <ac:spMkLst>
            <pc:docMk/>
            <pc:sldMk cId="3154359558" sldId="385"/>
            <ac:spMk id="4" creationId="{B1C76D5B-DA59-98E6-330B-8317948418E9}"/>
          </ac:spMkLst>
        </pc:spChg>
        <pc:spChg chg="mod">
          <ac:chgData name="地 余" userId="5c6f2430cdc8a807" providerId="LiveId" clId="{3AC95F52-F30C-44B0-9647-8AA56FB31E46}" dt="2025-08-25T02:32:13.310" v="36546" actId="20577"/>
          <ac:spMkLst>
            <pc:docMk/>
            <pc:sldMk cId="3154359558" sldId="385"/>
            <ac:spMk id="53" creationId="{97172A4F-D0E6-097D-619C-3DDD7008CE9D}"/>
          </ac:spMkLst>
        </pc:spChg>
      </pc:sldChg>
      <pc:sldChg chg="addSp delSp modSp add mod">
        <pc:chgData name="地 余" userId="5c6f2430cdc8a807" providerId="LiveId" clId="{3AC95F52-F30C-44B0-9647-8AA56FB31E46}" dt="2025-08-25T02:32:05.042" v="36544" actId="1076"/>
        <pc:sldMkLst>
          <pc:docMk/>
          <pc:sldMk cId="1385577739" sldId="386"/>
        </pc:sldMkLst>
        <pc:spChg chg="mod">
          <ac:chgData name="地 余" userId="5c6f2430cdc8a807" providerId="LiveId" clId="{3AC95F52-F30C-44B0-9647-8AA56FB31E46}" dt="2025-08-25T02:16:41.963" v="36313" actId="20577"/>
          <ac:spMkLst>
            <pc:docMk/>
            <pc:sldMk cId="1385577739" sldId="386"/>
            <ac:spMk id="4" creationId="{B5C7F425-AFA6-601C-14D2-C3EAE637738E}"/>
          </ac:spMkLst>
        </pc:spChg>
        <pc:spChg chg="add mod">
          <ac:chgData name="地 余" userId="5c6f2430cdc8a807" providerId="LiveId" clId="{3AC95F52-F30C-44B0-9647-8AA56FB31E46}" dt="2025-08-25T02:15:25.482" v="36291" actId="207"/>
          <ac:spMkLst>
            <pc:docMk/>
            <pc:sldMk cId="1385577739" sldId="386"/>
            <ac:spMk id="34" creationId="{DA117300-9349-53AA-7C9E-3E1C947C3132}"/>
          </ac:spMkLst>
        </pc:spChg>
        <pc:spChg chg="add mod">
          <ac:chgData name="地 余" userId="5c6f2430cdc8a807" providerId="LiveId" clId="{3AC95F52-F30C-44B0-9647-8AA56FB31E46}" dt="2025-08-25T02:16:52.153" v="36330" actId="1076"/>
          <ac:spMkLst>
            <pc:docMk/>
            <pc:sldMk cId="1385577739" sldId="386"/>
            <ac:spMk id="39" creationId="{27501AB0-8CD8-2E12-F00A-3576D5FFE7D1}"/>
          </ac:spMkLst>
        </pc:spChg>
        <pc:spChg chg="add mod">
          <ac:chgData name="地 余" userId="5c6f2430cdc8a807" providerId="LiveId" clId="{3AC95F52-F30C-44B0-9647-8AA56FB31E46}" dt="2025-08-25T02:17:20.049" v="36355" actId="20577"/>
          <ac:spMkLst>
            <pc:docMk/>
            <pc:sldMk cId="1385577739" sldId="386"/>
            <ac:spMk id="40" creationId="{C53015A2-868E-979F-4865-DE6576B5E78C}"/>
          </ac:spMkLst>
        </pc:spChg>
        <pc:spChg chg="add mod">
          <ac:chgData name="地 余" userId="5c6f2430cdc8a807" providerId="LiveId" clId="{3AC95F52-F30C-44B0-9647-8AA56FB31E46}" dt="2025-08-25T02:32:05.042" v="36544" actId="1076"/>
          <ac:spMkLst>
            <pc:docMk/>
            <pc:sldMk cId="1385577739" sldId="386"/>
            <ac:spMk id="41" creationId="{D15CC94E-33D6-9E7A-D9D3-4E117B24B10F}"/>
          </ac:spMkLst>
        </pc:spChg>
        <pc:picChg chg="add mod">
          <ac:chgData name="地 余" userId="5c6f2430cdc8a807" providerId="LiveId" clId="{3AC95F52-F30C-44B0-9647-8AA56FB31E46}" dt="2025-08-25T01:55:26.122" v="36142" actId="1036"/>
          <ac:picMkLst>
            <pc:docMk/>
            <pc:sldMk cId="1385577739" sldId="386"/>
            <ac:picMk id="26" creationId="{7DCE5D71-3A21-28A5-84DE-34D44F624D74}"/>
          </ac:picMkLst>
        </pc:picChg>
        <pc:picChg chg="add mod">
          <ac:chgData name="地 余" userId="5c6f2430cdc8a807" providerId="LiveId" clId="{3AC95F52-F30C-44B0-9647-8AA56FB31E46}" dt="2025-08-25T01:55:26.122" v="36142" actId="1036"/>
          <ac:picMkLst>
            <pc:docMk/>
            <pc:sldMk cId="1385577739" sldId="386"/>
            <ac:picMk id="29" creationId="{1CB4EA4C-431B-E47F-FD4A-CF84CF8675E7}"/>
          </ac:picMkLst>
        </pc:picChg>
        <pc:picChg chg="add mod">
          <ac:chgData name="地 余" userId="5c6f2430cdc8a807" providerId="LiveId" clId="{3AC95F52-F30C-44B0-9647-8AA56FB31E46}" dt="2025-08-25T02:15:17.436" v="36290" actId="1076"/>
          <ac:picMkLst>
            <pc:docMk/>
            <pc:sldMk cId="1385577739" sldId="386"/>
            <ac:picMk id="36" creationId="{A0FAEC13-D138-29D4-252E-49E0244E9943}"/>
          </ac:picMkLst>
        </pc:picChg>
        <pc:picChg chg="add mod">
          <ac:chgData name="地 余" userId="5c6f2430cdc8a807" providerId="LiveId" clId="{3AC95F52-F30C-44B0-9647-8AA56FB31E46}" dt="2025-08-25T02:16:24.013" v="36296" actId="14100"/>
          <ac:picMkLst>
            <pc:docMk/>
            <pc:sldMk cId="1385577739" sldId="386"/>
            <ac:picMk id="38" creationId="{A6074AC6-942F-5F24-CE7B-1B348BE17383}"/>
          </ac:picMkLst>
        </pc:picChg>
      </pc:sldChg>
      <pc:sldChg chg="addSp delSp modSp add mod">
        <pc:chgData name="地 余" userId="5c6f2430cdc8a807" providerId="LiveId" clId="{3AC95F52-F30C-44B0-9647-8AA56FB31E46}" dt="2025-08-25T02:34:55.672" v="36962" actId="20577"/>
        <pc:sldMkLst>
          <pc:docMk/>
          <pc:sldMk cId="374133882" sldId="387"/>
        </pc:sldMkLst>
        <pc:spChg chg="add mod">
          <ac:chgData name="地 余" userId="5c6f2430cdc8a807" providerId="LiveId" clId="{3AC95F52-F30C-44B0-9647-8AA56FB31E46}" dt="2025-08-25T02:29:19.184" v="36378"/>
          <ac:spMkLst>
            <pc:docMk/>
            <pc:sldMk cId="374133882" sldId="387"/>
            <ac:spMk id="3" creationId="{1AF8F3C7-FCE3-06F5-B604-B759D8FF2ED4}"/>
          </ac:spMkLst>
        </pc:spChg>
        <pc:spChg chg="mod">
          <ac:chgData name="地 余" userId="5c6f2430cdc8a807" providerId="LiveId" clId="{3AC95F52-F30C-44B0-9647-8AA56FB31E46}" dt="2025-08-24T14:50:00.532" v="34388" actId="20577"/>
          <ac:spMkLst>
            <pc:docMk/>
            <pc:sldMk cId="374133882" sldId="387"/>
            <ac:spMk id="4" creationId="{6C49FC7A-379A-7981-6156-98942D0B4B35}"/>
          </ac:spMkLst>
        </pc:spChg>
        <pc:spChg chg="add mod">
          <ac:chgData name="地 余" userId="5c6f2430cdc8a807" providerId="LiveId" clId="{3AC95F52-F30C-44B0-9647-8AA56FB31E46}" dt="2025-08-25T02:34:55.672" v="36962" actId="20577"/>
          <ac:spMkLst>
            <pc:docMk/>
            <pc:sldMk cId="374133882" sldId="387"/>
            <ac:spMk id="16" creationId="{EF2A490C-6BA8-76F6-CDFE-B0931C3523B6}"/>
          </ac:spMkLst>
        </pc:spChg>
        <pc:picChg chg="add mod">
          <ac:chgData name="地 余" userId="5c6f2430cdc8a807" providerId="LiveId" clId="{3AC95F52-F30C-44B0-9647-8AA56FB31E46}" dt="2025-08-25T02:30:54.192" v="36448" actId="1038"/>
          <ac:picMkLst>
            <pc:docMk/>
            <pc:sldMk cId="374133882" sldId="387"/>
            <ac:picMk id="6" creationId="{7907F5C3-F8AA-5C68-F19D-5D091FE45CBD}"/>
          </ac:picMkLst>
        </pc:picChg>
        <pc:picChg chg="add mod ord">
          <ac:chgData name="地 余" userId="5c6f2430cdc8a807" providerId="LiveId" clId="{3AC95F52-F30C-44B0-9647-8AA56FB31E46}" dt="2025-08-25T02:29:32.978" v="36382" actId="167"/>
          <ac:picMkLst>
            <pc:docMk/>
            <pc:sldMk cId="374133882" sldId="387"/>
            <ac:picMk id="9" creationId="{E499EFA0-5B03-4DA8-7DFB-2583BBE6D7E8}"/>
          </ac:picMkLst>
        </pc:picChg>
        <pc:picChg chg="add mod ord">
          <ac:chgData name="地 余" userId="5c6f2430cdc8a807" providerId="LiveId" clId="{3AC95F52-F30C-44B0-9647-8AA56FB31E46}" dt="2025-08-25T02:29:50.910" v="36389" actId="167"/>
          <ac:picMkLst>
            <pc:docMk/>
            <pc:sldMk cId="374133882" sldId="387"/>
            <ac:picMk id="11" creationId="{9EBD2CA3-A66E-DE4B-EA6C-5687634FF408}"/>
          </ac:picMkLst>
        </pc:picChg>
        <pc:picChg chg="add mod ord">
          <ac:chgData name="地 余" userId="5c6f2430cdc8a807" providerId="LiveId" clId="{3AC95F52-F30C-44B0-9647-8AA56FB31E46}" dt="2025-08-25T02:30:54.192" v="36448" actId="1038"/>
          <ac:picMkLst>
            <pc:docMk/>
            <pc:sldMk cId="374133882" sldId="387"/>
            <ac:picMk id="13" creationId="{971FBE97-9265-4C39-C662-9AAC7ABA2B76}"/>
          </ac:picMkLst>
        </pc:picChg>
      </pc:sldChg>
      <pc:sldChg chg="modSp add mod">
        <pc:chgData name="地 余" userId="5c6f2430cdc8a807" providerId="LiveId" clId="{3AC95F52-F30C-44B0-9647-8AA56FB31E46}" dt="2025-08-25T01:52:44.618" v="36034" actId="207"/>
        <pc:sldMkLst>
          <pc:docMk/>
          <pc:sldMk cId="1190007099" sldId="388"/>
        </pc:sldMkLst>
        <pc:spChg chg="mod">
          <ac:chgData name="地 余" userId="5c6f2430cdc8a807" providerId="LiveId" clId="{3AC95F52-F30C-44B0-9647-8AA56FB31E46}" dt="2025-08-25T01:52:44.618" v="36034" actId="207"/>
          <ac:spMkLst>
            <pc:docMk/>
            <pc:sldMk cId="1190007099" sldId="388"/>
            <ac:spMk id="2" creationId="{4F4FF0C4-9F80-86B6-EC0B-14E5DA104B33}"/>
          </ac:spMkLst>
        </pc:spChg>
        <pc:spChg chg="mod">
          <ac:chgData name="地 余" userId="5c6f2430cdc8a807" providerId="LiveId" clId="{3AC95F52-F30C-44B0-9647-8AA56FB31E46}" dt="2025-08-25T01:28:28.410" v="34464" actId="20577"/>
          <ac:spMkLst>
            <pc:docMk/>
            <pc:sldMk cId="1190007099" sldId="388"/>
            <ac:spMk id="4" creationId="{12F44560-8B40-71F6-8925-E62E7385F573}"/>
          </ac:spMkLst>
        </pc:spChg>
      </pc:sldChg>
      <pc:sldChg chg="delSp modSp add del mod">
        <pc:chgData name="地 余" userId="5c6f2430cdc8a807" providerId="LiveId" clId="{3AC95F52-F30C-44B0-9647-8AA56FB31E46}" dt="2025-08-24T14:49:33.875" v="34320" actId="47"/>
        <pc:sldMkLst>
          <pc:docMk/>
          <pc:sldMk cId="3074515586" sldId="388"/>
        </pc:sldMkLst>
      </pc:sldChg>
      <pc:sldChg chg="addSp delSp modSp add mod">
        <pc:chgData name="地 余" userId="5c6f2430cdc8a807" providerId="LiveId" clId="{3AC95F52-F30C-44B0-9647-8AA56FB31E46}" dt="2025-08-25T02:33:23.654" v="36740" actId="1076"/>
        <pc:sldMkLst>
          <pc:docMk/>
          <pc:sldMk cId="1643769835" sldId="389"/>
        </pc:sldMkLst>
        <pc:spChg chg="add mod">
          <ac:chgData name="地 余" userId="5c6f2430cdc8a807" providerId="LiveId" clId="{3AC95F52-F30C-44B0-9647-8AA56FB31E46}" dt="2025-08-25T02:33:23.654" v="36740" actId="1076"/>
          <ac:spMkLst>
            <pc:docMk/>
            <pc:sldMk cId="1643769835" sldId="389"/>
            <ac:spMk id="11" creationId="{7FBCA5DA-4F33-E73B-FC81-D33B6AC35CFA}"/>
          </ac:spMkLst>
        </pc:spChg>
        <pc:picChg chg="add mod">
          <ac:chgData name="地 余" userId="5c6f2430cdc8a807" providerId="LiveId" clId="{3AC95F52-F30C-44B0-9647-8AA56FB31E46}" dt="2025-08-25T02:27:21.005" v="36361" actId="14100"/>
          <ac:picMkLst>
            <pc:docMk/>
            <pc:sldMk cId="1643769835" sldId="389"/>
            <ac:picMk id="3" creationId="{A537EDB1-FB24-8B1C-5249-1E3EAB43D0CC}"/>
          </ac:picMkLst>
        </pc:picChg>
        <pc:picChg chg="add mod ord">
          <ac:chgData name="地 余" userId="5c6f2430cdc8a807" providerId="LiveId" clId="{3AC95F52-F30C-44B0-9647-8AA56FB31E46}" dt="2025-08-25T02:27:35.961" v="36366" actId="167"/>
          <ac:picMkLst>
            <pc:docMk/>
            <pc:sldMk cId="1643769835" sldId="389"/>
            <ac:picMk id="6" creationId="{EC24A20B-B5B9-8303-BDD2-B5CEF9AB1301}"/>
          </ac:picMkLst>
        </pc:picChg>
        <pc:picChg chg="add mod">
          <ac:chgData name="地 余" userId="5c6f2430cdc8a807" providerId="LiveId" clId="{3AC95F52-F30C-44B0-9647-8AA56FB31E46}" dt="2025-08-25T02:28:38.869" v="36371" actId="1076"/>
          <ac:picMkLst>
            <pc:docMk/>
            <pc:sldMk cId="1643769835" sldId="389"/>
            <ac:picMk id="8" creationId="{FDA30205-EBE6-296C-F639-3B77A09AE8FC}"/>
          </ac:picMkLst>
        </pc:picChg>
        <pc:picChg chg="add mod">
          <ac:chgData name="地 余" userId="5c6f2430cdc8a807" providerId="LiveId" clId="{3AC95F52-F30C-44B0-9647-8AA56FB31E46}" dt="2025-08-25T02:28:52.640" v="36376" actId="1076"/>
          <ac:picMkLst>
            <pc:docMk/>
            <pc:sldMk cId="1643769835" sldId="389"/>
            <ac:picMk id="10" creationId="{FA806F3A-C5E5-0521-F3FB-C53E4F105B66}"/>
          </ac:picMkLst>
        </pc:picChg>
      </pc:sldChg>
      <pc:sldChg chg="add del">
        <pc:chgData name="地 余" userId="5c6f2430cdc8a807" providerId="LiveId" clId="{3AC95F52-F30C-44B0-9647-8AA56FB31E46}" dt="2025-08-25T02:33:17.519" v="36739" actId="47"/>
        <pc:sldMkLst>
          <pc:docMk/>
          <pc:sldMk cId="3133158372" sldId="3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8C4EB7-574E-4DBF-ACA3-7C845EE512C5}" type="datetimeFigureOut">
              <a:rPr lang="zh-CN" altLang="en-US" smtClean="0"/>
              <a:t>2025/9/6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48A904-FCE0-49B6-8788-41C31DDEF1D7}" type="slidenum">
              <a:rPr lang="zh-CN" altLang="en-US" smtClean="0"/>
              <a:t>‹#›</a:t>
            </a:fld>
            <a:endParaRPr lang="zh-CN" altLang="en-US"/>
          </a:p>
        </p:txBody>
      </p:sp>
    </p:spTree>
    <p:extLst>
      <p:ext uri="{BB962C8B-B14F-4D97-AF65-F5344CB8AC3E}">
        <p14:creationId xmlns:p14="http://schemas.microsoft.com/office/powerpoint/2010/main" val="166931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9DA52-3EB4-CE69-1AD1-3DBB6159A46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815C97-9272-B280-23AF-1E4B414CE29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55C463E-A5D7-27E9-C780-D586D40FB4D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34995ED0-CFD9-97F6-6327-5E760131CE39}"/>
              </a:ext>
            </a:extLst>
          </p:cNvPr>
          <p:cNvSpPr>
            <a:spLocks noGrp="1"/>
          </p:cNvSpPr>
          <p:nvPr>
            <p:ph type="sldNum" sz="quarter" idx="5"/>
          </p:nvPr>
        </p:nvSpPr>
        <p:spPr/>
        <p:txBody>
          <a:bodyPr/>
          <a:lstStyle/>
          <a:p>
            <a:fld id="{FDBD3844-7185-4361-AA2F-4332C28BAB79}" type="slidenum">
              <a:rPr lang="zh-CN" altLang="en-US" smtClean="0"/>
              <a:t>1</a:t>
            </a:fld>
            <a:endParaRPr lang="zh-CN" altLang="en-US"/>
          </a:p>
        </p:txBody>
      </p:sp>
    </p:spTree>
    <p:extLst>
      <p:ext uri="{BB962C8B-B14F-4D97-AF65-F5344CB8AC3E}">
        <p14:creationId xmlns:p14="http://schemas.microsoft.com/office/powerpoint/2010/main" val="2431738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7FEBB-1F0A-4C40-231A-5419007AFC9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0D25D6-DBC2-A86E-E98C-88267315A6B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772473A-7408-B482-1916-18DC1F783B00}"/>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739CB109-ED06-7D17-09FD-6DB2A1040099}"/>
              </a:ext>
            </a:extLst>
          </p:cNvPr>
          <p:cNvSpPr>
            <a:spLocks noGrp="1"/>
          </p:cNvSpPr>
          <p:nvPr>
            <p:ph type="sldNum" sz="quarter" idx="5"/>
          </p:nvPr>
        </p:nvSpPr>
        <p:spPr/>
        <p:txBody>
          <a:bodyPr/>
          <a:lstStyle/>
          <a:p>
            <a:fld id="{5C48A904-FCE0-49B6-8788-41C31DDEF1D7}" type="slidenum">
              <a:rPr lang="zh-CN" altLang="en-US" smtClean="0"/>
              <a:t>10</a:t>
            </a:fld>
            <a:endParaRPr lang="zh-CN" altLang="en-US"/>
          </a:p>
        </p:txBody>
      </p:sp>
    </p:spTree>
    <p:extLst>
      <p:ext uri="{BB962C8B-B14F-4D97-AF65-F5344CB8AC3E}">
        <p14:creationId xmlns:p14="http://schemas.microsoft.com/office/powerpoint/2010/main" val="3292744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D34B8-55F3-34BA-7EBD-C6EFB70AB97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E69B435-034C-7153-10CD-754B46831D0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62DB50-9C9E-FCD4-2812-818EAD5301FE}"/>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B0E4768F-C38A-D24D-A4E8-C585D16F1C8D}"/>
              </a:ext>
            </a:extLst>
          </p:cNvPr>
          <p:cNvSpPr>
            <a:spLocks noGrp="1"/>
          </p:cNvSpPr>
          <p:nvPr>
            <p:ph type="sldNum" sz="quarter" idx="5"/>
          </p:nvPr>
        </p:nvSpPr>
        <p:spPr/>
        <p:txBody>
          <a:bodyPr/>
          <a:lstStyle/>
          <a:p>
            <a:fld id="{5C48A904-FCE0-49B6-8788-41C31DDEF1D7}" type="slidenum">
              <a:rPr lang="zh-CN" altLang="en-US" smtClean="0"/>
              <a:t>11</a:t>
            </a:fld>
            <a:endParaRPr lang="zh-CN" altLang="en-US"/>
          </a:p>
        </p:txBody>
      </p:sp>
    </p:spTree>
    <p:extLst>
      <p:ext uri="{BB962C8B-B14F-4D97-AF65-F5344CB8AC3E}">
        <p14:creationId xmlns:p14="http://schemas.microsoft.com/office/powerpoint/2010/main" val="4074919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E48B0-D76D-96A1-B02B-4A59E64D2C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C0153AF-983F-0D67-3E7F-27C3F2EE29C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BFEB46D-7A6D-D063-3DA6-0EE63EBA59C6}"/>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98492EC1-49E4-2567-6F98-045720CA3B42}"/>
              </a:ext>
            </a:extLst>
          </p:cNvPr>
          <p:cNvSpPr>
            <a:spLocks noGrp="1"/>
          </p:cNvSpPr>
          <p:nvPr>
            <p:ph type="sldNum" sz="quarter" idx="5"/>
          </p:nvPr>
        </p:nvSpPr>
        <p:spPr/>
        <p:txBody>
          <a:bodyPr/>
          <a:lstStyle/>
          <a:p>
            <a:fld id="{5C48A904-FCE0-49B6-8788-41C31DDEF1D7}" type="slidenum">
              <a:rPr lang="zh-CN" altLang="en-US" smtClean="0"/>
              <a:t>12</a:t>
            </a:fld>
            <a:endParaRPr lang="zh-CN" altLang="en-US"/>
          </a:p>
        </p:txBody>
      </p:sp>
    </p:spTree>
    <p:extLst>
      <p:ext uri="{BB962C8B-B14F-4D97-AF65-F5344CB8AC3E}">
        <p14:creationId xmlns:p14="http://schemas.microsoft.com/office/powerpoint/2010/main" val="2868764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D86BE-CE65-9C3D-1018-B9C8A1873A9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16D5BC4-E27D-249D-168D-17D0FBDB009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CFE850-171D-7CB1-741F-97B0AFD95188}"/>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9652C93C-251C-4C05-5FC0-DCED1589A81B}"/>
              </a:ext>
            </a:extLst>
          </p:cNvPr>
          <p:cNvSpPr>
            <a:spLocks noGrp="1"/>
          </p:cNvSpPr>
          <p:nvPr>
            <p:ph type="sldNum" sz="quarter" idx="5"/>
          </p:nvPr>
        </p:nvSpPr>
        <p:spPr/>
        <p:txBody>
          <a:bodyPr/>
          <a:lstStyle/>
          <a:p>
            <a:fld id="{5C48A904-FCE0-49B6-8788-41C31DDEF1D7}" type="slidenum">
              <a:rPr lang="zh-CN" altLang="en-US" smtClean="0"/>
              <a:t>13</a:t>
            </a:fld>
            <a:endParaRPr lang="zh-CN" altLang="en-US"/>
          </a:p>
        </p:txBody>
      </p:sp>
    </p:spTree>
    <p:extLst>
      <p:ext uri="{BB962C8B-B14F-4D97-AF65-F5344CB8AC3E}">
        <p14:creationId xmlns:p14="http://schemas.microsoft.com/office/powerpoint/2010/main" val="2435154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D7D1D-A4A3-A011-CC96-CA95249824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FE77497-C2B0-0912-7034-D8571295B9B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74F3B0C-D4F7-E7AA-8E34-33BD934A51C2}"/>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40399619-7439-815F-ADEB-3EF0FF77DE4E}"/>
              </a:ext>
            </a:extLst>
          </p:cNvPr>
          <p:cNvSpPr>
            <a:spLocks noGrp="1"/>
          </p:cNvSpPr>
          <p:nvPr>
            <p:ph type="sldNum" sz="quarter" idx="5"/>
          </p:nvPr>
        </p:nvSpPr>
        <p:spPr/>
        <p:txBody>
          <a:bodyPr/>
          <a:lstStyle/>
          <a:p>
            <a:fld id="{5C48A904-FCE0-49B6-8788-41C31DDEF1D7}" type="slidenum">
              <a:rPr lang="zh-CN" altLang="en-US" smtClean="0"/>
              <a:t>14</a:t>
            </a:fld>
            <a:endParaRPr lang="zh-CN" altLang="en-US"/>
          </a:p>
        </p:txBody>
      </p:sp>
    </p:spTree>
    <p:extLst>
      <p:ext uri="{BB962C8B-B14F-4D97-AF65-F5344CB8AC3E}">
        <p14:creationId xmlns:p14="http://schemas.microsoft.com/office/powerpoint/2010/main" val="412476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0A3E0-CA65-84F3-A997-40ECCAAB525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BAE6EE0-9C28-7C88-C8ED-E2A0DB269B6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5E4BE28-2943-B4C9-004F-56C3C8A12AFE}"/>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6FFC1A4D-A7CB-EA49-669F-70F42D6DBC2F}"/>
              </a:ext>
            </a:extLst>
          </p:cNvPr>
          <p:cNvSpPr>
            <a:spLocks noGrp="1"/>
          </p:cNvSpPr>
          <p:nvPr>
            <p:ph type="sldNum" sz="quarter" idx="5"/>
          </p:nvPr>
        </p:nvSpPr>
        <p:spPr/>
        <p:txBody>
          <a:bodyPr/>
          <a:lstStyle/>
          <a:p>
            <a:fld id="{5C48A904-FCE0-49B6-8788-41C31DDEF1D7}" type="slidenum">
              <a:rPr lang="zh-CN" altLang="en-US" smtClean="0"/>
              <a:t>15</a:t>
            </a:fld>
            <a:endParaRPr lang="zh-CN" altLang="en-US"/>
          </a:p>
        </p:txBody>
      </p:sp>
    </p:spTree>
    <p:extLst>
      <p:ext uri="{BB962C8B-B14F-4D97-AF65-F5344CB8AC3E}">
        <p14:creationId xmlns:p14="http://schemas.microsoft.com/office/powerpoint/2010/main" val="19544658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51101-052F-5139-ED41-D82C0C257FB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1B64C8-8AEA-C00B-54F4-97173F2CE31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8A541B1-6512-9026-CAA1-A46055B37932}"/>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2E079BD6-A263-08E5-521B-BCA5F1FBD4B2}"/>
              </a:ext>
            </a:extLst>
          </p:cNvPr>
          <p:cNvSpPr>
            <a:spLocks noGrp="1"/>
          </p:cNvSpPr>
          <p:nvPr>
            <p:ph type="sldNum" sz="quarter" idx="5"/>
          </p:nvPr>
        </p:nvSpPr>
        <p:spPr/>
        <p:txBody>
          <a:bodyPr/>
          <a:lstStyle/>
          <a:p>
            <a:fld id="{5C48A904-FCE0-49B6-8788-41C31DDEF1D7}" type="slidenum">
              <a:rPr lang="zh-CN" altLang="en-US" smtClean="0"/>
              <a:t>16</a:t>
            </a:fld>
            <a:endParaRPr lang="zh-CN" altLang="en-US"/>
          </a:p>
        </p:txBody>
      </p:sp>
    </p:spTree>
    <p:extLst>
      <p:ext uri="{BB962C8B-B14F-4D97-AF65-F5344CB8AC3E}">
        <p14:creationId xmlns:p14="http://schemas.microsoft.com/office/powerpoint/2010/main" val="153541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BC81E-3B7E-A483-04B1-78B83A20CF4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687C2C-6E67-3E2D-FA19-85D5E7D04D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F2EF66E-32B9-5432-2CF1-48C1042CB24C}"/>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7908C4EA-03A6-ECCB-A57A-28643E72BA2E}"/>
              </a:ext>
            </a:extLst>
          </p:cNvPr>
          <p:cNvSpPr>
            <a:spLocks noGrp="1"/>
          </p:cNvSpPr>
          <p:nvPr>
            <p:ph type="sldNum" sz="quarter" idx="5"/>
          </p:nvPr>
        </p:nvSpPr>
        <p:spPr/>
        <p:txBody>
          <a:bodyPr/>
          <a:lstStyle/>
          <a:p>
            <a:fld id="{5C48A904-FCE0-49B6-8788-41C31DDEF1D7}" type="slidenum">
              <a:rPr lang="zh-CN" altLang="en-US" smtClean="0"/>
              <a:t>17</a:t>
            </a:fld>
            <a:endParaRPr lang="zh-CN" altLang="en-US"/>
          </a:p>
        </p:txBody>
      </p:sp>
    </p:spTree>
    <p:extLst>
      <p:ext uri="{BB962C8B-B14F-4D97-AF65-F5344CB8AC3E}">
        <p14:creationId xmlns:p14="http://schemas.microsoft.com/office/powerpoint/2010/main" val="2500285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67FD-1AE0-6E82-358F-4A21ACF464E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EEAC5CC-1B22-B03C-C199-6E466F8E6E5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94AC8E6-C6A9-3CF0-D4E9-610D16B4232A}"/>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EF0E8E87-B093-B33D-2FDD-944F8269D35B}"/>
              </a:ext>
            </a:extLst>
          </p:cNvPr>
          <p:cNvSpPr>
            <a:spLocks noGrp="1"/>
          </p:cNvSpPr>
          <p:nvPr>
            <p:ph type="sldNum" sz="quarter" idx="5"/>
          </p:nvPr>
        </p:nvSpPr>
        <p:spPr/>
        <p:txBody>
          <a:bodyPr/>
          <a:lstStyle/>
          <a:p>
            <a:fld id="{5C48A904-FCE0-49B6-8788-41C31DDEF1D7}" type="slidenum">
              <a:rPr lang="zh-CN" altLang="en-US" smtClean="0"/>
              <a:t>18</a:t>
            </a:fld>
            <a:endParaRPr lang="zh-CN" altLang="en-US"/>
          </a:p>
        </p:txBody>
      </p:sp>
    </p:spTree>
    <p:extLst>
      <p:ext uri="{BB962C8B-B14F-4D97-AF65-F5344CB8AC3E}">
        <p14:creationId xmlns:p14="http://schemas.microsoft.com/office/powerpoint/2010/main" val="2366316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p:cNvSpPr>
            <a:spLocks noGrp="1"/>
          </p:cNvSpPr>
          <p:nvPr>
            <p:ph type="sldNum" sz="quarter" idx="5"/>
          </p:nvPr>
        </p:nvSpPr>
        <p:spPr/>
        <p:txBody>
          <a:bodyPr/>
          <a:lstStyle/>
          <a:p>
            <a:fld id="{5C48A904-FCE0-49B6-8788-41C31DDEF1D7}" type="slidenum">
              <a:rPr lang="zh-CN" altLang="en-US" smtClean="0"/>
              <a:t>2</a:t>
            </a:fld>
            <a:endParaRPr lang="zh-CN" altLang="en-US"/>
          </a:p>
        </p:txBody>
      </p:sp>
    </p:spTree>
    <p:extLst>
      <p:ext uri="{BB962C8B-B14F-4D97-AF65-F5344CB8AC3E}">
        <p14:creationId xmlns:p14="http://schemas.microsoft.com/office/powerpoint/2010/main" val="173094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27D71-6D66-090E-0048-BA99C29B03E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C566CB5-0526-A0EB-5873-394D36BDB6A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52FDA11-AFA1-3109-A1B8-EC0FEE10E11E}"/>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9A7A9852-ABF5-51FC-5161-2907690DC95B}"/>
              </a:ext>
            </a:extLst>
          </p:cNvPr>
          <p:cNvSpPr>
            <a:spLocks noGrp="1"/>
          </p:cNvSpPr>
          <p:nvPr>
            <p:ph type="sldNum" sz="quarter" idx="5"/>
          </p:nvPr>
        </p:nvSpPr>
        <p:spPr/>
        <p:txBody>
          <a:bodyPr/>
          <a:lstStyle/>
          <a:p>
            <a:fld id="{5C48A904-FCE0-49B6-8788-41C31DDEF1D7}" type="slidenum">
              <a:rPr lang="zh-CN" altLang="en-US" smtClean="0"/>
              <a:t>3</a:t>
            </a:fld>
            <a:endParaRPr lang="zh-CN" altLang="en-US"/>
          </a:p>
        </p:txBody>
      </p:sp>
    </p:spTree>
    <p:extLst>
      <p:ext uri="{BB962C8B-B14F-4D97-AF65-F5344CB8AC3E}">
        <p14:creationId xmlns:p14="http://schemas.microsoft.com/office/powerpoint/2010/main" val="259514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B614C-EA80-DD13-B8EA-94C5F042D33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B15C17F-2525-95A3-02B5-D948E355FF6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9600EC-04E3-16AB-6C9B-9548DFEEB426}"/>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9377F767-CD38-4B03-E354-584C97D07ECE}"/>
              </a:ext>
            </a:extLst>
          </p:cNvPr>
          <p:cNvSpPr>
            <a:spLocks noGrp="1"/>
          </p:cNvSpPr>
          <p:nvPr>
            <p:ph type="sldNum" sz="quarter" idx="5"/>
          </p:nvPr>
        </p:nvSpPr>
        <p:spPr/>
        <p:txBody>
          <a:bodyPr/>
          <a:lstStyle/>
          <a:p>
            <a:fld id="{5C48A904-FCE0-49B6-8788-41C31DDEF1D7}" type="slidenum">
              <a:rPr lang="zh-CN" altLang="en-US" smtClean="0"/>
              <a:t>4</a:t>
            </a:fld>
            <a:endParaRPr lang="zh-CN" altLang="en-US"/>
          </a:p>
        </p:txBody>
      </p:sp>
    </p:spTree>
    <p:extLst>
      <p:ext uri="{BB962C8B-B14F-4D97-AF65-F5344CB8AC3E}">
        <p14:creationId xmlns:p14="http://schemas.microsoft.com/office/powerpoint/2010/main" val="257845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4BE3B-4F84-CC7E-F416-06C52CDDA42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8C52CCA-D22A-B776-4024-3E0F4321435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5546B33-CC57-7B02-4C26-51D9AEA012B0}"/>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15597DB6-96BC-97CF-C9C5-E6E3E28FFE48}"/>
              </a:ext>
            </a:extLst>
          </p:cNvPr>
          <p:cNvSpPr>
            <a:spLocks noGrp="1"/>
          </p:cNvSpPr>
          <p:nvPr>
            <p:ph type="sldNum" sz="quarter" idx="5"/>
          </p:nvPr>
        </p:nvSpPr>
        <p:spPr/>
        <p:txBody>
          <a:bodyPr/>
          <a:lstStyle/>
          <a:p>
            <a:fld id="{5C48A904-FCE0-49B6-8788-41C31DDEF1D7}" type="slidenum">
              <a:rPr lang="zh-CN" altLang="en-US" smtClean="0"/>
              <a:t>5</a:t>
            </a:fld>
            <a:endParaRPr lang="zh-CN" altLang="en-US"/>
          </a:p>
        </p:txBody>
      </p:sp>
    </p:spTree>
    <p:extLst>
      <p:ext uri="{BB962C8B-B14F-4D97-AF65-F5344CB8AC3E}">
        <p14:creationId xmlns:p14="http://schemas.microsoft.com/office/powerpoint/2010/main" val="3086334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21248-AE4B-2334-0B7D-50948EF4B8E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3F33768-F68A-A048-110C-484FBA7C5E2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7C00C25-E88D-B6B1-C7EA-AE114DEDDF3C}"/>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7534D40C-5D08-CEFE-A6B9-0553628AC574}"/>
              </a:ext>
            </a:extLst>
          </p:cNvPr>
          <p:cNvSpPr>
            <a:spLocks noGrp="1"/>
          </p:cNvSpPr>
          <p:nvPr>
            <p:ph type="sldNum" sz="quarter" idx="5"/>
          </p:nvPr>
        </p:nvSpPr>
        <p:spPr/>
        <p:txBody>
          <a:bodyPr/>
          <a:lstStyle/>
          <a:p>
            <a:fld id="{5C48A904-FCE0-49B6-8788-41C31DDEF1D7}" type="slidenum">
              <a:rPr lang="zh-CN" altLang="en-US" smtClean="0"/>
              <a:t>6</a:t>
            </a:fld>
            <a:endParaRPr lang="zh-CN" altLang="en-US"/>
          </a:p>
        </p:txBody>
      </p:sp>
    </p:spTree>
    <p:extLst>
      <p:ext uri="{BB962C8B-B14F-4D97-AF65-F5344CB8AC3E}">
        <p14:creationId xmlns:p14="http://schemas.microsoft.com/office/powerpoint/2010/main" val="4263983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4D7DB-2E1A-E0E4-16A2-039210F78E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26FE810-2ED6-B65F-D120-8902CF6CB79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E29117E-4BEA-F2CB-F13A-2E00F157A81B}"/>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0DC6F77A-B229-519A-551A-5A81664D55B8}"/>
              </a:ext>
            </a:extLst>
          </p:cNvPr>
          <p:cNvSpPr>
            <a:spLocks noGrp="1"/>
          </p:cNvSpPr>
          <p:nvPr>
            <p:ph type="sldNum" sz="quarter" idx="5"/>
          </p:nvPr>
        </p:nvSpPr>
        <p:spPr/>
        <p:txBody>
          <a:bodyPr/>
          <a:lstStyle/>
          <a:p>
            <a:fld id="{5C48A904-FCE0-49B6-8788-41C31DDEF1D7}" type="slidenum">
              <a:rPr lang="zh-CN" altLang="en-US" smtClean="0"/>
              <a:t>7</a:t>
            </a:fld>
            <a:endParaRPr lang="zh-CN" altLang="en-US"/>
          </a:p>
        </p:txBody>
      </p:sp>
    </p:spTree>
    <p:extLst>
      <p:ext uri="{BB962C8B-B14F-4D97-AF65-F5344CB8AC3E}">
        <p14:creationId xmlns:p14="http://schemas.microsoft.com/office/powerpoint/2010/main" val="3548803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9D3D1-2A0A-8791-C585-4F455E85623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4F0A65-BC08-7E21-0484-B0E13DF1774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B11E4D-86BF-4090-0A4C-2215463E8126}"/>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4D7D2751-29D2-4500-FEC9-E6B76DDDA885}"/>
              </a:ext>
            </a:extLst>
          </p:cNvPr>
          <p:cNvSpPr>
            <a:spLocks noGrp="1"/>
          </p:cNvSpPr>
          <p:nvPr>
            <p:ph type="sldNum" sz="quarter" idx="5"/>
          </p:nvPr>
        </p:nvSpPr>
        <p:spPr/>
        <p:txBody>
          <a:bodyPr/>
          <a:lstStyle/>
          <a:p>
            <a:fld id="{5C48A904-FCE0-49B6-8788-41C31DDEF1D7}" type="slidenum">
              <a:rPr lang="zh-CN" altLang="en-US" smtClean="0"/>
              <a:t>8</a:t>
            </a:fld>
            <a:endParaRPr lang="zh-CN" altLang="en-US"/>
          </a:p>
        </p:txBody>
      </p:sp>
    </p:spTree>
    <p:extLst>
      <p:ext uri="{BB962C8B-B14F-4D97-AF65-F5344CB8AC3E}">
        <p14:creationId xmlns:p14="http://schemas.microsoft.com/office/powerpoint/2010/main" val="1420748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4BD96-CEFF-51B0-7E6F-032208A1AE1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EAF93F1-5675-436F-4411-CBED896A4FA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321D0AE-CD95-6F05-0AE5-48D97D69C7D7}"/>
              </a:ext>
            </a:extLst>
          </p:cNvPr>
          <p:cNvSpPr>
            <a:spLocks noGrp="1"/>
          </p:cNvSpPr>
          <p:nvPr>
            <p:ph type="body" idx="1"/>
          </p:nvPr>
        </p:nvSpPr>
        <p:spPr/>
        <p:txBody>
          <a:bodyPr/>
          <a:lstStyle/>
          <a:p>
            <a:r>
              <a:rPr lang="en-US" altLang="zh-CN"/>
              <a:t>Bold symbol represents vector, while normal one represent scalar.</a:t>
            </a:r>
            <a:endParaRPr lang="zh-CN" altLang="en-US"/>
          </a:p>
        </p:txBody>
      </p:sp>
      <p:sp>
        <p:nvSpPr>
          <p:cNvPr id="4" name="灯片编号占位符 3">
            <a:extLst>
              <a:ext uri="{FF2B5EF4-FFF2-40B4-BE49-F238E27FC236}">
                <a16:creationId xmlns:a16="http://schemas.microsoft.com/office/drawing/2014/main" id="{218B66EE-F87C-AB07-FF86-AC891EC2EE80}"/>
              </a:ext>
            </a:extLst>
          </p:cNvPr>
          <p:cNvSpPr>
            <a:spLocks noGrp="1"/>
          </p:cNvSpPr>
          <p:nvPr>
            <p:ph type="sldNum" sz="quarter" idx="5"/>
          </p:nvPr>
        </p:nvSpPr>
        <p:spPr/>
        <p:txBody>
          <a:bodyPr/>
          <a:lstStyle/>
          <a:p>
            <a:fld id="{5C48A904-FCE0-49B6-8788-41C31DDEF1D7}" type="slidenum">
              <a:rPr lang="zh-CN" altLang="en-US" smtClean="0"/>
              <a:t>9</a:t>
            </a:fld>
            <a:endParaRPr lang="zh-CN" altLang="en-US"/>
          </a:p>
        </p:txBody>
      </p:sp>
    </p:spTree>
    <p:extLst>
      <p:ext uri="{BB962C8B-B14F-4D97-AF65-F5344CB8AC3E}">
        <p14:creationId xmlns:p14="http://schemas.microsoft.com/office/powerpoint/2010/main" val="383551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58E187-EFDF-3FCD-28D6-1681C5176B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D647B9C-FCD1-56F5-68B9-6E13E6C864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D975A2-EF13-88F8-4F40-3A71B77A2B10}"/>
              </a:ext>
            </a:extLst>
          </p:cNvPr>
          <p:cNvSpPr>
            <a:spLocks noGrp="1"/>
          </p:cNvSpPr>
          <p:nvPr>
            <p:ph type="dt" sz="half" idx="10"/>
          </p:nvPr>
        </p:nvSpPr>
        <p:spPr/>
        <p:txBody>
          <a:bodyPr/>
          <a:lstStyle/>
          <a:p>
            <a:fld id="{F22DA8E9-1722-4AED-92F6-DD762C467837}" type="datetime1">
              <a:rPr lang="zh-CN" altLang="en-US" smtClean="0"/>
              <a:t>2025/9/6</a:t>
            </a:fld>
            <a:endParaRPr lang="zh-CN" altLang="en-US"/>
          </a:p>
        </p:txBody>
      </p:sp>
      <p:sp>
        <p:nvSpPr>
          <p:cNvPr id="5" name="页脚占位符 4">
            <a:extLst>
              <a:ext uri="{FF2B5EF4-FFF2-40B4-BE49-F238E27FC236}">
                <a16:creationId xmlns:a16="http://schemas.microsoft.com/office/drawing/2014/main" id="{65623A3D-DF9B-C393-2D69-306472B5C3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E747953-8969-2334-BCB5-03C3A799AC30}"/>
              </a:ext>
            </a:extLst>
          </p:cNvPr>
          <p:cNvSpPr>
            <a:spLocks noGrp="1"/>
          </p:cNvSpPr>
          <p:nvPr>
            <p:ph type="sldNum" sz="quarter" idx="12"/>
          </p:nvPr>
        </p:nvSpPr>
        <p:spPr/>
        <p:txBody>
          <a:body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1234284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D8DAC2-369F-2FE7-BD51-7329B9E143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D7DDE44-B49C-0EE4-F89A-CCD4D262996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416CA9-878D-C63A-6A82-FF4B8E86B0C2}"/>
              </a:ext>
            </a:extLst>
          </p:cNvPr>
          <p:cNvSpPr>
            <a:spLocks noGrp="1"/>
          </p:cNvSpPr>
          <p:nvPr>
            <p:ph type="dt" sz="half" idx="10"/>
          </p:nvPr>
        </p:nvSpPr>
        <p:spPr/>
        <p:txBody>
          <a:bodyPr/>
          <a:lstStyle/>
          <a:p>
            <a:fld id="{3AEF46E4-79B6-473C-BCB7-13573F136989}" type="datetime1">
              <a:rPr lang="zh-CN" altLang="en-US" smtClean="0"/>
              <a:t>2025/9/6</a:t>
            </a:fld>
            <a:endParaRPr lang="zh-CN" altLang="en-US"/>
          </a:p>
        </p:txBody>
      </p:sp>
      <p:sp>
        <p:nvSpPr>
          <p:cNvPr id="5" name="页脚占位符 4">
            <a:extLst>
              <a:ext uri="{FF2B5EF4-FFF2-40B4-BE49-F238E27FC236}">
                <a16:creationId xmlns:a16="http://schemas.microsoft.com/office/drawing/2014/main" id="{ADD6BD9E-CDC4-5B9A-C56D-13BD92D32E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987A68-CFAF-B843-9E4C-2B955F34D100}"/>
              </a:ext>
            </a:extLst>
          </p:cNvPr>
          <p:cNvSpPr>
            <a:spLocks noGrp="1"/>
          </p:cNvSpPr>
          <p:nvPr>
            <p:ph type="sldNum" sz="quarter" idx="12"/>
          </p:nvPr>
        </p:nvSpPr>
        <p:spPr/>
        <p:txBody>
          <a:body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4969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B7F213F-0A1A-FD13-023F-1AA296AD463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68C2DC3-7509-7CC6-678A-81F50DCDDE0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CBF9AC-EADE-2213-770D-195051AF514C}"/>
              </a:ext>
            </a:extLst>
          </p:cNvPr>
          <p:cNvSpPr>
            <a:spLocks noGrp="1"/>
          </p:cNvSpPr>
          <p:nvPr>
            <p:ph type="dt" sz="half" idx="10"/>
          </p:nvPr>
        </p:nvSpPr>
        <p:spPr/>
        <p:txBody>
          <a:bodyPr/>
          <a:lstStyle/>
          <a:p>
            <a:fld id="{1DCD31E6-BA7D-4151-9D69-BBAE88773DAF}" type="datetime1">
              <a:rPr lang="zh-CN" altLang="en-US" smtClean="0"/>
              <a:t>2025/9/6</a:t>
            </a:fld>
            <a:endParaRPr lang="zh-CN" altLang="en-US"/>
          </a:p>
        </p:txBody>
      </p:sp>
      <p:sp>
        <p:nvSpPr>
          <p:cNvPr id="5" name="页脚占位符 4">
            <a:extLst>
              <a:ext uri="{FF2B5EF4-FFF2-40B4-BE49-F238E27FC236}">
                <a16:creationId xmlns:a16="http://schemas.microsoft.com/office/drawing/2014/main" id="{2B5EEB15-6BA6-E4F5-AC34-B9F8542EBC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BD977B-C3D7-F8A2-1292-B3A735A8B4D6}"/>
              </a:ext>
            </a:extLst>
          </p:cNvPr>
          <p:cNvSpPr>
            <a:spLocks noGrp="1"/>
          </p:cNvSpPr>
          <p:nvPr>
            <p:ph type="sldNum" sz="quarter" idx="12"/>
          </p:nvPr>
        </p:nvSpPr>
        <p:spPr/>
        <p:txBody>
          <a:body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394143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AE2825-4125-328D-6F90-15EF00814DA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6A1433D-0225-A59F-CE28-0F051B4C38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6B37864-ADBF-AACF-ED80-3A5F6B1A7010}"/>
              </a:ext>
            </a:extLst>
          </p:cNvPr>
          <p:cNvSpPr>
            <a:spLocks noGrp="1"/>
          </p:cNvSpPr>
          <p:nvPr>
            <p:ph type="dt" sz="half" idx="10"/>
          </p:nvPr>
        </p:nvSpPr>
        <p:spPr/>
        <p:txBody>
          <a:bodyPr/>
          <a:lstStyle/>
          <a:p>
            <a:fld id="{CEEB7EBB-7D62-44CB-8680-D6768519F95F}" type="datetime1">
              <a:rPr lang="zh-CN" altLang="en-US" smtClean="0"/>
              <a:t>2025/9/6</a:t>
            </a:fld>
            <a:endParaRPr lang="zh-CN" altLang="en-US"/>
          </a:p>
        </p:txBody>
      </p:sp>
      <p:sp>
        <p:nvSpPr>
          <p:cNvPr id="5" name="页脚占位符 4">
            <a:extLst>
              <a:ext uri="{FF2B5EF4-FFF2-40B4-BE49-F238E27FC236}">
                <a16:creationId xmlns:a16="http://schemas.microsoft.com/office/drawing/2014/main" id="{6E3E9BBA-84C3-D2AF-F704-77040F51F6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BEF35A-5550-11BA-2EAE-828EA4174B57}"/>
              </a:ext>
            </a:extLst>
          </p:cNvPr>
          <p:cNvSpPr>
            <a:spLocks noGrp="1"/>
          </p:cNvSpPr>
          <p:nvPr>
            <p:ph type="sldNum" sz="quarter" idx="12"/>
          </p:nvPr>
        </p:nvSpPr>
        <p:spPr/>
        <p:txBody>
          <a:body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392431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DA6B0-3667-A323-33A7-C50278874B5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FA9ABE-3010-273B-79A4-CE7DF0EF05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9E67623-B0E5-E6B1-E6E6-E380013734BC}"/>
              </a:ext>
            </a:extLst>
          </p:cNvPr>
          <p:cNvSpPr>
            <a:spLocks noGrp="1"/>
          </p:cNvSpPr>
          <p:nvPr>
            <p:ph type="dt" sz="half" idx="10"/>
          </p:nvPr>
        </p:nvSpPr>
        <p:spPr/>
        <p:txBody>
          <a:bodyPr/>
          <a:lstStyle/>
          <a:p>
            <a:fld id="{581C70E3-9E4D-457F-A4C7-B56CF61AF3FA}" type="datetime1">
              <a:rPr lang="zh-CN" altLang="en-US" smtClean="0"/>
              <a:t>2025/9/6</a:t>
            </a:fld>
            <a:endParaRPr lang="zh-CN" altLang="en-US"/>
          </a:p>
        </p:txBody>
      </p:sp>
      <p:sp>
        <p:nvSpPr>
          <p:cNvPr id="5" name="页脚占位符 4">
            <a:extLst>
              <a:ext uri="{FF2B5EF4-FFF2-40B4-BE49-F238E27FC236}">
                <a16:creationId xmlns:a16="http://schemas.microsoft.com/office/drawing/2014/main" id="{BE490138-4AF7-65BC-6186-A5B6806821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56190E-8C86-8E42-2D31-FDA87776F419}"/>
              </a:ext>
            </a:extLst>
          </p:cNvPr>
          <p:cNvSpPr>
            <a:spLocks noGrp="1"/>
          </p:cNvSpPr>
          <p:nvPr>
            <p:ph type="sldNum" sz="quarter" idx="12"/>
          </p:nvPr>
        </p:nvSpPr>
        <p:spPr/>
        <p:txBody>
          <a:body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48102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3E3082-8BB3-CF86-7417-8E89B27D620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1338C8-4554-29B7-C901-D33014C02FA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37F47B0-07E9-4C3C-AFFD-ED946E53E7E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99148FD-8BC8-4A52-586B-52FD4EA4EA49}"/>
              </a:ext>
            </a:extLst>
          </p:cNvPr>
          <p:cNvSpPr>
            <a:spLocks noGrp="1"/>
          </p:cNvSpPr>
          <p:nvPr>
            <p:ph type="dt" sz="half" idx="10"/>
          </p:nvPr>
        </p:nvSpPr>
        <p:spPr/>
        <p:txBody>
          <a:bodyPr/>
          <a:lstStyle/>
          <a:p>
            <a:fld id="{13CDE272-001E-4027-A9BA-1238F74F3455}" type="datetime1">
              <a:rPr lang="zh-CN" altLang="en-US" smtClean="0"/>
              <a:t>2025/9/6</a:t>
            </a:fld>
            <a:endParaRPr lang="zh-CN" altLang="en-US"/>
          </a:p>
        </p:txBody>
      </p:sp>
      <p:sp>
        <p:nvSpPr>
          <p:cNvPr id="6" name="页脚占位符 5">
            <a:extLst>
              <a:ext uri="{FF2B5EF4-FFF2-40B4-BE49-F238E27FC236}">
                <a16:creationId xmlns:a16="http://schemas.microsoft.com/office/drawing/2014/main" id="{9FF55C56-BF39-5EE7-7399-031F89697E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BB2368-E778-DF47-98DA-B6F3F88C1047}"/>
              </a:ext>
            </a:extLst>
          </p:cNvPr>
          <p:cNvSpPr>
            <a:spLocks noGrp="1"/>
          </p:cNvSpPr>
          <p:nvPr>
            <p:ph type="sldNum" sz="quarter" idx="12"/>
          </p:nvPr>
        </p:nvSpPr>
        <p:spPr/>
        <p:txBody>
          <a:body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1800306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0E6D5-2941-1E56-68E5-DD29CA361D8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229BFFF-7FBB-437F-C711-B3CFB87691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2CE2AEE-0AFC-ACF5-518C-5317A595845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4EEB2C4-D3A1-27E1-5648-F9ED2FBADF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FC6A55-6A6B-904D-24DA-665DEAA19A4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384C0FC-3234-A34F-E2F8-45F8FB3EC5CE}"/>
              </a:ext>
            </a:extLst>
          </p:cNvPr>
          <p:cNvSpPr>
            <a:spLocks noGrp="1"/>
          </p:cNvSpPr>
          <p:nvPr>
            <p:ph type="dt" sz="half" idx="10"/>
          </p:nvPr>
        </p:nvSpPr>
        <p:spPr/>
        <p:txBody>
          <a:bodyPr/>
          <a:lstStyle/>
          <a:p>
            <a:fld id="{D019BCDE-1768-470E-8FD0-4CF0F85CC403}" type="datetime1">
              <a:rPr lang="zh-CN" altLang="en-US" smtClean="0"/>
              <a:t>2025/9/6</a:t>
            </a:fld>
            <a:endParaRPr lang="zh-CN" altLang="en-US"/>
          </a:p>
        </p:txBody>
      </p:sp>
      <p:sp>
        <p:nvSpPr>
          <p:cNvPr id="8" name="页脚占位符 7">
            <a:extLst>
              <a:ext uri="{FF2B5EF4-FFF2-40B4-BE49-F238E27FC236}">
                <a16:creationId xmlns:a16="http://schemas.microsoft.com/office/drawing/2014/main" id="{43354F09-3CF7-B94C-1B0D-BE9EA8AF691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BD245B6-79BC-C2CF-EAAD-1143344755F9}"/>
              </a:ext>
            </a:extLst>
          </p:cNvPr>
          <p:cNvSpPr>
            <a:spLocks noGrp="1"/>
          </p:cNvSpPr>
          <p:nvPr>
            <p:ph type="sldNum" sz="quarter" idx="12"/>
          </p:nvPr>
        </p:nvSpPr>
        <p:spPr/>
        <p:txBody>
          <a:body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103159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EB1AB-60E9-DE1A-8426-636261C573F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AFF2501-DF28-153A-D740-B54D88F47848}"/>
              </a:ext>
            </a:extLst>
          </p:cNvPr>
          <p:cNvSpPr>
            <a:spLocks noGrp="1"/>
          </p:cNvSpPr>
          <p:nvPr>
            <p:ph type="dt" sz="half" idx="10"/>
          </p:nvPr>
        </p:nvSpPr>
        <p:spPr/>
        <p:txBody>
          <a:bodyPr/>
          <a:lstStyle/>
          <a:p>
            <a:fld id="{59DB7908-4B39-40C5-A65A-3393C6CF4E3C}" type="datetime1">
              <a:rPr lang="zh-CN" altLang="en-US" smtClean="0"/>
              <a:t>2025/9/6</a:t>
            </a:fld>
            <a:endParaRPr lang="zh-CN" altLang="en-US"/>
          </a:p>
        </p:txBody>
      </p:sp>
      <p:sp>
        <p:nvSpPr>
          <p:cNvPr id="4" name="页脚占位符 3">
            <a:extLst>
              <a:ext uri="{FF2B5EF4-FFF2-40B4-BE49-F238E27FC236}">
                <a16:creationId xmlns:a16="http://schemas.microsoft.com/office/drawing/2014/main" id="{824DD80B-2FE1-FB73-31AC-10C5562B55F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AAA1528-C61E-E927-7406-D561F87CF04E}"/>
              </a:ext>
            </a:extLst>
          </p:cNvPr>
          <p:cNvSpPr>
            <a:spLocks noGrp="1"/>
          </p:cNvSpPr>
          <p:nvPr>
            <p:ph type="sldNum" sz="quarter" idx="12"/>
          </p:nvPr>
        </p:nvSpPr>
        <p:spPr/>
        <p:txBody>
          <a:body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1088186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78FDC0-A066-8C19-024C-56694FC6DF92}"/>
              </a:ext>
            </a:extLst>
          </p:cNvPr>
          <p:cNvSpPr>
            <a:spLocks noGrp="1"/>
          </p:cNvSpPr>
          <p:nvPr>
            <p:ph type="dt" sz="half" idx="10"/>
          </p:nvPr>
        </p:nvSpPr>
        <p:spPr/>
        <p:txBody>
          <a:bodyPr/>
          <a:lstStyle/>
          <a:p>
            <a:fld id="{D13ACC1A-38AD-4CC1-B8B9-463CF4754D19}" type="datetime1">
              <a:rPr lang="zh-CN" altLang="en-US" smtClean="0"/>
              <a:t>2025/9/6</a:t>
            </a:fld>
            <a:endParaRPr lang="zh-CN" altLang="en-US"/>
          </a:p>
        </p:txBody>
      </p:sp>
      <p:sp>
        <p:nvSpPr>
          <p:cNvPr id="3" name="页脚占位符 2">
            <a:extLst>
              <a:ext uri="{FF2B5EF4-FFF2-40B4-BE49-F238E27FC236}">
                <a16:creationId xmlns:a16="http://schemas.microsoft.com/office/drawing/2014/main" id="{8B04D904-E52E-28A6-B5DD-0A8FFD3566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57045AA-714A-CB52-1EA7-DEADACF89853}"/>
              </a:ext>
            </a:extLst>
          </p:cNvPr>
          <p:cNvSpPr>
            <a:spLocks noGrp="1"/>
          </p:cNvSpPr>
          <p:nvPr>
            <p:ph type="sldNum" sz="quarter" idx="12"/>
          </p:nvPr>
        </p:nvSpPr>
        <p:spPr/>
        <p:txBody>
          <a:body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261729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83391-9E4E-F3E8-7D4A-0A4390480B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12C138-9364-E7A5-B0C2-ECADAF3923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25E070F-BE84-80DA-3CD8-85E601FFA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3B16FC-79C7-9DE9-D4E7-762359D47683}"/>
              </a:ext>
            </a:extLst>
          </p:cNvPr>
          <p:cNvSpPr>
            <a:spLocks noGrp="1"/>
          </p:cNvSpPr>
          <p:nvPr>
            <p:ph type="dt" sz="half" idx="10"/>
          </p:nvPr>
        </p:nvSpPr>
        <p:spPr/>
        <p:txBody>
          <a:bodyPr/>
          <a:lstStyle/>
          <a:p>
            <a:fld id="{039F0C8F-299A-427B-974B-95202F45323B}" type="datetime1">
              <a:rPr lang="zh-CN" altLang="en-US" smtClean="0"/>
              <a:t>2025/9/6</a:t>
            </a:fld>
            <a:endParaRPr lang="zh-CN" altLang="en-US"/>
          </a:p>
        </p:txBody>
      </p:sp>
      <p:sp>
        <p:nvSpPr>
          <p:cNvPr id="6" name="页脚占位符 5">
            <a:extLst>
              <a:ext uri="{FF2B5EF4-FFF2-40B4-BE49-F238E27FC236}">
                <a16:creationId xmlns:a16="http://schemas.microsoft.com/office/drawing/2014/main" id="{598CCEBD-DE55-1A17-4F00-469C486B0F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29ECFF-324C-3739-2229-C5BB2BC28E42}"/>
              </a:ext>
            </a:extLst>
          </p:cNvPr>
          <p:cNvSpPr>
            <a:spLocks noGrp="1"/>
          </p:cNvSpPr>
          <p:nvPr>
            <p:ph type="sldNum" sz="quarter" idx="12"/>
          </p:nvPr>
        </p:nvSpPr>
        <p:spPr/>
        <p:txBody>
          <a:body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7494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0671E-026E-8D21-BC60-4F9921660E4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451511-AB69-408E-6D60-C6DC0583D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425896D-65F2-E225-6954-BA11D1372A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7B5982-394B-CAB5-65C4-039FD230408A}"/>
              </a:ext>
            </a:extLst>
          </p:cNvPr>
          <p:cNvSpPr>
            <a:spLocks noGrp="1"/>
          </p:cNvSpPr>
          <p:nvPr>
            <p:ph type="dt" sz="half" idx="10"/>
          </p:nvPr>
        </p:nvSpPr>
        <p:spPr/>
        <p:txBody>
          <a:bodyPr/>
          <a:lstStyle/>
          <a:p>
            <a:fld id="{7EE70618-E4D6-4172-A5B6-E6FC6F195982}" type="datetime1">
              <a:rPr lang="zh-CN" altLang="en-US" smtClean="0"/>
              <a:t>2025/9/6</a:t>
            </a:fld>
            <a:endParaRPr lang="zh-CN" altLang="en-US"/>
          </a:p>
        </p:txBody>
      </p:sp>
      <p:sp>
        <p:nvSpPr>
          <p:cNvPr id="6" name="页脚占位符 5">
            <a:extLst>
              <a:ext uri="{FF2B5EF4-FFF2-40B4-BE49-F238E27FC236}">
                <a16:creationId xmlns:a16="http://schemas.microsoft.com/office/drawing/2014/main" id="{9EBD73DC-3FFA-6613-E5C4-B21F270E27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CDEB87-0DA8-F30B-85B7-C0860216E120}"/>
              </a:ext>
            </a:extLst>
          </p:cNvPr>
          <p:cNvSpPr>
            <a:spLocks noGrp="1"/>
          </p:cNvSpPr>
          <p:nvPr>
            <p:ph type="sldNum" sz="quarter" idx="12"/>
          </p:nvPr>
        </p:nvSpPr>
        <p:spPr/>
        <p:txBody>
          <a:body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3036861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F5B29DE-F965-B75B-66EE-95242E7BF7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53217A0-AF34-246D-9112-07AE2EC9E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335B94-D4BF-9886-0F49-16779E698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5C95FC-E7BB-4FFA-8A42-88838067F009}" type="datetime1">
              <a:rPr lang="zh-CN" altLang="en-US" smtClean="0"/>
              <a:t>2025/9/6</a:t>
            </a:fld>
            <a:endParaRPr lang="zh-CN" altLang="en-US"/>
          </a:p>
        </p:txBody>
      </p:sp>
      <p:sp>
        <p:nvSpPr>
          <p:cNvPr id="5" name="页脚占位符 4">
            <a:extLst>
              <a:ext uri="{FF2B5EF4-FFF2-40B4-BE49-F238E27FC236}">
                <a16:creationId xmlns:a16="http://schemas.microsoft.com/office/drawing/2014/main" id="{C04797B7-BBB0-7CDE-C6DB-876092D179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870D7525-32CA-D975-49A7-3D8BFB525E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360D91-3B06-4001-BEBA-7D60DA98D83B}" type="slidenum">
              <a:rPr lang="zh-CN" altLang="en-US" smtClean="0"/>
              <a:t>‹#›</a:t>
            </a:fld>
            <a:endParaRPr lang="zh-CN" altLang="en-US"/>
          </a:p>
        </p:txBody>
      </p:sp>
    </p:spTree>
    <p:extLst>
      <p:ext uri="{BB962C8B-B14F-4D97-AF65-F5344CB8AC3E}">
        <p14:creationId xmlns:p14="http://schemas.microsoft.com/office/powerpoint/2010/main" val="858676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3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30.svg"/><Relationship Id="rId2" Type="http://schemas.openxmlformats.org/officeDocument/2006/relationships/hyperlink" Target="https://1drv.ms/f/c/5c6f2430cdc8a807/ElUo0H2DKa1Bjsg9ks-a_PgBpozEsJx502zjztv4TBoPcA?e=DYaR7Y" TargetMode="Externa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0.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0.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0.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0.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0.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hyperlink" Target="https://1drv.ms/u/c/5c6f2430cdc8a807/EV5pb8RWlatGmJN627xVRysBn2L92VDjyOvkZWTE3uai9Q?e=uTShTd"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5.sv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svg"/><Relationship Id="rId10" Type="http://schemas.openxmlformats.org/officeDocument/2006/relationships/image" Target="../media/image52.svg"/><Relationship Id="rId4" Type="http://schemas.openxmlformats.org/officeDocument/2006/relationships/image" Target="../media/image46.png"/><Relationship Id="rId9" Type="http://schemas.openxmlformats.org/officeDocument/2006/relationships/image" Target="../media/image51.png"/></Relationships>
</file>

<file path=ppt/slides/_rels/slide27.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54.sv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svg"/><Relationship Id="rId5" Type="http://schemas.openxmlformats.org/officeDocument/2006/relationships/image" Target="../media/image55.png"/><Relationship Id="rId10" Type="http://schemas.openxmlformats.org/officeDocument/2006/relationships/image" Target="../media/image60.svg"/><Relationship Id="rId4" Type="http://schemas.openxmlformats.org/officeDocument/2006/relationships/image" Target="../media/image48.png"/><Relationship Id="rId9" Type="http://schemas.openxmlformats.org/officeDocument/2006/relationships/image" Target="../media/image59.png"/></Relationships>
</file>

<file path=ppt/slides/_rels/slide2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62.svg"/><Relationship Id="rId7" Type="http://schemas.openxmlformats.org/officeDocument/2006/relationships/image" Target="../media/image65.svg"/><Relationship Id="rId2" Type="http://schemas.openxmlformats.org/officeDocument/2006/relationships/image" Target="../media/image61.png"/><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64.svg"/><Relationship Id="rId10" Type="http://schemas.openxmlformats.org/officeDocument/2006/relationships/image" Target="../media/image58.svg"/><Relationship Id="rId4" Type="http://schemas.openxmlformats.org/officeDocument/2006/relationships/image" Target="../media/image63.png"/><Relationship Id="rId9"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88957-3284-E7E7-D1BA-22EDA899F9E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007EF9C-B887-3108-C282-7F0581DB47F6}"/>
              </a:ext>
            </a:extLst>
          </p:cNvPr>
          <p:cNvSpPr txBox="1"/>
          <p:nvPr/>
        </p:nvSpPr>
        <p:spPr>
          <a:xfrm>
            <a:off x="2858022" y="2536448"/>
            <a:ext cx="6475956" cy="1785104"/>
          </a:xfrm>
          <a:prstGeom prst="rect">
            <a:avLst/>
          </a:prstGeom>
          <a:noFill/>
        </p:spPr>
        <p:txBody>
          <a:bodyPr wrap="square" rtlCol="0">
            <a:spAutoFit/>
          </a:bodyPr>
          <a:lstStyle/>
          <a:p>
            <a:pPr algn="ctr"/>
            <a:r>
              <a:rPr lang="en-US" altLang="zh-CN" sz="2400" b="1"/>
              <a:t>Calculating Non-uniform Grating Spectra with Transfer Matrix Method</a:t>
            </a:r>
          </a:p>
          <a:p>
            <a:pPr algn="ctr"/>
            <a:endParaRPr lang="en-US" altLang="zh-CN"/>
          </a:p>
          <a:p>
            <a:pPr algn="ctr"/>
            <a:r>
              <a:rPr lang="en-US" altLang="zh-CN" sz="1600"/>
              <a:t>Yu Di</a:t>
            </a:r>
          </a:p>
          <a:p>
            <a:pPr algn="ctr"/>
            <a:endParaRPr lang="en-US" altLang="zh-CN" sz="1400"/>
          </a:p>
          <a:p>
            <a:pPr algn="ctr"/>
            <a:r>
              <a:rPr lang="en-US" altLang="zh-CN" sz="1400"/>
              <a:t>August 19, 2025</a:t>
            </a:r>
            <a:endParaRPr lang="zh-CN" altLang="en-US" sz="1600"/>
          </a:p>
        </p:txBody>
      </p:sp>
      <p:sp>
        <p:nvSpPr>
          <p:cNvPr id="6" name="灯片编号占位符 5">
            <a:extLst>
              <a:ext uri="{FF2B5EF4-FFF2-40B4-BE49-F238E27FC236}">
                <a16:creationId xmlns:a16="http://schemas.microsoft.com/office/drawing/2014/main" id="{BCF47478-8654-F6C6-116B-D976057F608E}"/>
              </a:ext>
            </a:extLst>
          </p:cNvPr>
          <p:cNvSpPr>
            <a:spLocks noGrp="1"/>
          </p:cNvSpPr>
          <p:nvPr>
            <p:ph type="sldNum" sz="quarter" idx="12"/>
          </p:nvPr>
        </p:nvSpPr>
        <p:spPr/>
        <p:txBody>
          <a:bodyPr/>
          <a:lstStyle/>
          <a:p>
            <a:fld id="{49082BB0-DADF-4E9F-8B3C-3F5B3CCB36E2}" type="slidenum">
              <a:rPr lang="zh-CN" altLang="en-US" smtClean="0"/>
              <a:t>1</a:t>
            </a:fld>
            <a:endParaRPr lang="zh-CN" altLang="en-US"/>
          </a:p>
        </p:txBody>
      </p:sp>
    </p:spTree>
    <p:extLst>
      <p:ext uri="{BB962C8B-B14F-4D97-AF65-F5344CB8AC3E}">
        <p14:creationId xmlns:p14="http://schemas.microsoft.com/office/powerpoint/2010/main" val="2002200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AF587-D626-4166-243E-356D52959E0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2F44560-8B40-71F6-8925-E62E7385F573}"/>
              </a:ext>
            </a:extLst>
          </p:cNvPr>
          <p:cNvSpPr txBox="1"/>
          <p:nvPr/>
        </p:nvSpPr>
        <p:spPr>
          <a:xfrm>
            <a:off x="134224" y="146807"/>
            <a:ext cx="9496338" cy="461665"/>
          </a:xfrm>
          <a:prstGeom prst="rect">
            <a:avLst/>
          </a:prstGeom>
          <a:noFill/>
        </p:spPr>
        <p:txBody>
          <a:bodyPr wrap="square" rtlCol="0">
            <a:spAutoFit/>
          </a:bodyPr>
          <a:lstStyle/>
          <a:p>
            <a:r>
              <a:rPr lang="en-US" altLang="zh-CN" sz="2400"/>
              <a:t>Coupled mode equations for gratings (continued)</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F4FF0C4-9F80-86B6-EC0B-14E5DA104B33}"/>
                  </a:ext>
                </a:extLst>
              </p:cNvPr>
              <p:cNvSpPr txBox="1"/>
              <p:nvPr/>
            </p:nvSpPr>
            <p:spPr>
              <a:xfrm>
                <a:off x="134223" y="829733"/>
                <a:ext cx="12015444" cy="5489964"/>
              </a:xfrm>
              <a:prstGeom prst="rect">
                <a:avLst/>
              </a:prstGeom>
              <a:noFill/>
            </p:spPr>
            <p:txBody>
              <a:bodyPr wrap="square" rtlCol="0">
                <a:spAutoFit/>
              </a:bodyPr>
              <a:lstStyle/>
              <a:p>
                <a:r>
                  <a:rPr lang="en-US" altLang="zh-CN">
                    <a:latin typeface="+mj-lt"/>
                  </a:rPr>
                  <a:t>We may write the exrpessions of </a:t>
                </a:r>
                <a14:m>
                  <m:oMath xmlns:m="http://schemas.openxmlformats.org/officeDocument/2006/math">
                    <m:r>
                      <a:rPr lang="en-US" altLang="zh-CN" b="0" i="1" smtClean="0">
                        <a:latin typeface="Cambria Math" panose="02040503050406030204" pitchFamily="18" charset="0"/>
                      </a:rPr>
                      <m:t>𝜎</m:t>
                    </m:r>
                  </m:oMath>
                </a14:m>
                <a:r>
                  <a:rPr lang="en-US" altLang="zh-CN">
                    <a:latin typeface="+mj-lt"/>
                  </a:rPr>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0</m:t>
                        </m:r>
                      </m:sub>
                    </m:sSub>
                  </m:oMath>
                </a14:m>
                <a:r>
                  <a:rPr lang="en-US" altLang="zh-CN">
                    <a:latin typeface="+mj-lt"/>
                  </a:rPr>
                  <a:t> in a form that applies to more general permittivity perturbation.</a:t>
                </a:r>
              </a:p>
              <a:p>
                <a:endParaRPr lang="en-US" altLang="zh-CN">
                  <a:latin typeface="+mj-lt"/>
                </a:endParaRPr>
              </a:p>
              <a:p>
                <a:r>
                  <a:rPr lang="en-US" altLang="zh-CN">
                    <a:latin typeface="+mj-lt"/>
                  </a:rPr>
                  <a:t>Note that:</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m:rPr>
                              <m:sty m:val="p"/>
                            </m:rPr>
                            <a:rPr lang="en-US" altLang="zh-CN" b="0" i="0" smtClean="0">
                              <a:latin typeface="Cambria Math" panose="02040503050406030204" pitchFamily="18" charset="0"/>
                            </a:rPr>
                            <m:t>eff</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𝑐</m:t>
                          </m:r>
                        </m:num>
                        <m:den>
                          <m:r>
                            <a:rPr lang="en-US" altLang="zh-CN" i="1">
                              <a:solidFill>
                                <a:schemeClr val="tx1"/>
                              </a:solidFill>
                              <a:latin typeface="Cambria Math" panose="02040503050406030204" pitchFamily="18" charset="0"/>
                            </a:rPr>
                            <m:t>4</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𝑃</m:t>
                              </m:r>
                            </m:e>
                            <m:sub>
                              <m:r>
                                <a:rPr lang="en-US" altLang="zh-CN" i="1">
                                  <a:solidFill>
                                    <a:schemeClr val="tx1"/>
                                  </a:solidFill>
                                  <a:latin typeface="Cambria Math" panose="02040503050406030204" pitchFamily="18" charset="0"/>
                                </a:rPr>
                                <m:t>0</m:t>
                              </m:r>
                            </m:sub>
                          </m:sSub>
                        </m:den>
                      </m:f>
                      <m:nary>
                        <m:naryPr>
                          <m:chr m:val="∬"/>
                          <m:supHide m:val="on"/>
                          <m:ctrlPr>
                            <a:rPr lang="en-US" altLang="zh-CN" i="1">
                              <a:solidFill>
                                <a:schemeClr val="tx1"/>
                              </a:solidFill>
                              <a:latin typeface="Cambria Math" panose="02040503050406030204" pitchFamily="18" charset="0"/>
                            </a:rPr>
                          </m:ctrlPr>
                        </m:naryPr>
                        <m:sub>
                          <m:r>
                            <a:rPr lang="en-US" altLang="zh-CN" i="1">
                              <a:solidFill>
                                <a:schemeClr val="tx1"/>
                              </a:solidFill>
                              <a:latin typeface="Cambria Math" panose="02040503050406030204" pitchFamily="18" charset="0"/>
                            </a:rPr>
                            <m:t>∞</m:t>
                          </m:r>
                        </m:sub>
                        <m:sup/>
                        <m:e>
                          <m:r>
                            <m:rPr>
                              <m:sty m:val="p"/>
                            </m:rPr>
                            <a:rPr lang="en-US" altLang="zh-CN">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𝜖</m:t>
                          </m:r>
                          <m:sSup>
                            <m:sSupPr>
                              <m:ctrlPr>
                                <a:rPr lang="en-US" altLang="zh-CN" b="1" i="1">
                                  <a:solidFill>
                                    <a:schemeClr val="tx1"/>
                                  </a:solidFill>
                                  <a:latin typeface="Cambria Math" panose="02040503050406030204" pitchFamily="18" charset="0"/>
                                </a:rPr>
                              </m:ctrlPr>
                            </m:sSupPr>
                            <m:e>
                              <m:r>
                                <a:rPr lang="en-US" altLang="zh-CN" b="1" i="1">
                                  <a:solidFill>
                                    <a:schemeClr val="tx1"/>
                                  </a:solidFill>
                                  <a:latin typeface="Cambria Math" panose="02040503050406030204" pitchFamily="18" charset="0"/>
                                </a:rPr>
                                <m:t>𝒆</m:t>
                              </m:r>
                            </m:e>
                            <m:sup>
                              <m:r>
                                <a:rPr lang="en-US" altLang="zh-CN" b="1" i="1">
                                  <a:solidFill>
                                    <a:schemeClr val="tx1"/>
                                  </a:solidFill>
                                  <a:latin typeface="Cambria Math" panose="02040503050406030204" pitchFamily="18" charset="0"/>
                                </a:rPr>
                                <m:t>∗</m:t>
                              </m:r>
                            </m:sup>
                          </m:sSup>
                          <m:d>
                            <m:dPr>
                              <m:ctrlPr>
                                <a:rPr lang="en-US" altLang="zh-CN" b="1" i="1">
                                  <a:solidFill>
                                    <a:schemeClr val="tx1"/>
                                  </a:solidFill>
                                  <a:latin typeface="Cambria Math" panose="02040503050406030204" pitchFamily="18" charset="0"/>
                                </a:rPr>
                              </m:ctrlPr>
                            </m:dPr>
                            <m:e>
                              <m:r>
                                <a:rPr lang="en-US" altLang="zh-CN" b="1" i="1">
                                  <a:solidFill>
                                    <a:schemeClr val="tx1"/>
                                  </a:solidFill>
                                  <a:latin typeface="Cambria Math" panose="02040503050406030204" pitchFamily="18" charset="0"/>
                                </a:rPr>
                                <m:t>𝒙</m:t>
                              </m:r>
                              <m:r>
                                <a:rPr lang="en-US" altLang="zh-CN" b="1" i="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𝒚</m:t>
                              </m:r>
                            </m:e>
                          </m:d>
                          <m:r>
                            <a:rPr lang="en-US" altLang="zh-CN" b="1" i="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𝒆</m:t>
                          </m:r>
                          <m:d>
                            <m:dPr>
                              <m:ctrlPr>
                                <a:rPr lang="en-US" altLang="zh-CN" b="1" i="1">
                                  <a:solidFill>
                                    <a:schemeClr val="tx1"/>
                                  </a:solidFill>
                                  <a:latin typeface="Cambria Math" panose="02040503050406030204" pitchFamily="18" charset="0"/>
                                </a:rPr>
                              </m:ctrlPr>
                            </m:dPr>
                            <m:e>
                              <m:r>
                                <a:rPr lang="en-US" altLang="zh-CN" b="1" i="1">
                                  <a:solidFill>
                                    <a:schemeClr val="tx1"/>
                                  </a:solidFill>
                                  <a:latin typeface="Cambria Math" panose="02040503050406030204" pitchFamily="18" charset="0"/>
                                </a:rPr>
                                <m:t>𝒙</m:t>
                              </m:r>
                              <m:r>
                                <a:rPr lang="en-US" altLang="zh-CN" b="1" i="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𝒚</m:t>
                              </m:r>
                            </m:e>
                          </m:d>
                          <m:r>
                            <a:rPr lang="en-US" altLang="zh-CN" i="1">
                              <a:solidFill>
                                <a:schemeClr val="tx1"/>
                              </a:solidFill>
                              <a:latin typeface="Cambria Math" panose="02040503050406030204" pitchFamily="18" charset="0"/>
                            </a:rPr>
                            <m:t>𝑑𝑥𝑑𝑦</m:t>
                          </m:r>
                        </m:e>
                      </m:nary>
                    </m:oMath>
                  </m:oMathPara>
                </a14:m>
                <a:endParaRPr lang="en-US" altLang="zh-CN" i="1">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𝑐</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num>
                        <m:den>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0</m:t>
                              </m:r>
                            </m:sub>
                          </m:sSub>
                          <m:r>
                            <a:rPr lang="en-US" altLang="zh-CN" i="1">
                              <a:latin typeface="Cambria Math" panose="02040503050406030204" pitchFamily="18" charset="0"/>
                            </a:rPr>
                            <m:t>𝛿</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𝒆</m:t>
                              </m:r>
                            </m:e>
                            <m:sup>
                              <m:r>
                                <a:rPr lang="en-US" altLang="zh-CN" b="1" i="1">
                                  <a:latin typeface="Cambria Math" panose="02040503050406030204" pitchFamily="18" charset="0"/>
                                </a:rPr>
                                <m:t>∗</m:t>
                              </m:r>
                            </m:sup>
                          </m:sSup>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r>
                            <a:rPr lang="en-US" altLang="zh-CN" b="1" i="1">
                              <a:latin typeface="Cambria Math" panose="02040503050406030204" pitchFamily="18" charset="0"/>
                            </a:rPr>
                            <m:t>⋅</m:t>
                          </m:r>
                          <m:r>
                            <a:rPr lang="en-US" altLang="zh-CN" b="1" i="1">
                              <a:latin typeface="Cambria Math" panose="02040503050406030204" pitchFamily="18" charset="0"/>
                            </a:rPr>
                            <m:t>𝒆</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r>
                            <a:rPr lang="en-US" altLang="zh-CN" i="1">
                              <a:latin typeface="Cambria Math" panose="02040503050406030204" pitchFamily="18" charset="0"/>
                            </a:rPr>
                            <m:t>𝑑𝑥𝑑𝑦</m:t>
                          </m:r>
                        </m:e>
                      </m:nary>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𝑣</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r>
                                        <m:rPr>
                                          <m:sty m:val="p"/>
                                        </m:rPr>
                                        <a:rPr lang="en-US" altLang="zh-CN">
                                          <a:latin typeface="Cambria Math" panose="02040503050406030204" pitchFamily="18" charset="0"/>
                                        </a:rPr>
                                        <m:t>Λ</m:t>
                                      </m:r>
                                    </m:den>
                                  </m:f>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𝜙</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e>
                          </m:func>
                        </m:e>
                      </m:d>
                    </m:oMath>
                  </m:oMathPara>
                </a14:m>
                <a:endParaRPr lang="en-US" altLang="zh-CN">
                  <a:latin typeface="+mj-lt"/>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i="1">
                              <a:latin typeface="Cambria Math" panose="02040503050406030204" pitchFamily="18" charset="0"/>
                            </a:rPr>
                            <m:t>𝛿</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m:rPr>
                                  <m:sty m:val="p"/>
                                </m:rPr>
                                <a:rPr lang="en-US" altLang="zh-CN">
                                  <a:latin typeface="Cambria Math" panose="02040503050406030204" pitchFamily="18" charset="0"/>
                                </a:rPr>
                                <m:t>eff</m:t>
                              </m:r>
                            </m:sub>
                          </m:sSub>
                        </m:e>
                      </m:acc>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𝑣</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r>
                                        <m:rPr>
                                          <m:sty m:val="p"/>
                                        </m:rPr>
                                        <a:rPr lang="en-US" altLang="zh-CN">
                                          <a:latin typeface="Cambria Math" panose="02040503050406030204" pitchFamily="18" charset="0"/>
                                        </a:rPr>
                                        <m:t>Λ</m:t>
                                      </m:r>
                                    </m:den>
                                  </m:f>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𝜙</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e>
                          </m:func>
                        </m:e>
                      </m:d>
                    </m:oMath>
                  </m:oMathPara>
                </a14:m>
                <a:endParaRPr lang="en-US" altLang="zh-CN">
                  <a:latin typeface="+mj-lt"/>
                </a:endParaRPr>
              </a:p>
              <a:p>
                <a:r>
                  <a:rPr lang="en-US" altLang="zh-CN">
                    <a:latin typeface="+mj-lt"/>
                  </a:rPr>
                  <a:t>With</a:t>
                </a:r>
              </a:p>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m:rPr>
                                  <m:sty m:val="p"/>
                                </m:rPr>
                                <a:rPr lang="en-US" altLang="zh-CN" b="0" i="0" smtClean="0">
                                  <a:latin typeface="Cambria Math" panose="02040503050406030204" pitchFamily="18" charset="0"/>
                                </a:rPr>
                                <m:t>eff</m:t>
                              </m:r>
                            </m:sub>
                          </m:sSub>
                        </m:e>
                      </m:acc>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𝑐</m:t>
                          </m:r>
                          <m:sSub>
                            <m:sSubPr>
                              <m:ctrlPr>
                                <a:rPr lang="en-US" altLang="zh-CN" i="1">
                                  <a:latin typeface="Cambria Math" panose="02040503050406030204" pitchFamily="18" charset="0"/>
                                </a:rPr>
                              </m:ctrlPr>
                            </m:sSubPr>
                            <m:e>
                              <m:r>
                                <a:rPr lang="en-US" altLang="zh-CN" i="1">
                                  <a:latin typeface="Cambria Math" panose="02040503050406030204" pitchFamily="18" charset="0"/>
                                </a:rPr>
                                <m:t>𝜖</m:t>
                              </m:r>
                            </m:e>
                            <m:sub>
                              <m:r>
                                <a:rPr lang="en-US" altLang="zh-CN" i="1">
                                  <a:latin typeface="Cambria Math" panose="02040503050406030204" pitchFamily="18" charset="0"/>
                                </a:rPr>
                                <m:t>0</m:t>
                              </m:r>
                            </m:sub>
                          </m:sSub>
                        </m:num>
                        <m:den>
                          <m:r>
                            <a:rPr lang="en-US" altLang="zh-CN" i="1">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m:t>
                          </m:r>
                        </m:sub>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0</m:t>
                              </m:r>
                            </m:sub>
                          </m:sSub>
                          <m:r>
                            <a:rPr lang="en-US" altLang="zh-CN" i="1">
                              <a:latin typeface="Cambria Math" panose="02040503050406030204" pitchFamily="18" charset="0"/>
                            </a:rPr>
                            <m:t>𝛿</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sSup>
                            <m:sSupPr>
                              <m:ctrlPr>
                                <a:rPr lang="en-US" altLang="zh-CN" b="1" i="1">
                                  <a:latin typeface="Cambria Math" panose="02040503050406030204" pitchFamily="18" charset="0"/>
                                </a:rPr>
                              </m:ctrlPr>
                            </m:sSupPr>
                            <m:e>
                              <m:r>
                                <a:rPr lang="en-US" altLang="zh-CN" b="1" i="1">
                                  <a:latin typeface="Cambria Math" panose="02040503050406030204" pitchFamily="18" charset="0"/>
                                </a:rPr>
                                <m:t>𝒆</m:t>
                              </m:r>
                            </m:e>
                            <m:sup>
                              <m:r>
                                <a:rPr lang="en-US" altLang="zh-CN" b="1" i="1">
                                  <a:latin typeface="Cambria Math" panose="02040503050406030204" pitchFamily="18" charset="0"/>
                                </a:rPr>
                                <m:t>∗</m:t>
                              </m:r>
                            </m:sup>
                          </m:sSup>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r>
                            <a:rPr lang="en-US" altLang="zh-CN" b="1" i="1">
                              <a:latin typeface="Cambria Math" panose="02040503050406030204" pitchFamily="18" charset="0"/>
                            </a:rPr>
                            <m:t>⋅</m:t>
                          </m:r>
                          <m:r>
                            <a:rPr lang="en-US" altLang="zh-CN" b="1" i="1">
                              <a:latin typeface="Cambria Math" panose="02040503050406030204" pitchFamily="18" charset="0"/>
                            </a:rPr>
                            <m:t>𝒆</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r>
                            <a:rPr lang="en-US" altLang="zh-CN" i="1">
                              <a:latin typeface="Cambria Math" panose="02040503050406030204" pitchFamily="18" charset="0"/>
                            </a:rPr>
                            <m:t>𝑑𝑥𝑑𝑦</m:t>
                          </m:r>
                        </m:e>
                      </m:nary>
                    </m:oMath>
                  </m:oMathPara>
                </a14:m>
                <a:endParaRPr lang="en-US" altLang="zh-CN">
                  <a:latin typeface="+mj-lt"/>
                </a:endParaRPr>
              </a:p>
              <a:p>
                <a:endParaRPr lang="en-US" altLang="zh-CN">
                  <a:latin typeface="+mj-lt"/>
                </a:endParaRPr>
              </a:p>
              <a:p>
                <a:r>
                  <a:rPr lang="en-US" altLang="zh-CN">
                    <a:latin typeface="+mj-lt"/>
                  </a:rPr>
                  <a:t>Compare this equation with the previous expressions of </a:t>
                </a:r>
                <a14:m>
                  <m:oMath xmlns:m="http://schemas.openxmlformats.org/officeDocument/2006/math">
                    <m:r>
                      <a:rPr lang="en-US" altLang="zh-CN" b="0" i="1" smtClean="0">
                        <a:latin typeface="Cambria Math" panose="02040503050406030204" pitchFamily="18" charset="0"/>
                      </a:rPr>
                      <m:t>𝜎</m:t>
                    </m:r>
                  </m:oMath>
                </a14:m>
                <a:r>
                  <a:rPr lang="en-US" altLang="zh-CN">
                    <a:latin typeface="+mj-lt"/>
                  </a:rPr>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0</m:t>
                        </m:r>
                      </m:sub>
                    </m:sSub>
                  </m:oMath>
                </a14:m>
                <a:r>
                  <a:rPr lang="en-US" altLang="zh-CN">
                    <a:latin typeface="+mj-lt"/>
                  </a:rPr>
                  <a:t>, we have:</a:t>
                </a:r>
              </a:p>
              <a:p>
                <a:endParaRPr lang="en-US" altLang="zh-CN">
                  <a:latin typeface="+mj-lt"/>
                </a:endParaRPr>
              </a:p>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𝜎</m:t>
                      </m:r>
                      <m:r>
                        <a:rPr lang="en-US" altLang="zh-CN" b="0" i="1" smtClean="0">
                          <a:solidFill>
                            <a:srgbClr val="C00000"/>
                          </a:solidFill>
                          <a:latin typeface="Cambria Math" panose="02040503050406030204" pitchFamily="18" charset="0"/>
                        </a:rPr>
                        <m:t>=</m:t>
                      </m:r>
                      <m:f>
                        <m:fPr>
                          <m:ctrlPr>
                            <a:rPr lang="en-US" altLang="zh-CN" i="1">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2</m:t>
                          </m:r>
                          <m:r>
                            <a:rPr lang="en-US" altLang="zh-CN" b="0" i="1" smtClean="0">
                              <a:solidFill>
                                <a:srgbClr val="C00000"/>
                              </a:solidFill>
                              <a:latin typeface="Cambria Math" panose="02040503050406030204" pitchFamily="18" charset="0"/>
                            </a:rPr>
                            <m:t>𝜋</m:t>
                          </m:r>
                        </m:num>
                        <m:den>
                          <m:r>
                            <a:rPr lang="en-US" altLang="zh-CN" b="0" i="1" smtClean="0">
                              <a:solidFill>
                                <a:srgbClr val="C00000"/>
                              </a:solidFill>
                              <a:latin typeface="Cambria Math" panose="02040503050406030204" pitchFamily="18" charset="0"/>
                            </a:rPr>
                            <m:t>𝜆</m:t>
                          </m:r>
                        </m:den>
                      </m:f>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𝛿</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𝑛</m:t>
                              </m:r>
                            </m:e>
                            <m:sub>
                              <m:r>
                                <m:rPr>
                                  <m:sty m:val="p"/>
                                </m:rPr>
                                <a:rPr lang="en-US" altLang="zh-CN">
                                  <a:solidFill>
                                    <a:srgbClr val="C00000"/>
                                  </a:solidFill>
                                  <a:latin typeface="Cambria Math" panose="02040503050406030204" pitchFamily="18" charset="0"/>
                                </a:rPr>
                                <m:t>eff</m:t>
                              </m:r>
                            </m:sub>
                          </m:sSub>
                        </m:e>
                      </m:acc>
                      <m:r>
                        <a:rPr lang="en-US" altLang="zh-CN" b="0" i="1" smtClean="0">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𝜅</m:t>
                          </m:r>
                        </m:e>
                        <m:sub>
                          <m:r>
                            <a:rPr lang="en-US" altLang="zh-CN" b="0" i="1" smtClean="0">
                              <a:solidFill>
                                <a:srgbClr val="C00000"/>
                              </a:solidFill>
                              <a:latin typeface="Cambria Math" panose="02040503050406030204" pitchFamily="18" charset="0"/>
                            </a:rPr>
                            <m:t>0</m:t>
                          </m:r>
                        </m:sub>
                      </m:sSub>
                      <m:r>
                        <a:rPr lang="en-US" altLang="zh-CN" b="0" i="1" smtClean="0">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𝑣</m:t>
                      </m:r>
                      <m:f>
                        <m:fPr>
                          <m:ctrlPr>
                            <a:rPr lang="en-US" altLang="zh-CN" i="1">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𝜋</m:t>
                          </m:r>
                        </m:num>
                        <m:den>
                          <m:r>
                            <a:rPr lang="en-US" altLang="zh-CN" b="0" i="1" smtClean="0">
                              <a:solidFill>
                                <a:srgbClr val="C00000"/>
                              </a:solidFill>
                              <a:latin typeface="Cambria Math" panose="02040503050406030204" pitchFamily="18" charset="0"/>
                            </a:rPr>
                            <m:t>𝜆</m:t>
                          </m:r>
                        </m:den>
                      </m:f>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𝛿</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𝑛</m:t>
                              </m:r>
                            </m:e>
                            <m:sub>
                              <m:r>
                                <m:rPr>
                                  <m:sty m:val="p"/>
                                </m:rPr>
                                <a:rPr lang="en-US" altLang="zh-CN">
                                  <a:solidFill>
                                    <a:srgbClr val="C00000"/>
                                  </a:solidFill>
                                  <a:latin typeface="Cambria Math" panose="02040503050406030204" pitchFamily="18" charset="0"/>
                                </a:rPr>
                                <m:t>eff</m:t>
                              </m:r>
                            </m:sub>
                          </m:sSub>
                        </m:e>
                      </m:acc>
                    </m:oMath>
                  </m:oMathPara>
                </a14:m>
                <a:endParaRPr lang="en-US" altLang="zh-CN">
                  <a:solidFill>
                    <a:srgbClr val="C00000"/>
                  </a:solidFill>
                  <a:latin typeface="+mj-lt"/>
                </a:endParaRPr>
              </a:p>
              <a:p>
                <a:endParaRPr lang="en-US" altLang="zh-CN">
                  <a:solidFill>
                    <a:srgbClr val="C00000"/>
                  </a:solidFill>
                  <a:latin typeface="+mj-lt"/>
                </a:endParaRPr>
              </a:p>
              <a:p>
                <a:r>
                  <a:rPr lang="en-US" altLang="zh-CN"/>
                  <a:t>Here </a:t>
                </a:r>
                <a14:m>
                  <m:oMath xmlns:m="http://schemas.openxmlformats.org/officeDocument/2006/math">
                    <m:acc>
                      <m:accPr>
                        <m:chr m:val="̅"/>
                        <m:ctrlPr>
                          <a:rPr lang="en-US" altLang="zh-CN" i="1" smtClean="0">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𝛿</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𝑛</m:t>
                            </m:r>
                          </m:e>
                          <m:sub>
                            <m:r>
                              <m:rPr>
                                <m:sty m:val="p"/>
                              </m:rPr>
                              <a:rPr lang="en-US" altLang="zh-CN">
                                <a:solidFill>
                                  <a:schemeClr val="tx1"/>
                                </a:solidFill>
                                <a:latin typeface="Cambria Math" panose="02040503050406030204" pitchFamily="18" charset="0"/>
                              </a:rPr>
                              <m:t>eff</m:t>
                            </m:r>
                          </m:sub>
                        </m:sSub>
                      </m:e>
                    </m:acc>
                  </m:oMath>
                </a14:m>
                <a:r>
                  <a:rPr lang="en-US" altLang="zh-CN">
                    <a:solidFill>
                      <a:schemeClr val="tx1"/>
                    </a:solidFill>
                  </a:rPr>
                  <a:t> </a:t>
                </a:r>
                <a:r>
                  <a:rPr lang="en-US" altLang="zh-CN"/>
                  <a:t>is the </a:t>
                </a:r>
                <a:r>
                  <a:rPr lang="en-US" altLang="zh-CN">
                    <a:solidFill>
                      <a:srgbClr val="C00000"/>
                    </a:solidFill>
                  </a:rPr>
                  <a:t>“dc” index change </a:t>
                </a:r>
                <a:r>
                  <a:rPr lang="en-US" altLang="zh-CN"/>
                  <a:t>(dc offset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m:rPr>
                            <m:sty m:val="p"/>
                          </m:rPr>
                          <a:rPr lang="en-US" altLang="zh-CN">
                            <a:latin typeface="Cambria Math" panose="02040503050406030204" pitchFamily="18" charset="0"/>
                          </a:rPr>
                          <m:t>eff</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a14:m>
                <a:r>
                  <a:rPr lang="en-US" altLang="zh-CN"/>
                  <a:t>), and </a:t>
                </a:r>
                <a14:m>
                  <m:oMath xmlns:m="http://schemas.openxmlformats.org/officeDocument/2006/math">
                    <m:r>
                      <a:rPr lang="en-US" altLang="zh-CN" i="1" smtClean="0">
                        <a:solidFill>
                          <a:schemeClr val="tx1"/>
                        </a:solidFill>
                        <a:latin typeface="Cambria Math" panose="02040503050406030204" pitchFamily="18" charset="0"/>
                      </a:rPr>
                      <m:t>𝑣</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𝛿</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𝑛</m:t>
                            </m:r>
                          </m:e>
                          <m:sub>
                            <m:r>
                              <m:rPr>
                                <m:sty m:val="p"/>
                              </m:rPr>
                              <a:rPr lang="en-US" altLang="zh-CN">
                                <a:solidFill>
                                  <a:schemeClr val="tx1"/>
                                </a:solidFill>
                                <a:latin typeface="Cambria Math" panose="02040503050406030204" pitchFamily="18" charset="0"/>
                              </a:rPr>
                              <m:t>eff</m:t>
                            </m:r>
                          </m:sub>
                        </m:sSub>
                      </m:e>
                    </m:acc>
                  </m:oMath>
                </a14:m>
                <a:r>
                  <a:rPr lang="en-US" altLang="zh-CN"/>
                  <a:t> is the </a:t>
                </a:r>
                <a:r>
                  <a:rPr lang="en-US" altLang="zh-CN">
                    <a:solidFill>
                      <a:srgbClr val="C00000"/>
                    </a:solidFill>
                  </a:rPr>
                  <a:t>“ac” index change </a:t>
                </a:r>
                <a:r>
                  <a:rPr lang="en-US" altLang="zh-CN"/>
                  <a:t>(amplitude of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m:rPr>
                            <m:sty m:val="p"/>
                          </m:rPr>
                          <a:rPr lang="en-US" altLang="zh-CN">
                            <a:latin typeface="Cambria Math" panose="02040503050406030204" pitchFamily="18" charset="0"/>
                          </a:rPr>
                          <m:t>eff</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a14:m>
                <a:r>
                  <a:rPr lang="en-US" altLang="zh-CN"/>
                  <a:t>).</a:t>
                </a:r>
              </a:p>
            </p:txBody>
          </p:sp>
        </mc:Choice>
        <mc:Fallback xmlns="">
          <p:sp>
            <p:nvSpPr>
              <p:cNvPr id="2" name="文本框 1">
                <a:extLst>
                  <a:ext uri="{FF2B5EF4-FFF2-40B4-BE49-F238E27FC236}">
                    <a16:creationId xmlns:a16="http://schemas.microsoft.com/office/drawing/2014/main" id="{4F4FF0C4-9F80-86B6-EC0B-14E5DA104B33}"/>
                  </a:ext>
                </a:extLst>
              </p:cNvPr>
              <p:cNvSpPr txBox="1">
                <a:spLocks noRot="1" noChangeAspect="1" noMove="1" noResize="1" noEditPoints="1" noAdjustHandles="1" noChangeArrowheads="1" noChangeShapeType="1" noTextEdit="1"/>
              </p:cNvSpPr>
              <p:nvPr/>
            </p:nvSpPr>
            <p:spPr>
              <a:xfrm>
                <a:off x="134223" y="829733"/>
                <a:ext cx="12015444" cy="5489964"/>
              </a:xfrm>
              <a:prstGeom prst="rect">
                <a:avLst/>
              </a:prstGeom>
              <a:blipFill>
                <a:blip r:embed="rId3"/>
                <a:stretch>
                  <a:fillRect l="-406" t="-555" b="-77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448A4162-8F51-6A14-BDBD-F9A1A7EEF8D4}"/>
              </a:ext>
            </a:extLst>
          </p:cNvPr>
          <p:cNvSpPr txBox="1"/>
          <p:nvPr/>
        </p:nvSpPr>
        <p:spPr>
          <a:xfrm>
            <a:off x="134224" y="6514050"/>
            <a:ext cx="11656503" cy="276999"/>
          </a:xfrm>
          <a:prstGeom prst="rect">
            <a:avLst/>
          </a:prstGeom>
          <a:noFill/>
        </p:spPr>
        <p:txBody>
          <a:bodyPr wrap="square" rtlCol="0">
            <a:spAutoFit/>
          </a:bodyPr>
          <a:lstStyle/>
          <a:p>
            <a:r>
              <a:rPr lang="en-US" altLang="zh-CN" sz="1200"/>
              <a:t>[1] Erdogan, Turan. "Fiber grating spectra." </a:t>
            </a:r>
            <a:r>
              <a:rPr lang="en-US" altLang="zh-CN" sz="1200" i="1"/>
              <a:t>Journal of lightwave technology</a:t>
            </a:r>
            <a:r>
              <a:rPr lang="en-US" altLang="zh-CN" sz="1200"/>
              <a:t> 15.8 (2002): 1277-1294.</a:t>
            </a:r>
            <a:endParaRPr lang="zh-CN" altLang="en-US" sz="1200"/>
          </a:p>
        </p:txBody>
      </p:sp>
      <p:sp>
        <p:nvSpPr>
          <p:cNvPr id="5" name="灯片编号占位符 4">
            <a:extLst>
              <a:ext uri="{FF2B5EF4-FFF2-40B4-BE49-F238E27FC236}">
                <a16:creationId xmlns:a16="http://schemas.microsoft.com/office/drawing/2014/main" id="{2CD2F90A-E6B3-6ADA-B9B5-959255A4D3EF}"/>
              </a:ext>
            </a:extLst>
          </p:cNvPr>
          <p:cNvSpPr>
            <a:spLocks noGrp="1"/>
          </p:cNvSpPr>
          <p:nvPr>
            <p:ph type="sldNum" sz="quarter" idx="12"/>
          </p:nvPr>
        </p:nvSpPr>
        <p:spPr/>
        <p:txBody>
          <a:bodyPr/>
          <a:lstStyle/>
          <a:p>
            <a:fld id="{81360D91-3B06-4001-BEBA-7D60DA98D83B}" type="slidenum">
              <a:rPr lang="zh-CN" altLang="en-US" smtClean="0"/>
              <a:t>10</a:t>
            </a:fld>
            <a:endParaRPr lang="zh-CN" altLang="en-US"/>
          </a:p>
        </p:txBody>
      </p:sp>
    </p:spTree>
    <p:extLst>
      <p:ext uri="{BB962C8B-B14F-4D97-AF65-F5344CB8AC3E}">
        <p14:creationId xmlns:p14="http://schemas.microsoft.com/office/powerpoint/2010/main" val="1190007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43E16-D3E3-FD50-341B-BA42C7A4BD8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7143C15-A49B-E2B6-FEA5-2FBFC75B53E2}"/>
              </a:ext>
            </a:extLst>
          </p:cNvPr>
          <p:cNvSpPr txBox="1"/>
          <p:nvPr/>
        </p:nvSpPr>
        <p:spPr>
          <a:xfrm>
            <a:off x="134224" y="146807"/>
            <a:ext cx="9496338" cy="461665"/>
          </a:xfrm>
          <a:prstGeom prst="rect">
            <a:avLst/>
          </a:prstGeom>
          <a:noFill/>
        </p:spPr>
        <p:txBody>
          <a:bodyPr wrap="square" rtlCol="0">
            <a:spAutoFit/>
          </a:bodyPr>
          <a:lstStyle/>
          <a:p>
            <a:r>
              <a:rPr lang="en-US" altLang="zh-CN" sz="2400"/>
              <a:t>Coupled mode equations for gratings (continued)</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9A45FDD-C3AB-9A52-C8DB-CDC4FF86D88A}"/>
                  </a:ext>
                </a:extLst>
              </p:cNvPr>
              <p:cNvSpPr txBox="1"/>
              <p:nvPr/>
            </p:nvSpPr>
            <p:spPr>
              <a:xfrm>
                <a:off x="134223" y="829733"/>
                <a:ext cx="12015444" cy="5504199"/>
              </a:xfrm>
              <a:prstGeom prst="rect">
                <a:avLst/>
              </a:prstGeom>
              <a:noFill/>
            </p:spPr>
            <p:txBody>
              <a:bodyPr wrap="square" rtlCol="0">
                <a:spAutoFit/>
              </a:bodyPr>
              <a:lstStyle/>
              <a:p>
                <a:r>
                  <a:rPr lang="en-US" altLang="zh-CN"/>
                  <a:t>To simplify the coupled mode equations and mode coupling coefficients, we make following substitutions to the coupled mode equations:</a:t>
                </a:r>
              </a:p>
              <a:p>
                <a:endParaRPr lang="en-US" altLang="zh-CN"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𝑅</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𝐴</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func>
                        <m:funcPr>
                          <m:ctrlPr>
                            <a:rPr lang="en-US" altLang="zh-CN" b="0" i="1" smtClean="0">
                              <a:solidFill>
                                <a:srgbClr val="C00000"/>
                              </a:solidFill>
                              <a:latin typeface="Cambria Math" panose="02040503050406030204" pitchFamily="18" charset="0"/>
                            </a:rPr>
                          </m:ctrlPr>
                        </m:funcPr>
                        <m:fName>
                          <m:r>
                            <m:rPr>
                              <m:sty m:val="p"/>
                            </m:rPr>
                            <a:rPr lang="en-US" altLang="zh-CN" b="0" i="0" smtClean="0">
                              <a:solidFill>
                                <a:srgbClr val="C00000"/>
                              </a:solidFill>
                              <a:latin typeface="Cambria Math" panose="02040503050406030204" pitchFamily="18" charset="0"/>
                            </a:rPr>
                            <m:t>exp</m:t>
                          </m:r>
                        </m:fName>
                        <m:e>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𝑖</m:t>
                              </m:r>
                              <m:r>
                                <a:rPr lang="en-US" altLang="zh-CN" b="0" i="1" smtClean="0">
                                  <a:solidFill>
                                    <a:srgbClr val="C00000"/>
                                  </a:solidFill>
                                  <a:latin typeface="Cambria Math" panose="02040503050406030204" pitchFamily="18" charset="0"/>
                                </a:rPr>
                                <m:t>𝛿</m:t>
                              </m:r>
                              <m:r>
                                <a:rPr lang="en-US" altLang="zh-CN" b="0" i="1" smtClean="0">
                                  <a:solidFill>
                                    <a:srgbClr val="C00000"/>
                                  </a:solidFill>
                                  <a:latin typeface="Cambria Math" panose="02040503050406030204" pitchFamily="18" charset="0"/>
                                </a:rPr>
                                <m:t>𝑧</m:t>
                              </m:r>
                              <m:r>
                                <a:rPr lang="en-US" altLang="zh-CN" b="0" i="1" smtClean="0">
                                  <a:solidFill>
                                    <a:srgbClr val="C00000"/>
                                  </a:solidFill>
                                  <a:latin typeface="Cambria Math" panose="02040503050406030204" pitchFamily="18" charset="0"/>
                                </a:rPr>
                                <m:t>−</m:t>
                              </m:r>
                              <m:f>
                                <m:fPr>
                                  <m:ctrlPr>
                                    <a:rPr lang="en-US" altLang="zh-CN" b="0"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𝑖</m:t>
                                  </m:r>
                                  <m:r>
                                    <a:rPr lang="en-US" altLang="zh-CN" b="0" i="1" smtClean="0">
                                      <a:solidFill>
                                        <a:srgbClr val="C00000"/>
                                      </a:solidFill>
                                      <a:latin typeface="Cambria Math" panose="02040503050406030204" pitchFamily="18" charset="0"/>
                                    </a:rPr>
                                    <m:t>𝜙</m:t>
                                  </m:r>
                                </m:num>
                                <m:den>
                                  <m:r>
                                    <a:rPr lang="en-US" altLang="zh-CN" b="0" i="1" smtClean="0">
                                      <a:solidFill>
                                        <a:srgbClr val="C00000"/>
                                      </a:solidFill>
                                      <a:latin typeface="Cambria Math" panose="02040503050406030204" pitchFamily="18" charset="0"/>
                                    </a:rPr>
                                    <m:t>2</m:t>
                                  </m:r>
                                </m:den>
                              </m:f>
                            </m:e>
                          </m:d>
                        </m:e>
                      </m:func>
                      <m:r>
                        <a:rPr lang="en-US" altLang="zh-CN" b="0" i="0"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𝑆</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𝐵</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func>
                        <m:funcPr>
                          <m:ctrlPr>
                            <a:rPr lang="en-US" altLang="zh-CN" b="0" i="1" smtClean="0">
                              <a:solidFill>
                                <a:srgbClr val="C00000"/>
                              </a:solidFill>
                              <a:latin typeface="Cambria Math" panose="02040503050406030204" pitchFamily="18" charset="0"/>
                            </a:rPr>
                          </m:ctrlPr>
                        </m:funcPr>
                        <m:fName>
                          <m:r>
                            <m:rPr>
                              <m:sty m:val="p"/>
                            </m:rPr>
                            <a:rPr lang="en-US" altLang="zh-CN" b="0" i="0" smtClean="0">
                              <a:solidFill>
                                <a:srgbClr val="C00000"/>
                              </a:solidFill>
                              <a:latin typeface="Cambria Math" panose="02040503050406030204" pitchFamily="18" charset="0"/>
                            </a:rPr>
                            <m:t>exp</m:t>
                          </m:r>
                        </m:fName>
                        <m:e>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𝑖</m:t>
                              </m:r>
                              <m:r>
                                <a:rPr lang="en-US" altLang="zh-CN" b="0" i="1" smtClean="0">
                                  <a:solidFill>
                                    <a:srgbClr val="C00000"/>
                                  </a:solidFill>
                                  <a:latin typeface="Cambria Math" panose="02040503050406030204" pitchFamily="18" charset="0"/>
                                </a:rPr>
                                <m:t>𝛿</m:t>
                              </m:r>
                              <m:r>
                                <a:rPr lang="en-US" altLang="zh-CN" b="0" i="1" smtClean="0">
                                  <a:solidFill>
                                    <a:srgbClr val="C00000"/>
                                  </a:solidFill>
                                  <a:latin typeface="Cambria Math" panose="02040503050406030204" pitchFamily="18" charset="0"/>
                                </a:rPr>
                                <m:t>𝑧</m:t>
                              </m:r>
                              <m:r>
                                <a:rPr lang="en-US" altLang="zh-CN" b="0" i="1" smtClean="0">
                                  <a:solidFill>
                                    <a:srgbClr val="C00000"/>
                                  </a:solidFill>
                                  <a:latin typeface="Cambria Math" panose="02040503050406030204" pitchFamily="18" charset="0"/>
                                </a:rPr>
                                <m:t>+</m:t>
                              </m:r>
                              <m:f>
                                <m:fPr>
                                  <m:ctrlPr>
                                    <a:rPr lang="en-US" altLang="zh-CN" b="0"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𝑖</m:t>
                                  </m:r>
                                  <m:r>
                                    <a:rPr lang="en-US" altLang="zh-CN" b="0" i="1" smtClean="0">
                                      <a:solidFill>
                                        <a:srgbClr val="C00000"/>
                                      </a:solidFill>
                                      <a:latin typeface="Cambria Math" panose="02040503050406030204" pitchFamily="18" charset="0"/>
                                    </a:rPr>
                                    <m:t>𝜙</m:t>
                                  </m:r>
                                </m:num>
                                <m:den>
                                  <m:r>
                                    <a:rPr lang="en-US" altLang="zh-CN" b="0" i="1" smtClean="0">
                                      <a:solidFill>
                                        <a:srgbClr val="C00000"/>
                                      </a:solidFill>
                                      <a:latin typeface="Cambria Math" panose="02040503050406030204" pitchFamily="18" charset="0"/>
                                    </a:rPr>
                                    <m:t>2</m:t>
                                  </m:r>
                                </m:den>
                              </m:f>
                            </m:e>
                          </m:d>
                        </m:e>
                      </m:func>
                    </m:oMath>
                  </m:oMathPara>
                </a14:m>
                <a:endParaRPr lang="en-US" altLang="zh-CN">
                  <a:solidFill>
                    <a:srgbClr val="C00000"/>
                  </a:solidFill>
                  <a:latin typeface="+mj-lt"/>
                </a:endParaRPr>
              </a:p>
              <a:p>
                <a:endParaRPr lang="en-US" altLang="zh-CN">
                  <a:latin typeface="+mj-lt"/>
                </a:endParaRPr>
              </a:p>
              <a:p>
                <a:r>
                  <a:rPr lang="en-US" altLang="zh-CN">
                    <a:latin typeface="+mj-lt"/>
                  </a:rPr>
                  <a:t>The coupled mode equations before substitutions are:</a:t>
                </a:r>
              </a:p>
              <a:p>
                <a:endParaRPr lang="en-US" altLang="zh-CN">
                  <a:latin typeface="+mj-lt"/>
                </a:endParaRPr>
              </a:p>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𝑑𝐴</m:t>
                          </m:r>
                        </m:num>
                        <m:den>
                          <m:r>
                            <a:rPr lang="en-US" altLang="zh-CN" i="1">
                              <a:latin typeface="Cambria Math" panose="02040503050406030204" pitchFamily="18" charset="0"/>
                            </a:rPr>
                            <m:t>𝑑𝑧</m:t>
                          </m:r>
                        </m:den>
                      </m:f>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𝜎</m:t>
                      </m:r>
                      <m:r>
                        <a:rPr lang="en-US" altLang="zh-CN" i="1">
                          <a:latin typeface="Cambria Math" panose="02040503050406030204" pitchFamily="18" charset="0"/>
                        </a:rPr>
                        <m:t>𝐴</m:t>
                      </m:r>
                      <m:r>
                        <a:rPr lang="en-US" altLang="zh-CN" i="1">
                          <a:latin typeface="Cambria Math" panose="02040503050406030204" pitchFamily="18" charset="0"/>
                        </a:rPr>
                        <m:t>+</m:t>
                      </m:r>
                      <m:r>
                        <a:rPr lang="en-US" altLang="zh-CN" b="0" i="1" smtClean="0">
                          <a:latin typeface="Cambria Math" panose="02040503050406030204" pitchFamily="18" charset="0"/>
                        </a:rPr>
                        <m:t>𝑖</m:t>
                      </m:r>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2</m:t>
                          </m:r>
                          <m:r>
                            <a:rPr lang="en-US" altLang="zh-CN" i="1">
                              <a:latin typeface="Cambria Math" panose="02040503050406030204" pitchFamily="18" charset="0"/>
                            </a:rPr>
                            <m:t>𝛿</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𝜙</m:t>
                          </m:r>
                        </m:sup>
                      </m:sSup>
                      <m:r>
                        <a:rPr lang="en-US" altLang="zh-CN" i="1">
                          <a:latin typeface="Cambria Math" panose="02040503050406030204" pitchFamily="18" charset="0"/>
                        </a:rPr>
                        <m:t>𝐵</m:t>
                      </m:r>
                    </m:oMath>
                  </m:oMathPara>
                </a14:m>
                <a:endParaRPr lang="en-US" altLang="zh-CN"/>
              </a:p>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𝑑𝐵</m:t>
                          </m:r>
                        </m:num>
                        <m:den>
                          <m:r>
                            <a:rPr lang="en-US" altLang="zh-CN" i="1">
                              <a:latin typeface="Cambria Math" panose="02040503050406030204" pitchFamily="18" charset="0"/>
                            </a:rPr>
                            <m:t>𝑑𝑧</m:t>
                          </m:r>
                        </m:den>
                      </m:f>
                      <m:r>
                        <a:rPr lang="en-US" altLang="zh-CN" i="1">
                          <a:latin typeface="Cambria Math" panose="02040503050406030204" pitchFamily="18" charset="0"/>
                        </a:rPr>
                        <m:t>=</m:t>
                      </m:r>
                      <m:r>
                        <a:rPr lang="en-US" altLang="zh-CN" b="0" i="1" smtClean="0">
                          <a:latin typeface="Cambria Math" panose="02040503050406030204" pitchFamily="18" charset="0"/>
                        </a:rPr>
                        <m:t>−</m:t>
                      </m:r>
                      <m:r>
                        <a:rPr lang="en-US" altLang="zh-CN" i="1">
                          <a:latin typeface="Cambria Math" panose="02040503050406030204" pitchFamily="18" charset="0"/>
                        </a:rPr>
                        <m:t>𝑖</m:t>
                      </m:r>
                      <m:r>
                        <a:rPr lang="en-US" altLang="zh-CN" b="0" i="1" smtClean="0">
                          <a:latin typeface="Cambria Math" panose="02040503050406030204" pitchFamily="18" charset="0"/>
                        </a:rPr>
                        <m:t>𝜎</m:t>
                      </m:r>
                      <m:r>
                        <a:rPr lang="en-US" altLang="zh-CN" i="1">
                          <a:latin typeface="Cambria Math" panose="02040503050406030204" pitchFamily="18" charset="0"/>
                        </a:rPr>
                        <m:t>𝐵</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SubSup>
                        <m:sSubSupPr>
                          <m:ctrlPr>
                            <a:rPr lang="en-US" altLang="zh-CN" b="0" i="1" smtClean="0">
                              <a:latin typeface="Cambria Math" panose="02040503050406030204" pitchFamily="18" charset="0"/>
                            </a:rPr>
                          </m:ctrlPr>
                        </m:sSubSupPr>
                        <m:e>
                          <m:r>
                            <a:rPr lang="en-US" altLang="zh-CN" i="1">
                              <a:latin typeface="Cambria Math" panose="02040503050406030204" pitchFamily="18" charset="0"/>
                            </a:rPr>
                            <m:t>𝜅</m:t>
                          </m:r>
                        </m:e>
                        <m:sub>
                          <m:r>
                            <a:rPr lang="en-US" altLang="zh-CN" i="1">
                              <a:latin typeface="Cambria Math" panose="02040503050406030204" pitchFamily="18" charset="0"/>
                            </a:rPr>
                            <m:t>0</m:t>
                          </m:r>
                        </m:sub>
                        <m:sup>
                          <m:r>
                            <a:rPr lang="en-US" altLang="zh-CN" b="0" i="1" smtClean="0">
                              <a:latin typeface="Cambria Math" panose="02040503050406030204" pitchFamily="18" charset="0"/>
                            </a:rPr>
                            <m:t>∗</m:t>
                          </m:r>
                        </m:sup>
                      </m:sSubSup>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𝑖</m:t>
                          </m:r>
                          <m:r>
                            <a:rPr lang="en-US" altLang="zh-CN" i="1">
                              <a:latin typeface="Cambria Math" panose="02040503050406030204" pitchFamily="18" charset="0"/>
                            </a:rPr>
                            <m:t>2</m:t>
                          </m:r>
                          <m:r>
                            <a:rPr lang="en-US" altLang="zh-CN" i="1">
                              <a:latin typeface="Cambria Math" panose="02040503050406030204" pitchFamily="18" charset="0"/>
                            </a:rPr>
                            <m:t>𝛿</m:t>
                          </m:r>
                          <m:r>
                            <a:rPr lang="en-US" altLang="zh-CN" i="1">
                              <a:latin typeface="Cambria Math" panose="02040503050406030204" pitchFamily="18" charset="0"/>
                            </a:rPr>
                            <m:t>𝑧</m:t>
                          </m:r>
                          <m:r>
                            <a:rPr lang="en-US" altLang="zh-CN" b="0" i="1" smtClean="0">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𝜙</m:t>
                          </m:r>
                        </m:sup>
                      </m:sSup>
                      <m:r>
                        <a:rPr lang="en-US" altLang="zh-CN" i="1">
                          <a:latin typeface="Cambria Math" panose="02040503050406030204" pitchFamily="18" charset="0"/>
                        </a:rPr>
                        <m:t>𝐴</m:t>
                      </m:r>
                    </m:oMath>
                  </m:oMathPara>
                </a14:m>
                <a:endParaRPr lang="en-US" altLang="zh-CN">
                  <a:latin typeface="+mj-lt"/>
                </a:endParaRPr>
              </a:p>
              <a:p>
                <a:endParaRPr lang="en-US" altLang="zh-CN">
                  <a:latin typeface="+mj-lt"/>
                </a:endParaRPr>
              </a:p>
              <a:p>
                <a:r>
                  <a:rPr lang="en-US" altLang="zh-CN">
                    <a:latin typeface="+mj-lt"/>
                  </a:rPr>
                  <a:t>The coupled mode equations after substitutions are (c.f. Eqs. 15, 16 of [1]):</a:t>
                </a:r>
              </a:p>
              <a:p>
                <a:endParaRPr lang="en-US" altLang="zh-CN">
                  <a:latin typeface="+mj-lt"/>
                </a:endParaRPr>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𝑑𝑅</m:t>
                          </m:r>
                        </m:num>
                        <m:den>
                          <m:r>
                            <a:rPr lang="en-US" altLang="zh-CN" b="0" i="1" smtClean="0">
                              <a:latin typeface="Cambria Math" panose="02040503050406030204" pitchFamily="18" charset="0"/>
                            </a:rPr>
                            <m:t>𝑑𝑧</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𝑖</m:t>
                      </m:r>
                      <m:d>
                        <m:dPr>
                          <m:ctrlPr>
                            <a:rPr lang="en-US" altLang="zh-CN" i="1">
                              <a:latin typeface="Cambria Math" panose="02040503050406030204" pitchFamily="18" charset="0"/>
                            </a:rPr>
                          </m:ctrlPr>
                        </m:dPr>
                        <m:e>
                          <m:r>
                            <a:rPr lang="en-US" altLang="zh-CN" i="1">
                              <a:latin typeface="Cambria Math" panose="02040503050406030204" pitchFamily="18" charset="0"/>
                            </a:rPr>
                            <m:t>𝜎</m:t>
                          </m:r>
                          <m:r>
                            <a:rPr lang="en-US" altLang="zh-CN" b="0" i="1" smtClean="0">
                              <a:latin typeface="Cambria Math" panose="02040503050406030204" pitchFamily="18" charset="0"/>
                            </a:rPr>
                            <m:t>+</m:t>
                          </m:r>
                          <m:r>
                            <a:rPr lang="en-US" altLang="zh-CN" i="1">
                              <a:latin typeface="Cambria Math" panose="02040503050406030204" pitchFamily="18" charset="0"/>
                            </a:rPr>
                            <m:t>𝛿</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2</m:t>
                              </m:r>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r>
                                <a:rPr lang="en-US" altLang="zh-CN" b="0" i="1" smtClean="0">
                                  <a:latin typeface="Cambria Math" panose="02040503050406030204" pitchFamily="18" charset="0"/>
                                </a:rPr>
                                <m:t>𝜙</m:t>
                              </m:r>
                            </m:num>
                            <m:den>
                              <m:r>
                                <a:rPr lang="en-US" altLang="zh-CN" b="0" i="1" smtClean="0">
                                  <a:latin typeface="Cambria Math" panose="02040503050406030204" pitchFamily="18" charset="0"/>
                                </a:rPr>
                                <m:t>𝑑𝑧</m:t>
                              </m:r>
                            </m:den>
                          </m:f>
                        </m:e>
                      </m:d>
                      <m:r>
                        <a:rPr lang="en-US" altLang="zh-CN" i="1">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0</m:t>
                          </m:r>
                        </m:sub>
                      </m:sSub>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m:oMathPara>
                </a14:m>
                <a:endParaRPr lang="en-US" altLang="zh-CN">
                  <a:latin typeface="+mj-lt"/>
                </a:endParaRPr>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𝑑𝑆</m:t>
                          </m:r>
                        </m:num>
                        <m:den>
                          <m:r>
                            <a:rPr lang="en-US" altLang="zh-CN" b="0" i="1" smtClean="0">
                              <a:latin typeface="Cambria Math" panose="02040503050406030204" pitchFamily="18" charset="0"/>
                            </a:rPr>
                            <m:t>𝑑𝑧</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𝑖</m:t>
                      </m:r>
                      <m:d>
                        <m:dPr>
                          <m:ctrlPr>
                            <a:rPr lang="en-US" altLang="zh-CN" i="1">
                              <a:latin typeface="Cambria Math" panose="02040503050406030204" pitchFamily="18" charset="0"/>
                            </a:rPr>
                          </m:ctrlPr>
                        </m:dPr>
                        <m:e>
                          <m:r>
                            <a:rPr lang="en-US" altLang="zh-CN" i="1">
                              <a:latin typeface="Cambria Math" panose="02040503050406030204" pitchFamily="18" charset="0"/>
                            </a:rPr>
                            <m:t>𝜎</m:t>
                          </m:r>
                          <m:r>
                            <a:rPr lang="en-US" altLang="zh-CN" i="1">
                              <a:latin typeface="Cambria Math" panose="02040503050406030204" pitchFamily="18" charset="0"/>
                            </a:rPr>
                            <m:t>+</m:t>
                          </m:r>
                          <m:r>
                            <a:rPr lang="en-US" altLang="zh-CN" i="1">
                              <a:latin typeface="Cambria Math" panose="02040503050406030204" pitchFamily="18" charset="0"/>
                            </a:rPr>
                            <m:t>𝛿</m:t>
                          </m:r>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smtClean="0">
                                  <a:latin typeface="Cambria Math" panose="02040503050406030204" pitchFamily="18" charset="0"/>
                                </a:rPr>
                                <m:t>1</m:t>
                              </m:r>
                            </m:num>
                            <m:den>
                              <m:r>
                                <a:rPr lang="en-US" altLang="zh-CN" b="0" i="1" smtClean="0">
                                  <a:latin typeface="Cambria Math" panose="02040503050406030204" pitchFamily="18" charset="0"/>
                                </a:rPr>
                                <m:t>2</m:t>
                              </m:r>
                            </m:den>
                          </m:f>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i="1">
                                  <a:latin typeface="Cambria Math" panose="02040503050406030204" pitchFamily="18" charset="0"/>
                                </a:rPr>
                                <m:t>𝜙</m:t>
                              </m:r>
                            </m:num>
                            <m:den>
                              <m:r>
                                <a:rPr lang="en-US" altLang="zh-CN" i="1">
                                  <a:latin typeface="Cambria Math" panose="02040503050406030204" pitchFamily="18" charset="0"/>
                                </a:rPr>
                                <m:t>𝑑𝑧</m:t>
                              </m:r>
                            </m:den>
                          </m:f>
                        </m:e>
                      </m:d>
                      <m:r>
                        <a:rPr lang="en-US" altLang="zh-CN" i="1">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𝑖</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𝜅</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m:oMathPara>
                </a14:m>
                <a:endParaRPr lang="en-US" altLang="zh-CN">
                  <a:latin typeface="+mj-lt"/>
                </a:endParaRPr>
              </a:p>
            </p:txBody>
          </p:sp>
        </mc:Choice>
        <mc:Fallback xmlns="">
          <p:sp>
            <p:nvSpPr>
              <p:cNvPr id="2" name="文本框 1">
                <a:extLst>
                  <a:ext uri="{FF2B5EF4-FFF2-40B4-BE49-F238E27FC236}">
                    <a16:creationId xmlns:a16="http://schemas.microsoft.com/office/drawing/2014/main" id="{09A45FDD-C3AB-9A52-C8DB-CDC4FF86D88A}"/>
                  </a:ext>
                </a:extLst>
              </p:cNvPr>
              <p:cNvSpPr txBox="1">
                <a:spLocks noRot="1" noChangeAspect="1" noMove="1" noResize="1" noEditPoints="1" noAdjustHandles="1" noChangeArrowheads="1" noChangeShapeType="1" noTextEdit="1"/>
              </p:cNvSpPr>
              <p:nvPr/>
            </p:nvSpPr>
            <p:spPr>
              <a:xfrm>
                <a:off x="134223" y="829733"/>
                <a:ext cx="12015444" cy="5504199"/>
              </a:xfrm>
              <a:prstGeom prst="rect">
                <a:avLst/>
              </a:prstGeom>
              <a:blipFill>
                <a:blip r:embed="rId3"/>
                <a:stretch>
                  <a:fillRect l="-406" t="-55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DBCDFC19-F960-13DF-ABBD-A2EB20D7EED0}"/>
              </a:ext>
            </a:extLst>
          </p:cNvPr>
          <p:cNvSpPr txBox="1"/>
          <p:nvPr/>
        </p:nvSpPr>
        <p:spPr>
          <a:xfrm>
            <a:off x="134224" y="6514050"/>
            <a:ext cx="11656503" cy="276999"/>
          </a:xfrm>
          <a:prstGeom prst="rect">
            <a:avLst/>
          </a:prstGeom>
          <a:noFill/>
        </p:spPr>
        <p:txBody>
          <a:bodyPr wrap="square" rtlCol="0">
            <a:spAutoFit/>
          </a:bodyPr>
          <a:lstStyle/>
          <a:p>
            <a:r>
              <a:rPr lang="en-US" altLang="zh-CN" sz="1200"/>
              <a:t>[1] Erdogan, Turan. "Fiber grating spectra." </a:t>
            </a:r>
            <a:r>
              <a:rPr lang="en-US" altLang="zh-CN" sz="1200" i="1"/>
              <a:t>Journal of lightwave technology</a:t>
            </a:r>
            <a:r>
              <a:rPr lang="en-US" altLang="zh-CN" sz="1200"/>
              <a:t> 15.8 (2002): 1277-1294.</a:t>
            </a:r>
            <a:endParaRPr lang="zh-CN" altLang="en-US" sz="1200"/>
          </a:p>
        </p:txBody>
      </p:sp>
      <p:sp>
        <p:nvSpPr>
          <p:cNvPr id="5" name="灯片编号占位符 4">
            <a:extLst>
              <a:ext uri="{FF2B5EF4-FFF2-40B4-BE49-F238E27FC236}">
                <a16:creationId xmlns:a16="http://schemas.microsoft.com/office/drawing/2014/main" id="{1A123AFC-19D7-65A6-18F2-F7459E3A4132}"/>
              </a:ext>
            </a:extLst>
          </p:cNvPr>
          <p:cNvSpPr>
            <a:spLocks noGrp="1"/>
          </p:cNvSpPr>
          <p:nvPr>
            <p:ph type="sldNum" sz="quarter" idx="12"/>
          </p:nvPr>
        </p:nvSpPr>
        <p:spPr/>
        <p:txBody>
          <a:bodyPr/>
          <a:lstStyle/>
          <a:p>
            <a:fld id="{81360D91-3B06-4001-BEBA-7D60DA98D83B}" type="slidenum">
              <a:rPr lang="zh-CN" altLang="en-US" smtClean="0"/>
              <a:t>11</a:t>
            </a:fld>
            <a:endParaRPr lang="zh-CN" altLang="en-US"/>
          </a:p>
        </p:txBody>
      </p:sp>
    </p:spTree>
    <p:extLst>
      <p:ext uri="{BB962C8B-B14F-4D97-AF65-F5344CB8AC3E}">
        <p14:creationId xmlns:p14="http://schemas.microsoft.com/office/powerpoint/2010/main" val="337716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1F877-46F1-9D3D-DDB0-1AEAF1E5878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3B52B48-8001-B5D0-0C0E-C400CF761CBB}"/>
              </a:ext>
            </a:extLst>
          </p:cNvPr>
          <p:cNvSpPr txBox="1"/>
          <p:nvPr/>
        </p:nvSpPr>
        <p:spPr>
          <a:xfrm>
            <a:off x="134224" y="146807"/>
            <a:ext cx="9496338" cy="461665"/>
          </a:xfrm>
          <a:prstGeom prst="rect">
            <a:avLst/>
          </a:prstGeom>
          <a:noFill/>
        </p:spPr>
        <p:txBody>
          <a:bodyPr wrap="square" rtlCol="0">
            <a:spAutoFit/>
          </a:bodyPr>
          <a:lstStyle/>
          <a:p>
            <a:r>
              <a:rPr lang="en-US" altLang="zh-CN" sz="2400"/>
              <a:t>Coupled mode equations for gratings (continued)</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542E8D2-0BAE-0683-CEA7-7A179471C992}"/>
                  </a:ext>
                </a:extLst>
              </p:cNvPr>
              <p:cNvSpPr txBox="1"/>
              <p:nvPr/>
            </p:nvSpPr>
            <p:spPr>
              <a:xfrm>
                <a:off x="134223" y="829733"/>
                <a:ext cx="12015444" cy="4120423"/>
              </a:xfrm>
              <a:prstGeom prst="rect">
                <a:avLst/>
              </a:prstGeom>
              <a:noFill/>
            </p:spPr>
            <p:txBody>
              <a:bodyPr wrap="square" rtlCol="0">
                <a:spAutoFit/>
              </a:bodyPr>
              <a:lstStyle/>
              <a:p>
                <a:r>
                  <a:rPr lang="en-US" altLang="zh-CN"/>
                  <a:t>Denote </a:t>
                </a:r>
                <a:r>
                  <a:rPr lang="en-US" altLang="zh-CN">
                    <a:solidFill>
                      <a:srgbClr val="C00000"/>
                    </a:solidFill>
                  </a:rPr>
                  <a:t>dc coupling coefficient </a:t>
                </a:r>
                <a14:m>
                  <m:oMath xmlns:m="http://schemas.openxmlformats.org/officeDocument/2006/math">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𝜎</m:t>
                    </m:r>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𝛿</m:t>
                    </m:r>
                    <m:r>
                      <a:rPr lang="en-US" altLang="zh-CN" i="1">
                        <a:solidFill>
                          <a:srgbClr val="C00000"/>
                        </a:solidFill>
                        <a:latin typeface="Cambria Math" panose="02040503050406030204" pitchFamily="18" charset="0"/>
                      </a:rPr>
                      <m:t>−</m:t>
                    </m:r>
                    <m:f>
                      <m:fPr>
                        <m:ctrlPr>
                          <a:rPr lang="en-US" altLang="zh-CN" i="1">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1</m:t>
                        </m:r>
                      </m:num>
                      <m:den>
                        <m:r>
                          <a:rPr lang="en-US" altLang="zh-CN" i="1">
                            <a:solidFill>
                              <a:srgbClr val="C00000"/>
                            </a:solidFill>
                            <a:latin typeface="Cambria Math" panose="02040503050406030204" pitchFamily="18" charset="0"/>
                          </a:rPr>
                          <m:t>2</m:t>
                        </m:r>
                      </m:den>
                    </m:f>
                    <m:f>
                      <m:fPr>
                        <m:ctrlPr>
                          <a:rPr lang="en-US" altLang="zh-CN" i="1">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𝑑</m:t>
                        </m:r>
                        <m:r>
                          <a:rPr lang="en-US" altLang="zh-CN" i="1">
                            <a:solidFill>
                              <a:srgbClr val="C00000"/>
                            </a:solidFill>
                            <a:latin typeface="Cambria Math" panose="02040503050406030204" pitchFamily="18" charset="0"/>
                          </a:rPr>
                          <m:t>𝜙</m:t>
                        </m:r>
                      </m:num>
                      <m:den>
                        <m:r>
                          <a:rPr lang="en-US" altLang="zh-CN" i="1">
                            <a:solidFill>
                              <a:srgbClr val="C00000"/>
                            </a:solidFill>
                            <a:latin typeface="Cambria Math" panose="02040503050406030204" pitchFamily="18" charset="0"/>
                          </a:rPr>
                          <m:t>𝑑𝑧</m:t>
                        </m:r>
                      </m:den>
                    </m:f>
                  </m:oMath>
                </a14:m>
                <a:r>
                  <a:rPr lang="en-US" altLang="zh-CN"/>
                  <a:t>, the coupled mode equations can be written as:</a:t>
                </a:r>
              </a:p>
              <a:p>
                <a:endParaRPr lang="en-US" altLang="zh-CN"/>
              </a:p>
              <a:p>
                <a:pPr/>
                <a14:m>
                  <m:oMathPara xmlns:m="http://schemas.openxmlformats.org/officeDocument/2006/math">
                    <m:oMathParaPr>
                      <m:jc m:val="centerGroup"/>
                    </m:oMathParaPr>
                    <m:oMath xmlns:m="http://schemas.openxmlformats.org/officeDocument/2006/math">
                      <m:f>
                        <m:fPr>
                          <m:ctrlPr>
                            <a:rPr lang="en-US" altLang="zh-CN" i="1">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𝑑𝑅</m:t>
                          </m:r>
                        </m:num>
                        <m:den>
                          <m:r>
                            <a:rPr lang="en-US" altLang="zh-CN" i="1">
                              <a:solidFill>
                                <a:srgbClr val="C00000"/>
                              </a:solidFill>
                              <a:latin typeface="Cambria Math" panose="02040503050406030204" pitchFamily="18" charset="0"/>
                            </a:rPr>
                            <m:t>𝑑𝑧</m:t>
                          </m:r>
                        </m:den>
                      </m:f>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r>
                        <a:rPr lang="en-US" altLang="zh-CN" i="1">
                          <a:solidFill>
                            <a:srgbClr val="C00000"/>
                          </a:solidFill>
                          <a:latin typeface="Cambria Math" panose="02040503050406030204" pitchFamily="18" charset="0"/>
                        </a:rPr>
                        <m:t>𝑅</m:t>
                      </m:r>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𝑧</m:t>
                          </m:r>
                        </m:e>
                      </m:d>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𝜅</m:t>
                          </m:r>
                        </m:e>
                        <m:sub>
                          <m:r>
                            <a:rPr lang="en-US" altLang="zh-CN" i="1">
                              <a:solidFill>
                                <a:srgbClr val="C00000"/>
                              </a:solidFill>
                              <a:latin typeface="Cambria Math" panose="02040503050406030204" pitchFamily="18" charset="0"/>
                            </a:rPr>
                            <m:t>0</m:t>
                          </m:r>
                        </m:sub>
                      </m:sSub>
                      <m:r>
                        <a:rPr lang="en-US" altLang="zh-CN" i="1">
                          <a:solidFill>
                            <a:srgbClr val="C00000"/>
                          </a:solidFill>
                          <a:latin typeface="Cambria Math" panose="02040503050406030204" pitchFamily="18" charset="0"/>
                        </a:rPr>
                        <m:t>𝑆</m:t>
                      </m:r>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𝑧</m:t>
                          </m:r>
                        </m:e>
                      </m:d>
                    </m:oMath>
                  </m:oMathPara>
                </a14:m>
                <a:endParaRPr lang="en-US" altLang="zh-CN">
                  <a:solidFill>
                    <a:srgbClr val="C00000"/>
                  </a:solidFill>
                </a:endParaRPr>
              </a:p>
              <a:p>
                <a:pPr/>
                <a14:m>
                  <m:oMathPara xmlns:m="http://schemas.openxmlformats.org/officeDocument/2006/math">
                    <m:oMathParaPr>
                      <m:jc m:val="centerGroup"/>
                    </m:oMathParaPr>
                    <m:oMath xmlns:m="http://schemas.openxmlformats.org/officeDocument/2006/math">
                      <m:f>
                        <m:fPr>
                          <m:ctrlPr>
                            <a:rPr lang="en-US" altLang="zh-CN" i="1">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𝑑𝑆</m:t>
                          </m:r>
                        </m:num>
                        <m:den>
                          <m:r>
                            <a:rPr lang="en-US" altLang="zh-CN" i="1">
                              <a:solidFill>
                                <a:srgbClr val="C00000"/>
                              </a:solidFill>
                              <a:latin typeface="Cambria Math" panose="02040503050406030204" pitchFamily="18" charset="0"/>
                            </a:rPr>
                            <m:t>𝑑𝑧</m:t>
                          </m:r>
                        </m:den>
                      </m:f>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r>
                        <a:rPr lang="en-US" altLang="zh-CN" i="1">
                          <a:solidFill>
                            <a:srgbClr val="C00000"/>
                          </a:solidFill>
                          <a:latin typeface="Cambria Math" panose="02040503050406030204" pitchFamily="18" charset="0"/>
                        </a:rPr>
                        <m:t>𝑆</m:t>
                      </m:r>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𝑧</m:t>
                          </m:r>
                        </m:e>
                      </m:d>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sSubSup>
                        <m:sSubSupPr>
                          <m:ctrlPr>
                            <a:rPr lang="en-US" altLang="zh-CN" i="1">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𝜅</m:t>
                          </m:r>
                        </m:e>
                        <m:sub>
                          <m:r>
                            <a:rPr lang="en-US" altLang="zh-CN" i="1">
                              <a:solidFill>
                                <a:srgbClr val="C00000"/>
                              </a:solidFill>
                              <a:latin typeface="Cambria Math" panose="02040503050406030204" pitchFamily="18" charset="0"/>
                            </a:rPr>
                            <m:t>0</m:t>
                          </m:r>
                        </m:sub>
                        <m:sup>
                          <m:r>
                            <a:rPr lang="en-US" altLang="zh-CN" i="1">
                              <a:solidFill>
                                <a:srgbClr val="C00000"/>
                              </a:solidFill>
                              <a:latin typeface="Cambria Math" panose="02040503050406030204" pitchFamily="18" charset="0"/>
                            </a:rPr>
                            <m:t>∗</m:t>
                          </m:r>
                        </m:sup>
                      </m:sSubSup>
                      <m:r>
                        <a:rPr lang="en-US" altLang="zh-CN" i="1">
                          <a:solidFill>
                            <a:srgbClr val="C00000"/>
                          </a:solidFill>
                          <a:latin typeface="Cambria Math" panose="02040503050406030204" pitchFamily="18" charset="0"/>
                        </a:rPr>
                        <m:t>𝑅</m:t>
                      </m:r>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𝑧</m:t>
                          </m:r>
                        </m:e>
                      </m:d>
                    </m:oMath>
                  </m:oMathPara>
                </a14:m>
                <a:endParaRPr lang="en-US" altLang="zh-CN">
                  <a:solidFill>
                    <a:srgbClr val="C00000"/>
                  </a:solidFill>
                </a:endParaRPr>
              </a:p>
              <a:p>
                <a:endParaRPr lang="en-US" altLang="zh-CN"/>
              </a:p>
              <a:p>
                <a:r>
                  <a:rPr lang="en-US" altLang="zh-CN">
                    <a:latin typeface="+mj-lt"/>
                  </a:rPr>
                  <a:t>Where</a:t>
                </a:r>
              </a:p>
              <a:p>
                <a:endParaRPr lang="en-US" altLang="zh-CN">
                  <a:latin typeface="+mj-lt"/>
                </a:endParaRPr>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𝛿</m:t>
                      </m:r>
                      <m:r>
                        <a:rPr lang="en-US" altLang="zh-CN" i="1" smtClean="0">
                          <a:latin typeface="Cambria Math" panose="02040503050406030204" pitchFamily="18" charset="0"/>
                        </a:rPr>
                        <m:t>=</m:t>
                      </m:r>
                      <m:r>
                        <a:rPr lang="en-US" altLang="zh-CN" i="1" smtClean="0">
                          <a:latin typeface="Cambria Math" panose="02040503050406030204" pitchFamily="18" charset="0"/>
                        </a:rPr>
                        <m:t>𝛽</m:t>
                      </m:r>
                      <m:r>
                        <a:rPr lang="en-US" altLang="zh-CN"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𝜋</m:t>
                          </m:r>
                        </m:num>
                        <m:den>
                          <m:r>
                            <m:rPr>
                              <m:sty m:val="p"/>
                            </m:rPr>
                            <a:rPr lang="en-US" altLang="zh-CN">
                              <a:latin typeface="Cambria Math" panose="02040503050406030204" pitchFamily="18" charset="0"/>
                            </a:rPr>
                            <m:t>Λ</m:t>
                          </m:r>
                        </m:den>
                      </m:f>
                    </m:oMath>
                  </m:oMathPara>
                </a14:m>
                <a:endParaRPr lang="en-US" altLang="zh-CN">
                  <a:latin typeface="+mj-lt"/>
                </a:endParaRPr>
              </a:p>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𝜎</m:t>
                      </m:r>
                      <m:r>
                        <a:rPr lang="en-US" altLang="zh-CN" b="0" i="1" smtClean="0">
                          <a:solidFill>
                            <a:schemeClr val="tx1"/>
                          </a:solidFill>
                          <a:latin typeface="Cambria Math" panose="02040503050406030204" pitchFamily="18" charset="0"/>
                        </a:rPr>
                        <m:t>=</m:t>
                      </m:r>
                      <m:f>
                        <m:fPr>
                          <m:ctrlPr>
                            <a:rPr lang="en-US" altLang="zh-CN" b="0"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2</m:t>
                          </m:r>
                          <m:r>
                            <a:rPr lang="en-US" altLang="zh-CN" b="0" i="1" smtClean="0">
                              <a:solidFill>
                                <a:schemeClr val="tx1"/>
                              </a:solidFill>
                              <a:latin typeface="Cambria Math" panose="02040503050406030204" pitchFamily="18" charset="0"/>
                            </a:rPr>
                            <m:t>𝜋</m:t>
                          </m:r>
                        </m:num>
                        <m:den>
                          <m:r>
                            <a:rPr lang="en-US" altLang="zh-CN" b="0" i="1" smtClean="0">
                              <a:solidFill>
                                <a:schemeClr val="tx1"/>
                              </a:solidFill>
                              <a:latin typeface="Cambria Math" panose="02040503050406030204" pitchFamily="18" charset="0"/>
                            </a:rPr>
                            <m:t>𝜆</m:t>
                          </m:r>
                        </m:den>
                      </m:f>
                      <m:acc>
                        <m:accPr>
                          <m:chr m:val="̅"/>
                          <m:ctrlPr>
                            <a:rPr lang="en-US" altLang="zh-CN" b="0" i="1" smtClean="0">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𝛿</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𝑛</m:t>
                              </m:r>
                            </m:e>
                            <m:sub>
                              <m:r>
                                <m:rPr>
                                  <m:sty m:val="p"/>
                                </m:rPr>
                                <a:rPr lang="en-US" altLang="zh-CN">
                                  <a:solidFill>
                                    <a:schemeClr val="tx1"/>
                                  </a:solidFill>
                                  <a:latin typeface="Cambria Math" panose="02040503050406030204" pitchFamily="18" charset="0"/>
                                </a:rPr>
                                <m:t>eff</m:t>
                              </m:r>
                            </m:sub>
                          </m:sSub>
                        </m:e>
                      </m:acc>
                    </m:oMath>
                  </m:oMathPara>
                </a14:m>
                <a:endParaRPr lang="en-US" altLang="zh-CN">
                  <a:solidFill>
                    <a:schemeClr val="tx1"/>
                  </a:solidFill>
                  <a:latin typeface="+mj-lt"/>
                </a:endParaRPr>
              </a:p>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𝜅</m:t>
                          </m:r>
                        </m:e>
                        <m:sub>
                          <m:r>
                            <a:rPr lang="en-US" altLang="zh-CN" b="0" i="1" smtClean="0">
                              <a:solidFill>
                                <a:schemeClr val="tx1"/>
                              </a:solidFill>
                              <a:latin typeface="Cambria Math" panose="02040503050406030204" pitchFamily="18" charset="0"/>
                            </a:rPr>
                            <m:t>0</m:t>
                          </m:r>
                        </m:sub>
                      </m:sSub>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m:t>
                      </m:r>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𝜋</m:t>
                          </m:r>
                        </m:num>
                        <m:den>
                          <m:r>
                            <a:rPr lang="en-US" altLang="zh-CN" i="1">
                              <a:solidFill>
                                <a:schemeClr val="tx1"/>
                              </a:solidFill>
                              <a:latin typeface="Cambria Math" panose="02040503050406030204" pitchFamily="18" charset="0"/>
                            </a:rPr>
                            <m:t>𝜆</m:t>
                          </m:r>
                        </m:den>
                      </m:f>
                      <m:r>
                        <a:rPr lang="en-US" altLang="zh-CN" b="0" i="1" smtClean="0">
                          <a:solidFill>
                            <a:schemeClr val="tx1"/>
                          </a:solidFill>
                          <a:latin typeface="Cambria Math" panose="02040503050406030204" pitchFamily="18" charset="0"/>
                        </a:rPr>
                        <m:t>𝑣</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𝛿</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𝑛</m:t>
                              </m:r>
                            </m:e>
                            <m:sub>
                              <m:r>
                                <m:rPr>
                                  <m:sty m:val="p"/>
                                </m:rPr>
                                <a:rPr lang="en-US" altLang="zh-CN">
                                  <a:solidFill>
                                    <a:schemeClr val="tx1"/>
                                  </a:solidFill>
                                  <a:latin typeface="Cambria Math" panose="02040503050406030204" pitchFamily="18" charset="0"/>
                                </a:rPr>
                                <m:t>eff</m:t>
                              </m:r>
                            </m:sub>
                          </m:sSub>
                        </m:e>
                      </m:acc>
                    </m:oMath>
                  </m:oMathPara>
                </a14:m>
                <a:endParaRPr lang="en-US" altLang="zh-CN">
                  <a:solidFill>
                    <a:schemeClr val="tx1"/>
                  </a:solidFill>
                  <a:latin typeface="+mj-lt"/>
                </a:endParaRPr>
              </a:p>
            </p:txBody>
          </p:sp>
        </mc:Choice>
        <mc:Fallback xmlns="">
          <p:sp>
            <p:nvSpPr>
              <p:cNvPr id="2" name="文本框 1">
                <a:extLst>
                  <a:ext uri="{FF2B5EF4-FFF2-40B4-BE49-F238E27FC236}">
                    <a16:creationId xmlns:a16="http://schemas.microsoft.com/office/drawing/2014/main" id="{8542E8D2-0BAE-0683-CEA7-7A179471C992}"/>
                  </a:ext>
                </a:extLst>
              </p:cNvPr>
              <p:cNvSpPr txBox="1">
                <a:spLocks noRot="1" noChangeAspect="1" noMove="1" noResize="1" noEditPoints="1" noAdjustHandles="1" noChangeArrowheads="1" noChangeShapeType="1" noTextEdit="1"/>
              </p:cNvSpPr>
              <p:nvPr/>
            </p:nvSpPr>
            <p:spPr>
              <a:xfrm>
                <a:off x="134223" y="829733"/>
                <a:ext cx="12015444" cy="4120423"/>
              </a:xfrm>
              <a:prstGeom prst="rect">
                <a:avLst/>
              </a:prstGeom>
              <a:blipFill>
                <a:blip r:embed="rId3"/>
                <a:stretch>
                  <a:fillRect l="-406"/>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6ABE987-E62A-9ABE-0BC8-C0A4EFC52405}"/>
              </a:ext>
            </a:extLst>
          </p:cNvPr>
          <p:cNvSpPr txBox="1"/>
          <p:nvPr/>
        </p:nvSpPr>
        <p:spPr>
          <a:xfrm>
            <a:off x="134224" y="6514050"/>
            <a:ext cx="11656503" cy="276999"/>
          </a:xfrm>
          <a:prstGeom prst="rect">
            <a:avLst/>
          </a:prstGeom>
          <a:noFill/>
        </p:spPr>
        <p:txBody>
          <a:bodyPr wrap="square" rtlCol="0">
            <a:spAutoFit/>
          </a:bodyPr>
          <a:lstStyle/>
          <a:p>
            <a:r>
              <a:rPr lang="en-US" altLang="zh-CN" sz="1200"/>
              <a:t>[1] Erdogan, Turan. "Fiber grating spectra." </a:t>
            </a:r>
            <a:r>
              <a:rPr lang="en-US" altLang="zh-CN" sz="1200" i="1"/>
              <a:t>Journal of lightwave technology</a:t>
            </a:r>
            <a:r>
              <a:rPr lang="en-US" altLang="zh-CN" sz="1200"/>
              <a:t> 15.8 (2002): 1277-1294.</a:t>
            </a:r>
            <a:endParaRPr lang="zh-CN" altLang="en-US" sz="1200"/>
          </a:p>
        </p:txBody>
      </p:sp>
      <p:sp>
        <p:nvSpPr>
          <p:cNvPr id="5" name="灯片编号占位符 4">
            <a:extLst>
              <a:ext uri="{FF2B5EF4-FFF2-40B4-BE49-F238E27FC236}">
                <a16:creationId xmlns:a16="http://schemas.microsoft.com/office/drawing/2014/main" id="{85C41800-E27A-25B8-C1BB-863B1CFC73A1}"/>
              </a:ext>
            </a:extLst>
          </p:cNvPr>
          <p:cNvSpPr>
            <a:spLocks noGrp="1"/>
          </p:cNvSpPr>
          <p:nvPr>
            <p:ph type="sldNum" sz="quarter" idx="12"/>
          </p:nvPr>
        </p:nvSpPr>
        <p:spPr/>
        <p:txBody>
          <a:bodyPr/>
          <a:lstStyle/>
          <a:p>
            <a:fld id="{81360D91-3B06-4001-BEBA-7D60DA98D83B}" type="slidenum">
              <a:rPr lang="zh-CN" altLang="en-US" smtClean="0"/>
              <a:t>12</a:t>
            </a:fld>
            <a:endParaRPr lang="zh-CN" altLang="en-US"/>
          </a:p>
        </p:txBody>
      </p:sp>
    </p:spTree>
    <p:extLst>
      <p:ext uri="{BB962C8B-B14F-4D97-AF65-F5344CB8AC3E}">
        <p14:creationId xmlns:p14="http://schemas.microsoft.com/office/powerpoint/2010/main" val="931731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B5A83-D050-4249-EE90-DC98360A07A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9306CEC3-7640-99D9-C894-7B3242705CC6}"/>
              </a:ext>
            </a:extLst>
          </p:cNvPr>
          <p:cNvSpPr txBox="1"/>
          <p:nvPr/>
        </p:nvSpPr>
        <p:spPr>
          <a:xfrm>
            <a:off x="134224" y="146807"/>
            <a:ext cx="9496338" cy="461665"/>
          </a:xfrm>
          <a:prstGeom prst="rect">
            <a:avLst/>
          </a:prstGeom>
          <a:noFill/>
        </p:spPr>
        <p:txBody>
          <a:bodyPr wrap="square" rtlCol="0">
            <a:spAutoFit/>
          </a:bodyPr>
          <a:lstStyle/>
          <a:p>
            <a:r>
              <a:rPr lang="en-US" altLang="zh-CN" sz="2400"/>
              <a:t>Expression for chirp term</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95FAE7F-5B40-5748-9C11-9A022A8CF1D4}"/>
                  </a:ext>
                </a:extLst>
              </p:cNvPr>
              <p:cNvSpPr txBox="1"/>
              <p:nvPr/>
            </p:nvSpPr>
            <p:spPr>
              <a:xfrm>
                <a:off x="134223" y="829733"/>
                <a:ext cx="12015444" cy="5571269"/>
              </a:xfrm>
              <a:prstGeom prst="rect">
                <a:avLst/>
              </a:prstGeom>
              <a:noFill/>
            </p:spPr>
            <p:txBody>
              <a:bodyPr wrap="square" rtlCol="0">
                <a:spAutoFit/>
              </a:bodyPr>
              <a:lstStyle/>
              <a:p>
                <a:r>
                  <a:rPr lang="en-US" altLang="zh-CN"/>
                  <a:t>The term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𝑑𝑧</m:t>
                    </m:r>
                  </m:oMath>
                </a14:m>
                <a:r>
                  <a:rPr lang="en-US" altLang="zh-CN">
                    <a:solidFill>
                      <a:schemeClr val="tx1"/>
                    </a:solidFill>
                    <a:latin typeface="+mj-lt"/>
                  </a:rPr>
                  <a:t> can be expressed in terms of </a:t>
                </a:r>
                <a14:m>
                  <m:oMath xmlns:m="http://schemas.openxmlformats.org/officeDocument/2006/math">
                    <m:r>
                      <a:rPr lang="en-US" altLang="zh-CN" b="0" i="1" smtClean="0">
                        <a:solidFill>
                          <a:schemeClr val="tx1"/>
                        </a:solidFill>
                        <a:latin typeface="Cambria Math" panose="02040503050406030204" pitchFamily="18" charset="0"/>
                      </a:rPr>
                      <m:t>𝑑</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𝜆</m:t>
                        </m:r>
                      </m:e>
                      <m:sub>
                        <m:r>
                          <a:rPr lang="en-US" altLang="zh-CN" b="0" i="1" smtClean="0">
                            <a:solidFill>
                              <a:schemeClr val="tx1"/>
                            </a:solidFill>
                            <a:latin typeface="Cambria Math" panose="02040503050406030204" pitchFamily="18" charset="0"/>
                          </a:rPr>
                          <m:t>𝐷</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𝑑𝑧</m:t>
                    </m:r>
                  </m:oMath>
                </a14:m>
                <a:r>
                  <a:rPr lang="en-US" altLang="zh-CN">
                    <a:solidFill>
                      <a:schemeClr val="tx1"/>
                    </a:solidFill>
                    <a:latin typeface="+mj-lt"/>
                  </a:rPr>
                  <a:t>, the rate of Bragg wavelength change with position, which is an experimentally relevant parameter.</a:t>
                </a:r>
              </a:p>
              <a:p>
                <a:endParaRPr lang="en-US" altLang="zh-CN">
                  <a:latin typeface="+mj-lt"/>
                </a:endParaRPr>
              </a:p>
              <a:p>
                <a:r>
                  <a:rPr lang="en-US" altLang="zh-CN">
                    <a:solidFill>
                      <a:schemeClr val="tx1"/>
                    </a:solidFill>
                    <a:latin typeface="+mj-lt"/>
                  </a:rPr>
                  <a:t>Consider linear chirp, where the grating period changes linearly with position </a:t>
                </a:r>
                <a14:m>
                  <m:oMath xmlns:m="http://schemas.openxmlformats.org/officeDocument/2006/math">
                    <m:r>
                      <a:rPr lang="en-US" altLang="zh-CN" b="0" i="1" smtClean="0">
                        <a:solidFill>
                          <a:schemeClr val="tx1"/>
                        </a:solidFill>
                        <a:latin typeface="Cambria Math" panose="02040503050406030204" pitchFamily="18" charset="0"/>
                      </a:rPr>
                      <m:t>𝑧</m:t>
                    </m:r>
                  </m:oMath>
                </a14:m>
                <a:r>
                  <a:rPr lang="en-US" altLang="zh-CN">
                    <a:solidFill>
                      <a:schemeClr val="tx1"/>
                    </a:solidFill>
                    <a:latin typeface="+mj-lt"/>
                  </a:rPr>
                  <a:t>:</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m:rPr>
                              <m:sty m:val="p"/>
                            </m:rPr>
                            <a:rPr lang="en-US" altLang="zh-CN" b="0" i="0" smtClean="0">
                              <a:latin typeface="Cambria Math" panose="02040503050406030204" pitchFamily="18" charset="0"/>
                            </a:rPr>
                            <m:t>eff</m:t>
                          </m:r>
                        </m:sub>
                      </m:sSub>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i="1">
                              <a:latin typeface="Cambria Math" panose="02040503050406030204" pitchFamily="18" charset="0"/>
                            </a:rPr>
                            <m:t>𝛿</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m:rPr>
                                  <m:sty m:val="p"/>
                                </m:rPr>
                                <a:rPr lang="en-US" altLang="zh-CN">
                                  <a:latin typeface="Cambria Math" panose="02040503050406030204" pitchFamily="18" charset="0"/>
                                </a:rPr>
                                <m:t>eff</m:t>
                              </m:r>
                            </m:sub>
                          </m:sSub>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𝑣</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num>
                                    <m:den>
                                      <m:r>
                                        <m:rPr>
                                          <m:sty m:val="p"/>
                                        </m:rPr>
                                        <a:rPr lang="en-US" altLang="zh-CN" b="0" i="0" smtClean="0">
                                          <a:latin typeface="Cambria Math" panose="02040503050406030204" pitchFamily="18" charset="0"/>
                                        </a:rPr>
                                        <m:t>Λ</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Λ</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𝑧</m:t>
                                      </m:r>
                                    </m:den>
                                  </m:f>
                                  <m:r>
                                    <a:rPr lang="en-US" altLang="zh-CN" b="0" i="1" smtClean="0">
                                      <a:latin typeface="Cambria Math" panose="02040503050406030204" pitchFamily="18" charset="0"/>
                                    </a:rPr>
                                    <m:t>𝑧</m:t>
                                  </m:r>
                                </m:e>
                              </m:d>
                            </m:e>
                          </m:func>
                        </m:e>
                      </m:d>
                    </m:oMath>
                  </m:oMathPara>
                </a14:m>
                <a:endParaRPr lang="en-US" altLang="zh-CN">
                  <a:latin typeface="+mj-lt"/>
                </a:endParaRPr>
              </a:p>
              <a:p>
                <a:r>
                  <a:rPr lang="en-US" altLang="zh-CN">
                    <a:latin typeface="+mj-lt"/>
                  </a:rPr>
                  <a:t>Compare this expression with:</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m:rPr>
                              <m:sty m:val="p"/>
                            </m:rPr>
                            <a:rPr lang="en-US" altLang="zh-CN" b="0" i="0" smtClean="0">
                              <a:latin typeface="Cambria Math" panose="02040503050406030204" pitchFamily="18" charset="0"/>
                            </a:rPr>
                            <m:t>eff</m:t>
                          </m:r>
                        </m:sub>
                      </m:sSub>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𝛿</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m:rPr>
                                  <m:sty m:val="p"/>
                                </m:rPr>
                                <a:rPr lang="en-US" altLang="zh-CN">
                                  <a:latin typeface="Cambria Math" panose="02040503050406030204" pitchFamily="18" charset="0"/>
                                </a:rPr>
                                <m:t>eff</m:t>
                              </m:r>
                            </m:sub>
                          </m:sSub>
                        </m:e>
                      </m:acc>
                      <m:d>
                        <m:dPr>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𝑣</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r>
                                        <m:rPr>
                                          <m:sty m:val="p"/>
                                        </m:rPr>
                                        <a:rPr lang="en-US" altLang="zh-CN">
                                          <a:latin typeface="Cambria Math" panose="02040503050406030204" pitchFamily="18" charset="0"/>
                                        </a:rPr>
                                        <m:t>Λ</m:t>
                                      </m:r>
                                    </m:den>
                                  </m:f>
                                  <m:r>
                                    <a:rPr lang="en-US" altLang="zh-CN" i="1">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e>
                          </m:func>
                        </m:e>
                      </m:d>
                    </m:oMath>
                  </m:oMathPara>
                </a14:m>
                <a:endParaRPr lang="en-US" altLang="zh-CN">
                  <a:latin typeface="+mj-lt"/>
                </a:endParaRPr>
              </a:p>
              <a:p>
                <a:r>
                  <a:rPr lang="en-US" altLang="zh-CN">
                    <a:latin typeface="+mj-lt"/>
                  </a:rPr>
                  <a:t>We have:</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𝜙</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r>
                            <m:rPr>
                              <m:sty m:val="p"/>
                            </m:rPr>
                            <a:rPr lang="en-US" altLang="zh-CN">
                              <a:latin typeface="Cambria Math" panose="02040503050406030204" pitchFamily="18" charset="0"/>
                            </a:rPr>
                            <m:t>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Λ</m:t>
                              </m:r>
                            </m:e>
                            <m:sub>
                              <m:r>
                                <a:rPr lang="en-US" altLang="zh-CN" i="1">
                                  <a:latin typeface="Cambria Math" panose="02040503050406030204" pitchFamily="18" charset="0"/>
                                </a:rPr>
                                <m:t>1</m:t>
                              </m:r>
                            </m:sub>
                          </m:sSub>
                          <m:r>
                            <a:rPr lang="en-US" altLang="zh-CN" i="1">
                              <a:latin typeface="Cambria Math" panose="02040503050406030204" pitchFamily="18" charset="0"/>
                            </a:rPr>
                            <m:t>𝑧</m:t>
                          </m:r>
                        </m:den>
                      </m:f>
                      <m:r>
                        <a:rPr lang="en-US" altLang="zh-CN" i="1">
                          <a:latin typeface="Cambria Math" panose="02040503050406030204" pitchFamily="18" charset="0"/>
                        </a:rPr>
                        <m:t>𝑧</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r>
                            <m:rPr>
                              <m:sty m:val="p"/>
                            </m:rPr>
                            <a:rPr lang="en-US" altLang="zh-CN">
                              <a:latin typeface="Cambria Math" panose="02040503050406030204" pitchFamily="18" charset="0"/>
                            </a:rPr>
                            <m:t>Λ</m:t>
                          </m:r>
                        </m:den>
                      </m:f>
                      <m:r>
                        <a:rPr lang="en-US" altLang="zh-CN" i="1">
                          <a:latin typeface="Cambria Math" panose="02040503050406030204" pitchFamily="18" charset="0"/>
                        </a:rPr>
                        <m:t>𝑧</m:t>
                      </m:r>
                    </m:oMath>
                  </m:oMathPara>
                </a14:m>
                <a:endParaRPr lang="en-US" altLang="zh-CN">
                  <a:latin typeface="+mj-lt"/>
                </a:endParaRPr>
              </a:p>
              <a:p>
                <a:r>
                  <a:rPr lang="en-US" altLang="zh-CN">
                    <a:latin typeface="+mj-lt"/>
                  </a:rPr>
                  <a:t>It follows that:</a:t>
                </a:r>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r>
                            <a:rPr lang="en-US" altLang="zh-CN" b="0" i="1" smtClean="0">
                              <a:latin typeface="Cambria Math" panose="02040503050406030204" pitchFamily="18" charset="0"/>
                            </a:rPr>
                            <m:t>𝜙</m:t>
                          </m:r>
                        </m:num>
                        <m:den>
                          <m:r>
                            <a:rPr lang="en-US" altLang="zh-CN" b="0" i="1" smtClean="0">
                              <a:latin typeface="Cambria Math" panose="02040503050406030204" pitchFamily="18" charset="0"/>
                            </a:rPr>
                            <m:t>𝑑𝑧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r>
                            <m:rPr>
                              <m:sty m:val="p"/>
                            </m:rPr>
                            <a:rPr lang="en-US" altLang="zh-CN">
                              <a:latin typeface="Cambria Math" panose="02040503050406030204" pitchFamily="18" charset="0"/>
                            </a:rPr>
                            <m:t>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Λ</m:t>
                              </m:r>
                            </m:e>
                            <m:sub>
                              <m:r>
                                <a:rPr lang="en-US" altLang="zh-CN" i="1">
                                  <a:latin typeface="Cambria Math" panose="02040503050406030204" pitchFamily="18" charset="0"/>
                                </a:rPr>
                                <m:t>1</m:t>
                              </m:r>
                            </m:sub>
                          </m:sSub>
                          <m:r>
                            <a:rPr lang="en-US" altLang="zh-CN" i="1">
                              <a:latin typeface="Cambria Math" panose="02040503050406030204" pitchFamily="18" charset="0"/>
                            </a:rPr>
                            <m:t>𝑧</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num>
                        <m:den>
                          <m:r>
                            <m:rPr>
                              <m:sty m:val="p"/>
                            </m:rPr>
                            <a:rPr lang="en-US" altLang="zh-CN" b="0" i="0" smtClean="0">
                              <a:latin typeface="Cambria Math" panose="02040503050406030204" pitchFamily="18" charset="0"/>
                            </a:rPr>
                            <m:t>Λ</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r>
                            <a:rPr lang="en-US" altLang="zh-CN" b="0" i="1" smtClean="0">
                              <a:latin typeface="Cambria Math" panose="02040503050406030204" pitchFamily="18" charset="0"/>
                            </a:rPr>
                            <m:t>𝜋</m:t>
                          </m:r>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m:rPr>
                                      <m:sty m:val="p"/>
                                    </m:rPr>
                                    <a:rPr lang="en-US" altLang="zh-CN">
                                      <a:latin typeface="Cambria Math" panose="02040503050406030204" pitchFamily="18" charset="0"/>
                                    </a:rPr>
                                    <m:t>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Λ</m:t>
                                      </m:r>
                                    </m:e>
                                    <m:sub>
                                      <m:r>
                                        <a:rPr lang="en-US" altLang="zh-CN" i="1">
                                          <a:latin typeface="Cambria Math" panose="02040503050406030204" pitchFamily="18" charset="0"/>
                                        </a:rPr>
                                        <m:t>1</m:t>
                                      </m:r>
                                    </m:sub>
                                  </m:sSub>
                                  <m:r>
                                    <a:rPr lang="en-US" altLang="zh-CN" i="1">
                                      <a:latin typeface="Cambria Math" panose="02040503050406030204" pitchFamily="18" charset="0"/>
                                    </a:rPr>
                                    <m:t>𝑧</m:t>
                                  </m:r>
                                </m:e>
                              </m:d>
                            </m:e>
                            <m:sup>
                              <m:r>
                                <a:rPr lang="en-US" altLang="zh-CN" b="0" i="1" smtClean="0">
                                  <a:latin typeface="Cambria Math" panose="02040503050406030204" pitchFamily="18" charset="0"/>
                                </a:rPr>
                                <m:t>2</m:t>
                              </m:r>
                            </m:sup>
                          </m:sSup>
                        </m:den>
                      </m:f>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Λ</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𝑧</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i="1">
                              <a:latin typeface="Cambria Math" panose="02040503050406030204" pitchFamily="18" charset="0"/>
                            </a:rPr>
                            <m:t>2</m:t>
                          </m:r>
                          <m:r>
                            <a:rPr lang="en-US" altLang="zh-CN" i="1">
                              <a:latin typeface="Cambria Math" panose="02040503050406030204" pitchFamily="18" charset="0"/>
                            </a:rPr>
                            <m:t>𝜋</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Λ</m:t>
                              </m:r>
                            </m:e>
                            <m:sub>
                              <m:r>
                                <a:rPr lang="en-US" altLang="zh-CN" b="0" i="0" smtClean="0">
                                  <a:latin typeface="Cambria Math" panose="02040503050406030204" pitchFamily="18" charset="0"/>
                                </a:rPr>
                                <m:t>1</m:t>
                              </m:r>
                            </m:sub>
                          </m:sSub>
                          <m:r>
                            <m:rPr>
                              <m:sty m:val="p"/>
                            </m:rPr>
                            <a:rPr lang="en-US" altLang="zh-CN" b="0" i="0" smtClean="0">
                              <a:latin typeface="Cambria Math" panose="02040503050406030204" pitchFamily="18" charset="0"/>
                            </a:rPr>
                            <m:t>z</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r>
                                <m:rPr>
                                  <m:sty m:val="p"/>
                                </m:rPr>
                                <a:rPr lang="en-US" altLang="zh-CN">
                                  <a:latin typeface="Cambria Math" panose="02040503050406030204" pitchFamily="18" charset="0"/>
                                </a:rPr>
                                <m:t>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Λ</m:t>
                                  </m:r>
                                </m:e>
                                <m:sub>
                                  <m:r>
                                    <a:rPr lang="en-US" altLang="zh-CN" i="1">
                                      <a:latin typeface="Cambria Math" panose="02040503050406030204" pitchFamily="18" charset="0"/>
                                    </a:rPr>
                                    <m:t>1</m:t>
                                  </m:r>
                                </m:sub>
                              </m:sSub>
                              <m:r>
                                <a:rPr lang="en-US" altLang="zh-CN" i="1">
                                  <a:latin typeface="Cambria Math" panose="02040503050406030204" pitchFamily="18" charset="0"/>
                                </a:rPr>
                                <m:t>𝑧</m:t>
                              </m:r>
                            </m:e>
                          </m:d>
                        </m:num>
                        <m:den>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Λ</m:t>
                              </m:r>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Λ</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Λ</m:t>
                                      </m:r>
                                    </m:e>
                                    <m:sub>
                                      <m:r>
                                        <a:rPr lang="en-US" altLang="zh-CN" i="1">
                                          <a:latin typeface="Cambria Math" panose="02040503050406030204" pitchFamily="18" charset="0"/>
                                        </a:rPr>
                                        <m:t>1</m:t>
                                      </m:r>
                                    </m:sub>
                                  </m:sSub>
                                  <m:r>
                                    <a:rPr lang="en-US" altLang="zh-CN" i="1">
                                      <a:latin typeface="Cambria Math" panose="02040503050406030204" pitchFamily="18" charset="0"/>
                                    </a:rPr>
                                    <m:t>𝑧</m:t>
                                  </m:r>
                                </m:e>
                              </m:d>
                            </m:e>
                            <m:sup>
                              <m:r>
                                <a:rPr lang="en-US" altLang="zh-CN" i="1">
                                  <a:latin typeface="Cambria Math" panose="02040503050406030204" pitchFamily="18" charset="0"/>
                                </a:rPr>
                                <m:t>2</m:t>
                              </m:r>
                            </m:sup>
                          </m:sSup>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b="0" i="1" smtClean="0">
                              <a:latin typeface="Cambria Math" panose="02040503050406030204" pitchFamily="18" charset="0"/>
                            </a:rPr>
                            <m:t>4</m:t>
                          </m:r>
                          <m:r>
                            <a:rPr lang="en-US" altLang="zh-CN" i="1">
                              <a:latin typeface="Cambria Math" panose="02040503050406030204" pitchFamily="18" charset="0"/>
                            </a:rPr>
                            <m:t>𝜋</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Λ</m:t>
                              </m:r>
                            </m:e>
                            <m:sub>
                              <m:r>
                                <a:rPr lang="en-US" altLang="zh-CN">
                                  <a:latin typeface="Cambria Math" panose="02040503050406030204" pitchFamily="18" charset="0"/>
                                </a:rPr>
                                <m:t>1</m:t>
                              </m:r>
                            </m:sub>
                          </m:sSub>
                          <m:r>
                            <m:rPr>
                              <m:sty m:val="p"/>
                            </m:rPr>
                            <a:rPr lang="en-US" altLang="zh-CN">
                              <a:latin typeface="Cambria Math" panose="02040503050406030204" pitchFamily="18" charset="0"/>
                            </a:rPr>
                            <m:t>z</m:t>
                          </m:r>
                        </m:num>
                        <m:den>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Λ</m:t>
                              </m:r>
                            </m:e>
                            <m:sup>
                              <m:r>
                                <a:rPr lang="en-US" altLang="zh-CN" b="0" i="1" smtClean="0">
                                  <a:latin typeface="Cambria Math" panose="02040503050406030204" pitchFamily="18" charset="0"/>
                                </a:rPr>
                                <m:t>2</m:t>
                              </m:r>
                            </m:sup>
                          </m:sSup>
                        </m:den>
                      </m:f>
                    </m:oMath>
                  </m:oMathPara>
                </a14:m>
                <a:endParaRPr lang="en-US" altLang="zh-CN">
                  <a:latin typeface="+mj-lt"/>
                </a:endParaRPr>
              </a:p>
              <a:p>
                <a:endParaRPr lang="en-US" altLang="zh-CN">
                  <a:latin typeface="+mj-lt"/>
                </a:endParaRPr>
              </a:p>
              <a:p>
                <a:r>
                  <a:rPr lang="en-US" altLang="zh-CN">
                    <a:latin typeface="+mj-lt"/>
                  </a:rPr>
                  <a:t>Where we have used </a:t>
                </a:r>
                <a14:m>
                  <m:oMath xmlns:m="http://schemas.openxmlformats.org/officeDocument/2006/math">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Λ</m:t>
                            </m:r>
                          </m:e>
                          <m:sub>
                            <m:r>
                              <a:rPr lang="en-US" altLang="zh-CN" i="1">
                                <a:latin typeface="Cambria Math" panose="02040503050406030204" pitchFamily="18" charset="0"/>
                              </a:rPr>
                              <m:t>1</m:t>
                            </m:r>
                          </m:sub>
                        </m:sSub>
                        <m:r>
                          <a:rPr lang="en-US" altLang="zh-CN" i="1">
                            <a:latin typeface="Cambria Math" panose="02040503050406030204" pitchFamily="18" charset="0"/>
                          </a:rPr>
                          <m:t>𝑧</m:t>
                        </m:r>
                      </m:e>
                    </m:d>
                    <m:r>
                      <a:rPr lang="en-US" altLang="zh-CN" i="1">
                        <a:latin typeface="Cambria Math" panose="02040503050406030204" pitchFamily="18" charset="0"/>
                      </a:rPr>
                      <m:t>≪</m:t>
                    </m:r>
                    <m:r>
                      <m:rPr>
                        <m:sty m:val="p"/>
                      </m:rPr>
                      <a:rPr lang="en-US" altLang="zh-CN">
                        <a:latin typeface="Cambria Math" panose="02040503050406030204" pitchFamily="18" charset="0"/>
                      </a:rPr>
                      <m:t>Λ</m:t>
                    </m:r>
                  </m:oMath>
                </a14:m>
                <a:r>
                  <a:rPr lang="en-US" altLang="zh-CN">
                    <a:latin typeface="+mj-lt"/>
                  </a:rPr>
                  <a:t>. Note that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m:rPr>
                            <m:sty m:val="p"/>
                          </m:rPr>
                          <a:rPr lang="en-US" altLang="zh-CN" b="0" i="0" smtClean="0">
                            <a:latin typeface="Cambria Math" panose="02040503050406030204" pitchFamily="18" charset="0"/>
                          </a:rPr>
                          <m:t>eff</m:t>
                        </m:r>
                      </m:sub>
                    </m:sSub>
                    <m:r>
                      <m:rPr>
                        <m:sty m:val="p"/>
                      </m:rPr>
                      <a:rPr lang="en-US" altLang="zh-CN" b="0" i="0" smtClean="0">
                        <a:latin typeface="Cambria Math" panose="02040503050406030204" pitchFamily="18" charset="0"/>
                      </a:rPr>
                      <m:t>Λ</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𝜆</m:t>
                        </m:r>
                      </m:e>
                      <m:sub>
                        <m:r>
                          <a:rPr lang="en-US" altLang="zh-CN" b="0" i="1" smtClean="0">
                            <a:latin typeface="Cambria Math" panose="02040503050406030204" pitchFamily="18" charset="0"/>
                          </a:rPr>
                          <m:t>𝐷</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𝑑𝑧</m:t>
                    </m:r>
                    <m:r>
                      <a:rPr lang="en-US" altLang="zh-CN" b="0" i="1" smtClean="0">
                        <a:latin typeface="Cambria Math" panose="02040503050406030204" pitchFamily="18" charset="0"/>
                      </a:rPr>
                      <m:t>=</m:t>
                    </m:r>
                    <m:r>
                      <a:rPr lang="en-US" altLang="zh-CN" b="0" i="0"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m:rPr>
                            <m:sty m:val="p"/>
                          </m:rPr>
                          <a:rPr lang="en-US" altLang="zh-CN" b="0" i="0" smtClean="0">
                            <a:latin typeface="Cambria Math" panose="02040503050406030204" pitchFamily="18" charset="0"/>
                          </a:rPr>
                          <m:t>eff</m:t>
                        </m:r>
                      </m:sub>
                    </m:sSub>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Λ</m:t>
                        </m:r>
                      </m:e>
                      <m:sub>
                        <m:r>
                          <a:rPr lang="en-US" altLang="zh-CN" b="0" i="1" smtClean="0">
                            <a:latin typeface="Cambria Math" panose="02040503050406030204" pitchFamily="18" charset="0"/>
                          </a:rPr>
                          <m:t>1</m:t>
                        </m:r>
                      </m:sub>
                    </m:sSub>
                  </m:oMath>
                </a14:m>
                <a:r>
                  <a:rPr lang="en-US" altLang="zh-CN">
                    <a:latin typeface="+mj-lt"/>
                  </a:rPr>
                  <a:t>,  we have (c.f. Eq 47 of [1]):</a:t>
                </a:r>
              </a:p>
              <a:p>
                <a:pPr/>
                <a14:m>
                  <m:oMathPara xmlns:m="http://schemas.openxmlformats.org/officeDocument/2006/math">
                    <m:oMathParaPr>
                      <m:jc m:val="centerGroup"/>
                    </m:oMathParaPr>
                    <m:oMath xmlns:m="http://schemas.openxmlformats.org/officeDocument/2006/math">
                      <m:f>
                        <m:fPr>
                          <m:ctrlPr>
                            <a:rPr lang="en-US" altLang="zh-CN" b="0"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1</m:t>
                          </m:r>
                        </m:num>
                        <m:den>
                          <m:r>
                            <a:rPr lang="en-US" altLang="zh-CN" b="0" i="1" smtClean="0">
                              <a:solidFill>
                                <a:srgbClr val="C00000"/>
                              </a:solidFill>
                              <a:latin typeface="Cambria Math" panose="02040503050406030204" pitchFamily="18" charset="0"/>
                            </a:rPr>
                            <m:t>2</m:t>
                          </m:r>
                        </m:den>
                      </m:f>
                      <m:f>
                        <m:fPr>
                          <m:ctrlPr>
                            <a:rPr lang="en-US" altLang="zh-CN" b="0"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𝑑</m:t>
                          </m:r>
                          <m:r>
                            <a:rPr lang="en-US" altLang="zh-CN" b="0" i="1" smtClean="0">
                              <a:solidFill>
                                <a:srgbClr val="C00000"/>
                              </a:solidFill>
                              <a:latin typeface="Cambria Math" panose="02040503050406030204" pitchFamily="18" charset="0"/>
                            </a:rPr>
                            <m:t>𝜙</m:t>
                          </m:r>
                        </m:num>
                        <m:den>
                          <m:r>
                            <a:rPr lang="en-US" altLang="zh-CN" b="0" i="1" smtClean="0">
                              <a:solidFill>
                                <a:srgbClr val="C00000"/>
                              </a:solidFill>
                              <a:latin typeface="Cambria Math" panose="02040503050406030204" pitchFamily="18" charset="0"/>
                            </a:rPr>
                            <m:t>𝑑𝑧</m:t>
                          </m:r>
                        </m:den>
                      </m:f>
                      <m:r>
                        <a:rPr lang="en-US" altLang="zh-CN" b="0" i="1" smtClean="0">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m:t>
                      </m:r>
                      <m:f>
                        <m:fPr>
                          <m:ctrlPr>
                            <a:rPr lang="en-US" altLang="zh-CN" i="1">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4</m:t>
                          </m:r>
                          <m:r>
                            <a:rPr lang="en-US" altLang="zh-CN" i="1">
                              <a:solidFill>
                                <a:srgbClr val="C00000"/>
                              </a:solidFill>
                              <a:latin typeface="Cambria Math" panose="02040503050406030204" pitchFamily="18" charset="0"/>
                            </a:rPr>
                            <m:t>𝜋</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𝑛</m:t>
                              </m:r>
                            </m:e>
                            <m:sub>
                              <m:r>
                                <m:rPr>
                                  <m:sty m:val="p"/>
                                </m:rPr>
                                <a:rPr lang="en-US" altLang="zh-CN">
                                  <a:solidFill>
                                    <a:srgbClr val="C00000"/>
                                  </a:solidFill>
                                  <a:latin typeface="Cambria Math" panose="02040503050406030204" pitchFamily="18" charset="0"/>
                                </a:rPr>
                                <m:t>eff</m:t>
                              </m:r>
                            </m:sub>
                          </m:sSub>
                          <m:r>
                            <m:rPr>
                              <m:sty m:val="p"/>
                            </m:rPr>
                            <a:rPr lang="en-US" altLang="zh-CN">
                              <a:solidFill>
                                <a:srgbClr val="C00000"/>
                              </a:solidFill>
                              <a:latin typeface="Cambria Math" panose="02040503050406030204" pitchFamily="18" charset="0"/>
                            </a:rPr>
                            <m:t>z</m:t>
                          </m:r>
                        </m:num>
                        <m:den>
                          <m:sSubSup>
                            <m:sSubSupPr>
                              <m:ctrlPr>
                                <a:rPr lang="en-US" altLang="zh-CN" b="0" i="1" smtClean="0">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𝜆</m:t>
                              </m:r>
                            </m:e>
                            <m:sub>
                              <m:r>
                                <a:rPr lang="en-US" altLang="zh-CN" i="1">
                                  <a:solidFill>
                                    <a:srgbClr val="C00000"/>
                                  </a:solidFill>
                                  <a:latin typeface="Cambria Math" panose="02040503050406030204" pitchFamily="18" charset="0"/>
                                </a:rPr>
                                <m:t>𝐷</m:t>
                              </m:r>
                            </m:sub>
                            <m:sup>
                              <m:r>
                                <a:rPr lang="en-US" altLang="zh-CN" b="0" i="1" smtClean="0">
                                  <a:solidFill>
                                    <a:srgbClr val="C00000"/>
                                  </a:solidFill>
                                  <a:latin typeface="Cambria Math" panose="02040503050406030204" pitchFamily="18" charset="0"/>
                                </a:rPr>
                                <m:t>2</m:t>
                              </m:r>
                            </m:sup>
                          </m:sSubSup>
                        </m:den>
                      </m:f>
                      <m:f>
                        <m:fPr>
                          <m:ctrlPr>
                            <a:rPr lang="en-US" altLang="zh-CN" b="0"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𝑑</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𝜆</m:t>
                              </m:r>
                            </m:e>
                            <m:sub>
                              <m:r>
                                <a:rPr lang="en-US" altLang="zh-CN" b="0" i="1" smtClean="0">
                                  <a:solidFill>
                                    <a:srgbClr val="C00000"/>
                                  </a:solidFill>
                                  <a:latin typeface="Cambria Math" panose="02040503050406030204" pitchFamily="18" charset="0"/>
                                </a:rPr>
                                <m:t>𝐷</m:t>
                              </m:r>
                            </m:sub>
                          </m:sSub>
                        </m:num>
                        <m:den>
                          <m:r>
                            <a:rPr lang="en-US" altLang="zh-CN" b="0" i="1" smtClean="0">
                              <a:solidFill>
                                <a:srgbClr val="C00000"/>
                              </a:solidFill>
                              <a:latin typeface="Cambria Math" panose="02040503050406030204" pitchFamily="18" charset="0"/>
                            </a:rPr>
                            <m:t>𝑑𝑧</m:t>
                          </m:r>
                        </m:den>
                      </m:f>
                    </m:oMath>
                  </m:oMathPara>
                </a14:m>
                <a:endParaRPr lang="en-US" altLang="zh-CN">
                  <a:solidFill>
                    <a:srgbClr val="C00000"/>
                  </a:solidFill>
                  <a:latin typeface="+mj-lt"/>
                </a:endParaRPr>
              </a:p>
            </p:txBody>
          </p:sp>
        </mc:Choice>
        <mc:Fallback xmlns="">
          <p:sp>
            <p:nvSpPr>
              <p:cNvPr id="2" name="文本框 1">
                <a:extLst>
                  <a:ext uri="{FF2B5EF4-FFF2-40B4-BE49-F238E27FC236}">
                    <a16:creationId xmlns:a16="http://schemas.microsoft.com/office/drawing/2014/main" id="{095FAE7F-5B40-5748-9C11-9A022A8CF1D4}"/>
                  </a:ext>
                </a:extLst>
              </p:cNvPr>
              <p:cNvSpPr txBox="1">
                <a:spLocks noRot="1" noChangeAspect="1" noMove="1" noResize="1" noEditPoints="1" noAdjustHandles="1" noChangeArrowheads="1" noChangeShapeType="1" noTextEdit="1"/>
              </p:cNvSpPr>
              <p:nvPr/>
            </p:nvSpPr>
            <p:spPr>
              <a:xfrm>
                <a:off x="134223" y="829733"/>
                <a:ext cx="12015444" cy="5571269"/>
              </a:xfrm>
              <a:prstGeom prst="rect">
                <a:avLst/>
              </a:prstGeom>
              <a:blipFill>
                <a:blip r:embed="rId3"/>
                <a:stretch>
                  <a:fillRect l="-406" t="-547"/>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933B9F82-91AA-C2B7-3440-13B4647E574F}"/>
              </a:ext>
            </a:extLst>
          </p:cNvPr>
          <p:cNvSpPr txBox="1"/>
          <p:nvPr/>
        </p:nvSpPr>
        <p:spPr>
          <a:xfrm>
            <a:off x="134224" y="6514050"/>
            <a:ext cx="11656503" cy="276999"/>
          </a:xfrm>
          <a:prstGeom prst="rect">
            <a:avLst/>
          </a:prstGeom>
          <a:noFill/>
        </p:spPr>
        <p:txBody>
          <a:bodyPr wrap="square" rtlCol="0">
            <a:spAutoFit/>
          </a:bodyPr>
          <a:lstStyle/>
          <a:p>
            <a:r>
              <a:rPr lang="en-US" altLang="zh-CN" sz="1200"/>
              <a:t>[1] Erdogan, Turan. "Fiber grating spectra." </a:t>
            </a:r>
            <a:r>
              <a:rPr lang="en-US" altLang="zh-CN" sz="1200" i="1"/>
              <a:t>Journal of lightwave technology</a:t>
            </a:r>
            <a:r>
              <a:rPr lang="en-US" altLang="zh-CN" sz="1200"/>
              <a:t> 15.8 (2002): 1277-1294.</a:t>
            </a:r>
            <a:endParaRPr lang="zh-CN" altLang="en-US" sz="1200"/>
          </a:p>
        </p:txBody>
      </p:sp>
      <p:sp>
        <p:nvSpPr>
          <p:cNvPr id="5" name="灯片编号占位符 4">
            <a:extLst>
              <a:ext uri="{FF2B5EF4-FFF2-40B4-BE49-F238E27FC236}">
                <a16:creationId xmlns:a16="http://schemas.microsoft.com/office/drawing/2014/main" id="{40170F33-7439-CE00-7C67-F64AA89033BF}"/>
              </a:ext>
            </a:extLst>
          </p:cNvPr>
          <p:cNvSpPr>
            <a:spLocks noGrp="1"/>
          </p:cNvSpPr>
          <p:nvPr>
            <p:ph type="sldNum" sz="quarter" idx="12"/>
          </p:nvPr>
        </p:nvSpPr>
        <p:spPr/>
        <p:txBody>
          <a:bodyPr/>
          <a:lstStyle/>
          <a:p>
            <a:fld id="{81360D91-3B06-4001-BEBA-7D60DA98D83B}" type="slidenum">
              <a:rPr lang="zh-CN" altLang="en-US" smtClean="0"/>
              <a:t>13</a:t>
            </a:fld>
            <a:endParaRPr lang="zh-CN" altLang="en-US"/>
          </a:p>
        </p:txBody>
      </p:sp>
    </p:spTree>
    <p:extLst>
      <p:ext uri="{BB962C8B-B14F-4D97-AF65-F5344CB8AC3E}">
        <p14:creationId xmlns:p14="http://schemas.microsoft.com/office/powerpoint/2010/main" val="2553896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1B7E5-ADB5-43CA-2CD4-5939B92EBB5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FDDB336-3C02-8E70-9C17-7AB9EC4AAF29}"/>
              </a:ext>
            </a:extLst>
          </p:cNvPr>
          <p:cNvSpPr txBox="1"/>
          <p:nvPr/>
        </p:nvSpPr>
        <p:spPr>
          <a:xfrm>
            <a:off x="134224" y="146807"/>
            <a:ext cx="9496338" cy="461665"/>
          </a:xfrm>
          <a:prstGeom prst="rect">
            <a:avLst/>
          </a:prstGeom>
          <a:noFill/>
        </p:spPr>
        <p:txBody>
          <a:bodyPr wrap="square" rtlCol="0">
            <a:spAutoFit/>
          </a:bodyPr>
          <a:lstStyle/>
          <a:p>
            <a:r>
              <a:rPr lang="en-US" altLang="zh-CN" sz="2400"/>
              <a:t>Solve the coupled mode equations for grating</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D263AF2-6D13-43F0-E2DF-C603A94ABED4}"/>
                  </a:ext>
                </a:extLst>
              </p:cNvPr>
              <p:cNvSpPr txBox="1"/>
              <p:nvPr/>
            </p:nvSpPr>
            <p:spPr>
              <a:xfrm>
                <a:off x="134223" y="829733"/>
                <a:ext cx="12015444" cy="3689728"/>
              </a:xfrm>
              <a:prstGeom prst="rect">
                <a:avLst/>
              </a:prstGeom>
              <a:noFill/>
            </p:spPr>
            <p:txBody>
              <a:bodyPr wrap="square" rtlCol="0">
                <a:spAutoFit/>
              </a:bodyPr>
              <a:lstStyle/>
              <a:p>
                <a:r>
                  <a:rPr lang="en-US" altLang="zh-CN">
                    <a:latin typeface="+mj-lt"/>
                  </a:rPr>
                  <a:t>Next, we introduce how to solve these coupled differential equations for </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en-US" altLang="zh-CN">
                    <a:latin typeface="+mj-lt"/>
                  </a:rPr>
                  <a:t> and </a:t>
                </a:r>
                <a14:m>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en-US" altLang="zh-CN">
                    <a:latin typeface="+mj-lt"/>
                  </a:rPr>
                  <a:t>. We assume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oMath>
                </a14:m>
                <a:r>
                  <a:rPr lang="en-US" altLang="zh-CN">
                    <a:latin typeface="+mj-lt"/>
                  </a:rPr>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0</m:t>
                        </m:r>
                      </m:sub>
                    </m:sSub>
                  </m:oMath>
                </a14:m>
                <a:r>
                  <a:rPr lang="en-US" altLang="zh-CN">
                    <a:latin typeface="+mj-lt"/>
                  </a:rPr>
                  <a:t> are uniform in our derivation thereafter (if not mentioned otherwise). We recast the equations into:</a:t>
                </a:r>
              </a:p>
              <a:p>
                <a:endParaRPr lang="en-US" altLang="zh-CN">
                  <a:latin typeface="+mj-lt"/>
                </a:endParaRPr>
              </a:p>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num>
                            <m:den>
                              <m:r>
                                <a:rPr lang="en-US" altLang="zh-CN" b="0" i="1" smtClean="0">
                                  <a:latin typeface="Cambria Math" panose="02040503050406030204" pitchFamily="18" charset="0"/>
                                </a:rPr>
                                <m:t>𝑑𝑧</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𝑖</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e>
                      </m:d>
                      <m:r>
                        <a:rPr lang="en-US" altLang="zh-CN" b="0" i="1" smtClean="0">
                          <a:latin typeface="Cambria Math" panose="02040503050406030204" pitchFamily="18" charset="0"/>
                        </a:rPr>
                        <m:t>𝑅</m:t>
                      </m:r>
                      <m:r>
                        <a:rPr lang="en-US" altLang="zh-CN" b="0" i="1" smtClean="0">
                          <a:latin typeface="Cambria Math" panose="02040503050406030204" pitchFamily="18" charset="0"/>
                        </a:rPr>
                        <m:t>=</m:t>
                      </m:r>
                      <m:r>
                        <a:rPr lang="en-US" altLang="zh-CN" i="1">
                          <a:latin typeface="Cambria Math" panose="02040503050406030204" pitchFamily="18" charset="0"/>
                        </a:rPr>
                        <m:t>𝑖</m:t>
                      </m:r>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m:oMath xmlns:m="http://schemas.openxmlformats.org/officeDocument/2006/math">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num>
                            <m:den>
                              <m:r>
                                <a:rPr lang="en-US" altLang="zh-CN" b="0" i="1" smtClean="0">
                                  <a:latin typeface="Cambria Math" panose="02040503050406030204" pitchFamily="18" charset="0"/>
                                </a:rPr>
                                <m:t>𝑑𝑧</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𝑖</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e>
                      </m:d>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m:oMathPara>
                </a14:m>
                <a:endParaRPr lang="en-US" altLang="zh-CN">
                  <a:latin typeface="+mj-lt"/>
                </a:endParaRPr>
              </a:p>
              <a:p>
                <a:r>
                  <a:rPr lang="en-US" altLang="zh-CN">
                    <a:latin typeface="+mj-lt"/>
                  </a:rPr>
                  <a:t>Which leads to:</a:t>
                </a:r>
              </a:p>
              <a:p>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𝑑</m:t>
                              </m:r>
                            </m:num>
                            <m:den>
                              <m:r>
                                <a:rPr lang="en-US" altLang="zh-CN" i="1">
                                  <a:latin typeface="Cambria Math" panose="02040503050406030204" pitchFamily="18" charset="0"/>
                                </a:rPr>
                                <m:t>𝑑𝑧</m:t>
                              </m:r>
                            </m:den>
                          </m:f>
                          <m:r>
                            <a:rPr lang="en-US" altLang="zh-CN" i="1">
                              <a:latin typeface="Cambria Math" panose="02040503050406030204" pitchFamily="18" charset="0"/>
                            </a:rPr>
                            <m:t>+</m:t>
                          </m:r>
                          <m:r>
                            <a:rPr lang="en-US" altLang="zh-CN" i="1">
                              <a:latin typeface="Cambria Math" panose="02040503050406030204" pitchFamily="18" charset="0"/>
                            </a:rPr>
                            <m:t>𝑖</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e>
                      </m:d>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𝑑</m:t>
                              </m:r>
                            </m:num>
                            <m:den>
                              <m:r>
                                <a:rPr lang="en-US" altLang="zh-CN" i="1">
                                  <a:latin typeface="Cambria Math" panose="02040503050406030204" pitchFamily="18" charset="0"/>
                                </a:rPr>
                                <m:t>𝑑𝑧</m:t>
                              </m:r>
                            </m:den>
                          </m:f>
                          <m:r>
                            <a:rPr lang="en-US" altLang="zh-CN" i="1">
                              <a:latin typeface="Cambria Math" panose="02040503050406030204" pitchFamily="18" charset="0"/>
                            </a:rPr>
                            <m:t>−</m:t>
                          </m:r>
                          <m:r>
                            <a:rPr lang="en-US" altLang="zh-CN" i="1">
                              <a:latin typeface="Cambria Math" panose="02040503050406030204" pitchFamily="18" charset="0"/>
                            </a:rPr>
                            <m:t>𝑖</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e>
                      </m:d>
                      <m:r>
                        <a:rPr lang="en-US" altLang="zh-CN" i="1">
                          <a:latin typeface="Cambria Math" panose="02040503050406030204" pitchFamily="18" charset="0"/>
                        </a:rPr>
                        <m:t>𝑅</m:t>
                      </m:r>
                      <m:r>
                        <a:rPr lang="en-US" altLang="zh-CN" i="1">
                          <a:latin typeface="Cambria Math" panose="02040503050406030204" pitchFamily="18" charset="0"/>
                        </a:rPr>
                        <m:t>=</m:t>
                      </m:r>
                      <m:r>
                        <a:rPr lang="en-US" altLang="zh-CN" i="1">
                          <a:latin typeface="Cambria Math" panose="02040503050406030204" pitchFamily="18" charset="0"/>
                        </a:rPr>
                        <m:t>𝑖</m:t>
                      </m:r>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𝑑</m:t>
                              </m:r>
                            </m:num>
                            <m:den>
                              <m:r>
                                <a:rPr lang="en-US" altLang="zh-CN" i="1">
                                  <a:latin typeface="Cambria Math" panose="02040503050406030204" pitchFamily="18" charset="0"/>
                                </a:rPr>
                                <m:t>𝑑𝑧</m:t>
                              </m:r>
                            </m:den>
                          </m:f>
                          <m:r>
                            <a:rPr lang="en-US" altLang="zh-CN" i="1">
                              <a:latin typeface="Cambria Math" panose="02040503050406030204" pitchFamily="18" charset="0"/>
                            </a:rPr>
                            <m:t>+</m:t>
                          </m:r>
                          <m:r>
                            <a:rPr lang="en-US" altLang="zh-CN" i="1">
                              <a:latin typeface="Cambria Math" panose="02040503050406030204" pitchFamily="18" charset="0"/>
                            </a:rPr>
                            <m:t>𝑖</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e>
                      </m:d>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0</m:t>
                                  </m:r>
                                </m:sub>
                              </m:sSub>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m:oMathPara>
                </a14:m>
                <a:endParaRPr lang="en-US" altLang="zh-CN">
                  <a:latin typeface="+mj-lt"/>
                </a:endParaRPr>
              </a:p>
              <a:p>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𝑑</m:t>
                              </m:r>
                            </m:num>
                            <m:den>
                              <m:r>
                                <a:rPr lang="en-US" altLang="zh-CN" i="1">
                                  <a:latin typeface="Cambria Math" panose="02040503050406030204" pitchFamily="18" charset="0"/>
                                </a:rPr>
                                <m:t>𝑑𝑧</m:t>
                              </m:r>
                            </m:den>
                          </m:f>
                          <m:r>
                            <a:rPr lang="en-US" altLang="zh-CN" i="1">
                              <a:latin typeface="Cambria Math" panose="02040503050406030204" pitchFamily="18" charset="0"/>
                            </a:rPr>
                            <m:t>−</m:t>
                          </m:r>
                          <m:r>
                            <a:rPr lang="en-US" altLang="zh-CN" i="1">
                              <a:latin typeface="Cambria Math" panose="02040503050406030204" pitchFamily="18" charset="0"/>
                            </a:rPr>
                            <m:t>𝑖</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e>
                      </m:d>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𝑑</m:t>
                              </m:r>
                            </m:num>
                            <m:den>
                              <m:r>
                                <a:rPr lang="en-US" altLang="zh-CN" i="1">
                                  <a:latin typeface="Cambria Math" panose="02040503050406030204" pitchFamily="18" charset="0"/>
                                </a:rPr>
                                <m:t>𝑑𝑧</m:t>
                              </m:r>
                            </m:den>
                          </m:f>
                          <m:r>
                            <a:rPr lang="en-US" altLang="zh-CN" i="1">
                              <a:latin typeface="Cambria Math" panose="02040503050406030204" pitchFamily="18" charset="0"/>
                            </a:rPr>
                            <m:t>+</m:t>
                          </m:r>
                          <m:r>
                            <a:rPr lang="en-US" altLang="zh-CN" i="1">
                              <a:latin typeface="Cambria Math" panose="02040503050406030204" pitchFamily="18" charset="0"/>
                            </a:rPr>
                            <m:t>𝑖</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e>
                      </m:d>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𝑖</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𝜅</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𝑑</m:t>
                              </m:r>
                            </m:num>
                            <m:den>
                              <m:r>
                                <a:rPr lang="en-US" altLang="zh-CN" i="1">
                                  <a:latin typeface="Cambria Math" panose="02040503050406030204" pitchFamily="18" charset="0"/>
                                </a:rPr>
                                <m:t>𝑑𝑧</m:t>
                              </m:r>
                            </m:den>
                          </m:f>
                          <m:r>
                            <a:rPr lang="en-US" altLang="zh-CN" i="1">
                              <a:latin typeface="Cambria Math" panose="02040503050406030204" pitchFamily="18" charset="0"/>
                            </a:rPr>
                            <m:t>−</m:t>
                          </m:r>
                          <m:r>
                            <a:rPr lang="en-US" altLang="zh-CN" i="1">
                              <a:latin typeface="Cambria Math" panose="02040503050406030204" pitchFamily="18" charset="0"/>
                            </a:rPr>
                            <m:t>𝑖</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e>
                      </m:d>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m:oMathPara>
                </a14:m>
                <a:endParaRPr lang="en-US" altLang="zh-CN">
                  <a:latin typeface="+mj-lt"/>
                </a:endParaRPr>
              </a:p>
            </p:txBody>
          </p:sp>
        </mc:Choice>
        <mc:Fallback xmlns="">
          <p:sp>
            <p:nvSpPr>
              <p:cNvPr id="2" name="文本框 1">
                <a:extLst>
                  <a:ext uri="{FF2B5EF4-FFF2-40B4-BE49-F238E27FC236}">
                    <a16:creationId xmlns:a16="http://schemas.microsoft.com/office/drawing/2014/main" id="{5D263AF2-6D13-43F0-E2DF-C603A94ABED4}"/>
                  </a:ext>
                </a:extLst>
              </p:cNvPr>
              <p:cNvSpPr txBox="1">
                <a:spLocks noRot="1" noChangeAspect="1" noMove="1" noResize="1" noEditPoints="1" noAdjustHandles="1" noChangeArrowheads="1" noChangeShapeType="1" noTextEdit="1"/>
              </p:cNvSpPr>
              <p:nvPr/>
            </p:nvSpPr>
            <p:spPr>
              <a:xfrm>
                <a:off x="134223" y="829733"/>
                <a:ext cx="12015444" cy="3689728"/>
              </a:xfrm>
              <a:prstGeom prst="rect">
                <a:avLst/>
              </a:prstGeom>
              <a:blipFill>
                <a:blip r:embed="rId3"/>
                <a:stretch>
                  <a:fillRect l="-406" t="-826"/>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2E5B2336-6B71-30F7-4CCC-6935C0926217}"/>
              </a:ext>
            </a:extLst>
          </p:cNvPr>
          <p:cNvSpPr txBox="1"/>
          <p:nvPr/>
        </p:nvSpPr>
        <p:spPr>
          <a:xfrm>
            <a:off x="134224" y="6514050"/>
            <a:ext cx="11656503" cy="276999"/>
          </a:xfrm>
          <a:prstGeom prst="rect">
            <a:avLst/>
          </a:prstGeom>
          <a:noFill/>
        </p:spPr>
        <p:txBody>
          <a:bodyPr wrap="square" rtlCol="0">
            <a:spAutoFit/>
          </a:bodyPr>
          <a:lstStyle/>
          <a:p>
            <a:r>
              <a:rPr lang="en-US" altLang="zh-CN" sz="1200"/>
              <a:t>[1] Erdogan, Turan. "Fiber grating spectra." </a:t>
            </a:r>
            <a:r>
              <a:rPr lang="en-US" altLang="zh-CN" sz="1200" i="1"/>
              <a:t>Journal of lightwave technology</a:t>
            </a:r>
            <a:r>
              <a:rPr lang="en-US" altLang="zh-CN" sz="1200"/>
              <a:t> 15.8 (2002): 1277-1294.</a:t>
            </a:r>
            <a:endParaRPr lang="zh-CN" altLang="en-US" sz="1200"/>
          </a:p>
        </p:txBody>
      </p:sp>
      <p:sp>
        <p:nvSpPr>
          <p:cNvPr id="5" name="灯片编号占位符 4">
            <a:extLst>
              <a:ext uri="{FF2B5EF4-FFF2-40B4-BE49-F238E27FC236}">
                <a16:creationId xmlns:a16="http://schemas.microsoft.com/office/drawing/2014/main" id="{BD07A9C4-1537-D1D8-CA63-40A4AEA0B9A6}"/>
              </a:ext>
            </a:extLst>
          </p:cNvPr>
          <p:cNvSpPr>
            <a:spLocks noGrp="1"/>
          </p:cNvSpPr>
          <p:nvPr>
            <p:ph type="sldNum" sz="quarter" idx="12"/>
          </p:nvPr>
        </p:nvSpPr>
        <p:spPr/>
        <p:txBody>
          <a:bodyPr/>
          <a:lstStyle/>
          <a:p>
            <a:fld id="{81360D91-3B06-4001-BEBA-7D60DA98D83B}" type="slidenum">
              <a:rPr lang="zh-CN" altLang="en-US" smtClean="0"/>
              <a:t>14</a:t>
            </a:fld>
            <a:endParaRPr lang="zh-CN" altLang="en-US"/>
          </a:p>
        </p:txBody>
      </p:sp>
    </p:spTree>
    <p:extLst>
      <p:ext uri="{BB962C8B-B14F-4D97-AF65-F5344CB8AC3E}">
        <p14:creationId xmlns:p14="http://schemas.microsoft.com/office/powerpoint/2010/main" val="216290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344DC-181D-73F0-26F9-C513DFF37B9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987D753-5DFA-E6CC-BAD5-2A6DAE947E55}"/>
              </a:ext>
            </a:extLst>
          </p:cNvPr>
          <p:cNvSpPr txBox="1"/>
          <p:nvPr/>
        </p:nvSpPr>
        <p:spPr>
          <a:xfrm>
            <a:off x="134224" y="146807"/>
            <a:ext cx="9496338" cy="461665"/>
          </a:xfrm>
          <a:prstGeom prst="rect">
            <a:avLst/>
          </a:prstGeom>
          <a:noFill/>
        </p:spPr>
        <p:txBody>
          <a:bodyPr wrap="square" rtlCol="0">
            <a:spAutoFit/>
          </a:bodyPr>
          <a:lstStyle/>
          <a:p>
            <a:r>
              <a:rPr lang="en-US" altLang="zh-CN" sz="2400"/>
              <a:t>Solve the coupled mode equations for grating (continued)</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1ED2297-DC7B-A616-90F1-183227582F07}"/>
                  </a:ext>
                </a:extLst>
              </p:cNvPr>
              <p:cNvSpPr txBox="1"/>
              <p:nvPr/>
            </p:nvSpPr>
            <p:spPr>
              <a:xfrm>
                <a:off x="134223" y="829733"/>
                <a:ext cx="12015444" cy="5389232"/>
              </a:xfrm>
              <a:prstGeom prst="rect">
                <a:avLst/>
              </a:prstGeom>
              <a:noFill/>
            </p:spPr>
            <p:txBody>
              <a:bodyPr wrap="square" rtlCol="0">
                <a:spAutoFit/>
              </a:bodyPr>
              <a:lstStyle/>
              <a:p>
                <a:r>
                  <a:rPr lang="en-US" altLang="zh-CN"/>
                  <a:t>Therefore we have</a:t>
                </a:r>
                <a:endParaRPr lang="en-US" altLang="zh-CN">
                  <a:latin typeface="+mj-lt"/>
                </a:endParaRPr>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𝑑</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2</m:t>
                              </m:r>
                            </m:sup>
                          </m:sSup>
                        </m:den>
                      </m:f>
                      <m:r>
                        <a:rPr lang="en-US" altLang="zh-CN" i="1">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0</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i="1">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e>
                            <m:sup>
                              <m:r>
                                <a:rPr lang="en-US" altLang="zh-CN" i="1">
                                  <a:latin typeface="Cambria Math" panose="02040503050406030204" pitchFamily="18" charset="0"/>
                                </a:rPr>
                                <m:t>2</m:t>
                              </m:r>
                            </m:sup>
                          </m:sSup>
                        </m:e>
                      </m:d>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m:oMathPara>
                </a14:m>
                <a:endParaRPr lang="en-US" altLang="zh-CN">
                  <a:latin typeface="+mj-lt"/>
                </a:endParaRPr>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𝑑</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𝑑</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2</m:t>
                              </m:r>
                            </m:sup>
                          </m:sSup>
                        </m:den>
                      </m:f>
                      <m:r>
                        <a:rPr lang="en-US" altLang="zh-CN" i="1">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e>
                            <m:sup>
                              <m:r>
                                <a:rPr lang="en-US" altLang="zh-CN" b="0" i="1" smtClean="0">
                                  <a:latin typeface="Cambria Math" panose="02040503050406030204" pitchFamily="18" charset="0"/>
                                </a:rPr>
                                <m:t>2</m:t>
                              </m:r>
                            </m:sup>
                          </m:sSup>
                        </m:e>
                      </m:d>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m:oMathPara>
                </a14:m>
                <a:endParaRPr lang="en-US" altLang="zh-CN">
                  <a:latin typeface="+mj-lt"/>
                </a:endParaRPr>
              </a:p>
              <a:p>
                <a:endParaRPr lang="en-US" altLang="zh-CN">
                  <a:latin typeface="+mj-lt"/>
                </a:endParaRPr>
              </a:p>
              <a:p>
                <a:r>
                  <a:rPr lang="en-US" altLang="zh-CN">
                    <a:latin typeface="+mj-lt"/>
                  </a:rPr>
                  <a:t>Denote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0</m:t>
                                    </m:r>
                                  </m:sub>
                                </m:sSub>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e>
                          <m:sup>
                            <m:r>
                              <a:rPr lang="en-US" altLang="zh-CN" b="0" i="1" smtClean="0">
                                <a:latin typeface="Cambria Math" panose="02040503050406030204" pitchFamily="18" charset="0"/>
                              </a:rPr>
                              <m:t>2</m:t>
                            </m:r>
                          </m:sup>
                        </m:sSup>
                      </m:e>
                    </m:rad>
                  </m:oMath>
                </a14:m>
                <a:r>
                  <a:rPr lang="en-US" altLang="zh-CN">
                    <a:latin typeface="+mj-lt"/>
                  </a:rPr>
                  <a:t>. The solutions to these equations are well known:</a:t>
                </a:r>
              </a:p>
              <a:p>
                <a:endParaRPr lang="en-US" altLang="zh-CN">
                  <a:latin typeface="+mj-lt"/>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sinh</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𝑧</m:t>
                              </m:r>
                            </m:e>
                          </m:d>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func>
                        <m:funcPr>
                          <m:ctrlPr>
                            <a:rPr lang="en-US" altLang="zh-CN" i="1">
                              <a:latin typeface="Cambria Math" panose="02040503050406030204" pitchFamily="18" charset="0"/>
                            </a:rPr>
                          </m:ctrlPr>
                        </m:funcPr>
                        <m:fName>
                          <m:r>
                            <m:rPr>
                              <m:sty m:val="p"/>
                            </m:rPr>
                            <a:rPr lang="en-US" altLang="zh-CN" b="0" i="0" smtClean="0">
                              <a:latin typeface="Cambria Math" panose="02040503050406030204" pitchFamily="18" charset="0"/>
                            </a:rPr>
                            <m:t>cosh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oMath>
                  </m:oMathPara>
                </a14:m>
                <a:endParaRPr lang="en-US" altLang="zh-CN">
                  <a:latin typeface="+mj-lt"/>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3</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b="0" i="1" smtClean="0">
                              <a:latin typeface="Cambria Math" panose="02040503050406030204" pitchFamily="18" charset="0"/>
                            </a:rPr>
                            <m:t>4</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oMath>
                  </m:oMathPara>
                </a14:m>
                <a:endParaRPr lang="en-US" altLang="zh-CN"/>
              </a:p>
              <a:p>
                <a:endParaRPr lang="en-US" altLang="zh-CN"/>
              </a:p>
              <a:p>
                <a:r>
                  <a:rPr lang="en-US" altLang="zh-CN"/>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1−4</m:t>
                        </m:r>
                      </m:sub>
                    </m:sSub>
                  </m:oMath>
                </a14:m>
                <a:r>
                  <a:rPr lang="en-US" altLang="zh-CN"/>
                  <a:t> are constants to be determined. Let’s substitute these expressions into the coupled mode equations:</a:t>
                </a:r>
              </a:p>
              <a:p>
                <a:endParaRPr lang="en-US" altLang="zh-CN"/>
              </a:p>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𝑑𝑅</m:t>
                          </m:r>
                        </m:num>
                        <m:den>
                          <m:r>
                            <a:rPr lang="en-US" altLang="zh-CN" i="1">
                              <a:latin typeface="Cambria Math" panose="02040503050406030204" pitchFamily="18" charset="0"/>
                            </a:rPr>
                            <m:t>𝑑𝑧</m:t>
                          </m:r>
                        </m:den>
                      </m:f>
                      <m:r>
                        <a:rPr lang="en-US" altLang="zh-CN" i="1">
                          <a:latin typeface="Cambria Math" panose="02040503050406030204" pitchFamily="18" charset="0"/>
                        </a:rPr>
                        <m:t>=</m:t>
                      </m:r>
                      <m:r>
                        <a:rPr lang="en-US" altLang="zh-CN" i="1">
                          <a:latin typeface="Cambria Math" panose="02040503050406030204" pitchFamily="18" charset="0"/>
                        </a:rPr>
                        <m:t>𝑖</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r>
                        <a:rPr lang="en-US" altLang="zh-CN" i="1">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𝑖</m:t>
                      </m:r>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𝑑𝑆</m:t>
                          </m:r>
                        </m:num>
                        <m:den>
                          <m:r>
                            <a:rPr lang="en-US" altLang="zh-CN" i="1">
                              <a:latin typeface="Cambria Math" panose="02040503050406030204" pitchFamily="18" charset="0"/>
                            </a:rPr>
                            <m:t>𝑑𝑧</m:t>
                          </m:r>
                        </m:den>
                      </m:f>
                      <m:r>
                        <a:rPr lang="en-US" altLang="zh-CN" i="1">
                          <a:latin typeface="Cambria Math" panose="02040503050406030204" pitchFamily="18" charset="0"/>
                        </a:rPr>
                        <m:t>=−</m:t>
                      </m:r>
                      <m:r>
                        <a:rPr lang="en-US" altLang="zh-CN" i="1">
                          <a:latin typeface="Cambria Math" panose="02040503050406030204" pitchFamily="18" charset="0"/>
                        </a:rPr>
                        <m:t>𝑖</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r>
                        <a:rPr lang="en-US" altLang="zh-CN" i="1">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𝑖</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𝜅</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oMath>
                  </m:oMathPara>
                </a14:m>
                <a:endParaRPr lang="en-US" altLang="zh-CN"/>
              </a:p>
              <a:p>
                <a:endParaRPr lang="en-US" altLang="zh-CN"/>
              </a:p>
              <a:p>
                <a:r>
                  <a:rPr lang="en-US" altLang="zh-CN"/>
                  <a:t>We get:</a:t>
                </a:r>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𝐵</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cosh</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𝑧</m:t>
                              </m:r>
                            </m:e>
                          </m:d>
                        </m:e>
                      </m:func>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𝐵</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sinh</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𝑧</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𝑖</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e>
                      </m:d>
                      <m:r>
                        <a:rPr lang="en-US" altLang="zh-CN" b="0" i="1" smtClean="0">
                          <a:latin typeface="Cambria Math" panose="02040503050406030204" pitchFamily="18" charset="0"/>
                        </a:rPr>
                        <m:t>+</m:t>
                      </m:r>
                      <m:r>
                        <a:rPr lang="en-US" altLang="zh-CN" i="1">
                          <a:latin typeface="Cambria Math" panose="02040503050406030204" pitchFamily="18" charset="0"/>
                        </a:rPr>
                        <m:t>𝑖</m:t>
                      </m:r>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3</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4</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e>
                      </m:d>
                    </m:oMath>
                  </m:oMathPara>
                </a14:m>
                <a:endParaRPr lang="en-US" altLang="zh-CN"/>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3</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𝐵</m:t>
                          </m:r>
                        </m:sub>
                      </m:sSub>
                      <m:func>
                        <m:funcPr>
                          <m:ctrlPr>
                            <a:rPr lang="en-US" altLang="zh-CN" i="1">
                              <a:latin typeface="Cambria Math" panose="02040503050406030204" pitchFamily="18" charset="0"/>
                            </a:rPr>
                          </m:ctrlPr>
                        </m:funcPr>
                        <m:fName>
                          <m:r>
                            <m:rPr>
                              <m:sty m:val="p"/>
                            </m:rPr>
                            <a:rPr lang="en-US" altLang="zh-CN" b="0" i="0" smtClean="0">
                              <a:latin typeface="Cambria Math" panose="02040503050406030204" pitchFamily="18" charset="0"/>
                            </a:rPr>
                            <m:t>cosh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4</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𝐵</m:t>
                          </m:r>
                        </m:sub>
                      </m:sSub>
                      <m:func>
                        <m:funcPr>
                          <m:ctrlPr>
                            <a:rPr lang="en-US" altLang="zh-CN" i="1">
                              <a:latin typeface="Cambria Math" panose="02040503050406030204" pitchFamily="18" charset="0"/>
                            </a:rPr>
                          </m:ctrlPr>
                        </m:funcPr>
                        <m:fName>
                          <m:r>
                            <m:rPr>
                              <m:sty m:val="p"/>
                            </m:rPr>
                            <a:rPr lang="en-US" altLang="zh-CN" b="0" i="0" smtClean="0">
                              <a:latin typeface="Cambria Math" panose="02040503050406030204" pitchFamily="18" charset="0"/>
                            </a:rPr>
                            <m:t>sinh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r>
                        <a:rPr lang="en-US" altLang="zh-CN" b="0" i="1" smtClean="0">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3</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4</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e>
                      </m:d>
                      <m:r>
                        <a:rPr lang="en-US" altLang="zh-CN" i="1">
                          <a:latin typeface="Cambria Math" panose="02040503050406030204" pitchFamily="18" charset="0"/>
                        </a:rPr>
                        <m:t>−</m:t>
                      </m:r>
                      <m:r>
                        <a:rPr lang="en-US" altLang="zh-CN" i="1">
                          <a:latin typeface="Cambria Math" panose="02040503050406030204" pitchFamily="18" charset="0"/>
                        </a:rPr>
                        <m:t>𝑖</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𝜅</m:t>
                          </m:r>
                        </m:e>
                        <m:sub>
                          <m:r>
                            <a:rPr lang="en-US" altLang="zh-CN" i="1">
                              <a:latin typeface="Cambria Math" panose="02040503050406030204" pitchFamily="18" charset="0"/>
                            </a:rPr>
                            <m:t>0</m:t>
                          </m:r>
                        </m:sub>
                        <m:sup>
                          <m:r>
                            <a:rPr lang="en-US" altLang="zh-CN" i="1">
                              <a:latin typeface="Cambria Math" panose="02040503050406030204" pitchFamily="18" charset="0"/>
                            </a:rPr>
                            <m:t>∗</m:t>
                          </m:r>
                        </m:sup>
                      </m:sSubSup>
                      <m:d>
                        <m:dPr>
                          <m:begChr m:val="["/>
                          <m:endChr m:val="]"/>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e>
                      </m:d>
                    </m:oMath>
                  </m:oMathPara>
                </a14:m>
                <a:endParaRPr lang="en-US" altLang="zh-CN"/>
              </a:p>
            </p:txBody>
          </p:sp>
        </mc:Choice>
        <mc:Fallback xmlns="">
          <p:sp>
            <p:nvSpPr>
              <p:cNvPr id="2" name="文本框 1">
                <a:extLst>
                  <a:ext uri="{FF2B5EF4-FFF2-40B4-BE49-F238E27FC236}">
                    <a16:creationId xmlns:a16="http://schemas.microsoft.com/office/drawing/2014/main" id="{A1ED2297-DC7B-A616-90F1-183227582F07}"/>
                  </a:ext>
                </a:extLst>
              </p:cNvPr>
              <p:cNvSpPr txBox="1">
                <a:spLocks noRot="1" noChangeAspect="1" noMove="1" noResize="1" noEditPoints="1" noAdjustHandles="1" noChangeArrowheads="1" noChangeShapeType="1" noTextEdit="1"/>
              </p:cNvSpPr>
              <p:nvPr/>
            </p:nvSpPr>
            <p:spPr>
              <a:xfrm>
                <a:off x="134223" y="829733"/>
                <a:ext cx="12015444" cy="5389232"/>
              </a:xfrm>
              <a:prstGeom prst="rect">
                <a:avLst/>
              </a:prstGeom>
              <a:blipFill>
                <a:blip r:embed="rId3"/>
                <a:stretch>
                  <a:fillRect l="-406" t="-566"/>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2A0DAF39-E6C6-A305-7CAF-AA8B858403F6}"/>
              </a:ext>
            </a:extLst>
          </p:cNvPr>
          <p:cNvSpPr txBox="1"/>
          <p:nvPr/>
        </p:nvSpPr>
        <p:spPr>
          <a:xfrm>
            <a:off x="134224" y="6514050"/>
            <a:ext cx="11656503" cy="276999"/>
          </a:xfrm>
          <a:prstGeom prst="rect">
            <a:avLst/>
          </a:prstGeom>
          <a:noFill/>
        </p:spPr>
        <p:txBody>
          <a:bodyPr wrap="square" rtlCol="0">
            <a:spAutoFit/>
          </a:bodyPr>
          <a:lstStyle/>
          <a:p>
            <a:r>
              <a:rPr lang="en-US" altLang="zh-CN" sz="1200"/>
              <a:t>[1] Erdogan, Turan. "Fiber grating spectra." </a:t>
            </a:r>
            <a:r>
              <a:rPr lang="en-US" altLang="zh-CN" sz="1200" i="1"/>
              <a:t>Journal of lightwave technology</a:t>
            </a:r>
            <a:r>
              <a:rPr lang="en-US" altLang="zh-CN" sz="1200"/>
              <a:t> 15.8 (2002): 1277-1294.</a:t>
            </a:r>
            <a:endParaRPr lang="zh-CN" altLang="en-US" sz="1200"/>
          </a:p>
        </p:txBody>
      </p:sp>
      <p:sp>
        <p:nvSpPr>
          <p:cNvPr id="5" name="灯片编号占位符 4">
            <a:extLst>
              <a:ext uri="{FF2B5EF4-FFF2-40B4-BE49-F238E27FC236}">
                <a16:creationId xmlns:a16="http://schemas.microsoft.com/office/drawing/2014/main" id="{FD249776-7FFC-8611-4004-D889F5DE9101}"/>
              </a:ext>
            </a:extLst>
          </p:cNvPr>
          <p:cNvSpPr>
            <a:spLocks noGrp="1"/>
          </p:cNvSpPr>
          <p:nvPr>
            <p:ph type="sldNum" sz="quarter" idx="12"/>
          </p:nvPr>
        </p:nvSpPr>
        <p:spPr/>
        <p:txBody>
          <a:bodyPr/>
          <a:lstStyle/>
          <a:p>
            <a:fld id="{81360D91-3B06-4001-BEBA-7D60DA98D83B}" type="slidenum">
              <a:rPr lang="zh-CN" altLang="en-US" smtClean="0"/>
              <a:t>15</a:t>
            </a:fld>
            <a:endParaRPr lang="zh-CN" altLang="en-US"/>
          </a:p>
        </p:txBody>
      </p:sp>
    </p:spTree>
    <p:extLst>
      <p:ext uri="{BB962C8B-B14F-4D97-AF65-F5344CB8AC3E}">
        <p14:creationId xmlns:p14="http://schemas.microsoft.com/office/powerpoint/2010/main" val="4239093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CCDD0-DBE3-959F-BD85-6E90AD66F58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1F2863F-A703-1C62-F3BD-EE6897CA222C}"/>
              </a:ext>
            </a:extLst>
          </p:cNvPr>
          <p:cNvSpPr txBox="1"/>
          <p:nvPr/>
        </p:nvSpPr>
        <p:spPr>
          <a:xfrm>
            <a:off x="134224" y="146807"/>
            <a:ext cx="9496338" cy="461665"/>
          </a:xfrm>
          <a:prstGeom prst="rect">
            <a:avLst/>
          </a:prstGeom>
          <a:noFill/>
        </p:spPr>
        <p:txBody>
          <a:bodyPr wrap="square" rtlCol="0">
            <a:spAutoFit/>
          </a:bodyPr>
          <a:lstStyle/>
          <a:p>
            <a:r>
              <a:rPr lang="en-US" altLang="zh-CN" sz="2400"/>
              <a:t>Solve the coupled mode equations for grating (continued)</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F48E6EA-BA72-FF69-63AC-BD76AF8F2EA3}"/>
                  </a:ext>
                </a:extLst>
              </p:cNvPr>
              <p:cNvSpPr txBox="1"/>
              <p:nvPr/>
            </p:nvSpPr>
            <p:spPr>
              <a:xfrm>
                <a:off x="134223" y="829733"/>
                <a:ext cx="12015444" cy="5416291"/>
              </a:xfrm>
              <a:prstGeom prst="rect">
                <a:avLst/>
              </a:prstGeom>
              <a:noFill/>
            </p:spPr>
            <p:txBody>
              <a:bodyPr wrap="square" rtlCol="0">
                <a:spAutoFit/>
              </a:bodyPr>
              <a:lstStyle/>
              <a:p>
                <a:r>
                  <a:rPr lang="en-US" altLang="zh-CN"/>
                  <a:t>These equations imply that:</a:t>
                </a:r>
              </a:p>
              <a:p>
                <a:endParaRPr lang="en-US" altLang="zh-CN">
                  <a:latin typeface="+mj-lt"/>
                </a:endParaRPr>
              </a:p>
              <a:p>
                <a:pPr/>
                <a14:m>
                  <m:oMathPara xmlns:m="http://schemas.openxmlformats.org/officeDocument/2006/math">
                    <m:oMathParaPr>
                      <m:jc m:val="centerGroup"/>
                    </m:oMathParaPr>
                    <m:oMath xmlns:m="http://schemas.openxmlformats.org/officeDocument/2006/math">
                      <m:sSub>
                        <m:sSubPr>
                          <m:ctrlPr>
                            <a:rPr lang="en-US" altLang="zh-CN"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smtClean="0">
                              <a:solidFill>
                                <a:srgbClr val="C00000"/>
                              </a:solidFill>
                              <a:latin typeface="Cambria Math" panose="02040503050406030204" pitchFamily="18" charset="0"/>
                            </a:rPr>
                            <m:t>𝐵</m:t>
                          </m:r>
                        </m:sub>
                      </m:sSub>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𝐶</m:t>
                          </m:r>
                        </m:e>
                        <m:sub>
                          <m:r>
                            <a:rPr lang="en-US" altLang="zh-CN" i="1">
                              <a:solidFill>
                                <a:srgbClr val="C00000"/>
                              </a:solidFill>
                              <a:latin typeface="Cambria Math" panose="02040503050406030204" pitchFamily="18" charset="0"/>
                            </a:rPr>
                            <m:t>1</m:t>
                          </m:r>
                        </m:sub>
                      </m:sSub>
                      <m:r>
                        <a:rPr lang="en-US" altLang="zh-CN" b="0" i="1" smtClean="0">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𝐶</m:t>
                          </m:r>
                        </m:e>
                        <m:sub>
                          <m:r>
                            <a:rPr lang="en-US" altLang="zh-CN" i="1">
                              <a:solidFill>
                                <a:srgbClr val="C00000"/>
                              </a:solidFill>
                              <a:latin typeface="Cambria Math" panose="02040503050406030204" pitchFamily="18" charset="0"/>
                            </a:rPr>
                            <m:t>2</m:t>
                          </m:r>
                        </m:sub>
                      </m:sSub>
                      <m:r>
                        <a:rPr lang="en-US" altLang="zh-CN" b="0" i="1" smtClean="0">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𝜅</m:t>
                          </m:r>
                        </m:e>
                        <m:sub>
                          <m:r>
                            <a:rPr lang="en-US" altLang="zh-CN" i="1">
                              <a:solidFill>
                                <a:srgbClr val="C00000"/>
                              </a:solidFill>
                              <a:latin typeface="Cambria Math" panose="02040503050406030204" pitchFamily="18" charset="0"/>
                            </a:rPr>
                            <m:t>0</m:t>
                          </m:r>
                        </m:sub>
                      </m:sSub>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𝐶</m:t>
                          </m:r>
                        </m:e>
                        <m:sub>
                          <m:r>
                            <a:rPr lang="en-US" altLang="zh-CN" i="1">
                              <a:solidFill>
                                <a:srgbClr val="C00000"/>
                              </a:solidFill>
                              <a:latin typeface="Cambria Math" panose="02040503050406030204" pitchFamily="18" charset="0"/>
                            </a:rPr>
                            <m:t>4</m:t>
                          </m:r>
                        </m:sub>
                      </m:sSub>
                      <m:r>
                        <a:rPr lang="en-US" altLang="zh-CN" i="1">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0</m:t>
                      </m:r>
                    </m:oMath>
                  </m:oMathPara>
                </a14:m>
                <a:endParaRPr lang="en-US" altLang="zh-CN" i="1">
                  <a:solidFill>
                    <a:srgbClr val="C0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smtClean="0">
                          <a:solidFill>
                            <a:srgbClr val="C00000"/>
                          </a:solidFill>
                          <a:latin typeface="Cambria Math" panose="02040503050406030204" pitchFamily="18" charset="0"/>
                        </a:rPr>
                        <m:t>𝑖</m:t>
                      </m:r>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sSub>
                        <m:sSubPr>
                          <m:ctrlPr>
                            <a:rPr lang="en-US" altLang="zh-CN"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𝐶</m:t>
                          </m:r>
                        </m:e>
                        <m:sub>
                          <m:r>
                            <a:rPr lang="en-US" altLang="zh-CN" i="1">
                              <a:solidFill>
                                <a:srgbClr val="C00000"/>
                              </a:solidFill>
                              <a:latin typeface="Cambria Math" panose="02040503050406030204" pitchFamily="18" charset="0"/>
                            </a:rPr>
                            <m:t>1</m:t>
                          </m:r>
                        </m:sub>
                      </m:sSub>
                      <m:r>
                        <a:rPr lang="en-US" altLang="zh-CN" i="1">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𝐶</m:t>
                          </m:r>
                        </m:e>
                        <m:sub>
                          <m:r>
                            <a:rPr lang="en-US" altLang="zh-CN" i="1">
                              <a:solidFill>
                                <a:srgbClr val="C00000"/>
                              </a:solidFill>
                              <a:latin typeface="Cambria Math" panose="02040503050406030204" pitchFamily="18" charset="0"/>
                            </a:rPr>
                            <m:t>2</m:t>
                          </m:r>
                        </m:sub>
                      </m:sSub>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𝜅</m:t>
                          </m:r>
                        </m:e>
                        <m:sub>
                          <m:r>
                            <a:rPr lang="en-US" altLang="zh-CN" i="1">
                              <a:solidFill>
                                <a:srgbClr val="C00000"/>
                              </a:solidFill>
                              <a:latin typeface="Cambria Math" panose="02040503050406030204" pitchFamily="18" charset="0"/>
                            </a:rPr>
                            <m:t>0</m:t>
                          </m:r>
                        </m:sub>
                      </m:sSub>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𝐶</m:t>
                          </m:r>
                        </m:e>
                        <m:sub>
                          <m:r>
                            <a:rPr lang="en-US" altLang="zh-CN" i="1">
                              <a:solidFill>
                                <a:srgbClr val="C00000"/>
                              </a:solidFill>
                              <a:latin typeface="Cambria Math" panose="02040503050406030204" pitchFamily="18" charset="0"/>
                            </a:rPr>
                            <m:t>3</m:t>
                          </m:r>
                        </m:sub>
                      </m:sSub>
                      <m:r>
                        <a:rPr lang="en-US" altLang="zh-CN" b="0" i="1" smtClean="0">
                          <a:solidFill>
                            <a:srgbClr val="C00000"/>
                          </a:solidFill>
                          <a:latin typeface="Cambria Math" panose="02040503050406030204" pitchFamily="18" charset="0"/>
                        </a:rPr>
                        <m:t>=0</m:t>
                      </m:r>
                    </m:oMath>
                  </m:oMathPara>
                </a14:m>
                <a:endParaRPr lang="en-US" altLang="zh-CN">
                  <a:solidFill>
                    <a:srgbClr val="C00000"/>
                  </a:solidFill>
                </a:endParaRPr>
              </a:p>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𝑖</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𝜅</m:t>
                          </m:r>
                        </m:e>
                        <m:sub>
                          <m:r>
                            <a:rPr lang="en-US" altLang="zh-CN" i="1">
                              <a:solidFill>
                                <a:schemeClr val="tx1"/>
                              </a:solidFill>
                              <a:latin typeface="Cambria Math" panose="02040503050406030204" pitchFamily="18" charset="0"/>
                            </a:rPr>
                            <m:t>0</m:t>
                          </m:r>
                        </m:sub>
                        <m:sup>
                          <m:r>
                            <a:rPr lang="en-US" altLang="zh-CN" i="1">
                              <a:solidFill>
                                <a:schemeClr val="tx1"/>
                              </a:solidFill>
                              <a:latin typeface="Cambria Math" panose="02040503050406030204" pitchFamily="18" charset="0"/>
                            </a:rPr>
                            <m:t>∗</m:t>
                          </m:r>
                        </m:sup>
                      </m:sSubSup>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𝐶</m:t>
                          </m:r>
                        </m:e>
                        <m:sub>
                          <m:r>
                            <a:rPr lang="en-US" altLang="zh-CN" i="1">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𝐶</m:t>
                          </m:r>
                        </m:e>
                        <m:sub>
                          <m:r>
                            <a:rPr lang="en-US" altLang="zh-CN" i="1">
                              <a:solidFill>
                                <a:schemeClr val="tx1"/>
                              </a:solidFill>
                              <a:latin typeface="Cambria Math" panose="02040503050406030204" pitchFamily="18" charset="0"/>
                            </a:rPr>
                            <m:t>3</m:t>
                          </m:r>
                        </m:sub>
                      </m:sSub>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𝜎</m:t>
                          </m:r>
                        </m:e>
                      </m:acc>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𝐶</m:t>
                          </m:r>
                        </m:e>
                        <m:sub>
                          <m:r>
                            <a:rPr lang="en-US" altLang="zh-CN" i="1">
                              <a:solidFill>
                                <a:schemeClr val="tx1"/>
                              </a:solidFill>
                              <a:latin typeface="Cambria Math" panose="02040503050406030204" pitchFamily="18" charset="0"/>
                            </a:rPr>
                            <m:t>4</m:t>
                          </m:r>
                        </m:sub>
                      </m:sSub>
                      <m:r>
                        <a:rPr lang="en-US" altLang="zh-CN"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0</m:t>
                      </m:r>
                    </m:oMath>
                  </m:oMathPara>
                </a14:m>
                <a:endParaRPr lang="en-US" altLang="zh-CN" i="1">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𝑖</m:t>
                      </m:r>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𝜅</m:t>
                          </m:r>
                        </m:e>
                        <m:sub>
                          <m:r>
                            <a:rPr lang="en-US" altLang="zh-CN" i="1">
                              <a:solidFill>
                                <a:schemeClr val="tx1"/>
                              </a:solidFill>
                              <a:latin typeface="Cambria Math" panose="02040503050406030204" pitchFamily="18" charset="0"/>
                            </a:rPr>
                            <m:t>0</m:t>
                          </m:r>
                        </m:sub>
                        <m:sup>
                          <m:r>
                            <a:rPr lang="en-US" altLang="zh-CN" i="1">
                              <a:solidFill>
                                <a:schemeClr val="tx1"/>
                              </a:solidFill>
                              <a:latin typeface="Cambria Math" panose="02040503050406030204" pitchFamily="18" charset="0"/>
                            </a:rPr>
                            <m:t>∗</m:t>
                          </m:r>
                        </m:sup>
                      </m:sSubSup>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𝐶</m:t>
                          </m:r>
                        </m:e>
                        <m:sub>
                          <m:r>
                            <a:rPr lang="en-US" altLang="zh-CN" i="1">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𝜎</m:t>
                          </m:r>
                        </m:e>
                      </m:acc>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𝐶</m:t>
                          </m:r>
                        </m:e>
                        <m:sub>
                          <m:r>
                            <a:rPr lang="en-US" altLang="zh-CN" i="1">
                              <a:solidFill>
                                <a:schemeClr val="tx1"/>
                              </a:solidFill>
                              <a:latin typeface="Cambria Math" panose="02040503050406030204" pitchFamily="18" charset="0"/>
                            </a:rPr>
                            <m:t>3</m:t>
                          </m:r>
                        </m:sub>
                      </m:sSub>
                      <m:r>
                        <a:rPr lang="en-US" altLang="zh-CN" b="0" i="1" smtClean="0">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𝐶</m:t>
                          </m:r>
                        </m:e>
                        <m:sub>
                          <m:r>
                            <a:rPr lang="en-US" altLang="zh-CN" i="1">
                              <a:solidFill>
                                <a:schemeClr val="tx1"/>
                              </a:solidFill>
                              <a:latin typeface="Cambria Math" panose="02040503050406030204" pitchFamily="18" charset="0"/>
                            </a:rPr>
                            <m:t>4</m:t>
                          </m:r>
                        </m:sub>
                      </m:sSub>
                      <m:r>
                        <a:rPr lang="en-US" altLang="zh-CN" b="0" i="1" smtClean="0">
                          <a:solidFill>
                            <a:schemeClr val="tx1"/>
                          </a:solidFill>
                          <a:latin typeface="Cambria Math" panose="02040503050406030204" pitchFamily="18" charset="0"/>
                        </a:rPr>
                        <m:t>=0</m:t>
                      </m:r>
                    </m:oMath>
                  </m:oMathPara>
                </a14:m>
                <a:endParaRPr lang="en-US" altLang="zh-CN">
                  <a:solidFill>
                    <a:schemeClr val="tx1"/>
                  </a:solidFill>
                </a:endParaRPr>
              </a:p>
              <a:p>
                <a:endParaRPr lang="en-US" altLang="zh-CN">
                  <a:solidFill>
                    <a:srgbClr val="C00000"/>
                  </a:solidFill>
                </a:endParaRPr>
              </a:p>
              <a:p>
                <a:r>
                  <a:rPr lang="en-US" altLang="zh-CN"/>
                  <a:t>There are only two independent equations (marked in red), and other equations can be derived from them. The two equations lead to:</a:t>
                </a:r>
              </a:p>
              <a:p>
                <a:pPr/>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3</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𝑖</m:t>
                          </m:r>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den>
                      </m:f>
                    </m:oMath>
                  </m:oMathPara>
                </a14:m>
                <a:endParaRPr lang="en-US" altLang="zh-CN"/>
              </a:p>
              <a:p>
                <a:pP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𝐶</m:t>
                          </m:r>
                        </m:e>
                        <m:sub>
                          <m:r>
                            <a:rPr lang="en-US" altLang="zh-CN" i="1">
                              <a:solidFill>
                                <a:schemeClr val="tx1"/>
                              </a:solidFill>
                              <a:latin typeface="Cambria Math" panose="02040503050406030204" pitchFamily="18" charset="0"/>
                            </a:rPr>
                            <m:t>4</m:t>
                          </m:r>
                        </m:sub>
                      </m:sSub>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m:t>
                      </m:r>
                      <m:f>
                        <m:fPr>
                          <m:ctrlPr>
                            <a:rPr lang="en-US" altLang="zh-CN" b="0"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𝑖</m:t>
                          </m:r>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den>
                      </m:f>
                    </m:oMath>
                  </m:oMathPara>
                </a14:m>
                <a:endParaRPr lang="en-US" altLang="zh-CN" i="1">
                  <a:solidFill>
                    <a:schemeClr val="tx1"/>
                  </a:solidFill>
                  <a:latin typeface="Cambria Math" panose="02040503050406030204" pitchFamily="18" charset="0"/>
                </a:endParaRPr>
              </a:p>
              <a:p>
                <a:endParaRPr lang="en-US" altLang="zh-CN">
                  <a:solidFill>
                    <a:srgbClr val="0070C0"/>
                  </a:solidFill>
                </a:endParaRPr>
              </a:p>
              <a:p>
                <a:r>
                  <a:rPr lang="en-US" altLang="zh-CN">
                    <a:solidFill>
                      <a:schemeClr val="tx1"/>
                    </a:solidFill>
                  </a:rPr>
                  <a:t>Substitute these equations into the expressions for </a:t>
                </a:r>
                <a14:m>
                  <m:oMath xmlns:m="http://schemas.openxmlformats.org/officeDocument/2006/math">
                    <m:r>
                      <a:rPr lang="en-US" altLang="zh-CN" b="0" i="1" smtClean="0">
                        <a:solidFill>
                          <a:schemeClr val="tx1"/>
                        </a:solidFill>
                        <a:latin typeface="Cambria Math" panose="02040503050406030204" pitchFamily="18" charset="0"/>
                      </a:rPr>
                      <m:t>𝑅</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and </a:t>
                </a:r>
                <a14:m>
                  <m:oMath xmlns:m="http://schemas.openxmlformats.org/officeDocument/2006/math">
                    <m:r>
                      <a:rPr lang="en-US" altLang="zh-CN" b="0" i="1" smtClean="0">
                        <a:solidFill>
                          <a:schemeClr val="tx1"/>
                        </a:solidFill>
                        <a:latin typeface="Cambria Math" panose="02040503050406030204" pitchFamily="18" charset="0"/>
                      </a:rPr>
                      <m:t>𝑆</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we have:</a:t>
                </a:r>
              </a:p>
              <a:p>
                <a:endParaRPr lang="en-US" altLang="zh-CN">
                  <a:solidFill>
                    <a:srgbClr val="0070C0"/>
                  </a:solidFill>
                </a:endParaRPr>
              </a:p>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𝑅</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d>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𝐶</m:t>
                          </m:r>
                        </m:e>
                        <m:sub>
                          <m:r>
                            <a:rPr lang="en-US" altLang="zh-CN" i="1">
                              <a:solidFill>
                                <a:schemeClr val="tx1"/>
                              </a:solidFill>
                              <a:latin typeface="Cambria Math" panose="02040503050406030204" pitchFamily="18" charset="0"/>
                            </a:rPr>
                            <m:t>1</m:t>
                          </m:r>
                        </m:sub>
                      </m:sSub>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sinh</m:t>
                          </m:r>
                        </m:fName>
                        <m:e>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r>
                                <a:rPr lang="en-US" altLang="zh-CN" i="1">
                                  <a:solidFill>
                                    <a:schemeClr val="tx1"/>
                                  </a:solidFill>
                                  <a:latin typeface="Cambria Math" panose="02040503050406030204" pitchFamily="18" charset="0"/>
                                </a:rPr>
                                <m:t>𝑧</m:t>
                              </m:r>
                            </m:e>
                          </m:d>
                        </m:e>
                      </m:func>
                      <m:r>
                        <a:rPr lang="en-US" altLang="zh-CN" i="1">
                          <a:solidFill>
                            <a:schemeClr val="tx1"/>
                          </a:solidFill>
                          <a:latin typeface="Cambria Math" panose="02040503050406030204" pitchFamily="18" charset="0"/>
                        </a:rPr>
                        <m:t>+</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𝐶</m:t>
                          </m:r>
                        </m:e>
                        <m:sub>
                          <m:r>
                            <a:rPr lang="en-US" altLang="zh-CN" i="1">
                              <a:solidFill>
                                <a:schemeClr val="tx1"/>
                              </a:solidFill>
                              <a:latin typeface="Cambria Math" panose="02040503050406030204" pitchFamily="18" charset="0"/>
                            </a:rPr>
                            <m:t>2</m:t>
                          </m:r>
                        </m:sub>
                      </m:sSub>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cosh</m:t>
                          </m:r>
                        </m:fName>
                        <m:e>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r>
                                <a:rPr lang="en-US" altLang="zh-CN" i="1">
                                  <a:solidFill>
                                    <a:schemeClr val="tx1"/>
                                  </a:solidFill>
                                  <a:latin typeface="Cambria Math" panose="02040503050406030204" pitchFamily="18" charset="0"/>
                                </a:rPr>
                                <m:t>𝑧</m:t>
                              </m:r>
                            </m:e>
                          </m:d>
                        </m:e>
                      </m:func>
                    </m:oMath>
                  </m:oMathPara>
                </a14:m>
                <a:endParaRPr lang="en-US" altLang="zh-CN">
                  <a:solidFill>
                    <a:schemeClr val="tx1"/>
                  </a:solidFill>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𝑖</m:t>
                          </m:r>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𝑖</m:t>
                          </m:r>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oMath>
                  </m:oMathPara>
                </a14:m>
                <a:endParaRPr lang="en-US" altLang="zh-CN">
                  <a:solidFill>
                    <a:srgbClr val="0070C0"/>
                  </a:solidFill>
                </a:endParaRPr>
              </a:p>
            </p:txBody>
          </p:sp>
        </mc:Choice>
        <mc:Fallback xmlns="">
          <p:sp>
            <p:nvSpPr>
              <p:cNvPr id="2" name="文本框 1">
                <a:extLst>
                  <a:ext uri="{FF2B5EF4-FFF2-40B4-BE49-F238E27FC236}">
                    <a16:creationId xmlns:a16="http://schemas.microsoft.com/office/drawing/2014/main" id="{8F48E6EA-BA72-FF69-63AC-BD76AF8F2EA3}"/>
                  </a:ext>
                </a:extLst>
              </p:cNvPr>
              <p:cNvSpPr txBox="1">
                <a:spLocks noRot="1" noChangeAspect="1" noMove="1" noResize="1" noEditPoints="1" noAdjustHandles="1" noChangeArrowheads="1" noChangeShapeType="1" noTextEdit="1"/>
              </p:cNvSpPr>
              <p:nvPr/>
            </p:nvSpPr>
            <p:spPr>
              <a:xfrm>
                <a:off x="134223" y="829733"/>
                <a:ext cx="12015444" cy="5416291"/>
              </a:xfrm>
              <a:prstGeom prst="rect">
                <a:avLst/>
              </a:prstGeom>
              <a:blipFill>
                <a:blip r:embed="rId3"/>
                <a:stretch>
                  <a:fillRect l="-406" t="-562"/>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5CC130F-5CEB-FD7C-39D6-E6B0EF8292AB}"/>
              </a:ext>
            </a:extLst>
          </p:cNvPr>
          <p:cNvSpPr txBox="1"/>
          <p:nvPr/>
        </p:nvSpPr>
        <p:spPr>
          <a:xfrm>
            <a:off x="134224" y="6514050"/>
            <a:ext cx="11656503" cy="276999"/>
          </a:xfrm>
          <a:prstGeom prst="rect">
            <a:avLst/>
          </a:prstGeom>
          <a:noFill/>
        </p:spPr>
        <p:txBody>
          <a:bodyPr wrap="square" rtlCol="0">
            <a:spAutoFit/>
          </a:bodyPr>
          <a:lstStyle/>
          <a:p>
            <a:r>
              <a:rPr lang="en-US" altLang="zh-CN" sz="1200"/>
              <a:t>[1] Erdogan, Turan. "Fiber grating spectra." </a:t>
            </a:r>
            <a:r>
              <a:rPr lang="en-US" altLang="zh-CN" sz="1200" i="1"/>
              <a:t>Journal of lightwave technology</a:t>
            </a:r>
            <a:r>
              <a:rPr lang="en-US" altLang="zh-CN" sz="1200"/>
              <a:t> 15.8 (2002): 1277-1294.</a:t>
            </a:r>
            <a:endParaRPr lang="zh-CN" altLang="en-US" sz="1200"/>
          </a:p>
        </p:txBody>
      </p:sp>
      <p:sp>
        <p:nvSpPr>
          <p:cNvPr id="5" name="灯片编号占位符 4">
            <a:extLst>
              <a:ext uri="{FF2B5EF4-FFF2-40B4-BE49-F238E27FC236}">
                <a16:creationId xmlns:a16="http://schemas.microsoft.com/office/drawing/2014/main" id="{93569740-5E78-1C7B-D8C8-232B96036533}"/>
              </a:ext>
            </a:extLst>
          </p:cNvPr>
          <p:cNvSpPr>
            <a:spLocks noGrp="1"/>
          </p:cNvSpPr>
          <p:nvPr>
            <p:ph type="sldNum" sz="quarter" idx="12"/>
          </p:nvPr>
        </p:nvSpPr>
        <p:spPr/>
        <p:txBody>
          <a:bodyPr/>
          <a:lstStyle/>
          <a:p>
            <a:fld id="{81360D91-3B06-4001-BEBA-7D60DA98D83B}" type="slidenum">
              <a:rPr lang="zh-CN" altLang="en-US" smtClean="0"/>
              <a:t>16</a:t>
            </a:fld>
            <a:endParaRPr lang="zh-CN" altLang="en-US"/>
          </a:p>
        </p:txBody>
      </p:sp>
    </p:spTree>
    <p:extLst>
      <p:ext uri="{BB962C8B-B14F-4D97-AF65-F5344CB8AC3E}">
        <p14:creationId xmlns:p14="http://schemas.microsoft.com/office/powerpoint/2010/main" val="68629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342E8-B2B5-7C90-CFC6-AAFA6CF1401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DD802962-2C00-8A9E-8F52-41207620A305}"/>
              </a:ext>
            </a:extLst>
          </p:cNvPr>
          <p:cNvSpPr txBox="1"/>
          <p:nvPr/>
        </p:nvSpPr>
        <p:spPr>
          <a:xfrm>
            <a:off x="134224" y="146807"/>
            <a:ext cx="9496338" cy="461665"/>
          </a:xfrm>
          <a:prstGeom prst="rect">
            <a:avLst/>
          </a:prstGeom>
          <a:noFill/>
        </p:spPr>
        <p:txBody>
          <a:bodyPr wrap="square" rtlCol="0">
            <a:spAutoFit/>
          </a:bodyPr>
          <a:lstStyle/>
          <a:p>
            <a:r>
              <a:rPr lang="en-US" altLang="zh-CN" sz="2400"/>
              <a:t>Transfer matrix for grating</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D015FC7-4F23-FE87-E9D2-DD44E0F37969}"/>
                  </a:ext>
                </a:extLst>
              </p:cNvPr>
              <p:cNvSpPr txBox="1"/>
              <p:nvPr/>
            </p:nvSpPr>
            <p:spPr>
              <a:xfrm>
                <a:off x="134223" y="829733"/>
                <a:ext cx="12015444" cy="5325625"/>
              </a:xfrm>
              <a:prstGeom prst="rect">
                <a:avLst/>
              </a:prstGeom>
              <a:noFill/>
            </p:spPr>
            <p:txBody>
              <a:bodyPr wrap="square" rtlCol="0">
                <a:spAutoFit/>
              </a:bodyPr>
              <a:lstStyle/>
              <a:p>
                <a:r>
                  <a:rPr lang="en-US" altLang="zh-CN">
                    <a:solidFill>
                      <a:schemeClr val="tx1"/>
                    </a:solidFill>
                  </a:rPr>
                  <a:t>To determine the transfer matrix for the grating, let apply boundary conditions </a:t>
                </a:r>
                <a14:m>
                  <m:oMath xmlns:m="http://schemas.openxmlformats.org/officeDocument/2006/math">
                    <m:r>
                      <a:rPr lang="en-US" altLang="zh-CN" b="0" i="1" smtClean="0">
                        <a:solidFill>
                          <a:schemeClr val="tx1"/>
                        </a:solidFill>
                        <a:latin typeface="Cambria Math" panose="02040503050406030204" pitchFamily="18" charset="0"/>
                      </a:rPr>
                      <m:t>𝑅</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b="0" i="1" smtClean="0">
                        <a:solidFill>
                          <a:schemeClr val="tx1"/>
                        </a:solidFill>
                        <a:latin typeface="Cambria Math" panose="02040503050406030204" pitchFamily="18" charset="0"/>
                      </a:rPr>
                      <m:t>=1</m:t>
                    </m:r>
                  </m:oMath>
                </a14:m>
                <a:r>
                  <a:rPr lang="en-US" altLang="zh-CN">
                    <a:solidFill>
                      <a:schemeClr val="tx1"/>
                    </a:solidFill>
                  </a:rPr>
                  <a:t> and </a:t>
                </a:r>
                <a14:m>
                  <m:oMath xmlns:m="http://schemas.openxmlformats.org/officeDocument/2006/math">
                    <m:r>
                      <a:rPr lang="en-US" altLang="zh-CN" b="0" i="1" smtClean="0">
                        <a:solidFill>
                          <a:schemeClr val="tx1"/>
                        </a:solidFill>
                        <a:latin typeface="Cambria Math" panose="02040503050406030204" pitchFamily="18" charset="0"/>
                      </a:rPr>
                      <m:t>𝑆</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b="0" i="1" smtClean="0">
                        <a:solidFill>
                          <a:schemeClr val="tx1"/>
                        </a:solidFill>
                        <a:latin typeface="Cambria Math" panose="02040503050406030204" pitchFamily="18" charset="0"/>
                      </a:rPr>
                      <m:t>=0</m:t>
                    </m:r>
                  </m:oMath>
                </a14:m>
                <a:r>
                  <a:rPr lang="en-US" altLang="zh-CN">
                    <a:solidFill>
                      <a:schemeClr val="tx1"/>
                    </a:solidFill>
                  </a:rPr>
                  <a:t>. It follows that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𝑖</m:t>
                    </m:r>
                    <m:f>
                      <m:fPr>
                        <m:ctrlPr>
                          <a:rPr lang="en-US" altLang="zh-CN" b="0" i="1" smtClean="0">
                            <a:latin typeface="Cambria Math" panose="02040503050406030204" pitchFamily="18" charset="0"/>
                          </a:rPr>
                        </m:ctrlPr>
                      </m:fPr>
                      <m:num>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2</m:t>
                        </m:r>
                      </m:sub>
                    </m:sSub>
                    <m:r>
                      <a:rPr lang="en-US" altLang="zh-CN" i="1">
                        <a:latin typeface="Cambria Math" panose="02040503050406030204" pitchFamily="18" charset="0"/>
                      </a:rPr>
                      <m:t>=1</m:t>
                    </m:r>
                  </m:oMath>
                </a14:m>
                <a:r>
                  <a:rPr lang="en-US" altLang="zh-CN"/>
                  <a:t>. The corresponding field amplitudes read:</a:t>
                </a: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𝑅</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𝑖</m:t>
                      </m:r>
                      <m:f>
                        <m:fPr>
                          <m:ctrlPr>
                            <a:rPr lang="en-US" altLang="zh-CN" i="1">
                              <a:latin typeface="Cambria Math" panose="02040503050406030204" pitchFamily="18" charset="0"/>
                            </a:rPr>
                          </m:ctrlPr>
                        </m:fPr>
                        <m:num>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oMath>
                  </m:oMathPara>
                </a14:m>
                <a:endParaRPr lang="en-US"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𝑆</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b="0" i="1" smtClean="0">
                          <a:latin typeface="Cambria Math" panose="02040503050406030204" pitchFamily="18" charset="0"/>
                        </a:rPr>
                        <m:t>𝑖</m:t>
                      </m:r>
                      <m:f>
                        <m:fPr>
                          <m:ctrlPr>
                            <a:rPr lang="en-US" altLang="zh-CN" i="1">
                              <a:latin typeface="Cambria Math" panose="02040503050406030204" pitchFamily="18" charset="0"/>
                            </a:rPr>
                          </m:ctrlPr>
                        </m:fPr>
                        <m:num>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m:t>
                              </m:r>
                            </m:sup>
                          </m:sSubSup>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oMath>
                  </m:oMathPara>
                </a14:m>
                <a:endParaRPr lang="en-US" altLang="zh-CN"/>
              </a:p>
              <a:p>
                <a:r>
                  <a:rPr lang="en-US" altLang="zh-CN">
                    <a:solidFill>
                      <a:schemeClr val="tx1"/>
                    </a:solidFill>
                  </a:rPr>
                  <a:t>For boundary conditions </a:t>
                </a:r>
                <a14:m>
                  <m:oMath xmlns:m="http://schemas.openxmlformats.org/officeDocument/2006/math">
                    <m:r>
                      <a:rPr lang="en-US" altLang="zh-CN" b="0" i="1" smtClean="0">
                        <a:solidFill>
                          <a:schemeClr val="tx1"/>
                        </a:solidFill>
                        <a:latin typeface="Cambria Math" panose="02040503050406030204" pitchFamily="18" charset="0"/>
                      </a:rPr>
                      <m:t>𝑅</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b="0" i="1" smtClean="0">
                        <a:solidFill>
                          <a:schemeClr val="tx1"/>
                        </a:solidFill>
                        <a:latin typeface="Cambria Math" panose="02040503050406030204" pitchFamily="18" charset="0"/>
                      </a:rPr>
                      <m:t>=0</m:t>
                    </m:r>
                  </m:oMath>
                </a14:m>
                <a:r>
                  <a:rPr lang="en-US" altLang="zh-CN">
                    <a:solidFill>
                      <a:schemeClr val="tx1"/>
                    </a:solidFill>
                  </a:rPr>
                  <a:t> and </a:t>
                </a:r>
                <a14:m>
                  <m:oMath xmlns:m="http://schemas.openxmlformats.org/officeDocument/2006/math">
                    <m:r>
                      <a:rPr lang="en-US" altLang="zh-CN" b="0" i="1" smtClean="0">
                        <a:solidFill>
                          <a:schemeClr val="tx1"/>
                        </a:solidFill>
                        <a:latin typeface="Cambria Math" panose="02040503050406030204" pitchFamily="18" charset="0"/>
                      </a:rPr>
                      <m:t>𝑆</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r>
                      <a:rPr lang="en-US" altLang="zh-CN" b="0" i="1" smtClean="0">
                        <a:solidFill>
                          <a:schemeClr val="tx1"/>
                        </a:solidFill>
                        <a:latin typeface="Cambria Math" panose="02040503050406030204" pitchFamily="18" charset="0"/>
                      </a:rPr>
                      <m:t>=1</m:t>
                    </m:r>
                  </m:oMath>
                </a14:m>
                <a:r>
                  <a:rPr lang="en-US" altLang="zh-CN">
                    <a:solidFill>
                      <a:schemeClr val="tx1"/>
                    </a:solidFill>
                  </a:rPr>
                  <a:t>, we have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𝑖</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den>
                    </m:f>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m:t>
                    </m:r>
                  </m:oMath>
                </a14:m>
                <a:r>
                  <a:rPr lang="en-US" altLang="zh-CN">
                    <a:solidFill>
                      <a:schemeClr val="tx1"/>
                    </a:solidFill>
                  </a:rPr>
                  <a:t>.</a:t>
                </a:r>
                <a:r>
                  <a:rPr lang="en-US" altLang="zh-CN"/>
                  <a:t> The field amplitudes take the form:</a:t>
                </a:r>
              </a:p>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𝑅</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r>
                        <a:rPr lang="en-US" altLang="zh-CN" b="0" i="1" smtClean="0">
                          <a:solidFill>
                            <a:schemeClr val="tx1"/>
                          </a:solidFill>
                          <a:latin typeface="Cambria Math" panose="02040503050406030204" pitchFamily="18" charset="0"/>
                        </a:rPr>
                        <m:t>=</m:t>
                      </m:r>
                      <m:r>
                        <a:rPr lang="en-US" altLang="zh-CN" i="1">
                          <a:latin typeface="Cambria Math" panose="02040503050406030204" pitchFamily="18" charset="0"/>
                        </a:rPr>
                        <m:t>𝑖</m:t>
                      </m:r>
                      <m:f>
                        <m:fPr>
                          <m:ctrlPr>
                            <a:rPr lang="en-US" altLang="zh-CN" i="1">
                              <a:latin typeface="Cambria Math" panose="020405030504060302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0</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sinh</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𝛾</m:t>
                                  </m:r>
                                </m:e>
                                <m:sub>
                                  <m:r>
                                    <a:rPr lang="en-US" altLang="zh-CN" b="0" i="1" smtClean="0">
                                      <a:latin typeface="Cambria Math" panose="02040503050406030204" pitchFamily="18" charset="0"/>
                                    </a:rPr>
                                    <m:t>𝐵</m:t>
                                  </m:r>
                                </m:sub>
                              </m:sSub>
                              <m:r>
                                <a:rPr lang="en-US" altLang="zh-CN" b="0" i="1" smtClean="0">
                                  <a:latin typeface="Cambria Math" panose="02040503050406030204" pitchFamily="18" charset="0"/>
                                </a:rPr>
                                <m:t>𝑧</m:t>
                              </m:r>
                            </m:e>
                          </m:d>
                        </m:e>
                      </m:func>
                    </m:oMath>
                  </m:oMathPara>
                </a14:m>
                <a:endParaRPr lang="en-US" altLang="zh-CN">
                  <a:solidFill>
                    <a:schemeClr val="tx1"/>
                  </a:solidFill>
                </a:endParaRPr>
              </a:p>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𝑆</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r>
                        <a:rPr lang="en-US" altLang="zh-CN" b="0" i="1" smtClean="0">
                          <a:solidFill>
                            <a:schemeClr val="tx1"/>
                          </a:solidFill>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f>
                        <m:fPr>
                          <m:ctrlPr>
                            <a:rPr lang="en-US" altLang="zh-CN" i="1">
                              <a:latin typeface="Cambria Math" panose="02040503050406030204" pitchFamily="18" charset="0"/>
                            </a:rPr>
                          </m:ctrlPr>
                        </m:fPr>
                        <m:num>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𝜎</m:t>
                              </m:r>
                            </m:e>
                          </m:acc>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sinh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cosh</m:t>
                          </m:r>
                        </m:fName>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𝐵</m:t>
                                  </m:r>
                                </m:sub>
                              </m:sSub>
                              <m:r>
                                <a:rPr lang="en-US" altLang="zh-CN" i="1">
                                  <a:latin typeface="Cambria Math" panose="02040503050406030204" pitchFamily="18" charset="0"/>
                                </a:rPr>
                                <m:t>𝑧</m:t>
                              </m:r>
                            </m:e>
                          </m:d>
                        </m:e>
                      </m:func>
                    </m:oMath>
                  </m:oMathPara>
                </a14:m>
                <a:endParaRPr lang="en-US" altLang="zh-CN">
                  <a:solidFill>
                    <a:schemeClr val="tx1"/>
                  </a:solidFill>
                </a:endParaRPr>
              </a:p>
              <a:p>
                <a:r>
                  <a:rPr lang="en-US" altLang="zh-CN"/>
                  <a:t>Since the coupled mode equations are linear, we may write the general solution (c.f. Eq. 50 of [1]):</a:t>
                </a:r>
              </a:p>
              <a:p>
                <a:pPr/>
                <a14:m>
                  <m:oMathPara xmlns:m="http://schemas.openxmlformats.org/officeDocument/2006/math">
                    <m:oMathParaPr>
                      <m:jc m:val="centerGroup"/>
                    </m:oMathParaPr>
                    <m:oMath xmlns:m="http://schemas.openxmlformats.org/officeDocument/2006/math">
                      <m:d>
                        <m:dPr>
                          <m:ctrlPr>
                            <a:rPr lang="en-US" altLang="zh-CN" b="0" i="1" smtClean="0">
                              <a:solidFill>
                                <a:srgbClr val="C00000"/>
                              </a:solidFill>
                              <a:latin typeface="Cambria Math" panose="02040503050406030204" pitchFamily="18" charset="0"/>
                            </a:rPr>
                          </m:ctrlPr>
                        </m:dPr>
                        <m:e>
                          <m:eqArr>
                            <m:eqArrPr>
                              <m:ctrlPr>
                                <a:rPr lang="en-US" altLang="zh-CN" b="0" i="1" smtClean="0">
                                  <a:solidFill>
                                    <a:srgbClr val="C00000"/>
                                  </a:solidFill>
                                  <a:latin typeface="Cambria Math" panose="02040503050406030204" pitchFamily="18" charset="0"/>
                                </a:rPr>
                              </m:ctrlPr>
                            </m:eqArrPr>
                            <m:e>
                              <m:r>
                                <a:rPr lang="en-US" altLang="zh-CN" b="0" i="1" smtClean="0">
                                  <a:solidFill>
                                    <a:srgbClr val="C00000"/>
                                  </a:solidFill>
                                  <a:latin typeface="Cambria Math" panose="02040503050406030204" pitchFamily="18" charset="0"/>
                                </a:rPr>
                                <m:t>𝑅</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e>
                            <m:e>
                              <m:r>
                                <a:rPr lang="en-US" altLang="zh-CN" b="0" i="1" smtClean="0">
                                  <a:solidFill>
                                    <a:srgbClr val="C00000"/>
                                  </a:solidFill>
                                  <a:latin typeface="Cambria Math" panose="02040503050406030204" pitchFamily="18" charset="0"/>
                                </a:rPr>
                                <m:t>𝑆</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e>
                          </m:eqArr>
                        </m:e>
                      </m:d>
                      <m:r>
                        <a:rPr lang="en-US" altLang="zh-CN" b="0" i="1" smtClean="0">
                          <a:solidFill>
                            <a:srgbClr val="C00000"/>
                          </a:solidFill>
                          <a:latin typeface="Cambria Math" panose="02040503050406030204" pitchFamily="18" charset="0"/>
                        </a:rPr>
                        <m:t>=</m:t>
                      </m:r>
                      <m:d>
                        <m:dPr>
                          <m:ctrlPr>
                            <a:rPr lang="en-US" altLang="zh-CN" b="0" i="1" smtClean="0">
                              <a:solidFill>
                                <a:srgbClr val="C00000"/>
                              </a:solidFill>
                              <a:latin typeface="Cambria Math" panose="02040503050406030204" pitchFamily="18" charset="0"/>
                            </a:rPr>
                          </m:ctrlPr>
                        </m:dPr>
                        <m:e>
                          <m:m>
                            <m:mPr>
                              <m:mcs>
                                <m:mc>
                                  <m:mcPr>
                                    <m:count m:val="2"/>
                                    <m:mcJc m:val="center"/>
                                  </m:mcPr>
                                </m:mc>
                              </m:mcs>
                              <m:ctrlPr>
                                <a:rPr lang="en-US" altLang="zh-CN" b="0" i="1" smtClean="0">
                                  <a:solidFill>
                                    <a:srgbClr val="C00000"/>
                                  </a:solidFill>
                                  <a:latin typeface="Cambria Math" panose="02040503050406030204" pitchFamily="18" charset="0"/>
                                </a:rPr>
                              </m:ctrlPr>
                            </m:mPr>
                            <m:mr>
                              <m:e>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cosh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r>
                                          <a:rPr lang="en-US" altLang="zh-CN" i="1">
                                            <a:solidFill>
                                              <a:srgbClr val="C00000"/>
                                            </a:solidFill>
                                            <a:latin typeface="Cambria Math" panose="02040503050406030204" pitchFamily="18" charset="0"/>
                                          </a:rPr>
                                          <m:t>𝑧</m:t>
                                        </m:r>
                                      </m:e>
                                    </m:d>
                                  </m:e>
                                </m:func>
                                <m:r>
                                  <a:rPr lang="en-US" altLang="zh-CN" b="0" i="1" smtClean="0">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f>
                                  <m:fPr>
                                    <m:ctrlPr>
                                      <a:rPr lang="en-US" altLang="zh-CN" i="1">
                                        <a:solidFill>
                                          <a:srgbClr val="C00000"/>
                                        </a:solidFill>
                                        <a:latin typeface="Cambria Math" panose="02040503050406030204" pitchFamily="18" charset="0"/>
                                      </a:rPr>
                                    </m:ctrlPr>
                                  </m:fPr>
                                  <m:num>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num>
                                  <m:den>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den>
                                </m:f>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sinh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r>
                                          <a:rPr lang="en-US" altLang="zh-CN" i="1" smtClean="0">
                                            <a:solidFill>
                                              <a:srgbClr val="C00000"/>
                                            </a:solidFill>
                                            <a:latin typeface="Cambria Math" panose="02040503050406030204" pitchFamily="18" charset="0"/>
                                          </a:rPr>
                                          <m:t>𝑧</m:t>
                                        </m:r>
                                      </m:e>
                                    </m:d>
                                  </m:e>
                                </m:func>
                              </m:e>
                              <m:e>
                                <m:r>
                                  <a:rPr lang="en-US" altLang="zh-CN" i="1">
                                    <a:solidFill>
                                      <a:srgbClr val="C00000"/>
                                    </a:solidFill>
                                    <a:latin typeface="Cambria Math" panose="02040503050406030204" pitchFamily="18" charset="0"/>
                                  </a:rPr>
                                  <m:t>𝑖</m:t>
                                </m:r>
                                <m:f>
                                  <m:fPr>
                                    <m:ctrlPr>
                                      <a:rPr lang="en-US" altLang="zh-CN" i="1">
                                        <a:solidFill>
                                          <a:srgbClr val="C00000"/>
                                        </a:solidFill>
                                        <a:latin typeface="Cambria Math" panose="02040503050406030204" pitchFamily="18" charset="0"/>
                                      </a:rPr>
                                    </m:ctrlPr>
                                  </m:fPr>
                                  <m:num>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𝜅</m:t>
                                        </m:r>
                                      </m:e>
                                      <m:sub>
                                        <m:r>
                                          <a:rPr lang="en-US" altLang="zh-CN" i="1">
                                            <a:solidFill>
                                              <a:srgbClr val="C00000"/>
                                            </a:solidFill>
                                            <a:latin typeface="Cambria Math" panose="02040503050406030204" pitchFamily="18" charset="0"/>
                                          </a:rPr>
                                          <m:t>0</m:t>
                                        </m:r>
                                      </m:sub>
                                    </m:sSub>
                                  </m:num>
                                  <m:den>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den>
                                </m:f>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sinh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r>
                                          <a:rPr lang="en-US" altLang="zh-CN" i="1">
                                            <a:solidFill>
                                              <a:srgbClr val="C00000"/>
                                            </a:solidFill>
                                            <a:latin typeface="Cambria Math" panose="02040503050406030204" pitchFamily="18" charset="0"/>
                                          </a:rPr>
                                          <m:t>𝑧</m:t>
                                        </m:r>
                                      </m:e>
                                    </m:d>
                                  </m:e>
                                </m:func>
                              </m:e>
                            </m:mr>
                            <m:mr>
                              <m:e>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f>
                                  <m:fPr>
                                    <m:ctrlPr>
                                      <a:rPr lang="en-US" altLang="zh-CN" i="1">
                                        <a:solidFill>
                                          <a:srgbClr val="C00000"/>
                                        </a:solidFill>
                                        <a:latin typeface="Cambria Math" panose="02040503050406030204" pitchFamily="18" charset="0"/>
                                      </a:rPr>
                                    </m:ctrlPr>
                                  </m:fPr>
                                  <m:num>
                                    <m:sSubSup>
                                      <m:sSubSupPr>
                                        <m:ctrlPr>
                                          <a:rPr lang="en-US" altLang="zh-CN" i="1">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𝜅</m:t>
                                        </m:r>
                                      </m:e>
                                      <m:sub>
                                        <m:r>
                                          <a:rPr lang="en-US" altLang="zh-CN" i="1">
                                            <a:solidFill>
                                              <a:srgbClr val="C00000"/>
                                            </a:solidFill>
                                            <a:latin typeface="Cambria Math" panose="02040503050406030204" pitchFamily="18" charset="0"/>
                                          </a:rPr>
                                          <m:t>0</m:t>
                                        </m:r>
                                      </m:sub>
                                      <m:sup>
                                        <m:r>
                                          <a:rPr lang="en-US" altLang="zh-CN" i="1">
                                            <a:solidFill>
                                              <a:srgbClr val="C00000"/>
                                            </a:solidFill>
                                            <a:latin typeface="Cambria Math" panose="02040503050406030204" pitchFamily="18" charset="0"/>
                                          </a:rPr>
                                          <m:t>∗</m:t>
                                        </m:r>
                                      </m:sup>
                                    </m:sSubSup>
                                  </m:num>
                                  <m:den>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den>
                                </m:f>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sinh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r>
                                          <a:rPr lang="en-US" altLang="zh-CN" i="1">
                                            <a:solidFill>
                                              <a:srgbClr val="C00000"/>
                                            </a:solidFill>
                                            <a:latin typeface="Cambria Math" panose="02040503050406030204" pitchFamily="18" charset="0"/>
                                          </a:rPr>
                                          <m:t>𝑧</m:t>
                                        </m:r>
                                      </m:e>
                                    </m:d>
                                  </m:e>
                                </m:func>
                              </m:e>
                              <m:e>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cosh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r>
                                          <a:rPr lang="en-US" altLang="zh-CN" i="1">
                                            <a:solidFill>
                                              <a:srgbClr val="C00000"/>
                                            </a:solidFill>
                                            <a:latin typeface="Cambria Math" panose="02040503050406030204" pitchFamily="18" charset="0"/>
                                          </a:rPr>
                                          <m:t>𝑧</m:t>
                                        </m:r>
                                      </m:e>
                                    </m:d>
                                  </m:e>
                                </m:func>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f>
                                  <m:fPr>
                                    <m:ctrlPr>
                                      <a:rPr lang="en-US" altLang="zh-CN" i="1">
                                        <a:solidFill>
                                          <a:srgbClr val="C00000"/>
                                        </a:solidFill>
                                        <a:latin typeface="Cambria Math" panose="02040503050406030204" pitchFamily="18" charset="0"/>
                                      </a:rPr>
                                    </m:ctrlPr>
                                  </m:fPr>
                                  <m:num>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num>
                                  <m:den>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den>
                                </m:f>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sinh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r>
                                          <a:rPr lang="en-US" altLang="zh-CN" i="1">
                                            <a:solidFill>
                                              <a:srgbClr val="C00000"/>
                                            </a:solidFill>
                                            <a:latin typeface="Cambria Math" panose="02040503050406030204" pitchFamily="18" charset="0"/>
                                          </a:rPr>
                                          <m:t>𝑧</m:t>
                                        </m:r>
                                      </m:e>
                                    </m:d>
                                  </m:e>
                                </m:func>
                              </m:e>
                            </m:mr>
                          </m:m>
                        </m:e>
                      </m:d>
                      <m:d>
                        <m:dPr>
                          <m:ctrlPr>
                            <a:rPr lang="en-US" altLang="zh-CN" b="0" i="1" smtClean="0">
                              <a:solidFill>
                                <a:srgbClr val="C00000"/>
                              </a:solidFill>
                              <a:latin typeface="Cambria Math" panose="02040503050406030204" pitchFamily="18" charset="0"/>
                            </a:rPr>
                          </m:ctrlPr>
                        </m:dPr>
                        <m:e>
                          <m:eqArr>
                            <m:eqArrPr>
                              <m:ctrlPr>
                                <a:rPr lang="en-US" altLang="zh-CN" b="0" i="1" smtClean="0">
                                  <a:solidFill>
                                    <a:srgbClr val="C00000"/>
                                  </a:solidFill>
                                  <a:latin typeface="Cambria Math" panose="02040503050406030204" pitchFamily="18" charset="0"/>
                                </a:rPr>
                              </m:ctrlPr>
                            </m:eqArrPr>
                            <m:e>
                              <m:r>
                                <a:rPr lang="en-US" altLang="zh-CN" b="0" i="1" smtClean="0">
                                  <a:solidFill>
                                    <a:srgbClr val="C00000"/>
                                  </a:solidFill>
                                  <a:latin typeface="Cambria Math" panose="02040503050406030204" pitchFamily="18" charset="0"/>
                                </a:rPr>
                                <m:t>𝑅</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0</m:t>
                                  </m:r>
                                </m:e>
                              </m:d>
                            </m:e>
                            <m:e>
                              <m:r>
                                <a:rPr lang="en-US" altLang="zh-CN" b="0" i="1" smtClean="0">
                                  <a:solidFill>
                                    <a:srgbClr val="C00000"/>
                                  </a:solidFill>
                                  <a:latin typeface="Cambria Math" panose="02040503050406030204" pitchFamily="18" charset="0"/>
                                </a:rPr>
                                <m:t>𝑆</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0</m:t>
                                  </m:r>
                                </m:e>
                              </m:d>
                            </m:e>
                          </m:eqArr>
                        </m:e>
                      </m:d>
                    </m:oMath>
                  </m:oMathPara>
                </a14:m>
                <a:endParaRPr lang="en-US" altLang="zh-CN">
                  <a:solidFill>
                    <a:srgbClr val="C00000"/>
                  </a:solidFill>
                </a:endParaRPr>
              </a:p>
              <a:p>
                <a:r>
                  <a:rPr lang="en-US" altLang="zh-CN"/>
                  <a:t>Where the 2x2 coefficient matrix is known as the </a:t>
                </a:r>
                <a:r>
                  <a:rPr lang="en-US" altLang="zh-CN">
                    <a:solidFill>
                      <a:srgbClr val="C00000"/>
                    </a:solidFill>
                  </a:rPr>
                  <a:t>transfer matrix </a:t>
                </a:r>
                <a:r>
                  <a:rPr lang="en-US" altLang="zh-CN"/>
                  <a:t>for the grating.</a:t>
                </a:r>
              </a:p>
            </p:txBody>
          </p:sp>
        </mc:Choice>
        <mc:Fallback xmlns="">
          <p:sp>
            <p:nvSpPr>
              <p:cNvPr id="2" name="文本框 1">
                <a:extLst>
                  <a:ext uri="{FF2B5EF4-FFF2-40B4-BE49-F238E27FC236}">
                    <a16:creationId xmlns:a16="http://schemas.microsoft.com/office/drawing/2014/main" id="{CD015FC7-4F23-FE87-E9D2-DD44E0F37969}"/>
                  </a:ext>
                </a:extLst>
              </p:cNvPr>
              <p:cNvSpPr txBox="1">
                <a:spLocks noRot="1" noChangeAspect="1" noMove="1" noResize="1" noEditPoints="1" noAdjustHandles="1" noChangeArrowheads="1" noChangeShapeType="1" noTextEdit="1"/>
              </p:cNvSpPr>
              <p:nvPr/>
            </p:nvSpPr>
            <p:spPr>
              <a:xfrm>
                <a:off x="134223" y="829733"/>
                <a:ext cx="12015444" cy="5325625"/>
              </a:xfrm>
              <a:prstGeom prst="rect">
                <a:avLst/>
              </a:prstGeom>
              <a:blipFill>
                <a:blip r:embed="rId3"/>
                <a:stretch>
                  <a:fillRect l="-406" t="-572" b="-915"/>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42ECF9B2-BB42-4784-EE3E-B0CF638BD73F}"/>
              </a:ext>
            </a:extLst>
          </p:cNvPr>
          <p:cNvSpPr txBox="1"/>
          <p:nvPr/>
        </p:nvSpPr>
        <p:spPr>
          <a:xfrm>
            <a:off x="134224" y="6514050"/>
            <a:ext cx="11656503" cy="276999"/>
          </a:xfrm>
          <a:prstGeom prst="rect">
            <a:avLst/>
          </a:prstGeom>
          <a:noFill/>
        </p:spPr>
        <p:txBody>
          <a:bodyPr wrap="square" rtlCol="0">
            <a:spAutoFit/>
          </a:bodyPr>
          <a:lstStyle/>
          <a:p>
            <a:r>
              <a:rPr lang="en-US" altLang="zh-CN" sz="1200"/>
              <a:t>[1] Erdogan, Turan. "Fiber grating spectra." </a:t>
            </a:r>
            <a:r>
              <a:rPr lang="en-US" altLang="zh-CN" sz="1200" i="1"/>
              <a:t>Journal of lightwave technology</a:t>
            </a:r>
            <a:r>
              <a:rPr lang="en-US" altLang="zh-CN" sz="1200"/>
              <a:t> 15.8 (2002): 1277-1294.</a:t>
            </a:r>
            <a:endParaRPr lang="zh-CN" altLang="en-US" sz="1200"/>
          </a:p>
        </p:txBody>
      </p:sp>
      <p:sp>
        <p:nvSpPr>
          <p:cNvPr id="5" name="灯片编号占位符 4">
            <a:extLst>
              <a:ext uri="{FF2B5EF4-FFF2-40B4-BE49-F238E27FC236}">
                <a16:creationId xmlns:a16="http://schemas.microsoft.com/office/drawing/2014/main" id="{70C92D09-7CB6-E227-42DC-CD57D12698A0}"/>
              </a:ext>
            </a:extLst>
          </p:cNvPr>
          <p:cNvSpPr>
            <a:spLocks noGrp="1"/>
          </p:cNvSpPr>
          <p:nvPr>
            <p:ph type="sldNum" sz="quarter" idx="12"/>
          </p:nvPr>
        </p:nvSpPr>
        <p:spPr/>
        <p:txBody>
          <a:bodyPr/>
          <a:lstStyle/>
          <a:p>
            <a:fld id="{81360D91-3B06-4001-BEBA-7D60DA98D83B}" type="slidenum">
              <a:rPr lang="zh-CN" altLang="en-US" smtClean="0"/>
              <a:t>17</a:t>
            </a:fld>
            <a:endParaRPr lang="zh-CN" altLang="en-US"/>
          </a:p>
        </p:txBody>
      </p:sp>
    </p:spTree>
    <p:extLst>
      <p:ext uri="{BB962C8B-B14F-4D97-AF65-F5344CB8AC3E}">
        <p14:creationId xmlns:p14="http://schemas.microsoft.com/office/powerpoint/2010/main" val="410775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22DA9-C3BD-A573-48BC-37BED615427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B0B8708-883C-51A1-34E3-D6EC5BA52774}"/>
              </a:ext>
            </a:extLst>
          </p:cNvPr>
          <p:cNvSpPr txBox="1"/>
          <p:nvPr/>
        </p:nvSpPr>
        <p:spPr>
          <a:xfrm>
            <a:off x="134224" y="146807"/>
            <a:ext cx="9496338" cy="461665"/>
          </a:xfrm>
          <a:prstGeom prst="rect">
            <a:avLst/>
          </a:prstGeom>
          <a:noFill/>
        </p:spPr>
        <p:txBody>
          <a:bodyPr wrap="square" rtlCol="0">
            <a:spAutoFit/>
          </a:bodyPr>
          <a:lstStyle/>
          <a:p>
            <a:r>
              <a:rPr lang="en-US" altLang="zh-CN" sz="2400"/>
              <a:t>Transmission and reflection coefficients for grating</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EC0EB9E-484C-ABAC-08E9-1778D29E7981}"/>
                  </a:ext>
                </a:extLst>
              </p:cNvPr>
              <p:cNvSpPr txBox="1"/>
              <p:nvPr/>
            </p:nvSpPr>
            <p:spPr>
              <a:xfrm>
                <a:off x="134223" y="829733"/>
                <a:ext cx="12015444" cy="4171848"/>
              </a:xfrm>
              <a:prstGeom prst="rect">
                <a:avLst/>
              </a:prstGeom>
              <a:noFill/>
            </p:spPr>
            <p:txBody>
              <a:bodyPr wrap="square" rtlCol="0">
                <a:spAutoFit/>
              </a:bodyPr>
              <a:lstStyle/>
              <a:p>
                <a:r>
                  <a:rPr lang="en-US" altLang="zh-CN"/>
                  <a:t>To calculate transmission and reflection coefficients, we substitute </a:t>
                </a:r>
                <a14:m>
                  <m:oMath xmlns:m="http://schemas.openxmlformats.org/officeDocument/2006/math">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oMath>
                </a14:m>
                <a:r>
                  <a:rPr lang="en-US" altLang="zh-CN"/>
                  <a:t> and </a:t>
                </a:r>
                <a14:m>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𝐿</m:t>
                        </m:r>
                      </m:e>
                    </m:d>
                    <m:r>
                      <a:rPr lang="en-US" altLang="zh-CN" b="0" i="1" smtClean="0">
                        <a:latin typeface="Cambria Math" panose="02040503050406030204" pitchFamily="18" charset="0"/>
                      </a:rPr>
                      <m:t>=0</m:t>
                    </m:r>
                  </m:oMath>
                </a14:m>
                <a:r>
                  <a:rPr lang="en-US" altLang="zh-CN"/>
                  <a:t> into the equation:</a:t>
                </a:r>
              </a:p>
              <a:p>
                <a:pPr/>
                <a14:m>
                  <m:oMathPara xmlns:m="http://schemas.openxmlformats.org/officeDocument/2006/math">
                    <m:oMathParaPr>
                      <m:jc m:val="centerGroup"/>
                    </m:oMathParaPr>
                    <m:oMath xmlns:m="http://schemas.openxmlformats.org/officeDocument/2006/math">
                      <m:d>
                        <m:dPr>
                          <m:ctrlPr>
                            <a:rPr lang="en-US" altLang="zh-CN" b="0" i="1" smtClean="0">
                              <a:solidFill>
                                <a:schemeClr val="tx1"/>
                              </a:solidFill>
                              <a:latin typeface="Cambria Math" panose="02040503050406030204" pitchFamily="18" charset="0"/>
                            </a:rPr>
                          </m:ctrlPr>
                        </m:dPr>
                        <m:e>
                          <m:eqArr>
                            <m:eqArrPr>
                              <m:ctrlPr>
                                <a:rPr lang="en-US" altLang="zh-CN" b="0" i="1" smtClean="0">
                                  <a:solidFill>
                                    <a:schemeClr val="tx1"/>
                                  </a:solidFill>
                                  <a:latin typeface="Cambria Math" panose="02040503050406030204" pitchFamily="18" charset="0"/>
                                </a:rPr>
                              </m:ctrlPr>
                            </m:eqArrPr>
                            <m:e>
                              <m:r>
                                <a:rPr lang="en-US" altLang="zh-CN" b="0" i="1" smtClean="0">
                                  <a:solidFill>
                                    <a:schemeClr val="tx1"/>
                                  </a:solidFill>
                                  <a:latin typeface="Cambria Math" panose="02040503050406030204" pitchFamily="18" charset="0"/>
                                </a:rPr>
                                <m:t>𝑅</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𝐿</m:t>
                                  </m:r>
                                </m:e>
                              </m:d>
                            </m:e>
                            <m:e>
                              <m:r>
                                <a:rPr lang="en-US" altLang="zh-CN" b="0" i="1" smtClean="0">
                                  <a:solidFill>
                                    <a:schemeClr val="tx1"/>
                                  </a:solidFill>
                                  <a:latin typeface="Cambria Math" panose="02040503050406030204" pitchFamily="18" charset="0"/>
                                </a:rPr>
                                <m:t>𝑆</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𝐿</m:t>
                                  </m:r>
                                </m:e>
                              </m:d>
                            </m:e>
                          </m:eqArr>
                        </m:e>
                      </m:d>
                      <m:r>
                        <a:rPr lang="en-US" altLang="zh-CN" b="0" i="1" smtClean="0">
                          <a:solidFill>
                            <a:schemeClr val="tx1"/>
                          </a:solidFill>
                          <a:latin typeface="Cambria Math" panose="02040503050406030204" pitchFamily="18" charset="0"/>
                        </a:rPr>
                        <m:t>=</m:t>
                      </m:r>
                      <m:d>
                        <m:dPr>
                          <m:ctrlPr>
                            <a:rPr lang="en-US" altLang="zh-CN" b="0" i="1" smtClean="0">
                              <a:solidFill>
                                <a:schemeClr val="tx1"/>
                              </a:solidFill>
                              <a:latin typeface="Cambria Math" panose="02040503050406030204" pitchFamily="18" charset="0"/>
                            </a:rPr>
                          </m:ctrlPr>
                        </m:dPr>
                        <m:e>
                          <m:m>
                            <m:mPr>
                              <m:mcs>
                                <m:mc>
                                  <m:mcPr>
                                    <m:count m:val="2"/>
                                    <m:mcJc m:val="center"/>
                                  </m:mcPr>
                                </m:mc>
                              </m:mcs>
                              <m:ctrlPr>
                                <a:rPr lang="en-US" altLang="zh-CN" b="0" i="1" smtClean="0">
                                  <a:solidFill>
                                    <a:schemeClr val="tx1"/>
                                  </a:solidFill>
                                  <a:latin typeface="Cambria Math" panose="02040503050406030204" pitchFamily="18" charset="0"/>
                                </a:rPr>
                              </m:ctrlPr>
                            </m:mPr>
                            <m:mr>
                              <m:e>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cosh</m:t>
                                    </m:r>
                                  </m:fName>
                                  <m:e>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r>
                                          <a:rPr lang="en-US" altLang="zh-CN" i="1">
                                            <a:solidFill>
                                              <a:schemeClr val="tx1"/>
                                            </a:solidFill>
                                            <a:latin typeface="Cambria Math" panose="02040503050406030204" pitchFamily="18" charset="0"/>
                                          </a:rPr>
                                          <m:t>𝐿</m:t>
                                        </m:r>
                                      </m:e>
                                    </m:d>
                                  </m:e>
                                </m:func>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f>
                                  <m:fPr>
                                    <m:ctrlPr>
                                      <a:rPr lang="en-US" altLang="zh-CN" i="1">
                                        <a:solidFill>
                                          <a:schemeClr val="tx1"/>
                                        </a:solidFill>
                                        <a:latin typeface="Cambria Math" panose="02040503050406030204" pitchFamily="18" charset="0"/>
                                      </a:rPr>
                                    </m:ctrlPr>
                                  </m:fPr>
                                  <m:num>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𝜎</m:t>
                                        </m:r>
                                      </m:e>
                                    </m:acc>
                                  </m:num>
                                  <m:den>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den>
                                </m:f>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sinh</m:t>
                                    </m:r>
                                  </m:fName>
                                  <m:e>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r>
                                          <a:rPr lang="en-US" altLang="zh-CN" i="1">
                                            <a:solidFill>
                                              <a:schemeClr val="tx1"/>
                                            </a:solidFill>
                                            <a:latin typeface="Cambria Math" panose="02040503050406030204" pitchFamily="18" charset="0"/>
                                          </a:rPr>
                                          <m:t>𝐿</m:t>
                                        </m:r>
                                      </m:e>
                                    </m:d>
                                  </m:e>
                                </m:func>
                              </m:e>
                              <m:e>
                                <m:r>
                                  <a:rPr lang="en-US" altLang="zh-CN" i="1">
                                    <a:solidFill>
                                      <a:schemeClr val="tx1"/>
                                    </a:solidFill>
                                    <a:latin typeface="Cambria Math" panose="02040503050406030204" pitchFamily="18" charset="0"/>
                                  </a:rPr>
                                  <m:t>𝑖</m:t>
                                </m:r>
                                <m:f>
                                  <m:fPr>
                                    <m:ctrlPr>
                                      <a:rPr lang="en-US" altLang="zh-CN" i="1">
                                        <a:solidFill>
                                          <a:schemeClr val="tx1"/>
                                        </a:solidFill>
                                        <a:latin typeface="Cambria Math" panose="02040503050406030204" pitchFamily="18" charset="0"/>
                                      </a:rPr>
                                    </m:ctrlPr>
                                  </m:fPr>
                                  <m:num>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𝜅</m:t>
                                        </m:r>
                                      </m:e>
                                      <m:sub>
                                        <m:r>
                                          <a:rPr lang="en-US" altLang="zh-CN" i="1">
                                            <a:solidFill>
                                              <a:schemeClr val="tx1"/>
                                            </a:solidFill>
                                            <a:latin typeface="Cambria Math" panose="02040503050406030204" pitchFamily="18" charset="0"/>
                                          </a:rPr>
                                          <m:t>0</m:t>
                                        </m:r>
                                      </m:sub>
                                    </m:sSub>
                                  </m:num>
                                  <m:den>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den>
                                </m:f>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sinh</m:t>
                                    </m:r>
                                  </m:fName>
                                  <m:e>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r>
                                          <a:rPr lang="en-US" altLang="zh-CN" i="1">
                                            <a:solidFill>
                                              <a:schemeClr val="tx1"/>
                                            </a:solidFill>
                                            <a:latin typeface="Cambria Math" panose="02040503050406030204" pitchFamily="18" charset="0"/>
                                          </a:rPr>
                                          <m:t>𝐿</m:t>
                                        </m:r>
                                      </m:e>
                                    </m:d>
                                  </m:e>
                                </m:func>
                              </m:e>
                            </m:mr>
                            <m:mr>
                              <m:e>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f>
                                  <m:fPr>
                                    <m:ctrlPr>
                                      <a:rPr lang="en-US" altLang="zh-CN" i="1">
                                        <a:solidFill>
                                          <a:schemeClr val="tx1"/>
                                        </a:solidFill>
                                        <a:latin typeface="Cambria Math" panose="02040503050406030204" pitchFamily="18" charset="0"/>
                                      </a:rPr>
                                    </m:ctrlPr>
                                  </m:fPr>
                                  <m:num>
                                    <m:sSubSup>
                                      <m:sSubSupPr>
                                        <m:ctrlPr>
                                          <a:rPr lang="en-US" altLang="zh-CN" i="1">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𝜅</m:t>
                                        </m:r>
                                      </m:e>
                                      <m:sub>
                                        <m:r>
                                          <a:rPr lang="en-US" altLang="zh-CN" i="1">
                                            <a:solidFill>
                                              <a:schemeClr val="tx1"/>
                                            </a:solidFill>
                                            <a:latin typeface="Cambria Math" panose="02040503050406030204" pitchFamily="18" charset="0"/>
                                          </a:rPr>
                                          <m:t>0</m:t>
                                        </m:r>
                                      </m:sub>
                                      <m:sup>
                                        <m:r>
                                          <a:rPr lang="en-US" altLang="zh-CN" i="1">
                                            <a:solidFill>
                                              <a:schemeClr val="tx1"/>
                                            </a:solidFill>
                                            <a:latin typeface="Cambria Math" panose="02040503050406030204" pitchFamily="18" charset="0"/>
                                          </a:rPr>
                                          <m:t>∗</m:t>
                                        </m:r>
                                      </m:sup>
                                    </m:sSubSup>
                                  </m:num>
                                  <m:den>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den>
                                </m:f>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sinh</m:t>
                                    </m:r>
                                  </m:fName>
                                  <m:e>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r>
                                          <a:rPr lang="en-US" altLang="zh-CN" i="1">
                                            <a:solidFill>
                                              <a:schemeClr val="tx1"/>
                                            </a:solidFill>
                                            <a:latin typeface="Cambria Math" panose="02040503050406030204" pitchFamily="18" charset="0"/>
                                          </a:rPr>
                                          <m:t>𝐿</m:t>
                                        </m:r>
                                      </m:e>
                                    </m:d>
                                  </m:e>
                                </m:func>
                              </m:e>
                              <m:e>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cosh</m:t>
                                    </m:r>
                                  </m:fName>
                                  <m:e>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r>
                                          <a:rPr lang="en-US" altLang="zh-CN" i="1">
                                            <a:solidFill>
                                              <a:schemeClr val="tx1"/>
                                            </a:solidFill>
                                            <a:latin typeface="Cambria Math" panose="02040503050406030204" pitchFamily="18" charset="0"/>
                                          </a:rPr>
                                          <m:t>𝐿</m:t>
                                        </m:r>
                                      </m:e>
                                    </m:d>
                                  </m:e>
                                </m:func>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f>
                                  <m:fPr>
                                    <m:ctrlPr>
                                      <a:rPr lang="en-US" altLang="zh-CN" i="1">
                                        <a:solidFill>
                                          <a:schemeClr val="tx1"/>
                                        </a:solidFill>
                                        <a:latin typeface="Cambria Math" panose="02040503050406030204" pitchFamily="18" charset="0"/>
                                      </a:rPr>
                                    </m:ctrlPr>
                                  </m:fPr>
                                  <m:num>
                                    <m:acc>
                                      <m:accPr>
                                        <m:chr m:val="̂"/>
                                        <m:ctrlPr>
                                          <a:rPr lang="en-US" altLang="zh-CN" i="1">
                                            <a:solidFill>
                                              <a:schemeClr val="tx1"/>
                                            </a:solidFill>
                                            <a:latin typeface="Cambria Math" panose="02040503050406030204" pitchFamily="18" charset="0"/>
                                          </a:rPr>
                                        </m:ctrlPr>
                                      </m:accPr>
                                      <m:e>
                                        <m:r>
                                          <a:rPr lang="en-US" altLang="zh-CN" i="1">
                                            <a:solidFill>
                                              <a:schemeClr val="tx1"/>
                                            </a:solidFill>
                                            <a:latin typeface="Cambria Math" panose="02040503050406030204" pitchFamily="18" charset="0"/>
                                          </a:rPr>
                                          <m:t>𝜎</m:t>
                                        </m:r>
                                      </m:e>
                                    </m:acc>
                                  </m:num>
                                  <m:den>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den>
                                </m:f>
                                <m:func>
                                  <m:funcPr>
                                    <m:ctrlPr>
                                      <a:rPr lang="en-US" altLang="zh-CN" i="1">
                                        <a:solidFill>
                                          <a:schemeClr val="tx1"/>
                                        </a:solidFill>
                                        <a:latin typeface="Cambria Math" panose="02040503050406030204" pitchFamily="18" charset="0"/>
                                      </a:rPr>
                                    </m:ctrlPr>
                                  </m:funcPr>
                                  <m:fName>
                                    <m:r>
                                      <m:rPr>
                                        <m:sty m:val="p"/>
                                      </m:rPr>
                                      <a:rPr lang="en-US" altLang="zh-CN">
                                        <a:solidFill>
                                          <a:schemeClr val="tx1"/>
                                        </a:solidFill>
                                        <a:latin typeface="Cambria Math" panose="02040503050406030204" pitchFamily="18" charset="0"/>
                                      </a:rPr>
                                      <m:t>sinh</m:t>
                                    </m:r>
                                  </m:fName>
                                  <m:e>
                                    <m:d>
                                      <m:dPr>
                                        <m:ctrlPr>
                                          <a:rPr lang="en-US" altLang="zh-CN" i="1">
                                            <a:solidFill>
                                              <a:schemeClr val="tx1"/>
                                            </a:solidFill>
                                            <a:latin typeface="Cambria Math" panose="02040503050406030204" pitchFamily="18" charset="0"/>
                                          </a:rPr>
                                        </m:ctrlPr>
                                      </m:dPr>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𝛾</m:t>
                                            </m:r>
                                          </m:e>
                                          <m:sub>
                                            <m:r>
                                              <a:rPr lang="en-US" altLang="zh-CN" i="1">
                                                <a:solidFill>
                                                  <a:schemeClr val="tx1"/>
                                                </a:solidFill>
                                                <a:latin typeface="Cambria Math" panose="02040503050406030204" pitchFamily="18" charset="0"/>
                                              </a:rPr>
                                              <m:t>𝐵</m:t>
                                            </m:r>
                                          </m:sub>
                                        </m:sSub>
                                        <m:r>
                                          <a:rPr lang="en-US" altLang="zh-CN" i="1">
                                            <a:solidFill>
                                              <a:schemeClr val="tx1"/>
                                            </a:solidFill>
                                            <a:latin typeface="Cambria Math" panose="02040503050406030204" pitchFamily="18" charset="0"/>
                                          </a:rPr>
                                          <m:t>𝐿</m:t>
                                        </m:r>
                                      </m:e>
                                    </m:d>
                                  </m:e>
                                </m:func>
                              </m:e>
                            </m:mr>
                          </m:m>
                        </m:e>
                      </m:d>
                      <m:d>
                        <m:dPr>
                          <m:ctrlPr>
                            <a:rPr lang="en-US" altLang="zh-CN" b="0" i="1" smtClean="0">
                              <a:solidFill>
                                <a:schemeClr val="tx1"/>
                              </a:solidFill>
                              <a:latin typeface="Cambria Math" panose="02040503050406030204" pitchFamily="18" charset="0"/>
                            </a:rPr>
                          </m:ctrlPr>
                        </m:dPr>
                        <m:e>
                          <m:eqArr>
                            <m:eqArrPr>
                              <m:ctrlPr>
                                <a:rPr lang="en-US" altLang="zh-CN" b="0" i="1" smtClean="0">
                                  <a:solidFill>
                                    <a:schemeClr val="tx1"/>
                                  </a:solidFill>
                                  <a:latin typeface="Cambria Math" panose="02040503050406030204" pitchFamily="18" charset="0"/>
                                </a:rPr>
                              </m:ctrlPr>
                            </m:eqArrPr>
                            <m:e>
                              <m:r>
                                <a:rPr lang="en-US" altLang="zh-CN" b="0" i="1" smtClean="0">
                                  <a:solidFill>
                                    <a:schemeClr val="tx1"/>
                                  </a:solidFill>
                                  <a:latin typeface="Cambria Math" panose="02040503050406030204" pitchFamily="18" charset="0"/>
                                </a:rPr>
                                <m:t>𝑅</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e>
                            <m:e>
                              <m:r>
                                <a:rPr lang="en-US" altLang="zh-CN" b="0" i="1" smtClean="0">
                                  <a:solidFill>
                                    <a:schemeClr val="tx1"/>
                                  </a:solidFill>
                                  <a:latin typeface="Cambria Math" panose="02040503050406030204" pitchFamily="18" charset="0"/>
                                </a:rPr>
                                <m:t>𝑆</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0</m:t>
                                  </m:r>
                                </m:e>
                              </m:d>
                            </m:e>
                          </m:eqArr>
                        </m:e>
                      </m:d>
                    </m:oMath>
                  </m:oMathPara>
                </a14:m>
                <a:endParaRPr lang="en-US" altLang="zh-CN">
                  <a:solidFill>
                    <a:schemeClr val="tx1"/>
                  </a:solidFill>
                </a:endParaRPr>
              </a:p>
              <a:p>
                <a:endParaRPr lang="en-US" altLang="zh-CN"/>
              </a:p>
              <a:p>
                <a:r>
                  <a:rPr lang="en-US" altLang="zh-CN"/>
                  <a:t>Which leads to the expressions for the amplitude transmission and reflection coefficients as follows (c.f. Eq. 21 of [1]):</a:t>
                </a:r>
              </a:p>
              <a:p>
                <a:endParaRPr lang="en-US" altLang="zh-CN"/>
              </a:p>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𝑡</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𝑅</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𝐿</m:t>
                          </m:r>
                        </m:e>
                      </m:d>
                      <m:r>
                        <a:rPr lang="en-US" altLang="zh-CN" b="0" i="1" smtClean="0">
                          <a:solidFill>
                            <a:srgbClr val="C00000"/>
                          </a:solidFill>
                          <a:latin typeface="Cambria Math" panose="02040503050406030204" pitchFamily="18" charset="0"/>
                        </a:rPr>
                        <m:t>=</m:t>
                      </m:r>
                      <m:f>
                        <m:fPr>
                          <m:ctrlPr>
                            <a:rPr lang="en-US" altLang="zh-CN" i="1">
                              <a:solidFill>
                                <a:srgbClr val="C00000"/>
                              </a:solidFill>
                              <a:latin typeface="Cambria Math" panose="02040503050406030204" pitchFamily="18" charset="0"/>
                            </a:rPr>
                          </m:ctrlPr>
                        </m:fPr>
                        <m:num>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num>
                        <m:den>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cosh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r>
                                    <a:rPr lang="en-US" altLang="zh-CN" i="1">
                                      <a:solidFill>
                                        <a:srgbClr val="C00000"/>
                                      </a:solidFill>
                                      <a:latin typeface="Cambria Math" panose="02040503050406030204" pitchFamily="18" charset="0"/>
                                    </a:rPr>
                                    <m:t>𝐿</m:t>
                                  </m:r>
                                </m:e>
                              </m:d>
                            </m:e>
                          </m:func>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𝑖</m:t>
                          </m:r>
                          <m:acc>
                            <m:accPr>
                              <m:chr m:val="̂"/>
                              <m:ctrlPr>
                                <a:rPr lang="en-US" altLang="zh-CN" b="0" i="1" smtClean="0">
                                  <a:solidFill>
                                    <a:srgbClr val="C00000"/>
                                  </a:solidFill>
                                  <a:latin typeface="Cambria Math" panose="02040503050406030204" pitchFamily="18" charset="0"/>
                                </a:rPr>
                              </m:ctrlPr>
                            </m:accPr>
                            <m:e>
                              <m:r>
                                <a:rPr lang="en-US" altLang="zh-CN" b="0" i="1" smtClean="0">
                                  <a:solidFill>
                                    <a:srgbClr val="C00000"/>
                                  </a:solidFill>
                                  <a:latin typeface="Cambria Math" panose="02040503050406030204" pitchFamily="18" charset="0"/>
                                </a:rPr>
                                <m:t>𝜎</m:t>
                              </m:r>
                            </m:e>
                          </m:acc>
                          <m:func>
                            <m:funcPr>
                              <m:ctrlPr>
                                <a:rPr lang="en-US" altLang="zh-CN" b="0" i="1" smtClean="0">
                                  <a:solidFill>
                                    <a:srgbClr val="C00000"/>
                                  </a:solidFill>
                                  <a:latin typeface="Cambria Math" panose="02040503050406030204" pitchFamily="18" charset="0"/>
                                </a:rPr>
                              </m:ctrlPr>
                            </m:funcPr>
                            <m:fName>
                              <m:r>
                                <m:rPr>
                                  <m:sty m:val="p"/>
                                </m:rPr>
                                <a:rPr lang="en-US" altLang="zh-CN" b="0" i="0" smtClean="0">
                                  <a:solidFill>
                                    <a:srgbClr val="C00000"/>
                                  </a:solidFill>
                                  <a:latin typeface="Cambria Math" panose="02040503050406030204" pitchFamily="18" charset="0"/>
                                </a:rPr>
                                <m:t>sinh</m:t>
                              </m:r>
                            </m:fName>
                            <m:e>
                              <m:d>
                                <m:dPr>
                                  <m:ctrlPr>
                                    <a:rPr lang="en-US" altLang="zh-CN" b="0" i="1" smtClean="0">
                                      <a:solidFill>
                                        <a:srgbClr val="C00000"/>
                                      </a:solidFill>
                                      <a:latin typeface="Cambria Math" panose="02040503050406030204" pitchFamily="18" charset="0"/>
                                    </a:rPr>
                                  </m:ctrlPr>
                                </m:dPr>
                                <m:e>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𝛾</m:t>
                                      </m:r>
                                    </m:e>
                                    <m:sub>
                                      <m:r>
                                        <a:rPr lang="en-US" altLang="zh-CN" b="0" i="1" smtClean="0">
                                          <a:solidFill>
                                            <a:srgbClr val="C00000"/>
                                          </a:solidFill>
                                          <a:latin typeface="Cambria Math" panose="02040503050406030204" pitchFamily="18" charset="0"/>
                                        </a:rPr>
                                        <m:t>𝐵</m:t>
                                      </m:r>
                                    </m:sub>
                                  </m:sSub>
                                  <m:r>
                                    <a:rPr lang="en-US" altLang="zh-CN" b="0" i="1" smtClean="0">
                                      <a:solidFill>
                                        <a:srgbClr val="C00000"/>
                                      </a:solidFill>
                                      <a:latin typeface="Cambria Math" panose="02040503050406030204" pitchFamily="18" charset="0"/>
                                    </a:rPr>
                                    <m:t>𝐿</m:t>
                                  </m:r>
                                </m:e>
                              </m:d>
                            </m:e>
                          </m:func>
                        </m:den>
                      </m:f>
                    </m:oMath>
                  </m:oMathPara>
                </a14:m>
                <a:endParaRPr lang="en-US" altLang="zh-CN">
                  <a:solidFill>
                    <a:srgbClr val="C00000"/>
                  </a:solidFill>
                </a:endParaRPr>
              </a:p>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𝑟</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𝑆</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0</m:t>
                          </m:r>
                        </m:e>
                      </m:d>
                      <m:r>
                        <a:rPr lang="en-US" altLang="zh-CN" b="0" i="1" smtClean="0">
                          <a:solidFill>
                            <a:srgbClr val="C00000"/>
                          </a:solidFill>
                          <a:latin typeface="Cambria Math" panose="02040503050406030204" pitchFamily="18" charset="0"/>
                        </a:rPr>
                        <m:t>=</m:t>
                      </m:r>
                      <m:f>
                        <m:fPr>
                          <m:ctrlPr>
                            <a:rPr lang="en-US" altLang="zh-CN" i="1">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𝑖</m:t>
                          </m:r>
                          <m:sSubSup>
                            <m:sSubSupPr>
                              <m:ctrlPr>
                                <a:rPr lang="en-US" altLang="zh-CN" i="1">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𝜅</m:t>
                              </m:r>
                            </m:e>
                            <m:sub>
                              <m:r>
                                <a:rPr lang="en-US" altLang="zh-CN" i="1">
                                  <a:solidFill>
                                    <a:srgbClr val="C00000"/>
                                  </a:solidFill>
                                  <a:latin typeface="Cambria Math" panose="02040503050406030204" pitchFamily="18" charset="0"/>
                                </a:rPr>
                                <m:t>0</m:t>
                              </m:r>
                            </m:sub>
                            <m:sup>
                              <m:r>
                                <a:rPr lang="en-US" altLang="zh-CN" i="1">
                                  <a:solidFill>
                                    <a:srgbClr val="C00000"/>
                                  </a:solidFill>
                                  <a:latin typeface="Cambria Math" panose="02040503050406030204" pitchFamily="18" charset="0"/>
                                </a:rPr>
                                <m:t>∗</m:t>
                              </m:r>
                            </m:sup>
                          </m:sSubSup>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sinh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r>
                                    <a:rPr lang="en-US" altLang="zh-CN" i="1">
                                      <a:solidFill>
                                        <a:srgbClr val="C00000"/>
                                      </a:solidFill>
                                      <a:latin typeface="Cambria Math" panose="02040503050406030204" pitchFamily="18" charset="0"/>
                                    </a:rPr>
                                    <m:t>𝐿</m:t>
                                  </m:r>
                                </m:e>
                              </m:d>
                            </m:e>
                          </m:func>
                        </m:num>
                        <m:den>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cosh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r>
                                    <a:rPr lang="en-US" altLang="zh-CN" i="1">
                                      <a:solidFill>
                                        <a:srgbClr val="C00000"/>
                                      </a:solidFill>
                                      <a:latin typeface="Cambria Math" panose="02040503050406030204" pitchFamily="18" charset="0"/>
                                    </a:rPr>
                                    <m:t>𝐿</m:t>
                                  </m:r>
                                </m:e>
                              </m:d>
                            </m:e>
                          </m:func>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sinh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sub>
                                  </m:sSub>
                                  <m:r>
                                    <a:rPr lang="en-US" altLang="zh-CN" i="1">
                                      <a:solidFill>
                                        <a:srgbClr val="C00000"/>
                                      </a:solidFill>
                                      <a:latin typeface="Cambria Math" panose="02040503050406030204" pitchFamily="18" charset="0"/>
                                    </a:rPr>
                                    <m:t>𝐿</m:t>
                                  </m:r>
                                </m:e>
                              </m:d>
                            </m:e>
                          </m:func>
                        </m:den>
                      </m:f>
                    </m:oMath>
                  </m:oMathPara>
                </a14:m>
                <a:endParaRPr lang="en-US" altLang="zh-CN">
                  <a:solidFill>
                    <a:srgbClr val="C00000"/>
                  </a:solidFill>
                </a:endParaRPr>
              </a:p>
              <a:p>
                <a:endParaRPr lang="en-US" altLang="zh-CN"/>
              </a:p>
              <a:p>
                <a:r>
                  <a:rPr lang="en-US" altLang="zh-CN">
                    <a:solidFill>
                      <a:schemeClr val="tx1"/>
                    </a:solidFill>
                  </a:rPr>
                  <a:t>It can be shown that </a:t>
                </a:r>
                <a14:m>
                  <m:oMath xmlns:m="http://schemas.openxmlformats.org/officeDocument/2006/math">
                    <m:sSup>
                      <m:sSupPr>
                        <m:ctrlPr>
                          <a:rPr lang="en-US" altLang="zh-CN" b="0" i="1" smtClean="0">
                            <a:solidFill>
                              <a:schemeClr val="tx1"/>
                            </a:solidFill>
                            <a:latin typeface="Cambria Math" panose="02040503050406030204" pitchFamily="18" charset="0"/>
                          </a:rPr>
                        </m:ctrlPr>
                      </m:sSupPr>
                      <m:e>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𝑡</m:t>
                            </m:r>
                          </m:e>
                        </m:d>
                      </m:e>
                      <m:sup>
                        <m:r>
                          <a:rPr lang="en-US" altLang="zh-CN" b="0" i="1" smtClean="0">
                            <a:solidFill>
                              <a:schemeClr val="tx1"/>
                            </a:solidFill>
                            <a:latin typeface="Cambria Math" panose="02040503050406030204" pitchFamily="18" charset="0"/>
                          </a:rPr>
                          <m:t>2</m:t>
                        </m:r>
                      </m:sup>
                    </m:sSup>
                    <m:r>
                      <a:rPr lang="en-US" altLang="zh-CN" b="0" i="1" smtClean="0">
                        <a:solidFill>
                          <a:schemeClr val="tx1"/>
                        </a:solidFill>
                        <a:latin typeface="Cambria Math" panose="02040503050406030204" pitchFamily="18" charset="0"/>
                      </a:rPr>
                      <m:t>+</m:t>
                    </m:r>
                    <m:sSup>
                      <m:sSupPr>
                        <m:ctrlPr>
                          <a:rPr lang="en-US" altLang="zh-CN" b="0" i="1" smtClean="0">
                            <a:solidFill>
                              <a:schemeClr val="tx1"/>
                            </a:solidFill>
                            <a:latin typeface="Cambria Math" panose="02040503050406030204" pitchFamily="18" charset="0"/>
                          </a:rPr>
                        </m:ctrlPr>
                      </m:sSupPr>
                      <m:e>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𝑟</m:t>
                            </m:r>
                          </m:e>
                        </m:d>
                      </m:e>
                      <m:sup>
                        <m:r>
                          <a:rPr lang="en-US" altLang="zh-CN" b="0" i="1" smtClean="0">
                            <a:solidFill>
                              <a:schemeClr val="tx1"/>
                            </a:solidFill>
                            <a:latin typeface="Cambria Math" panose="02040503050406030204" pitchFamily="18" charset="0"/>
                          </a:rPr>
                          <m:t>2</m:t>
                        </m:r>
                      </m:sup>
                    </m:sSup>
                    <m:r>
                      <a:rPr lang="en-US" altLang="zh-CN" b="0" i="1" smtClean="0">
                        <a:solidFill>
                          <a:schemeClr val="tx1"/>
                        </a:solidFill>
                        <a:latin typeface="Cambria Math" panose="02040503050406030204" pitchFamily="18" charset="0"/>
                      </a:rPr>
                      <m:t>=1</m:t>
                    </m:r>
                  </m:oMath>
                </a14:m>
                <a:r>
                  <a:rPr lang="en-US" altLang="zh-CN">
                    <a:solidFill>
                      <a:schemeClr val="tx1"/>
                    </a:solidFill>
                  </a:rPr>
                  <a:t> (conservation of energy).</a:t>
                </a:r>
              </a:p>
            </p:txBody>
          </p:sp>
        </mc:Choice>
        <mc:Fallback xmlns="">
          <p:sp>
            <p:nvSpPr>
              <p:cNvPr id="2" name="文本框 1">
                <a:extLst>
                  <a:ext uri="{FF2B5EF4-FFF2-40B4-BE49-F238E27FC236}">
                    <a16:creationId xmlns:a16="http://schemas.microsoft.com/office/drawing/2014/main" id="{CEC0EB9E-484C-ABAC-08E9-1778D29E7981}"/>
                  </a:ext>
                </a:extLst>
              </p:cNvPr>
              <p:cNvSpPr txBox="1">
                <a:spLocks noRot="1" noChangeAspect="1" noMove="1" noResize="1" noEditPoints="1" noAdjustHandles="1" noChangeArrowheads="1" noChangeShapeType="1" noTextEdit="1"/>
              </p:cNvSpPr>
              <p:nvPr/>
            </p:nvSpPr>
            <p:spPr>
              <a:xfrm>
                <a:off x="134223" y="829733"/>
                <a:ext cx="12015444" cy="4171848"/>
              </a:xfrm>
              <a:prstGeom prst="rect">
                <a:avLst/>
              </a:prstGeom>
              <a:blipFill>
                <a:blip r:embed="rId3"/>
                <a:stretch>
                  <a:fillRect l="-406" t="-731" r="-660" b="-1462"/>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5CD314A4-5AD8-B7F8-DFC4-F4AA7A706676}"/>
              </a:ext>
            </a:extLst>
          </p:cNvPr>
          <p:cNvSpPr txBox="1"/>
          <p:nvPr/>
        </p:nvSpPr>
        <p:spPr>
          <a:xfrm>
            <a:off x="134224" y="6514050"/>
            <a:ext cx="11656503" cy="276999"/>
          </a:xfrm>
          <a:prstGeom prst="rect">
            <a:avLst/>
          </a:prstGeom>
          <a:noFill/>
        </p:spPr>
        <p:txBody>
          <a:bodyPr wrap="square" rtlCol="0">
            <a:spAutoFit/>
          </a:bodyPr>
          <a:lstStyle/>
          <a:p>
            <a:r>
              <a:rPr lang="en-US" altLang="zh-CN" sz="1200"/>
              <a:t>[1] Erdogan, Turan. "Fiber grating spectra." </a:t>
            </a:r>
            <a:r>
              <a:rPr lang="en-US" altLang="zh-CN" sz="1200" i="1"/>
              <a:t>Journal of lightwave technology</a:t>
            </a:r>
            <a:r>
              <a:rPr lang="en-US" altLang="zh-CN" sz="1200"/>
              <a:t> 15.8 (2002): 1277-1294.</a:t>
            </a:r>
            <a:endParaRPr lang="zh-CN" altLang="en-US" sz="1200"/>
          </a:p>
        </p:txBody>
      </p:sp>
      <p:sp>
        <p:nvSpPr>
          <p:cNvPr id="5" name="灯片编号占位符 4">
            <a:extLst>
              <a:ext uri="{FF2B5EF4-FFF2-40B4-BE49-F238E27FC236}">
                <a16:creationId xmlns:a16="http://schemas.microsoft.com/office/drawing/2014/main" id="{DD0CFA55-37B6-B136-1276-CE6967254C7A}"/>
              </a:ext>
            </a:extLst>
          </p:cNvPr>
          <p:cNvSpPr>
            <a:spLocks noGrp="1"/>
          </p:cNvSpPr>
          <p:nvPr>
            <p:ph type="sldNum" sz="quarter" idx="12"/>
          </p:nvPr>
        </p:nvSpPr>
        <p:spPr/>
        <p:txBody>
          <a:bodyPr/>
          <a:lstStyle/>
          <a:p>
            <a:fld id="{81360D91-3B06-4001-BEBA-7D60DA98D83B}" type="slidenum">
              <a:rPr lang="zh-CN" altLang="en-US" smtClean="0"/>
              <a:t>18</a:t>
            </a:fld>
            <a:endParaRPr lang="zh-CN" altLang="en-US"/>
          </a:p>
        </p:txBody>
      </p:sp>
    </p:spTree>
    <p:extLst>
      <p:ext uri="{BB962C8B-B14F-4D97-AF65-F5344CB8AC3E}">
        <p14:creationId xmlns:p14="http://schemas.microsoft.com/office/powerpoint/2010/main" val="1041606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D5A025-451F-56BF-0778-DF8CB20AFE3A}"/>
              </a:ext>
            </a:extLst>
          </p:cNvPr>
          <p:cNvSpPr txBox="1"/>
          <p:nvPr/>
        </p:nvSpPr>
        <p:spPr>
          <a:xfrm>
            <a:off x="134224" y="146807"/>
            <a:ext cx="9496338" cy="461665"/>
          </a:xfrm>
          <a:prstGeom prst="rect">
            <a:avLst/>
          </a:prstGeom>
          <a:noFill/>
        </p:spPr>
        <p:txBody>
          <a:bodyPr wrap="square" rtlCol="0">
            <a:spAutoFit/>
          </a:bodyPr>
          <a:lstStyle/>
          <a:p>
            <a:r>
              <a:rPr lang="en-US" altLang="zh-CN" sz="2400"/>
              <a:t>Introduction to non-uniform grating spectra</a:t>
            </a:r>
            <a:endParaRPr lang="zh-CN" altLang="en-US" sz="2400"/>
          </a:p>
        </p:txBody>
      </p:sp>
      <p:sp>
        <p:nvSpPr>
          <p:cNvPr id="5" name="文本框 4">
            <a:extLst>
              <a:ext uri="{FF2B5EF4-FFF2-40B4-BE49-F238E27FC236}">
                <a16:creationId xmlns:a16="http://schemas.microsoft.com/office/drawing/2014/main" id="{497B6101-ACAD-13A2-7E84-68987F56931F}"/>
              </a:ext>
            </a:extLst>
          </p:cNvPr>
          <p:cNvSpPr txBox="1"/>
          <p:nvPr/>
        </p:nvSpPr>
        <p:spPr>
          <a:xfrm>
            <a:off x="134224" y="767592"/>
            <a:ext cx="11786532" cy="4524315"/>
          </a:xfrm>
          <a:prstGeom prst="rect">
            <a:avLst/>
          </a:prstGeom>
          <a:noFill/>
        </p:spPr>
        <p:txBody>
          <a:bodyPr wrap="square" rtlCol="0">
            <a:spAutoFit/>
          </a:bodyPr>
          <a:lstStyle/>
          <a:p>
            <a:r>
              <a:rPr lang="en-US" altLang="zh-CN"/>
              <a:t>Non-uniform gratings with chirp or apodization are widely used in applications such as DWDM and pulsed lasers.</a:t>
            </a:r>
          </a:p>
          <a:p>
            <a:endParaRPr lang="en-US" altLang="zh-CN"/>
          </a:p>
          <a:p>
            <a:r>
              <a:rPr lang="en-US" altLang="zh-CN"/>
              <a:t>The spatial variation in effective index for apodized grating and chirped grating is illustrated below:</a:t>
            </a:r>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endParaRPr lang="en-US" altLang="zh-CN"/>
          </a:p>
          <a:p>
            <a:r>
              <a:rPr lang="en-US" altLang="zh-CN"/>
              <a:t>In this section, we use the transfer matrix method to calculate their transmission and reflection spectra. This method is computationally efficient and can provide very accurate results.</a:t>
            </a:r>
          </a:p>
        </p:txBody>
      </p:sp>
      <p:pic>
        <p:nvPicPr>
          <p:cNvPr id="9" name="图片 8">
            <a:extLst>
              <a:ext uri="{FF2B5EF4-FFF2-40B4-BE49-F238E27FC236}">
                <a16:creationId xmlns:a16="http://schemas.microsoft.com/office/drawing/2014/main" id="{0E72C0A8-C32D-A774-DDAB-17174EDAE96D}"/>
              </a:ext>
            </a:extLst>
          </p:cNvPr>
          <p:cNvPicPr>
            <a:picLocks noChangeAspect="1"/>
          </p:cNvPicPr>
          <p:nvPr/>
        </p:nvPicPr>
        <p:blipFill>
          <a:blip r:embed="rId2"/>
          <a:stretch>
            <a:fillRect/>
          </a:stretch>
        </p:blipFill>
        <p:spPr>
          <a:xfrm>
            <a:off x="5876074" y="1997560"/>
            <a:ext cx="3357430" cy="1850012"/>
          </a:xfrm>
          <a:prstGeom prst="rect">
            <a:avLst/>
          </a:prstGeom>
        </p:spPr>
      </p:pic>
      <p:pic>
        <p:nvPicPr>
          <p:cNvPr id="11" name="图片 10">
            <a:extLst>
              <a:ext uri="{FF2B5EF4-FFF2-40B4-BE49-F238E27FC236}">
                <a16:creationId xmlns:a16="http://schemas.microsoft.com/office/drawing/2014/main" id="{F9CE9636-7246-973D-2784-5519E3B257D3}"/>
              </a:ext>
            </a:extLst>
          </p:cNvPr>
          <p:cNvPicPr>
            <a:picLocks noChangeAspect="1"/>
          </p:cNvPicPr>
          <p:nvPr/>
        </p:nvPicPr>
        <p:blipFill>
          <a:blip r:embed="rId3"/>
          <a:stretch>
            <a:fillRect/>
          </a:stretch>
        </p:blipFill>
        <p:spPr>
          <a:xfrm>
            <a:off x="1791790" y="2089836"/>
            <a:ext cx="3289457" cy="1800000"/>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9AB588CE-4AB6-8231-7F2B-0B855BBA168D}"/>
                  </a:ext>
                </a:extLst>
              </p:cNvPr>
              <p:cNvSpPr txBox="1"/>
              <p:nvPr/>
            </p:nvSpPr>
            <p:spPr>
              <a:xfrm>
                <a:off x="8828739" y="3356229"/>
                <a:ext cx="47397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𝑧</m:t>
                      </m:r>
                    </m:oMath>
                  </m:oMathPara>
                </a14:m>
                <a:endParaRPr lang="zh-CN" altLang="en-US"/>
              </a:p>
            </p:txBody>
          </p:sp>
        </mc:Choice>
        <mc:Fallback xmlns="">
          <p:sp>
            <p:nvSpPr>
              <p:cNvPr id="12" name="文本框 11">
                <a:extLst>
                  <a:ext uri="{FF2B5EF4-FFF2-40B4-BE49-F238E27FC236}">
                    <a16:creationId xmlns:a16="http://schemas.microsoft.com/office/drawing/2014/main" id="{9AB588CE-4AB6-8231-7F2B-0B855BBA168D}"/>
                  </a:ext>
                </a:extLst>
              </p:cNvPr>
              <p:cNvSpPr txBox="1">
                <a:spLocks noRot="1" noChangeAspect="1" noMove="1" noResize="1" noEditPoints="1" noAdjustHandles="1" noChangeArrowheads="1" noChangeShapeType="1" noTextEdit="1"/>
              </p:cNvSpPr>
              <p:nvPr/>
            </p:nvSpPr>
            <p:spPr>
              <a:xfrm>
                <a:off x="8828739" y="3356229"/>
                <a:ext cx="473977" cy="369332"/>
              </a:xfrm>
              <a:prstGeom prst="rect">
                <a:avLst/>
              </a:prstGeom>
              <a:blipFill>
                <a:blip r:embed="rId4"/>
                <a:stretch>
                  <a:fillRect/>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A45E3B14-E9EB-0383-C20A-259D7448E3AA}"/>
              </a:ext>
            </a:extLst>
          </p:cNvPr>
          <p:cNvSpPr txBox="1"/>
          <p:nvPr/>
        </p:nvSpPr>
        <p:spPr>
          <a:xfrm>
            <a:off x="2052218" y="3889836"/>
            <a:ext cx="2768600" cy="376836"/>
          </a:xfrm>
          <a:prstGeom prst="rect">
            <a:avLst/>
          </a:prstGeom>
          <a:noFill/>
        </p:spPr>
        <p:txBody>
          <a:bodyPr wrap="square" rtlCol="0">
            <a:spAutoFit/>
          </a:bodyPr>
          <a:lstStyle/>
          <a:p>
            <a:pPr algn="ctr"/>
            <a:r>
              <a:rPr lang="en-US" altLang="zh-CN"/>
              <a:t>Apodized grating</a:t>
            </a:r>
            <a:endParaRPr lang="zh-CN" altLang="en-US"/>
          </a:p>
        </p:txBody>
      </p:sp>
      <p:sp>
        <p:nvSpPr>
          <p:cNvPr id="15" name="文本框 14">
            <a:extLst>
              <a:ext uri="{FF2B5EF4-FFF2-40B4-BE49-F238E27FC236}">
                <a16:creationId xmlns:a16="http://schemas.microsoft.com/office/drawing/2014/main" id="{F3301878-040D-3820-75F9-19E5553FC0B0}"/>
              </a:ext>
            </a:extLst>
          </p:cNvPr>
          <p:cNvSpPr txBox="1"/>
          <p:nvPr/>
        </p:nvSpPr>
        <p:spPr>
          <a:xfrm>
            <a:off x="6170489" y="3889836"/>
            <a:ext cx="2768600" cy="376836"/>
          </a:xfrm>
          <a:prstGeom prst="rect">
            <a:avLst/>
          </a:prstGeom>
          <a:noFill/>
        </p:spPr>
        <p:txBody>
          <a:bodyPr wrap="square" rtlCol="0">
            <a:spAutoFit/>
          </a:bodyPr>
          <a:lstStyle/>
          <a:p>
            <a:pPr algn="ctr"/>
            <a:r>
              <a:rPr lang="en-US" altLang="zh-CN"/>
              <a:t>Chirped grating</a:t>
            </a:r>
            <a:endParaRPr lang="zh-CN" altLang="en-US"/>
          </a:p>
        </p:txBody>
      </p:sp>
      <p:sp>
        <p:nvSpPr>
          <p:cNvPr id="2" name="灯片编号占位符 1">
            <a:extLst>
              <a:ext uri="{FF2B5EF4-FFF2-40B4-BE49-F238E27FC236}">
                <a16:creationId xmlns:a16="http://schemas.microsoft.com/office/drawing/2014/main" id="{055D6687-CEB4-E6C0-B7D4-E58A9994C63B}"/>
              </a:ext>
            </a:extLst>
          </p:cNvPr>
          <p:cNvSpPr>
            <a:spLocks noGrp="1"/>
          </p:cNvSpPr>
          <p:nvPr>
            <p:ph type="sldNum" sz="quarter" idx="12"/>
          </p:nvPr>
        </p:nvSpPr>
        <p:spPr/>
        <p:txBody>
          <a:bodyPr/>
          <a:lstStyle/>
          <a:p>
            <a:fld id="{81360D91-3B06-4001-BEBA-7D60DA98D83B}" type="slidenum">
              <a:rPr lang="zh-CN" altLang="en-US" smtClean="0"/>
              <a:t>19</a:t>
            </a:fld>
            <a:endParaRPr lang="zh-CN" altLang="en-US"/>
          </a:p>
        </p:txBody>
      </p:sp>
    </p:spTree>
    <p:extLst>
      <p:ext uri="{BB962C8B-B14F-4D97-AF65-F5344CB8AC3E}">
        <p14:creationId xmlns:p14="http://schemas.microsoft.com/office/powerpoint/2010/main" val="1707729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653AC-93D5-D582-CABA-3F824EAA1C49}"/>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F6A4429-B775-74A0-127F-22BBDCC8AB57}"/>
              </a:ext>
            </a:extLst>
          </p:cNvPr>
          <p:cNvSpPr txBox="1"/>
          <p:nvPr/>
        </p:nvSpPr>
        <p:spPr>
          <a:xfrm>
            <a:off x="134224" y="146807"/>
            <a:ext cx="9496338" cy="461665"/>
          </a:xfrm>
          <a:prstGeom prst="rect">
            <a:avLst/>
          </a:prstGeom>
          <a:noFill/>
        </p:spPr>
        <p:txBody>
          <a:bodyPr wrap="square" rtlCol="0">
            <a:spAutoFit/>
          </a:bodyPr>
          <a:lstStyle/>
          <a:p>
            <a:r>
              <a:rPr lang="en-US" altLang="zh-CN" sz="2400"/>
              <a:t>Problem setup</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88481F2-6ED5-EE92-128C-AB64400CAA41}"/>
                  </a:ext>
                </a:extLst>
              </p:cNvPr>
              <p:cNvSpPr txBox="1"/>
              <p:nvPr/>
            </p:nvSpPr>
            <p:spPr>
              <a:xfrm>
                <a:off x="134223" y="829733"/>
                <a:ext cx="12015444" cy="5597686"/>
              </a:xfrm>
              <a:prstGeom prst="rect">
                <a:avLst/>
              </a:prstGeom>
              <a:noFill/>
            </p:spPr>
            <p:txBody>
              <a:bodyPr wrap="square" rtlCol="0">
                <a:spAutoFit/>
              </a:bodyPr>
              <a:lstStyle/>
              <a:p>
                <a:r>
                  <a:rPr lang="en-US" altLang="zh-CN"/>
                  <a:t>Consider a (uniform) single-mode waveguide. We assume the waveguide extends along </a:t>
                </a:r>
                <a14:m>
                  <m:oMath xmlns:m="http://schemas.openxmlformats.org/officeDocument/2006/math">
                    <m:r>
                      <a:rPr lang="en-US" altLang="zh-CN" b="0" i="1" smtClean="0">
                        <a:latin typeface="Cambria Math" panose="02040503050406030204" pitchFamily="18" charset="0"/>
                      </a:rPr>
                      <m:t>𝑧</m:t>
                    </m:r>
                  </m:oMath>
                </a14:m>
                <a:r>
                  <a:rPr lang="en-US" altLang="zh-CN"/>
                  <a:t> axis, and light propagates in this direction. In general, the optical field distribution can be written as:</a:t>
                </a:r>
              </a:p>
              <a:p>
                <a:endParaRPr lang="en-US" altLang="zh-CN"/>
              </a:p>
              <a:p>
                <a:pPr/>
                <a14:m>
                  <m:oMathPara xmlns:m="http://schemas.openxmlformats.org/officeDocument/2006/math">
                    <m:oMathParaPr>
                      <m:jc m:val="centerGroup"/>
                    </m:oMathParaPr>
                    <m:oMath xmlns:m="http://schemas.openxmlformats.org/officeDocument/2006/math">
                      <m:r>
                        <a:rPr lang="en-US" altLang="zh-CN" b="1" i="1" smtClean="0">
                          <a:solidFill>
                            <a:srgbClr val="C00000"/>
                          </a:solidFill>
                          <a:latin typeface="Cambria Math" panose="02040503050406030204" pitchFamily="18" charset="0"/>
                        </a:rPr>
                        <m:t>𝑬</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𝑥</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𝑦</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𝑧</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𝑡</m:t>
                          </m:r>
                        </m:e>
                      </m:d>
                      <m:r>
                        <a:rPr lang="en-US" altLang="zh-CN" b="0" i="1" smtClean="0">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1" i="1" smtClean="0">
                              <a:solidFill>
                                <a:srgbClr val="C00000"/>
                              </a:solidFill>
                              <a:latin typeface="Cambria Math" panose="02040503050406030204" pitchFamily="18" charset="0"/>
                            </a:rPr>
                            <m:t>𝑬</m:t>
                          </m:r>
                        </m:e>
                        <m:sub>
                          <m:r>
                            <m:rPr>
                              <m:sty m:val="p"/>
                            </m:rPr>
                            <a:rPr lang="en-US" altLang="zh-CN" b="0" i="0" smtClean="0">
                              <a:solidFill>
                                <a:srgbClr val="C00000"/>
                              </a:solidFill>
                              <a:latin typeface="Cambria Math" panose="02040503050406030204" pitchFamily="18" charset="0"/>
                            </a:rPr>
                            <m:t>forward</m:t>
                          </m:r>
                        </m:sub>
                      </m:sSub>
                      <m:r>
                        <a:rPr lang="en-US" altLang="zh-CN" b="0" i="1" smtClean="0">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b="1" i="1">
                              <a:solidFill>
                                <a:srgbClr val="C00000"/>
                              </a:solidFill>
                              <a:latin typeface="Cambria Math" panose="02040503050406030204" pitchFamily="18" charset="0"/>
                            </a:rPr>
                            <m:t>𝑬</m:t>
                          </m:r>
                        </m:e>
                        <m:sub>
                          <m:r>
                            <m:rPr>
                              <m:sty m:val="p"/>
                            </m:rPr>
                            <a:rPr lang="en-US" altLang="zh-CN" b="0" i="0" smtClean="0">
                              <a:solidFill>
                                <a:srgbClr val="C00000"/>
                              </a:solidFill>
                              <a:latin typeface="Cambria Math" panose="02040503050406030204" pitchFamily="18" charset="0"/>
                            </a:rPr>
                            <m:t>backward</m:t>
                          </m:r>
                        </m:sub>
                      </m:sSub>
                      <m:r>
                        <a:rPr lang="en-US" altLang="zh-CN" b="0" i="1" smtClean="0">
                          <a:solidFill>
                            <a:srgbClr val="C00000"/>
                          </a:solidFill>
                          <a:latin typeface="Cambria Math" panose="02040503050406030204" pitchFamily="18" charset="0"/>
                        </a:rPr>
                        <m:t>=</m:t>
                      </m:r>
                      <m:d>
                        <m:dPr>
                          <m:begChr m:val="["/>
                          <m:endChr m:val="]"/>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𝐴</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sSup>
                            <m:sSupPr>
                              <m:ctrlPr>
                                <a:rPr lang="en-US" altLang="zh-CN" b="0" i="1" smtClean="0">
                                  <a:solidFill>
                                    <a:srgbClr val="C00000"/>
                                  </a:solidFill>
                                  <a:latin typeface="Cambria Math" panose="02040503050406030204" pitchFamily="18" charset="0"/>
                                </a:rPr>
                              </m:ctrlPr>
                            </m:sSupPr>
                            <m:e>
                              <m:r>
                                <a:rPr lang="en-US" altLang="zh-CN" b="0" i="1" smtClean="0">
                                  <a:solidFill>
                                    <a:srgbClr val="C00000"/>
                                  </a:solidFill>
                                  <a:latin typeface="Cambria Math" panose="02040503050406030204" pitchFamily="18" charset="0"/>
                                </a:rPr>
                                <m:t>𝑒</m:t>
                              </m:r>
                            </m:e>
                            <m:sup>
                              <m:r>
                                <a:rPr lang="en-US" altLang="zh-CN" b="0" i="1" smtClean="0">
                                  <a:solidFill>
                                    <a:srgbClr val="C00000"/>
                                  </a:solidFill>
                                  <a:latin typeface="Cambria Math" panose="02040503050406030204" pitchFamily="18" charset="0"/>
                                </a:rPr>
                                <m:t>𝑖</m:t>
                              </m:r>
                              <m:r>
                                <a:rPr lang="en-US" altLang="zh-CN" b="0" i="1" smtClean="0">
                                  <a:solidFill>
                                    <a:srgbClr val="C00000"/>
                                  </a:solidFill>
                                  <a:latin typeface="Cambria Math" panose="02040503050406030204" pitchFamily="18" charset="0"/>
                                </a:rPr>
                                <m:t>𝛽</m:t>
                              </m:r>
                              <m:r>
                                <a:rPr lang="en-US" altLang="zh-CN" b="0" i="1" smtClean="0">
                                  <a:solidFill>
                                    <a:srgbClr val="C00000"/>
                                  </a:solidFill>
                                  <a:latin typeface="Cambria Math" panose="02040503050406030204" pitchFamily="18" charset="0"/>
                                </a:rPr>
                                <m:t>𝑧</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𝑖</m:t>
                              </m:r>
                              <m:r>
                                <a:rPr lang="en-US" altLang="zh-CN" b="0" i="1" smtClean="0">
                                  <a:solidFill>
                                    <a:srgbClr val="C00000"/>
                                  </a:solidFill>
                                  <a:latin typeface="Cambria Math" panose="02040503050406030204" pitchFamily="18" charset="0"/>
                                </a:rPr>
                                <m:t>𝜔</m:t>
                              </m:r>
                              <m:r>
                                <a:rPr lang="en-US" altLang="zh-CN" b="0" i="1" smtClean="0">
                                  <a:solidFill>
                                    <a:srgbClr val="C00000"/>
                                  </a:solidFill>
                                  <a:latin typeface="Cambria Math" panose="02040503050406030204" pitchFamily="18" charset="0"/>
                                </a:rPr>
                                <m:t>𝑡</m:t>
                              </m:r>
                            </m:sup>
                          </m:sSup>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𝐵</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sSup>
                            <m:sSupPr>
                              <m:ctrlPr>
                                <a:rPr lang="en-US" altLang="zh-CN" i="1">
                                  <a:solidFill>
                                    <a:srgbClr val="C00000"/>
                                  </a:solidFill>
                                  <a:latin typeface="Cambria Math" panose="02040503050406030204" pitchFamily="18" charset="0"/>
                                </a:rPr>
                              </m:ctrlPr>
                            </m:sSupPr>
                            <m:e>
                              <m:r>
                                <a:rPr lang="en-US" altLang="zh-CN" i="1">
                                  <a:solidFill>
                                    <a:srgbClr val="C00000"/>
                                  </a:solidFill>
                                  <a:latin typeface="Cambria Math" panose="02040503050406030204" pitchFamily="18" charset="0"/>
                                </a:rPr>
                                <m:t>𝑒</m:t>
                              </m:r>
                            </m:e>
                            <m:sup>
                              <m:r>
                                <a:rPr lang="en-US" altLang="zh-CN" b="0" i="1" smtClean="0">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r>
                                <a:rPr lang="en-US" altLang="zh-CN" i="1">
                                  <a:solidFill>
                                    <a:srgbClr val="C00000"/>
                                  </a:solidFill>
                                  <a:latin typeface="Cambria Math" panose="02040503050406030204" pitchFamily="18" charset="0"/>
                                </a:rPr>
                                <m:t>𝛽</m:t>
                              </m:r>
                              <m:r>
                                <a:rPr lang="en-US" altLang="zh-CN" i="1">
                                  <a:solidFill>
                                    <a:srgbClr val="C00000"/>
                                  </a:solidFill>
                                  <a:latin typeface="Cambria Math" panose="02040503050406030204" pitchFamily="18" charset="0"/>
                                </a:rPr>
                                <m:t>𝑧</m:t>
                              </m:r>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r>
                                <a:rPr lang="en-US" altLang="zh-CN" i="1">
                                  <a:solidFill>
                                    <a:srgbClr val="C00000"/>
                                  </a:solidFill>
                                  <a:latin typeface="Cambria Math" panose="02040503050406030204" pitchFamily="18" charset="0"/>
                                </a:rPr>
                                <m:t>𝜔</m:t>
                              </m:r>
                              <m:r>
                                <a:rPr lang="en-US" altLang="zh-CN" i="1">
                                  <a:solidFill>
                                    <a:srgbClr val="C00000"/>
                                  </a:solidFill>
                                  <a:latin typeface="Cambria Math" panose="02040503050406030204" pitchFamily="18" charset="0"/>
                                </a:rPr>
                                <m:t>𝑡</m:t>
                              </m:r>
                            </m:sup>
                          </m:sSup>
                        </m:e>
                      </m:d>
                      <m:f>
                        <m:fPr>
                          <m:ctrlPr>
                            <a:rPr lang="en-US" altLang="zh-CN" b="1"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1</m:t>
                          </m:r>
                        </m:num>
                        <m:den>
                          <m:rad>
                            <m:radPr>
                              <m:degHide m:val="on"/>
                              <m:ctrlPr>
                                <a:rPr lang="en-US" altLang="zh-CN" i="1" smtClean="0">
                                  <a:solidFill>
                                    <a:srgbClr val="C00000"/>
                                  </a:solidFill>
                                  <a:latin typeface="Cambria Math" panose="02040503050406030204" pitchFamily="18" charset="0"/>
                                </a:rPr>
                              </m:ctrlPr>
                            </m:radPr>
                            <m:deg/>
                            <m:e>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𝑃</m:t>
                                  </m:r>
                                </m:e>
                                <m:sub>
                                  <m:r>
                                    <a:rPr lang="en-US" altLang="zh-CN" b="0" i="1" smtClean="0">
                                      <a:solidFill>
                                        <a:srgbClr val="C00000"/>
                                      </a:solidFill>
                                      <a:latin typeface="Cambria Math" panose="02040503050406030204" pitchFamily="18" charset="0"/>
                                    </a:rPr>
                                    <m:t>0</m:t>
                                  </m:r>
                                </m:sub>
                              </m:sSub>
                            </m:e>
                          </m:rad>
                        </m:den>
                      </m:f>
                      <m:r>
                        <a:rPr lang="en-US" altLang="zh-CN" b="1" i="1" smtClean="0">
                          <a:solidFill>
                            <a:srgbClr val="C00000"/>
                          </a:solidFill>
                          <a:latin typeface="Cambria Math" panose="02040503050406030204" pitchFamily="18" charset="0"/>
                        </a:rPr>
                        <m:t>𝒆</m:t>
                      </m:r>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𝑥</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𝑦</m:t>
                          </m:r>
                        </m:e>
                      </m:d>
                    </m:oMath>
                  </m:oMathPara>
                </a14:m>
                <a:endParaRPr lang="en-US" altLang="zh-CN">
                  <a:solidFill>
                    <a:srgbClr val="C00000"/>
                  </a:solidFill>
                </a:endParaRPr>
              </a:p>
              <a:p>
                <a:endParaRPr lang="en-US" altLang="zh-CN"/>
              </a:p>
              <a:p>
                <a:r>
                  <a:rPr lang="en-US" altLang="zh-CN"/>
                  <a:t>Where </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en-US" altLang="zh-CN"/>
                  <a:t> and </a:t>
                </a:r>
                <a14:m>
                  <m:oMath xmlns:m="http://schemas.openxmlformats.org/officeDocument/2006/math">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en-US" altLang="zh-CN"/>
                  <a:t> are amplitudes of forward and backward wave, </a:t>
                </a:r>
                <a14:m>
                  <m:oMath xmlns:m="http://schemas.openxmlformats.org/officeDocument/2006/math">
                    <m:r>
                      <a:rPr lang="en-US" altLang="zh-CN" b="0" i="1" smtClean="0">
                        <a:latin typeface="Cambria Math" panose="02040503050406030204" pitchFamily="18" charset="0"/>
                      </a:rPr>
                      <m:t>𝛽</m:t>
                    </m:r>
                  </m:oMath>
                </a14:m>
                <a:r>
                  <a:rPr lang="en-US" altLang="zh-CN"/>
                  <a:t> is propagation constant, </a:t>
                </a:r>
                <a14:m>
                  <m:oMath xmlns:m="http://schemas.openxmlformats.org/officeDocument/2006/math">
                    <m:r>
                      <a:rPr lang="en-US" altLang="zh-CN" b="0" i="1" smtClean="0">
                        <a:latin typeface="Cambria Math" panose="02040503050406030204" pitchFamily="18" charset="0"/>
                      </a:rPr>
                      <m:t>𝜔</m:t>
                    </m:r>
                  </m:oMath>
                </a14:m>
                <a:r>
                  <a:rPr lang="en-US" altLang="zh-CN"/>
                  <a:t> is angular frequency of light, </a:t>
                </a:r>
                <a14:m>
                  <m:oMath xmlns:m="http://schemas.openxmlformats.org/officeDocument/2006/math">
                    <m:r>
                      <a:rPr lang="en-US" altLang="zh-CN" b="1" i="1" smtClean="0">
                        <a:latin typeface="Cambria Math" panose="02040503050406030204" pitchFamily="18" charset="0"/>
                      </a:rPr>
                      <m:t>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r>
                  <a:rPr lang="en-US" altLang="zh-CN"/>
                  <a:t> represent the mode profile (field distribution in the transverse directions),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oMath>
                </a14:m>
                <a:r>
                  <a:rPr lang="en-US" altLang="zh-CN"/>
                  <a:t> is a normalization factor equal to optical power in the waveguide, given by:</a:t>
                </a:r>
              </a:p>
              <a:p>
                <a:endParaRPr lang="en-US" altLang="zh-CN"/>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𝑃</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m:rPr>
                          <m:sty m:val="p"/>
                        </m:rPr>
                        <a:rPr lang="en-US" altLang="zh-CN">
                          <a:latin typeface="Cambria Math" panose="02040503050406030204" pitchFamily="18" charset="0"/>
                        </a:rPr>
                        <m:t>Re</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m:t>
                          </m:r>
                        </m:sub>
                        <m:sup/>
                        <m:e>
                          <m:d>
                            <m:dPr>
                              <m:begChr m:val="["/>
                              <m:endChr m:val="]"/>
                              <m:ctrlPr>
                                <a:rPr lang="en-US" altLang="zh-CN" b="1" i="1">
                                  <a:latin typeface="Cambria Math" panose="02040503050406030204" pitchFamily="18" charset="0"/>
                                </a:rPr>
                              </m:ctrlPr>
                            </m:dPr>
                            <m:e>
                              <m:r>
                                <a:rPr lang="en-US" altLang="zh-CN" b="1" i="1">
                                  <a:latin typeface="Cambria Math" panose="02040503050406030204" pitchFamily="18" charset="0"/>
                                </a:rPr>
                                <m:t>𝒆</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b="1" i="1">
                                      <a:latin typeface="Cambria Math" panose="02040503050406030204" pitchFamily="18" charset="0"/>
                                    </a:rPr>
                                    <m:t>𝒉</m:t>
                                  </m:r>
                                </m:e>
                                <m:sup>
                                  <m:r>
                                    <a:rPr lang="en-US" altLang="zh-CN" i="1">
                                      <a:latin typeface="Cambria Math" panose="02040503050406030204" pitchFamily="18" charset="0"/>
                                    </a:rPr>
                                    <m:t>∗</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e>
                          </m:d>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𝑧</m:t>
                              </m:r>
                            </m:e>
                          </m:acc>
                          <m:r>
                            <a:rPr lang="en-US" altLang="zh-CN" i="1">
                              <a:latin typeface="Cambria Math" panose="02040503050406030204" pitchFamily="18" charset="0"/>
                            </a:rPr>
                            <m:t>𝑑𝑆</m:t>
                          </m:r>
                        </m:e>
                      </m:nary>
                    </m:oMath>
                  </m:oMathPara>
                </a14:m>
                <a:endParaRPr lang="en-US" altLang="zh-CN"/>
              </a:p>
              <a:p>
                <a:endParaRPr lang="en-US" altLang="zh-CN"/>
              </a:p>
              <a:p>
                <a:r>
                  <a:rPr lang="en-US" altLang="zh-CN"/>
                  <a:t>Where </a:t>
                </a:r>
                <a14:m>
                  <m:oMath xmlns:m="http://schemas.openxmlformats.org/officeDocument/2006/math">
                    <m:r>
                      <a:rPr lang="en-US" altLang="zh-CN" b="1" i="1">
                        <a:latin typeface="Cambria Math" panose="02040503050406030204" pitchFamily="18" charset="0"/>
                      </a:rPr>
                      <m:t>𝒉</m:t>
                    </m:r>
                  </m:oMath>
                </a14:m>
                <a:r>
                  <a:rPr lang="en-US" altLang="zh-CN" b="1"/>
                  <a:t> </a:t>
                </a:r>
                <a:r>
                  <a:rPr lang="en-US" altLang="zh-CN"/>
                  <a:t>is the associated magnetic field, and the integral area is the infinite transverse plane.</a:t>
                </a:r>
              </a:p>
              <a:p>
                <a:endParaRPr lang="en-US" altLang="zh-CN" b="1"/>
              </a:p>
              <a:p>
                <a:endParaRPr lang="en-US" altLang="zh-CN"/>
              </a:p>
              <a:p>
                <a:r>
                  <a:rPr lang="en-US" altLang="zh-CN"/>
                  <a:t>Since the waveguide is uniform, </a:t>
                </a:r>
                <a14:m>
                  <m:oMath xmlns:m="http://schemas.openxmlformats.org/officeDocument/2006/math">
                    <m:r>
                      <a:rPr lang="en-US" altLang="zh-CN" b="0" i="1" smtClean="0">
                        <a:latin typeface="Cambria Math" panose="02040503050406030204" pitchFamily="18" charset="0"/>
                      </a:rPr>
                      <m:t>𝐴</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en-US" altLang="zh-CN"/>
                  <a:t> and </a:t>
                </a:r>
                <a14:m>
                  <m:oMath xmlns:m="http://schemas.openxmlformats.org/officeDocument/2006/math">
                    <m:r>
                      <a:rPr lang="en-US" altLang="zh-CN" b="0" i="1" smtClean="0">
                        <a:latin typeface="Cambria Math" panose="02040503050406030204" pitchFamily="18" charset="0"/>
                      </a:rPr>
                      <m:t>𝐵</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en-US" altLang="zh-CN"/>
                  <a:t> should be constant.</a:t>
                </a:r>
              </a:p>
              <a:p>
                <a:endParaRPr lang="en-US" altLang="zh-CN"/>
              </a:p>
              <a:p>
                <a:r>
                  <a:rPr lang="en-US" altLang="zh-CN"/>
                  <a:t>In the expression above,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𝑬</m:t>
                        </m:r>
                      </m:e>
                      <m:sub>
                        <m:r>
                          <m:rPr>
                            <m:sty m:val="p"/>
                          </m:rPr>
                          <a:rPr lang="en-US" altLang="zh-CN" b="0" i="0" smtClean="0">
                            <a:latin typeface="Cambria Math" panose="02040503050406030204" pitchFamily="18" charset="0"/>
                          </a:rPr>
                          <m:t>for</m:t>
                        </m:r>
                        <m:r>
                          <m:rPr>
                            <m:sty m:val="p"/>
                          </m:rPr>
                          <a:rPr lang="en-US" altLang="zh-CN">
                            <a:latin typeface="Cambria Math" panose="02040503050406030204" pitchFamily="18" charset="0"/>
                          </a:rPr>
                          <m:t>ward</m:t>
                        </m:r>
                      </m:sub>
                    </m:sSub>
                    <m:r>
                      <a:rPr lang="en-US" altLang="zh-CN" i="1">
                        <a:latin typeface="Cambria Math" panose="02040503050406030204" pitchFamily="18" charset="0"/>
                      </a:rPr>
                      <m:t>=</m:t>
                    </m:r>
                    <m:r>
                      <a:rPr lang="en-US" altLang="zh-CN" b="0" i="1" smtClean="0">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𝑖</m:t>
                        </m:r>
                        <m:r>
                          <a:rPr lang="en-US" altLang="zh-CN" i="1">
                            <a:latin typeface="Cambria Math" panose="02040503050406030204" pitchFamily="18" charset="0"/>
                          </a:rPr>
                          <m:t>𝛽</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𝜔</m:t>
                        </m:r>
                        <m:r>
                          <a:rPr lang="en-US" altLang="zh-CN" i="1">
                            <a:latin typeface="Cambria Math" panose="02040503050406030204" pitchFamily="18" charset="0"/>
                          </a:rPr>
                          <m:t>𝑡</m:t>
                        </m:r>
                      </m:sup>
                    </m:sSup>
                    <m:f>
                      <m:fPr>
                        <m:ctrlPr>
                          <a:rPr lang="en-US" altLang="zh-CN" b="1"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e>
                        </m:rad>
                      </m:den>
                    </m:f>
                    <m:r>
                      <a:rPr lang="en-US" altLang="zh-CN" b="1" i="1">
                        <a:latin typeface="Cambria Math" panose="02040503050406030204" pitchFamily="18" charset="0"/>
                      </a:rPr>
                      <m:t>𝒆</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oMath>
                </a14:m>
                <a:r>
                  <a:rPr lang="en-US" altLang="zh-CN"/>
                  <a:t> and </a:t>
                </a:r>
                <a14:m>
                  <m:oMath xmlns:m="http://schemas.openxmlformats.org/officeDocument/2006/math">
                    <m:sSub>
                      <m:sSubPr>
                        <m:ctrlPr>
                          <a:rPr lang="en-US" altLang="zh-CN" i="1">
                            <a:latin typeface="Cambria Math" panose="02040503050406030204" pitchFamily="18" charset="0"/>
                          </a:rPr>
                        </m:ctrlPr>
                      </m:sSubPr>
                      <m:e>
                        <m:r>
                          <a:rPr lang="en-US" altLang="zh-CN" b="1" i="1">
                            <a:latin typeface="Cambria Math" panose="02040503050406030204" pitchFamily="18" charset="0"/>
                          </a:rPr>
                          <m:t>𝑬</m:t>
                        </m:r>
                      </m:e>
                      <m:sub>
                        <m:r>
                          <m:rPr>
                            <m:sty m:val="p"/>
                          </m:rPr>
                          <a:rPr lang="en-US" altLang="zh-CN">
                            <a:latin typeface="Cambria Math" panose="02040503050406030204" pitchFamily="18" charset="0"/>
                          </a:rPr>
                          <m:t>backward</m:t>
                        </m:r>
                      </m:sub>
                    </m:sSub>
                    <m:r>
                      <a:rPr lang="en-US" altLang="zh-CN" i="1">
                        <a:latin typeface="Cambria Math" panose="02040503050406030204" pitchFamily="18" charset="0"/>
                      </a:rPr>
                      <m:t>=</m:t>
                    </m:r>
                    <m:r>
                      <a:rPr lang="en-US" altLang="zh-CN" i="1">
                        <a:latin typeface="Cambria Math" panose="02040503050406030204" pitchFamily="18" charset="0"/>
                      </a:rPr>
                      <m:t>𝐵</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𝛽</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𝜔</m:t>
                        </m:r>
                        <m:r>
                          <a:rPr lang="en-US" altLang="zh-CN" i="1">
                            <a:latin typeface="Cambria Math" panose="02040503050406030204" pitchFamily="18" charset="0"/>
                          </a:rPr>
                          <m:t>𝑡</m:t>
                        </m:r>
                      </m:sup>
                    </m:sSup>
                    <m:f>
                      <m:fPr>
                        <m:ctrlPr>
                          <a:rPr lang="en-US" altLang="zh-CN" b="1"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e>
                        </m:rad>
                      </m:den>
                    </m:f>
                    <m:r>
                      <a:rPr lang="en-US" altLang="zh-CN" b="1" i="1">
                        <a:latin typeface="Cambria Math" panose="02040503050406030204" pitchFamily="18" charset="0"/>
                      </a:rPr>
                      <m:t>𝒆</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oMath>
                </a14:m>
                <a:endParaRPr lang="en-US" altLang="zh-CN"/>
              </a:p>
            </p:txBody>
          </p:sp>
        </mc:Choice>
        <mc:Fallback xmlns="">
          <p:sp>
            <p:nvSpPr>
              <p:cNvPr id="2" name="文本框 1">
                <a:extLst>
                  <a:ext uri="{FF2B5EF4-FFF2-40B4-BE49-F238E27FC236}">
                    <a16:creationId xmlns:a16="http://schemas.microsoft.com/office/drawing/2014/main" id="{588481F2-6ED5-EE92-128C-AB64400CAA41}"/>
                  </a:ext>
                </a:extLst>
              </p:cNvPr>
              <p:cNvSpPr txBox="1">
                <a:spLocks noRot="1" noChangeAspect="1" noMove="1" noResize="1" noEditPoints="1" noAdjustHandles="1" noChangeArrowheads="1" noChangeShapeType="1" noTextEdit="1"/>
              </p:cNvSpPr>
              <p:nvPr/>
            </p:nvSpPr>
            <p:spPr>
              <a:xfrm>
                <a:off x="134223" y="829733"/>
                <a:ext cx="12015444" cy="5597686"/>
              </a:xfrm>
              <a:prstGeom prst="rect">
                <a:avLst/>
              </a:prstGeom>
              <a:blipFill>
                <a:blip r:embed="rId3"/>
                <a:stretch>
                  <a:fillRect l="-406" t="-545" r="-254"/>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C7A962B5-B3EC-2557-2F80-AFE23729CC7D}"/>
              </a:ext>
            </a:extLst>
          </p:cNvPr>
          <p:cNvSpPr>
            <a:spLocks noGrp="1"/>
          </p:cNvSpPr>
          <p:nvPr>
            <p:ph type="sldNum" sz="quarter" idx="12"/>
          </p:nvPr>
        </p:nvSpPr>
        <p:spPr/>
        <p:txBody>
          <a:bodyPr/>
          <a:lstStyle/>
          <a:p>
            <a:fld id="{81360D91-3B06-4001-BEBA-7D60DA98D83B}" type="slidenum">
              <a:rPr lang="zh-CN" altLang="en-US" smtClean="0"/>
              <a:t>2</a:t>
            </a:fld>
            <a:endParaRPr lang="zh-CN" altLang="en-US"/>
          </a:p>
        </p:txBody>
      </p:sp>
    </p:spTree>
    <p:extLst>
      <p:ext uri="{BB962C8B-B14F-4D97-AF65-F5344CB8AC3E}">
        <p14:creationId xmlns:p14="http://schemas.microsoft.com/office/powerpoint/2010/main" val="28675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807C0-3265-AE2E-EC12-7D381EFCEA9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19259BE-F941-24F9-EC12-DFEB1E8AE591}"/>
              </a:ext>
            </a:extLst>
          </p:cNvPr>
          <p:cNvSpPr txBox="1"/>
          <p:nvPr/>
        </p:nvSpPr>
        <p:spPr>
          <a:xfrm>
            <a:off x="134224" y="146807"/>
            <a:ext cx="9496338" cy="461665"/>
          </a:xfrm>
          <a:prstGeom prst="rect">
            <a:avLst/>
          </a:prstGeom>
          <a:noFill/>
        </p:spPr>
        <p:txBody>
          <a:bodyPr wrap="square" rtlCol="0">
            <a:spAutoFit/>
          </a:bodyPr>
          <a:lstStyle/>
          <a:p>
            <a:r>
              <a:rPr lang="en-US" altLang="zh-CN" sz="2400"/>
              <a:t>Couped mode equations for non-uniform gratings</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8E41632-3FB8-AD98-016D-9483F9819231}"/>
                  </a:ext>
                </a:extLst>
              </p:cNvPr>
              <p:cNvSpPr txBox="1"/>
              <p:nvPr/>
            </p:nvSpPr>
            <p:spPr>
              <a:xfrm>
                <a:off x="134224" y="733260"/>
                <a:ext cx="12015444" cy="6049990"/>
              </a:xfrm>
              <a:prstGeom prst="rect">
                <a:avLst/>
              </a:prstGeom>
              <a:noFill/>
            </p:spPr>
            <p:txBody>
              <a:bodyPr wrap="square" rtlCol="0">
                <a:spAutoFit/>
              </a:bodyPr>
              <a:lstStyle/>
              <a:p>
                <a:r>
                  <a:rPr lang="en-US" altLang="zh-CN"/>
                  <a:t>We assume a grating with apodization and chirp introduces the following index perturbation:</a:t>
                </a:r>
              </a:p>
              <a:p>
                <a:endParaRPr lang="en-US" altLang="zh-CN"/>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𝛿</m:t>
                      </m:r>
                      <m:r>
                        <a:rPr lang="en-US" altLang="zh-CN" i="1">
                          <a:latin typeface="Cambria Math" panose="02040503050406030204" pitchFamily="18" charset="0"/>
                        </a:rPr>
                        <m:t>𝑛</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r>
                            <a:rPr lang="en-US" altLang="zh-CN" i="1">
                              <a:latin typeface="Cambria Math" panose="02040503050406030204" pitchFamily="18" charset="0"/>
                            </a:rPr>
                            <m:t>𝑧</m:t>
                          </m:r>
                        </m:e>
                      </m:d>
                      <m:r>
                        <a:rPr lang="en-US" altLang="zh-CN" i="1">
                          <a:latin typeface="Cambria Math" panose="02040503050406030204" pitchFamily="18" charset="0"/>
                        </a:rPr>
                        <m:t>=</m:t>
                      </m:r>
                      <m:r>
                        <a:rPr lang="en-US" altLang="zh-CN" i="1">
                          <a:latin typeface="Cambria Math" panose="02040503050406030204" pitchFamily="18" charset="0"/>
                        </a:rPr>
                        <m:t>𝛿</m:t>
                      </m:r>
                      <m:sSub>
                        <m:sSubPr>
                          <m:ctrlPr>
                            <a:rPr lang="en-US"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0</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r>
                            <a:rPr lang="en-US" altLang="zh-CN" i="1">
                              <a:latin typeface="Cambria Math" panose="02040503050406030204" pitchFamily="18" charset="0"/>
                            </a:rPr>
                            <m:t>𝑣</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d>
                                <m:dPr>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𝜋</m:t>
                                      </m:r>
                                    </m:num>
                                    <m:den>
                                      <m:r>
                                        <m:rPr>
                                          <m:sty m:val="p"/>
                                        </m:rPr>
                                        <a:rPr lang="en-US" altLang="zh-CN">
                                          <a:latin typeface="Cambria Math" panose="02040503050406030204" pitchFamily="18" charset="0"/>
                                        </a:rPr>
                                        <m:t>Λ</m:t>
                                      </m:r>
                                    </m:den>
                                  </m:f>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𝜙</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d>
                            </m:e>
                          </m:func>
                        </m:e>
                      </m:d>
                    </m:oMath>
                  </m:oMathPara>
                </a14:m>
                <a:endParaRPr lang="en-US" altLang="zh-CN"/>
              </a:p>
              <a:p>
                <a:endParaRPr lang="en-US" altLang="zh-CN"/>
              </a:p>
              <a:p>
                <a:r>
                  <a:rPr lang="en-US" altLang="zh-CN"/>
                  <a:t>Where </a:t>
                </a:r>
                <a14:m>
                  <m:oMath xmlns:m="http://schemas.openxmlformats.org/officeDocument/2006/math">
                    <m:r>
                      <m:rPr>
                        <m:sty m:val="p"/>
                      </m:rPr>
                      <a:rPr lang="en-US" altLang="zh-CN" b="0" i="0" smtClean="0">
                        <a:latin typeface="Cambria Math" panose="02040503050406030204" pitchFamily="18" charset="0"/>
                      </a:rPr>
                      <m:t>Λ</m:t>
                    </m:r>
                  </m:oMath>
                </a14:m>
                <a:r>
                  <a:rPr lang="en-US" altLang="zh-CN"/>
                  <a:t> is grating period, </a:t>
                </a:r>
                <a14:m>
                  <m:oMath xmlns:m="http://schemas.openxmlformats.org/officeDocument/2006/math">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oMath>
                </a14:m>
                <a:r>
                  <a:rPr lang="en-US" altLang="zh-CN"/>
                  <a:t>, </a:t>
                </a:r>
                <a14:m>
                  <m:oMath xmlns:m="http://schemas.openxmlformats.org/officeDocument/2006/math">
                    <m:r>
                      <a:rPr lang="en-US" altLang="zh-CN" b="0" i="1" smtClean="0">
                        <a:latin typeface="Cambria Math" panose="02040503050406030204" pitchFamily="18" charset="0"/>
                      </a:rPr>
                      <m:t>𝑣</m:t>
                    </m:r>
                  </m:oMath>
                </a14:m>
                <a:r>
                  <a:rPr lang="en-US" altLang="zh-CN"/>
                  <a:t>, and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𝜙</m:t>
                    </m:r>
                    <m:r>
                      <a:rPr lang="en-US" altLang="zh-CN" b="0" i="1" smtClean="0">
                        <a:latin typeface="Cambria Math" panose="02040503050406030204" pitchFamily="18" charset="0"/>
                      </a:rPr>
                      <m:t>/</m:t>
                    </m:r>
                    <m:r>
                      <a:rPr lang="en-US" altLang="zh-CN" b="0" i="1" smtClean="0">
                        <a:latin typeface="Cambria Math" panose="02040503050406030204" pitchFamily="18" charset="0"/>
                      </a:rPr>
                      <m:t>𝑑𝑧</m:t>
                    </m:r>
                  </m:oMath>
                </a14:m>
                <a:r>
                  <a:rPr lang="en-US" altLang="zh-CN"/>
                  <a:t> are slowly varying functions of </a:t>
                </a:r>
                <a14:m>
                  <m:oMath xmlns:m="http://schemas.openxmlformats.org/officeDocument/2006/math">
                    <m:r>
                      <a:rPr lang="en-US" altLang="zh-CN" b="0" i="1" smtClean="0">
                        <a:latin typeface="Cambria Math" panose="02040503050406030204" pitchFamily="18" charset="0"/>
                      </a:rPr>
                      <m:t>𝑧</m:t>
                    </m:r>
                  </m:oMath>
                </a14:m>
                <a:r>
                  <a:rPr lang="en-US" altLang="zh-CN"/>
                  <a:t>. The z-dependence of </a:t>
                </a:r>
                <a14:m>
                  <m:oMath xmlns:m="http://schemas.openxmlformats.org/officeDocument/2006/math">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oMath>
                </a14:m>
                <a:r>
                  <a:rPr lang="en-US" altLang="zh-CN"/>
                  <a:t> and </a:t>
                </a:r>
                <a14:m>
                  <m:oMath xmlns:m="http://schemas.openxmlformats.org/officeDocument/2006/math">
                    <m:r>
                      <a:rPr lang="en-US" altLang="zh-CN" b="0" i="1" smtClean="0">
                        <a:latin typeface="Cambria Math" panose="02040503050406030204" pitchFamily="18" charset="0"/>
                      </a:rPr>
                      <m:t>𝑣</m:t>
                    </m:r>
                  </m:oMath>
                </a14:m>
                <a:r>
                  <a:rPr lang="en-US" altLang="zh-CN"/>
                  <a:t> represent apodization, while that of </a:t>
                </a:r>
                <a14:m>
                  <m:oMath xmlns:m="http://schemas.openxmlformats.org/officeDocument/2006/math">
                    <m:r>
                      <a:rPr lang="en-US" altLang="zh-CN" b="0" i="1" smtClean="0">
                        <a:latin typeface="Cambria Math" panose="02040503050406030204" pitchFamily="18" charset="0"/>
                      </a:rPr>
                      <m:t>𝜙</m:t>
                    </m:r>
                  </m:oMath>
                </a14:m>
                <a:r>
                  <a:rPr lang="en-US" altLang="zh-CN"/>
                  <a:t> corresponds to grating chirp.</a:t>
                </a:r>
              </a:p>
              <a:p>
                <a:endParaRPr lang="en-US" altLang="zh-CN"/>
              </a:p>
              <a:p>
                <a:r>
                  <a:rPr lang="en-US" altLang="zh-CN"/>
                  <a:t>Due to the “slow varying” conditions for </a:t>
                </a:r>
                <a14:m>
                  <m:oMath xmlns:m="http://schemas.openxmlformats.org/officeDocument/2006/math">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oMath>
                </a14:m>
                <a:r>
                  <a:rPr lang="en-US" altLang="zh-CN"/>
                  <a:t> and </a:t>
                </a:r>
                <a14:m>
                  <m:oMath xmlns:m="http://schemas.openxmlformats.org/officeDocument/2006/math">
                    <m:r>
                      <a:rPr lang="en-US" altLang="zh-CN" b="0" i="1" smtClean="0">
                        <a:latin typeface="Cambria Math" panose="02040503050406030204" pitchFamily="18" charset="0"/>
                      </a:rPr>
                      <m:t>𝑣</m:t>
                    </m:r>
                  </m:oMath>
                </a14:m>
                <a:r>
                  <a:rPr lang="en-US" altLang="zh-CN"/>
                  <a:t>, we may neglect terms containing </a:t>
                </a:r>
                <a14:m>
                  <m:oMath xmlns:m="http://schemas.openxmlformats.org/officeDocument/2006/math">
                    <m:r>
                      <a:rPr lang="en-US" altLang="zh-CN" b="0" i="1" smtClean="0">
                        <a:latin typeface="Cambria Math" panose="02040503050406030204" pitchFamily="18" charset="0"/>
                      </a:rPr>
                      <m:t>𝑑</m:t>
                    </m:r>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𝑑𝑧</m:t>
                    </m:r>
                  </m:oMath>
                </a14:m>
                <a:r>
                  <a:rPr lang="en-US" altLang="zh-CN"/>
                  <a:t> or </a:t>
                </a:r>
                <a14:m>
                  <m:oMath xmlns:m="http://schemas.openxmlformats.org/officeDocument/2006/math">
                    <m:r>
                      <a:rPr lang="en-US" altLang="zh-CN" b="0" i="1" smtClean="0">
                        <a:latin typeface="Cambria Math" panose="02040503050406030204" pitchFamily="18" charset="0"/>
                      </a:rPr>
                      <m:t>𝑑𝑣</m:t>
                    </m:r>
                    <m:r>
                      <a:rPr lang="en-US" altLang="zh-CN" b="0" i="1" smtClean="0">
                        <a:latin typeface="Cambria Math" panose="02040503050406030204" pitchFamily="18" charset="0"/>
                      </a:rPr>
                      <m:t>/</m:t>
                    </m:r>
                    <m:r>
                      <a:rPr lang="en-US" altLang="zh-CN" b="0" i="1" smtClean="0">
                        <a:latin typeface="Cambria Math" panose="02040503050406030204" pitchFamily="18" charset="0"/>
                      </a:rPr>
                      <m:t>𝑑𝑧</m:t>
                    </m:r>
                  </m:oMath>
                </a14:m>
                <a:r>
                  <a:rPr lang="en-US" altLang="zh-CN"/>
                  <a:t> when deriving the coupled mode equations. This approximation enables to write the coupled mode equations for the chirped, apodized grating as:</a:t>
                </a:r>
              </a:p>
              <a:p>
                <a:pPr/>
                <a14:m>
                  <m:oMathPara xmlns:m="http://schemas.openxmlformats.org/officeDocument/2006/math">
                    <m:oMathParaPr>
                      <m:jc m:val="centerGroup"/>
                    </m:oMathParaPr>
                    <m:oMath xmlns:m="http://schemas.openxmlformats.org/officeDocument/2006/math">
                      <m:f>
                        <m:fPr>
                          <m:ctrlPr>
                            <a:rPr lang="en-US" altLang="zh-CN" i="1">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𝑑𝑅</m:t>
                          </m:r>
                        </m:num>
                        <m:den>
                          <m:r>
                            <a:rPr lang="en-US" altLang="zh-CN" i="1">
                              <a:solidFill>
                                <a:srgbClr val="C00000"/>
                              </a:solidFill>
                              <a:latin typeface="Cambria Math" panose="02040503050406030204" pitchFamily="18" charset="0"/>
                            </a:rPr>
                            <m:t>𝑑𝑧</m:t>
                          </m:r>
                        </m:den>
                      </m:f>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r>
                        <a:rPr lang="en-US" altLang="zh-CN" i="1">
                          <a:solidFill>
                            <a:srgbClr val="C00000"/>
                          </a:solidFill>
                          <a:latin typeface="Cambria Math" panose="02040503050406030204" pitchFamily="18" charset="0"/>
                        </a:rPr>
                        <m:t>𝑅</m:t>
                      </m:r>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𝑧</m:t>
                          </m:r>
                        </m:e>
                      </m:d>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𝜅</m:t>
                          </m:r>
                        </m:e>
                        <m:sub>
                          <m:r>
                            <a:rPr lang="en-US" altLang="zh-CN" i="1">
                              <a:solidFill>
                                <a:srgbClr val="C00000"/>
                              </a:solidFill>
                              <a:latin typeface="Cambria Math" panose="02040503050406030204" pitchFamily="18" charset="0"/>
                            </a:rPr>
                            <m:t>0</m:t>
                          </m:r>
                        </m:sub>
                      </m:sSub>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r>
                        <a:rPr lang="en-US" altLang="zh-CN" i="1">
                          <a:solidFill>
                            <a:srgbClr val="C00000"/>
                          </a:solidFill>
                          <a:latin typeface="Cambria Math" panose="02040503050406030204" pitchFamily="18" charset="0"/>
                        </a:rPr>
                        <m:t>𝑆</m:t>
                      </m:r>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𝑧</m:t>
                          </m:r>
                        </m:e>
                      </m:d>
                    </m:oMath>
                  </m:oMathPara>
                </a14:m>
                <a:endParaRPr lang="en-US" altLang="zh-CN">
                  <a:solidFill>
                    <a:srgbClr val="C00000"/>
                  </a:solidFill>
                </a:endParaRPr>
              </a:p>
              <a:p>
                <a:pPr/>
                <a14:m>
                  <m:oMathPara xmlns:m="http://schemas.openxmlformats.org/officeDocument/2006/math">
                    <m:oMathParaPr>
                      <m:jc m:val="centerGroup"/>
                    </m:oMathParaPr>
                    <m:oMath xmlns:m="http://schemas.openxmlformats.org/officeDocument/2006/math">
                      <m:f>
                        <m:fPr>
                          <m:ctrlPr>
                            <a:rPr lang="en-US" altLang="zh-CN" i="1">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𝑑𝑆</m:t>
                          </m:r>
                        </m:num>
                        <m:den>
                          <m:r>
                            <a:rPr lang="en-US" altLang="zh-CN" i="1">
                              <a:solidFill>
                                <a:srgbClr val="C00000"/>
                              </a:solidFill>
                              <a:latin typeface="Cambria Math" panose="02040503050406030204" pitchFamily="18" charset="0"/>
                            </a:rPr>
                            <m:t>𝑑𝑧</m:t>
                          </m:r>
                        </m:den>
                      </m:f>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r>
                        <a:rPr lang="en-US" altLang="zh-CN" i="1">
                          <a:solidFill>
                            <a:srgbClr val="C00000"/>
                          </a:solidFill>
                          <a:latin typeface="Cambria Math" panose="02040503050406030204" pitchFamily="18" charset="0"/>
                        </a:rPr>
                        <m:t>𝑆</m:t>
                      </m:r>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𝑧</m:t>
                          </m:r>
                        </m:e>
                      </m:d>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sSubSup>
                        <m:sSubSupPr>
                          <m:ctrlPr>
                            <a:rPr lang="en-US" altLang="zh-CN" i="1">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𝜅</m:t>
                          </m:r>
                        </m:e>
                        <m:sub>
                          <m:r>
                            <a:rPr lang="en-US" altLang="zh-CN" i="1">
                              <a:solidFill>
                                <a:srgbClr val="C00000"/>
                              </a:solidFill>
                              <a:latin typeface="Cambria Math" panose="02040503050406030204" pitchFamily="18" charset="0"/>
                            </a:rPr>
                            <m:t>0</m:t>
                          </m:r>
                        </m:sub>
                        <m:sup>
                          <m:r>
                            <a:rPr lang="en-US" altLang="zh-CN" i="1">
                              <a:solidFill>
                                <a:srgbClr val="C00000"/>
                              </a:solidFill>
                              <a:latin typeface="Cambria Math" panose="02040503050406030204" pitchFamily="18" charset="0"/>
                            </a:rPr>
                            <m:t>∗</m:t>
                          </m:r>
                        </m:sup>
                      </m:sSubSup>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𝑧</m:t>
                          </m:r>
                        </m:e>
                      </m:d>
                      <m:r>
                        <a:rPr lang="en-US" altLang="zh-CN" i="1">
                          <a:solidFill>
                            <a:srgbClr val="C00000"/>
                          </a:solidFill>
                          <a:latin typeface="Cambria Math" panose="02040503050406030204" pitchFamily="18" charset="0"/>
                        </a:rPr>
                        <m:t>𝑅</m:t>
                      </m:r>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𝑧</m:t>
                          </m:r>
                        </m:e>
                      </m:d>
                    </m:oMath>
                  </m:oMathPara>
                </a14:m>
                <a:endParaRPr lang="en-US" altLang="zh-CN"/>
              </a:p>
              <a:p>
                <a:r>
                  <a:rPr lang="en-US" altLang="zh-CN"/>
                  <a:t>Where </a:t>
                </a:r>
                <a14:m>
                  <m:oMath xmlns:m="http://schemas.openxmlformats.org/officeDocument/2006/math">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𝛽</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Λ</m:t>
                    </m:r>
                  </m:oMath>
                </a14:m>
                <a:r>
                  <a:rPr lang="en-US" altLang="zh-CN"/>
                  <a:t> with </a:t>
                </a:r>
                <a14:m>
                  <m:oMath xmlns:m="http://schemas.openxmlformats.org/officeDocument/2006/math">
                    <m:r>
                      <a:rPr lang="en-US" altLang="zh-CN" b="0" i="1" smtClean="0">
                        <a:latin typeface="Cambria Math" panose="02040503050406030204" pitchFamily="18" charset="0"/>
                      </a:rPr>
                      <m:t>𝛽</m:t>
                    </m:r>
                  </m:oMath>
                </a14:m>
                <a:r>
                  <a:rPr lang="en-US" altLang="zh-CN"/>
                  <a:t> the propagation constant for the unperturbed waveguide, </a:t>
                </a:r>
                <a14:m>
                  <m:oMath xmlns:m="http://schemas.openxmlformats.org/officeDocument/2006/math">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𝛽</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𝜋</m:t>
                        </m:r>
                      </m:num>
                      <m:den>
                        <m:r>
                          <m:rPr>
                            <m:sty m:val="p"/>
                          </m:rPr>
                          <a:rPr lang="en-US" altLang="zh-CN" b="0" i="0" smtClean="0">
                            <a:latin typeface="Cambria Math" panose="02040503050406030204" pitchFamily="18" charset="0"/>
                          </a:rPr>
                          <m:t>Λ</m:t>
                        </m:r>
                      </m:den>
                    </m:f>
                  </m:oMath>
                </a14:m>
                <a:r>
                  <a:rPr lang="en-US" altLang="zh-CN"/>
                  <a:t>,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r>
                          <a:rPr lang="en-US" altLang="zh-CN" b="0" i="1" smtClean="0">
                            <a:latin typeface="Cambria Math" panose="02040503050406030204" pitchFamily="18" charset="0"/>
                          </a:rPr>
                          <m:t>𝜙</m:t>
                        </m:r>
                      </m:num>
                      <m:den>
                        <m:r>
                          <a:rPr lang="en-US" altLang="zh-CN" b="0" i="1" smtClean="0">
                            <a:latin typeface="Cambria Math" panose="02040503050406030204" pitchFamily="18" charset="0"/>
                          </a:rPr>
                          <m:t>𝑑𝑧</m:t>
                        </m:r>
                      </m:den>
                    </m:f>
                  </m:oMath>
                </a14:m>
                <a:r>
                  <a:rPr lang="en-US" altLang="zh-CN"/>
                  <a:t>, with the dc and ac coupling coefficients </a:t>
                </a:r>
                <a14:m>
                  <m:oMath xmlns:m="http://schemas.openxmlformats.org/officeDocument/2006/math">
                    <m:r>
                      <a:rPr lang="en-US" altLang="zh-CN" b="0" i="1" smtClean="0">
                        <a:latin typeface="Cambria Math" panose="02040503050406030204" pitchFamily="18" charset="0"/>
                      </a:rPr>
                      <m:t>𝜎</m:t>
                    </m:r>
                  </m:oMath>
                </a14:m>
                <a:r>
                  <a:rPr lang="en-US" altLang="zh-CN"/>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0</m:t>
                        </m:r>
                      </m:sub>
                    </m:sSub>
                  </m:oMath>
                </a14:m>
                <a:r>
                  <a:rPr lang="en-US" altLang="zh-CN"/>
                  <a:t> given by:</a:t>
                </a:r>
              </a:p>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𝜎</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d>
                      <m:r>
                        <a:rPr lang="en-US" altLang="zh-CN" i="1">
                          <a:solidFill>
                            <a:schemeClr val="tx1"/>
                          </a:solidFill>
                          <a:latin typeface="Cambria Math" panose="02040503050406030204" pitchFamily="18" charset="0"/>
                        </a:rPr>
                        <m:t>=</m:t>
                      </m:r>
                      <m:f>
                        <m:fPr>
                          <m:ctrlPr>
                            <a:rPr lang="en-US" altLang="zh-CN" i="1">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𝜔</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𝜖</m:t>
                              </m:r>
                            </m:e>
                            <m:sub>
                              <m:r>
                                <a:rPr lang="en-US" altLang="zh-CN" i="1">
                                  <a:solidFill>
                                    <a:schemeClr val="tx1"/>
                                  </a:solidFill>
                                  <a:latin typeface="Cambria Math" panose="02040503050406030204" pitchFamily="18" charset="0"/>
                                </a:rPr>
                                <m:t>0</m:t>
                              </m:r>
                            </m:sub>
                          </m:sSub>
                        </m:num>
                        <m:den>
                          <m:r>
                            <a:rPr lang="en-US" altLang="zh-CN" i="1">
                              <a:solidFill>
                                <a:schemeClr val="tx1"/>
                              </a:solidFill>
                              <a:latin typeface="Cambria Math" panose="02040503050406030204" pitchFamily="18" charset="0"/>
                            </a:rPr>
                            <m:t>2</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𝑃</m:t>
                              </m:r>
                            </m:e>
                            <m:sub>
                              <m:r>
                                <a:rPr lang="en-US" altLang="zh-CN" i="1">
                                  <a:solidFill>
                                    <a:schemeClr val="tx1"/>
                                  </a:solidFill>
                                  <a:latin typeface="Cambria Math" panose="02040503050406030204" pitchFamily="18" charset="0"/>
                                </a:rPr>
                                <m:t>0</m:t>
                              </m:r>
                            </m:sub>
                          </m:sSub>
                        </m:den>
                      </m:f>
                      <m:nary>
                        <m:naryPr>
                          <m:chr m:val="∬"/>
                          <m:supHide m:val="on"/>
                          <m:ctrlPr>
                            <a:rPr lang="en-US" altLang="zh-CN" i="1">
                              <a:solidFill>
                                <a:schemeClr val="tx1"/>
                              </a:solidFill>
                              <a:latin typeface="Cambria Math" panose="02040503050406030204" pitchFamily="18" charset="0"/>
                            </a:rPr>
                          </m:ctrlPr>
                        </m:naryPr>
                        <m:sub>
                          <m:r>
                            <a:rPr lang="en-US" altLang="zh-CN" i="1">
                              <a:solidFill>
                                <a:schemeClr val="tx1"/>
                              </a:solidFill>
                              <a:latin typeface="Cambria Math" panose="02040503050406030204" pitchFamily="18" charset="0"/>
                            </a:rPr>
                            <m:t>∞</m:t>
                          </m:r>
                        </m:sub>
                        <m:sup/>
                        <m:e>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𝑛</m:t>
                              </m:r>
                            </m:e>
                            <m:sub>
                              <m:r>
                                <a:rPr lang="en-US" altLang="zh-CN" i="1">
                                  <a:solidFill>
                                    <a:schemeClr val="tx1"/>
                                  </a:solidFill>
                                  <a:latin typeface="Cambria Math" panose="02040503050406030204" pitchFamily="18" charset="0"/>
                                </a:rPr>
                                <m:t>0</m:t>
                              </m:r>
                            </m:sub>
                          </m:sSub>
                          <m:r>
                            <a:rPr lang="en-US" altLang="zh-CN" i="1">
                              <a:solidFill>
                                <a:schemeClr val="tx1"/>
                              </a:solidFill>
                              <a:latin typeface="Cambria Math" panose="02040503050406030204" pitchFamily="18" charset="0"/>
                            </a:rPr>
                            <m:t>𝛿</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𝑛</m:t>
                              </m:r>
                            </m:e>
                            <m:sub>
                              <m:r>
                                <a:rPr lang="en-US" altLang="zh-CN" i="1">
                                  <a:solidFill>
                                    <a:schemeClr val="tx1"/>
                                  </a:solidFill>
                                  <a:latin typeface="Cambria Math" panose="02040503050406030204" pitchFamily="18" charset="0"/>
                                </a:rPr>
                                <m:t>0</m:t>
                              </m:r>
                            </m:sub>
                          </m:sSub>
                          <m:sSup>
                            <m:sSupPr>
                              <m:ctrlPr>
                                <a:rPr lang="en-US" altLang="zh-CN" b="1" i="1">
                                  <a:solidFill>
                                    <a:schemeClr val="tx1"/>
                                  </a:solidFill>
                                  <a:latin typeface="Cambria Math" panose="02040503050406030204" pitchFamily="18" charset="0"/>
                                </a:rPr>
                              </m:ctrlPr>
                            </m:sSupPr>
                            <m:e>
                              <m:r>
                                <a:rPr lang="en-US" altLang="zh-CN" b="1" i="1">
                                  <a:solidFill>
                                    <a:schemeClr val="tx1"/>
                                  </a:solidFill>
                                  <a:latin typeface="Cambria Math" panose="02040503050406030204" pitchFamily="18" charset="0"/>
                                </a:rPr>
                                <m:t>𝒆</m:t>
                              </m:r>
                            </m:e>
                            <m:sup>
                              <m:r>
                                <a:rPr lang="en-US" altLang="zh-CN" b="1" i="1">
                                  <a:solidFill>
                                    <a:schemeClr val="tx1"/>
                                  </a:solidFill>
                                  <a:latin typeface="Cambria Math" panose="02040503050406030204" pitchFamily="18" charset="0"/>
                                </a:rPr>
                                <m:t>∗</m:t>
                              </m:r>
                            </m:sup>
                          </m:sSup>
                          <m:r>
                            <a:rPr lang="en-US" altLang="zh-CN" b="1" i="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𝒆</m:t>
                          </m:r>
                          <m:r>
                            <a:rPr lang="en-US" altLang="zh-CN" i="1">
                              <a:solidFill>
                                <a:schemeClr val="tx1"/>
                              </a:solidFill>
                              <a:latin typeface="Cambria Math" panose="02040503050406030204" pitchFamily="18" charset="0"/>
                            </a:rPr>
                            <m:t>𝑑𝑥𝑑𝑦</m:t>
                          </m:r>
                        </m:e>
                      </m:nary>
                    </m:oMath>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𝜅</m:t>
                          </m:r>
                        </m:e>
                        <m:sub>
                          <m:r>
                            <a:rPr lang="en-US" altLang="zh-CN" i="1">
                              <a:solidFill>
                                <a:schemeClr val="tx1"/>
                              </a:solidFill>
                              <a:latin typeface="Cambria Math" panose="02040503050406030204" pitchFamily="18" charset="0"/>
                            </a:rPr>
                            <m:t>0</m:t>
                          </m:r>
                        </m:sub>
                      </m:sSub>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d>
                      <m:r>
                        <a:rPr lang="en-US" altLang="zh-CN" i="1">
                          <a:solidFill>
                            <a:schemeClr val="tx1"/>
                          </a:solidFill>
                          <a:latin typeface="Cambria Math" panose="02040503050406030204" pitchFamily="18" charset="0"/>
                        </a:rPr>
                        <m:t>=−</m:t>
                      </m:r>
                      <m:f>
                        <m:fPr>
                          <m:ctrlPr>
                            <a:rPr lang="en-US" altLang="zh-CN" i="1">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1</m:t>
                          </m:r>
                        </m:num>
                        <m:den>
                          <m:r>
                            <a:rPr lang="en-US" altLang="zh-CN" i="1">
                              <a:solidFill>
                                <a:schemeClr val="tx1"/>
                              </a:solidFill>
                              <a:latin typeface="Cambria Math" panose="02040503050406030204" pitchFamily="18" charset="0"/>
                            </a:rPr>
                            <m:t>2</m:t>
                          </m:r>
                        </m:den>
                      </m:f>
                      <m:r>
                        <a:rPr lang="en-US" altLang="zh-CN" b="0" i="1" smtClean="0">
                          <a:solidFill>
                            <a:schemeClr val="tx1"/>
                          </a:solidFill>
                          <a:latin typeface="Cambria Math" panose="02040503050406030204" pitchFamily="18" charset="0"/>
                        </a:rPr>
                        <m:t>𝑣</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r>
                        <a:rPr lang="en-US" altLang="zh-CN" i="1">
                          <a:solidFill>
                            <a:schemeClr val="tx1"/>
                          </a:solidFill>
                          <a:latin typeface="Cambria Math" panose="02040503050406030204" pitchFamily="18" charset="0"/>
                        </a:rPr>
                        <m:t>𝜎</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m:oMathPara>
                </a14:m>
                <a:endParaRPr lang="en-US" altLang="zh-CN">
                  <a:solidFill>
                    <a:schemeClr val="tx1"/>
                  </a:solidFill>
                </a:endParaRPr>
              </a:p>
            </p:txBody>
          </p:sp>
        </mc:Choice>
        <mc:Fallback xmlns="">
          <p:sp>
            <p:nvSpPr>
              <p:cNvPr id="2" name="文本框 1">
                <a:extLst>
                  <a:ext uri="{FF2B5EF4-FFF2-40B4-BE49-F238E27FC236}">
                    <a16:creationId xmlns:a16="http://schemas.microsoft.com/office/drawing/2014/main" id="{D8E41632-3FB8-AD98-016D-9483F9819231}"/>
                  </a:ext>
                </a:extLst>
              </p:cNvPr>
              <p:cNvSpPr txBox="1">
                <a:spLocks noRot="1" noChangeAspect="1" noMove="1" noResize="1" noEditPoints="1" noAdjustHandles="1" noChangeArrowheads="1" noChangeShapeType="1" noTextEdit="1"/>
              </p:cNvSpPr>
              <p:nvPr/>
            </p:nvSpPr>
            <p:spPr>
              <a:xfrm>
                <a:off x="134224" y="733260"/>
                <a:ext cx="12015444" cy="6049990"/>
              </a:xfrm>
              <a:prstGeom prst="rect">
                <a:avLst/>
              </a:prstGeom>
              <a:blipFill>
                <a:blip r:embed="rId2"/>
                <a:stretch>
                  <a:fillRect l="-406" t="-504" r="-913"/>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8AF6EE21-3B23-E860-CD0D-807454DB17F2}"/>
              </a:ext>
            </a:extLst>
          </p:cNvPr>
          <p:cNvSpPr>
            <a:spLocks noGrp="1"/>
          </p:cNvSpPr>
          <p:nvPr>
            <p:ph type="sldNum" sz="quarter" idx="12"/>
          </p:nvPr>
        </p:nvSpPr>
        <p:spPr/>
        <p:txBody>
          <a:bodyPr/>
          <a:lstStyle/>
          <a:p>
            <a:fld id="{81360D91-3B06-4001-BEBA-7D60DA98D83B}" type="slidenum">
              <a:rPr lang="zh-CN" altLang="en-US" smtClean="0"/>
              <a:t>20</a:t>
            </a:fld>
            <a:endParaRPr lang="zh-CN" altLang="en-US"/>
          </a:p>
        </p:txBody>
      </p:sp>
    </p:spTree>
    <p:extLst>
      <p:ext uri="{BB962C8B-B14F-4D97-AF65-F5344CB8AC3E}">
        <p14:creationId xmlns:p14="http://schemas.microsoft.com/office/powerpoint/2010/main" val="2881056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B7272-EE6E-C91E-D9BD-801E61583402}"/>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9DC2392D-FEBD-2142-03C1-E5DF3EE0FAAA}"/>
              </a:ext>
            </a:extLst>
          </p:cNvPr>
          <p:cNvSpPr txBox="1"/>
          <p:nvPr/>
        </p:nvSpPr>
        <p:spPr>
          <a:xfrm>
            <a:off x="134224" y="146807"/>
            <a:ext cx="9496338" cy="461665"/>
          </a:xfrm>
          <a:prstGeom prst="rect">
            <a:avLst/>
          </a:prstGeom>
          <a:noFill/>
        </p:spPr>
        <p:txBody>
          <a:bodyPr wrap="square" rtlCol="0">
            <a:spAutoFit/>
          </a:bodyPr>
          <a:lstStyle/>
          <a:p>
            <a:r>
              <a:rPr lang="en-US" altLang="zh-CN" sz="2400"/>
              <a:t>Solve couped mode equations for non-uniform gratings</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3A62E8F-985B-8686-66FB-36932D95C304}"/>
                  </a:ext>
                </a:extLst>
              </p:cNvPr>
              <p:cNvSpPr txBox="1"/>
              <p:nvPr/>
            </p:nvSpPr>
            <p:spPr>
              <a:xfrm>
                <a:off x="134224" y="733260"/>
                <a:ext cx="12015444" cy="5088894"/>
              </a:xfrm>
              <a:prstGeom prst="rect">
                <a:avLst/>
              </a:prstGeom>
              <a:noFill/>
            </p:spPr>
            <p:txBody>
              <a:bodyPr wrap="square" rtlCol="0">
                <a:spAutoFit/>
              </a:bodyPr>
              <a:lstStyle/>
              <a:p>
                <a:r>
                  <a:rPr lang="en-US" altLang="zh-CN"/>
                  <a:t>Note that both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𝜎</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en-US" altLang="zh-CN">
                    <a:solidFill>
                      <a:schemeClr val="tx1"/>
                    </a:solidFill>
                  </a:rPr>
                  <a:t> and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𝜅</m:t>
                        </m:r>
                      </m:e>
                      <m:sub>
                        <m:r>
                          <a:rPr lang="en-US" altLang="zh-CN" b="0" i="1" smtClean="0">
                            <a:solidFill>
                              <a:schemeClr val="tx1"/>
                            </a:solidFill>
                            <a:latin typeface="Cambria Math" panose="02040503050406030204" pitchFamily="18" charset="0"/>
                          </a:rPr>
                          <m:t>0</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are slowly varying functions of </a:t>
                </a:r>
                <a14:m>
                  <m:oMath xmlns:m="http://schemas.openxmlformats.org/officeDocument/2006/math">
                    <m:r>
                      <a:rPr lang="en-US" altLang="zh-CN" b="0" i="1" smtClean="0">
                        <a:solidFill>
                          <a:schemeClr val="tx1"/>
                        </a:solidFill>
                        <a:latin typeface="Cambria Math" panose="02040503050406030204" pitchFamily="18" charset="0"/>
                      </a:rPr>
                      <m:t>𝑧</m:t>
                    </m:r>
                  </m:oMath>
                </a14:m>
                <a:r>
                  <a:rPr lang="en-US" altLang="zh-CN">
                    <a:solidFill>
                      <a:schemeClr val="tx1"/>
                    </a:solidFill>
                  </a:rPr>
                  <a:t>, we may use the piecewise uniform approximation. That is, we divide the non-uniform grating into multiple short sections, ranging from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−1</m:t>
                        </m:r>
                      </m:sub>
                    </m:sSub>
                  </m:oMath>
                </a14:m>
                <a:r>
                  <a:rPr lang="en-US" altLang="zh-CN">
                    <a:solidFill>
                      <a:schemeClr val="tx1"/>
                    </a:solidFill>
                  </a:rPr>
                  <a:t> to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𝑖</m:t>
                        </m:r>
                      </m:sub>
                    </m:sSub>
                  </m:oMath>
                </a14:m>
                <a:r>
                  <a:rPr lang="en-US" altLang="zh-CN">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𝑖</m:t>
                    </m:r>
                    <m:r>
                      <a:rPr lang="en-US" altLang="zh-CN" b="0" i="1" smtClean="0">
                        <a:solidFill>
                          <a:schemeClr val="tx1"/>
                        </a:solidFill>
                        <a:latin typeface="Cambria Math" panose="02040503050406030204" pitchFamily="18" charset="0"/>
                      </a:rPr>
                      <m:t>=1, 2,…,</m:t>
                    </m:r>
                    <m:r>
                      <a:rPr lang="en-US" altLang="zh-CN" b="0" i="1" smtClean="0">
                        <a:solidFill>
                          <a:schemeClr val="tx1"/>
                        </a:solidFill>
                        <a:latin typeface="Cambria Math" panose="02040503050406030204" pitchFamily="18" charset="0"/>
                      </a:rPr>
                      <m:t>𝑀</m:t>
                    </m:r>
                  </m:oMath>
                </a14:m>
                <a:r>
                  <a:rPr lang="en-US" altLang="zh-CN">
                    <a:solidFill>
                      <a:schemeClr val="tx1"/>
                    </a:solidFill>
                  </a:rPr>
                  <a:t>), and take each section as uniform.</a:t>
                </a:r>
              </a:p>
              <a:p>
                <a:endParaRPr lang="en-US" altLang="zh-CN"/>
              </a:p>
              <a:p>
                <a:r>
                  <a:rPr lang="en-US" altLang="zh-CN">
                    <a:solidFill>
                      <a:schemeClr val="tx1"/>
                    </a:solidFill>
                  </a:rPr>
                  <a:t>Following this idea, we may write the transfer matrix for the non-uniform grating as:</a:t>
                </a:r>
              </a:p>
              <a:p>
                <a:endParaRPr lang="en-US" altLang="zh-CN"/>
              </a:p>
              <a:p>
                <a:pPr/>
                <a14:m>
                  <m:oMathPara xmlns:m="http://schemas.openxmlformats.org/officeDocument/2006/math">
                    <m:oMathParaPr>
                      <m:jc m:val="centerGroup"/>
                    </m:oMathParaPr>
                    <m:oMath xmlns:m="http://schemas.openxmlformats.org/officeDocument/2006/math">
                      <m:d>
                        <m:dPr>
                          <m:ctrlPr>
                            <a:rPr lang="en-US" altLang="zh-CN" i="1">
                              <a:solidFill>
                                <a:srgbClr val="C00000"/>
                              </a:solidFill>
                              <a:latin typeface="Cambria Math" panose="02040503050406030204" pitchFamily="18" charset="0"/>
                            </a:rPr>
                          </m:ctrlPr>
                        </m:dPr>
                        <m:e>
                          <m:eqArr>
                            <m:eqArrPr>
                              <m:ctrlPr>
                                <a:rPr lang="en-US" altLang="zh-CN" i="1">
                                  <a:solidFill>
                                    <a:srgbClr val="C00000"/>
                                  </a:solidFill>
                                  <a:latin typeface="Cambria Math" panose="02040503050406030204" pitchFamily="18" charset="0"/>
                                </a:rPr>
                              </m:ctrlPr>
                            </m:eqArrPr>
                            <m:e>
                              <m:r>
                                <a:rPr lang="en-US" altLang="zh-CN" i="1">
                                  <a:solidFill>
                                    <a:srgbClr val="C00000"/>
                                  </a:solidFill>
                                  <a:latin typeface="Cambria Math" panose="02040503050406030204" pitchFamily="18" charset="0"/>
                                </a:rPr>
                                <m:t>𝑅</m:t>
                              </m:r>
                              <m:d>
                                <m:dPr>
                                  <m:ctrlPr>
                                    <a:rPr lang="en-US" altLang="zh-CN" i="1">
                                      <a:solidFill>
                                        <a:srgbClr val="C00000"/>
                                      </a:solidFill>
                                      <a:latin typeface="Cambria Math" panose="02040503050406030204" pitchFamily="18" charset="0"/>
                                    </a:rPr>
                                  </m:ctrlPr>
                                </m:dPr>
                                <m:e>
                                  <m:sSub>
                                    <m:sSubPr>
                                      <m:ctrlPr>
                                        <a:rPr lang="en-US" altLang="zh-CN" b="0"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𝑧</m:t>
                                      </m:r>
                                    </m:e>
                                    <m:sub>
                                      <m:r>
                                        <a:rPr lang="en-US" altLang="zh-CN" b="0" i="1" smtClean="0">
                                          <a:solidFill>
                                            <a:srgbClr val="C00000"/>
                                          </a:solidFill>
                                          <a:latin typeface="Cambria Math" panose="02040503050406030204" pitchFamily="18" charset="0"/>
                                        </a:rPr>
                                        <m:t>𝑀</m:t>
                                      </m:r>
                                    </m:sub>
                                  </m:sSub>
                                </m:e>
                              </m:d>
                            </m:e>
                            <m:e>
                              <m:r>
                                <a:rPr lang="en-US" altLang="zh-CN" i="1">
                                  <a:solidFill>
                                    <a:srgbClr val="C00000"/>
                                  </a:solidFill>
                                  <a:latin typeface="Cambria Math" panose="02040503050406030204" pitchFamily="18" charset="0"/>
                                </a:rPr>
                                <m:t>𝑆</m:t>
                              </m:r>
                              <m:d>
                                <m:dPr>
                                  <m:ctrlPr>
                                    <a:rPr lang="en-US" altLang="zh-CN" i="1">
                                      <a:solidFill>
                                        <a:srgbClr val="C00000"/>
                                      </a:solidFill>
                                      <a:latin typeface="Cambria Math" panose="02040503050406030204" pitchFamily="18" charset="0"/>
                                    </a:rPr>
                                  </m:ctrlPr>
                                </m:dPr>
                                <m:e>
                                  <m:sSub>
                                    <m:sSubPr>
                                      <m:ctrlPr>
                                        <a:rPr lang="en-US" altLang="zh-CN" b="0"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𝑧</m:t>
                                      </m:r>
                                    </m:e>
                                    <m:sub>
                                      <m:r>
                                        <a:rPr lang="en-US" altLang="zh-CN" b="0" i="1" smtClean="0">
                                          <a:solidFill>
                                            <a:srgbClr val="C00000"/>
                                          </a:solidFill>
                                          <a:latin typeface="Cambria Math" panose="02040503050406030204" pitchFamily="18" charset="0"/>
                                        </a:rPr>
                                        <m:t>𝑀</m:t>
                                      </m:r>
                                    </m:sub>
                                  </m:sSub>
                                </m:e>
                              </m:d>
                            </m:e>
                          </m:eqArr>
                        </m:e>
                      </m:d>
                      <m:r>
                        <a:rPr lang="en-US" altLang="zh-CN" i="1">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𝐹</m:t>
                          </m:r>
                        </m:e>
                        <m:sub>
                          <m:r>
                            <a:rPr lang="en-US" altLang="zh-CN" b="0" i="1" smtClean="0">
                              <a:solidFill>
                                <a:srgbClr val="C00000"/>
                              </a:solidFill>
                              <a:latin typeface="Cambria Math" panose="02040503050406030204" pitchFamily="18" charset="0"/>
                            </a:rPr>
                            <m:t>𝑀</m:t>
                          </m:r>
                        </m:sub>
                      </m:sSub>
                      <m:r>
                        <a:rPr lang="en-US" altLang="zh-CN" b="0" i="1" smtClean="0">
                          <a:solidFill>
                            <a:srgbClr val="C00000"/>
                          </a:solidFill>
                          <a:latin typeface="Cambria Math" panose="02040503050406030204" pitchFamily="18" charset="0"/>
                        </a:rPr>
                        <m:t>…</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𝐹</m:t>
                          </m:r>
                        </m:e>
                        <m:sub>
                          <m:r>
                            <a:rPr lang="en-US" altLang="zh-CN" b="0" i="1" smtClean="0">
                              <a:solidFill>
                                <a:srgbClr val="C00000"/>
                              </a:solidFill>
                              <a:latin typeface="Cambria Math" panose="02040503050406030204" pitchFamily="18" charset="0"/>
                            </a:rPr>
                            <m:t>2</m:t>
                          </m:r>
                        </m:sub>
                      </m:sSub>
                      <m:r>
                        <a:rPr lang="en-US" altLang="zh-CN" b="0" i="1" smtClean="0">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𝐹</m:t>
                          </m:r>
                        </m:e>
                        <m:sub>
                          <m:r>
                            <a:rPr lang="en-US" altLang="zh-CN" b="0" i="1" smtClean="0">
                              <a:solidFill>
                                <a:srgbClr val="C00000"/>
                              </a:solidFill>
                              <a:latin typeface="Cambria Math" panose="02040503050406030204" pitchFamily="18" charset="0"/>
                            </a:rPr>
                            <m:t>1</m:t>
                          </m:r>
                        </m:sub>
                      </m:sSub>
                      <m:d>
                        <m:dPr>
                          <m:ctrlPr>
                            <a:rPr lang="en-US" altLang="zh-CN" i="1">
                              <a:solidFill>
                                <a:srgbClr val="C00000"/>
                              </a:solidFill>
                              <a:latin typeface="Cambria Math" panose="02040503050406030204" pitchFamily="18" charset="0"/>
                            </a:rPr>
                          </m:ctrlPr>
                        </m:dPr>
                        <m:e>
                          <m:eqArr>
                            <m:eqArrPr>
                              <m:ctrlPr>
                                <a:rPr lang="en-US" altLang="zh-CN" i="1">
                                  <a:solidFill>
                                    <a:srgbClr val="C00000"/>
                                  </a:solidFill>
                                  <a:latin typeface="Cambria Math" panose="02040503050406030204" pitchFamily="18" charset="0"/>
                                </a:rPr>
                              </m:ctrlPr>
                            </m:eqArrPr>
                            <m:e>
                              <m:r>
                                <a:rPr lang="en-US" altLang="zh-CN" i="1">
                                  <a:solidFill>
                                    <a:srgbClr val="C00000"/>
                                  </a:solidFill>
                                  <a:latin typeface="Cambria Math" panose="02040503050406030204" pitchFamily="18" charset="0"/>
                                </a:rPr>
                                <m:t>𝑅</m:t>
                              </m:r>
                              <m:d>
                                <m:dPr>
                                  <m:ctrlPr>
                                    <a:rPr lang="en-US" altLang="zh-CN" i="1">
                                      <a:solidFill>
                                        <a:srgbClr val="C00000"/>
                                      </a:solidFill>
                                      <a:latin typeface="Cambria Math" panose="02040503050406030204" pitchFamily="18" charset="0"/>
                                    </a:rPr>
                                  </m:ctrlPr>
                                </m:dPr>
                                <m:e>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𝑧</m:t>
                                      </m:r>
                                    </m:e>
                                    <m:sub>
                                      <m:r>
                                        <a:rPr lang="en-US" altLang="zh-CN" b="0" i="1" smtClean="0">
                                          <a:solidFill>
                                            <a:srgbClr val="C00000"/>
                                          </a:solidFill>
                                          <a:latin typeface="Cambria Math" panose="02040503050406030204" pitchFamily="18" charset="0"/>
                                        </a:rPr>
                                        <m:t>0</m:t>
                                      </m:r>
                                    </m:sub>
                                  </m:sSub>
                                </m:e>
                              </m:d>
                            </m:e>
                            <m:e>
                              <m:r>
                                <a:rPr lang="en-US" altLang="zh-CN" i="1">
                                  <a:solidFill>
                                    <a:srgbClr val="C00000"/>
                                  </a:solidFill>
                                  <a:latin typeface="Cambria Math" panose="02040503050406030204" pitchFamily="18" charset="0"/>
                                </a:rPr>
                                <m:t>𝑆</m:t>
                              </m:r>
                              <m:d>
                                <m:dPr>
                                  <m:ctrlPr>
                                    <a:rPr lang="en-US" altLang="zh-CN" i="1">
                                      <a:solidFill>
                                        <a:srgbClr val="C00000"/>
                                      </a:solidFill>
                                      <a:latin typeface="Cambria Math" panose="02040503050406030204" pitchFamily="18" charset="0"/>
                                    </a:rPr>
                                  </m:ctrlPr>
                                </m:dPr>
                                <m:e>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𝑧</m:t>
                                      </m:r>
                                    </m:e>
                                    <m:sub>
                                      <m:r>
                                        <a:rPr lang="en-US" altLang="zh-CN" b="0" i="1" smtClean="0">
                                          <a:solidFill>
                                            <a:srgbClr val="C00000"/>
                                          </a:solidFill>
                                          <a:latin typeface="Cambria Math" panose="02040503050406030204" pitchFamily="18" charset="0"/>
                                        </a:rPr>
                                        <m:t>0</m:t>
                                      </m:r>
                                    </m:sub>
                                  </m:sSub>
                                </m:e>
                              </m:d>
                            </m:e>
                          </m:eqArr>
                        </m:e>
                      </m:d>
                    </m:oMath>
                  </m:oMathPara>
                </a14:m>
                <a:endParaRPr lang="en-US" altLang="zh-CN">
                  <a:solidFill>
                    <a:schemeClr val="tx1"/>
                  </a:solidFill>
                </a:endParaRPr>
              </a:p>
              <a:p>
                <a:endParaRPr lang="en-US" altLang="zh-CN"/>
              </a:p>
              <a:p>
                <a:r>
                  <a:rPr lang="en-US" altLang="zh-CN">
                    <a:solidFill>
                      <a:schemeClr val="tx1"/>
                    </a:solidFill>
                  </a:rPr>
                  <a:t>With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𝐹</m:t>
                        </m:r>
                      </m:e>
                      <m:sub>
                        <m:r>
                          <a:rPr lang="en-US" altLang="zh-CN" b="0" i="1" smtClean="0">
                            <a:solidFill>
                              <a:schemeClr val="tx1"/>
                            </a:solidFill>
                            <a:latin typeface="Cambria Math" panose="02040503050406030204" pitchFamily="18" charset="0"/>
                          </a:rPr>
                          <m:t>𝑘</m:t>
                        </m:r>
                      </m:sub>
                    </m:sSub>
                  </m:oMath>
                </a14:m>
                <a:r>
                  <a:rPr lang="en-US" altLang="zh-CN">
                    <a:solidFill>
                      <a:schemeClr val="tx1"/>
                    </a:solidFill>
                  </a:rPr>
                  <a:t> (</a:t>
                </a:r>
                <a14:m>
                  <m:oMath xmlns:m="http://schemas.openxmlformats.org/officeDocument/2006/math">
                    <m:r>
                      <a:rPr lang="en-US" altLang="zh-CN" b="0" i="1" smtClean="0">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=1,2,…,</m:t>
                    </m:r>
                    <m:r>
                      <a:rPr lang="en-US" altLang="zh-CN" b="0" i="1" smtClean="0">
                        <a:solidFill>
                          <a:schemeClr val="tx1"/>
                        </a:solidFill>
                        <a:latin typeface="Cambria Math" panose="02040503050406030204" pitchFamily="18" charset="0"/>
                      </a:rPr>
                      <m:t>𝑀</m:t>
                    </m:r>
                  </m:oMath>
                </a14:m>
                <a:r>
                  <a:rPr lang="en-US" altLang="zh-CN">
                    <a:solidFill>
                      <a:schemeClr val="tx1"/>
                    </a:solidFill>
                  </a:rPr>
                  <a:t>) the transfer matrix for the k-th grating section, given by:</a:t>
                </a:r>
              </a:p>
              <a:p>
                <a:endParaRPr lang="en-US" altLang="zh-CN"/>
              </a:p>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𝐹</m:t>
                          </m:r>
                        </m:e>
                        <m:sub>
                          <m:r>
                            <a:rPr lang="en-US" altLang="zh-CN" b="0" i="1" smtClean="0">
                              <a:solidFill>
                                <a:schemeClr val="tx1"/>
                              </a:solidFill>
                              <a:latin typeface="Cambria Math" panose="02040503050406030204" pitchFamily="18" charset="0"/>
                            </a:rPr>
                            <m:t>𝑘</m:t>
                          </m:r>
                        </m:sub>
                      </m:sSub>
                      <m:r>
                        <a:rPr lang="en-US" altLang="zh-CN" b="0" i="1" smtClean="0">
                          <a:solidFill>
                            <a:schemeClr val="tx1"/>
                          </a:solidFill>
                          <a:latin typeface="Cambria Math" panose="02040503050406030204" pitchFamily="18" charset="0"/>
                        </a:rPr>
                        <m:t>=</m:t>
                      </m:r>
                      <m:d>
                        <m:dPr>
                          <m:ctrlPr>
                            <a:rPr lang="en-US" altLang="zh-CN" i="1">
                              <a:solidFill>
                                <a:srgbClr val="C00000"/>
                              </a:solidFill>
                              <a:latin typeface="Cambria Math" panose="02040503050406030204" pitchFamily="18" charset="0"/>
                            </a:rPr>
                          </m:ctrlPr>
                        </m:dPr>
                        <m:e>
                          <m:m>
                            <m:mPr>
                              <m:mcs>
                                <m:mc>
                                  <m:mcPr>
                                    <m:count m:val="2"/>
                                    <m:mcJc m:val="center"/>
                                  </m:mcPr>
                                </m:mc>
                              </m:mcs>
                              <m:ctrlPr>
                                <a:rPr lang="en-US" altLang="zh-CN" i="1">
                                  <a:solidFill>
                                    <a:srgbClr val="C00000"/>
                                  </a:solidFill>
                                  <a:latin typeface="Cambria Math" panose="02040503050406030204" pitchFamily="18" charset="0"/>
                                </a:rPr>
                              </m:ctrlPr>
                            </m:mPr>
                            <m:mr>
                              <m:e>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cosh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Sub>
                                        <m:r>
                                          <m:rPr>
                                            <m:sty m:val="p"/>
                                          </m:rPr>
                                          <a:rPr lang="en-US" altLang="zh-CN" b="0" i="0" smtClean="0">
                                            <a:solidFill>
                                              <a:srgbClr val="C00000"/>
                                            </a:solidFill>
                                            <a:latin typeface="Cambria Math" panose="02040503050406030204" pitchFamily="18" charset="0"/>
                                          </a:rPr>
                                          <m:t>Δ</m:t>
                                        </m:r>
                                        <m:sSub>
                                          <m:sSubPr>
                                            <m:ctrlPr>
                                              <a:rPr lang="en-US" altLang="zh-CN" b="0"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𝑧</m:t>
                                            </m:r>
                                          </m:e>
                                          <m:sub>
                                            <m:r>
                                              <a:rPr lang="en-US" altLang="zh-CN" b="0" i="1" smtClean="0">
                                                <a:solidFill>
                                                  <a:srgbClr val="C00000"/>
                                                </a:solidFill>
                                                <a:latin typeface="Cambria Math" panose="02040503050406030204" pitchFamily="18" charset="0"/>
                                              </a:rPr>
                                              <m:t>𝑘</m:t>
                                            </m:r>
                                          </m:sub>
                                        </m:sSub>
                                      </m:e>
                                    </m:d>
                                  </m:e>
                                </m:func>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f>
                                  <m:fPr>
                                    <m:ctrlPr>
                                      <a:rPr lang="en-US" altLang="zh-CN" i="1">
                                        <a:solidFill>
                                          <a:srgbClr val="C00000"/>
                                        </a:solidFill>
                                        <a:latin typeface="Cambria Math" panose="02040503050406030204" pitchFamily="18" charset="0"/>
                                      </a:rPr>
                                    </m:ctrlPr>
                                  </m:fPr>
                                  <m:num>
                                    <m:sSub>
                                      <m:sSubPr>
                                        <m:ctrlPr>
                                          <a:rPr lang="en-US" altLang="zh-CN" b="0" i="1" smtClean="0">
                                            <a:solidFill>
                                              <a:srgbClr val="C00000"/>
                                            </a:solidFill>
                                            <a:latin typeface="Cambria Math" panose="02040503050406030204" pitchFamily="18" charset="0"/>
                                          </a:rPr>
                                        </m:ctrlPr>
                                      </m:sSubPr>
                                      <m:e>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e>
                                      <m:sub>
                                        <m:r>
                                          <a:rPr lang="en-US" altLang="zh-CN" b="0" i="1" smtClean="0">
                                            <a:solidFill>
                                              <a:srgbClr val="C00000"/>
                                            </a:solidFill>
                                            <a:latin typeface="Cambria Math" panose="02040503050406030204" pitchFamily="18" charset="0"/>
                                          </a:rPr>
                                          <m:t>𝑘</m:t>
                                        </m:r>
                                      </m:sub>
                                    </m:sSub>
                                  </m:num>
                                  <m:den>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Sub>
                                  </m:den>
                                </m:f>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sinh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Sub>
                                        <m:r>
                                          <m:rPr>
                                            <m:sty m:val="p"/>
                                          </m:rPr>
                                          <a:rPr lang="en-US" altLang="zh-CN">
                                            <a:solidFill>
                                              <a:srgbClr val="C00000"/>
                                            </a:solidFill>
                                            <a:latin typeface="Cambria Math" panose="02040503050406030204" pitchFamily="18" charset="0"/>
                                          </a:rPr>
                                          <m:t>Δ</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𝑧</m:t>
                                            </m:r>
                                          </m:e>
                                          <m:sub>
                                            <m:r>
                                              <a:rPr lang="en-US" altLang="zh-CN" i="1">
                                                <a:solidFill>
                                                  <a:srgbClr val="C00000"/>
                                                </a:solidFill>
                                                <a:latin typeface="Cambria Math" panose="02040503050406030204" pitchFamily="18" charset="0"/>
                                              </a:rPr>
                                              <m:t>𝑘</m:t>
                                            </m:r>
                                          </m:sub>
                                        </m:sSub>
                                      </m:e>
                                    </m:d>
                                  </m:e>
                                </m:func>
                              </m:e>
                              <m:e>
                                <m:r>
                                  <a:rPr lang="en-US" altLang="zh-CN" i="1">
                                    <a:solidFill>
                                      <a:srgbClr val="C00000"/>
                                    </a:solidFill>
                                    <a:latin typeface="Cambria Math" panose="02040503050406030204" pitchFamily="18" charset="0"/>
                                  </a:rPr>
                                  <m:t>𝑖</m:t>
                                </m:r>
                                <m:f>
                                  <m:fPr>
                                    <m:ctrlPr>
                                      <a:rPr lang="en-US" altLang="zh-CN" i="1">
                                        <a:solidFill>
                                          <a:srgbClr val="C00000"/>
                                        </a:solidFill>
                                        <a:latin typeface="Cambria Math" panose="02040503050406030204" pitchFamily="18" charset="0"/>
                                      </a:rPr>
                                    </m:ctrlPr>
                                  </m:fPr>
                                  <m:num>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𝜅</m:t>
                                        </m:r>
                                      </m:e>
                                      <m:sub>
                                        <m:r>
                                          <a:rPr lang="en-US" altLang="zh-CN" i="1">
                                            <a:solidFill>
                                              <a:srgbClr val="C00000"/>
                                            </a:solidFill>
                                            <a:latin typeface="Cambria Math" panose="02040503050406030204" pitchFamily="18" charset="0"/>
                                          </a:rPr>
                                          <m:t>0</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Sub>
                                  </m:num>
                                  <m:den>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Sub>
                                  </m:den>
                                </m:f>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sinh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Sub>
                                        <m:r>
                                          <m:rPr>
                                            <m:sty m:val="p"/>
                                          </m:rPr>
                                          <a:rPr lang="en-US" altLang="zh-CN">
                                            <a:solidFill>
                                              <a:srgbClr val="C00000"/>
                                            </a:solidFill>
                                            <a:latin typeface="Cambria Math" panose="02040503050406030204" pitchFamily="18" charset="0"/>
                                          </a:rPr>
                                          <m:t>Δ</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𝑧</m:t>
                                            </m:r>
                                          </m:e>
                                          <m:sub>
                                            <m:r>
                                              <a:rPr lang="en-US" altLang="zh-CN" i="1">
                                                <a:solidFill>
                                                  <a:srgbClr val="C00000"/>
                                                </a:solidFill>
                                                <a:latin typeface="Cambria Math" panose="02040503050406030204" pitchFamily="18" charset="0"/>
                                              </a:rPr>
                                              <m:t>𝑘</m:t>
                                            </m:r>
                                          </m:sub>
                                        </m:sSub>
                                      </m:e>
                                    </m:d>
                                  </m:e>
                                </m:func>
                              </m:e>
                            </m:mr>
                            <m:mr>
                              <m:e>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f>
                                  <m:fPr>
                                    <m:ctrlPr>
                                      <a:rPr lang="en-US" altLang="zh-CN" i="1">
                                        <a:solidFill>
                                          <a:srgbClr val="C00000"/>
                                        </a:solidFill>
                                        <a:latin typeface="Cambria Math" panose="02040503050406030204" pitchFamily="18" charset="0"/>
                                      </a:rPr>
                                    </m:ctrlPr>
                                  </m:fPr>
                                  <m:num>
                                    <m:sSubSup>
                                      <m:sSubSupPr>
                                        <m:ctrlPr>
                                          <a:rPr lang="en-US" altLang="zh-CN" i="1">
                                            <a:solidFill>
                                              <a:srgbClr val="C00000"/>
                                            </a:solidFill>
                                            <a:latin typeface="Cambria Math" panose="02040503050406030204" pitchFamily="18" charset="0"/>
                                          </a:rPr>
                                        </m:ctrlPr>
                                      </m:sSubSupPr>
                                      <m:e>
                                        <m:r>
                                          <a:rPr lang="en-US" altLang="zh-CN" i="1">
                                            <a:solidFill>
                                              <a:srgbClr val="C00000"/>
                                            </a:solidFill>
                                            <a:latin typeface="Cambria Math" panose="02040503050406030204" pitchFamily="18" charset="0"/>
                                          </a:rPr>
                                          <m:t>𝜅</m:t>
                                        </m:r>
                                      </m:e>
                                      <m:sub>
                                        <m:r>
                                          <a:rPr lang="en-US" altLang="zh-CN" i="1">
                                            <a:solidFill>
                                              <a:srgbClr val="C00000"/>
                                            </a:solidFill>
                                            <a:latin typeface="Cambria Math" panose="02040503050406030204" pitchFamily="18" charset="0"/>
                                          </a:rPr>
                                          <m:t>0</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up>
                                        <m:r>
                                          <a:rPr lang="en-US" altLang="zh-CN" i="1">
                                            <a:solidFill>
                                              <a:srgbClr val="C00000"/>
                                            </a:solidFill>
                                            <a:latin typeface="Cambria Math" panose="02040503050406030204" pitchFamily="18" charset="0"/>
                                          </a:rPr>
                                          <m:t>∗</m:t>
                                        </m:r>
                                      </m:sup>
                                    </m:sSubSup>
                                  </m:num>
                                  <m:den>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Sub>
                                  </m:den>
                                </m:f>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sinh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Sub>
                                        <m:r>
                                          <m:rPr>
                                            <m:sty m:val="p"/>
                                          </m:rPr>
                                          <a:rPr lang="en-US" altLang="zh-CN">
                                            <a:solidFill>
                                              <a:srgbClr val="C00000"/>
                                            </a:solidFill>
                                            <a:latin typeface="Cambria Math" panose="02040503050406030204" pitchFamily="18" charset="0"/>
                                          </a:rPr>
                                          <m:t>Δ</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𝑧</m:t>
                                            </m:r>
                                          </m:e>
                                          <m:sub>
                                            <m:r>
                                              <a:rPr lang="en-US" altLang="zh-CN" i="1">
                                                <a:solidFill>
                                                  <a:srgbClr val="C00000"/>
                                                </a:solidFill>
                                                <a:latin typeface="Cambria Math" panose="02040503050406030204" pitchFamily="18" charset="0"/>
                                              </a:rPr>
                                              <m:t>𝑘</m:t>
                                            </m:r>
                                          </m:sub>
                                        </m:sSub>
                                      </m:e>
                                    </m:d>
                                  </m:e>
                                </m:func>
                              </m:e>
                              <m:e>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cosh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Sub>
                                        <m:r>
                                          <m:rPr>
                                            <m:sty m:val="p"/>
                                          </m:rPr>
                                          <a:rPr lang="en-US" altLang="zh-CN">
                                            <a:solidFill>
                                              <a:srgbClr val="C00000"/>
                                            </a:solidFill>
                                            <a:latin typeface="Cambria Math" panose="02040503050406030204" pitchFamily="18" charset="0"/>
                                          </a:rPr>
                                          <m:t>Δ</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𝑧</m:t>
                                            </m:r>
                                          </m:e>
                                          <m:sub>
                                            <m:r>
                                              <a:rPr lang="en-US" altLang="zh-CN" i="1">
                                                <a:solidFill>
                                                  <a:srgbClr val="C00000"/>
                                                </a:solidFill>
                                                <a:latin typeface="Cambria Math" panose="02040503050406030204" pitchFamily="18" charset="0"/>
                                              </a:rPr>
                                              <m:t>𝑘</m:t>
                                            </m:r>
                                          </m:sub>
                                        </m:sSub>
                                      </m:e>
                                    </m:d>
                                  </m:e>
                                </m:func>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f>
                                  <m:fPr>
                                    <m:ctrlPr>
                                      <a:rPr lang="en-US" altLang="zh-CN" i="1">
                                        <a:solidFill>
                                          <a:srgbClr val="C00000"/>
                                        </a:solidFill>
                                        <a:latin typeface="Cambria Math" panose="02040503050406030204" pitchFamily="18" charset="0"/>
                                      </a:rPr>
                                    </m:ctrlPr>
                                  </m:fPr>
                                  <m:num>
                                    <m:acc>
                                      <m:accPr>
                                        <m:chr m:val="̂"/>
                                        <m:ctrlPr>
                                          <a:rPr lang="en-US" altLang="zh-CN" i="1">
                                            <a:solidFill>
                                              <a:srgbClr val="C00000"/>
                                            </a:solidFill>
                                            <a:latin typeface="Cambria Math" panose="02040503050406030204" pitchFamily="18" charset="0"/>
                                          </a:rPr>
                                        </m:ctrlPr>
                                      </m:accPr>
                                      <m:e>
                                        <m:r>
                                          <a:rPr lang="en-US" altLang="zh-CN" i="1">
                                            <a:solidFill>
                                              <a:srgbClr val="C00000"/>
                                            </a:solidFill>
                                            <a:latin typeface="Cambria Math" panose="02040503050406030204" pitchFamily="18" charset="0"/>
                                          </a:rPr>
                                          <m:t>𝜎</m:t>
                                        </m:r>
                                      </m:e>
                                    </m:acc>
                                  </m:num>
                                  <m:den>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Sub>
                                  </m:den>
                                </m:f>
                                <m:func>
                                  <m:funcPr>
                                    <m:ctrlPr>
                                      <a:rPr lang="en-US" altLang="zh-CN" i="1">
                                        <a:solidFill>
                                          <a:srgbClr val="C00000"/>
                                        </a:solidFill>
                                        <a:latin typeface="Cambria Math" panose="02040503050406030204" pitchFamily="18" charset="0"/>
                                      </a:rPr>
                                    </m:ctrlPr>
                                  </m:funcPr>
                                  <m:fName>
                                    <m:r>
                                      <m:rPr>
                                        <m:sty m:val="p"/>
                                      </m:rPr>
                                      <a:rPr lang="en-US" altLang="zh-CN">
                                        <a:solidFill>
                                          <a:srgbClr val="C00000"/>
                                        </a:solidFill>
                                        <a:latin typeface="Cambria Math" panose="02040503050406030204" pitchFamily="18" charset="0"/>
                                      </a:rPr>
                                      <m:t>sinh</m:t>
                                    </m:r>
                                  </m:fName>
                                  <m:e>
                                    <m:d>
                                      <m:dPr>
                                        <m:ctrlPr>
                                          <a:rPr lang="en-US" altLang="zh-CN" i="1">
                                            <a:solidFill>
                                              <a:srgbClr val="C00000"/>
                                            </a:solidFill>
                                            <a:latin typeface="Cambria Math" panose="02040503050406030204" pitchFamily="18" charset="0"/>
                                          </a:rPr>
                                        </m:ctrlPr>
                                      </m:dPr>
                                      <m:e>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𝛾</m:t>
                                            </m:r>
                                          </m:e>
                                          <m:sub>
                                            <m:r>
                                              <a:rPr lang="en-US" altLang="zh-CN" i="1">
                                                <a:solidFill>
                                                  <a:srgbClr val="C00000"/>
                                                </a:solidFill>
                                                <a:latin typeface="Cambria Math" panose="02040503050406030204" pitchFamily="18" charset="0"/>
                                              </a:rPr>
                                              <m:t>𝐵</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𝑘</m:t>
                                            </m:r>
                                          </m:sub>
                                        </m:sSub>
                                        <m:r>
                                          <m:rPr>
                                            <m:sty m:val="p"/>
                                          </m:rPr>
                                          <a:rPr lang="en-US" altLang="zh-CN">
                                            <a:solidFill>
                                              <a:srgbClr val="C00000"/>
                                            </a:solidFill>
                                            <a:latin typeface="Cambria Math" panose="02040503050406030204" pitchFamily="18" charset="0"/>
                                          </a:rPr>
                                          <m:t>Δ</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𝑧</m:t>
                                            </m:r>
                                          </m:e>
                                          <m:sub>
                                            <m:r>
                                              <a:rPr lang="en-US" altLang="zh-CN" i="1">
                                                <a:solidFill>
                                                  <a:srgbClr val="C00000"/>
                                                </a:solidFill>
                                                <a:latin typeface="Cambria Math" panose="02040503050406030204" pitchFamily="18" charset="0"/>
                                              </a:rPr>
                                              <m:t>𝑘</m:t>
                                            </m:r>
                                          </m:sub>
                                        </m:sSub>
                                      </m:e>
                                    </m:d>
                                  </m:e>
                                </m:func>
                              </m:e>
                            </m:mr>
                          </m:m>
                        </m:e>
                      </m:d>
                    </m:oMath>
                  </m:oMathPara>
                </a14:m>
                <a:endParaRPr lang="en-US" altLang="zh-CN">
                  <a:solidFill>
                    <a:schemeClr val="tx1"/>
                  </a:solidFill>
                </a:endParaRPr>
              </a:p>
              <a:p>
                <a:endParaRPr lang="en-US" altLang="zh-CN"/>
              </a:p>
              <a:p>
                <a:r>
                  <a:rPr lang="en-US" altLang="zh-CN">
                    <a:solidFill>
                      <a:schemeClr val="tx1"/>
                    </a:solidFill>
                  </a:rPr>
                  <a:t>Where </a:t>
                </a:r>
                <a14:m>
                  <m:oMath xmlns:m="http://schemas.openxmlformats.org/officeDocument/2006/math">
                    <m:r>
                      <m:rPr>
                        <m:sty m:val="p"/>
                      </m:rPr>
                      <a:rPr lang="en-US" altLang="zh-CN" b="0" i="0" smtClean="0">
                        <a:solidFill>
                          <a:schemeClr val="tx1"/>
                        </a:solidFill>
                        <a:latin typeface="Cambria Math" panose="02040503050406030204" pitchFamily="18" charset="0"/>
                      </a:rPr>
                      <m:t>Δ</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𝑘</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𝑘</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𝑘</m:t>
                        </m:r>
                        <m:r>
                          <a:rPr lang="en-US" altLang="zh-CN" b="0" i="1" smtClean="0">
                            <a:solidFill>
                              <a:schemeClr val="tx1"/>
                            </a:solidFill>
                            <a:latin typeface="Cambria Math" panose="02040503050406030204" pitchFamily="18" charset="0"/>
                          </a:rPr>
                          <m:t>−1</m:t>
                        </m:r>
                      </m:sub>
                    </m:sSub>
                  </m:oMath>
                </a14:m>
                <a:r>
                  <a:rPr lang="en-US" altLang="zh-CN">
                    <a:solidFill>
                      <a:schemeClr val="tx1"/>
                    </a:solidFill>
                  </a:rPr>
                  <a:t>,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acc>
                          <m:accPr>
                            <m:chr m:val="̂"/>
                            <m:ctrlPr>
                              <a:rPr lang="en-US" altLang="zh-CN" b="0" i="1" smtClean="0">
                                <a:solidFill>
                                  <a:schemeClr val="tx1"/>
                                </a:solidFill>
                                <a:latin typeface="Cambria Math" panose="02040503050406030204" pitchFamily="18" charset="0"/>
                              </a:rPr>
                            </m:ctrlPr>
                          </m:accPr>
                          <m:e>
                            <m:r>
                              <a:rPr lang="en-US" altLang="zh-CN" b="0" i="1" smtClean="0">
                                <a:solidFill>
                                  <a:schemeClr val="tx1"/>
                                </a:solidFill>
                                <a:latin typeface="Cambria Math" panose="02040503050406030204" pitchFamily="18" charset="0"/>
                              </a:rPr>
                              <m:t>𝜎</m:t>
                            </m:r>
                          </m:e>
                        </m:acc>
                      </m:e>
                      <m:sub>
                        <m:r>
                          <a:rPr lang="en-US" altLang="zh-CN" b="0" i="1" smtClean="0">
                            <a:solidFill>
                              <a:schemeClr val="tx1"/>
                            </a:solidFill>
                            <a:latin typeface="Cambria Math" panose="02040503050406030204" pitchFamily="18" charset="0"/>
                          </a:rPr>
                          <m:t>𝑘</m:t>
                        </m:r>
                      </m:sub>
                    </m:sSub>
                  </m:oMath>
                </a14:m>
                <a:r>
                  <a:rPr lang="en-US" altLang="zh-CN">
                    <a:solidFill>
                      <a:schemeClr val="tx1"/>
                    </a:solidFill>
                  </a:rPr>
                  <a:t>,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𝜅</m:t>
                        </m:r>
                      </m:e>
                      <m:sub>
                        <m:r>
                          <a:rPr lang="en-US" altLang="zh-CN" b="0" i="1" smtClean="0">
                            <a:solidFill>
                              <a:schemeClr val="tx1"/>
                            </a:solidFill>
                            <a:latin typeface="Cambria Math" panose="02040503050406030204" pitchFamily="18" charset="0"/>
                          </a:rPr>
                          <m:t>0,</m:t>
                        </m:r>
                        <m:r>
                          <a:rPr lang="en-US" altLang="zh-CN" b="0" i="1" smtClean="0">
                            <a:solidFill>
                              <a:schemeClr val="tx1"/>
                            </a:solidFill>
                            <a:latin typeface="Cambria Math" panose="02040503050406030204" pitchFamily="18" charset="0"/>
                          </a:rPr>
                          <m:t>𝑘</m:t>
                        </m:r>
                      </m:sub>
                    </m:sSub>
                  </m:oMath>
                </a14:m>
                <a:r>
                  <a:rPr lang="en-US" altLang="zh-CN">
                    <a:solidFill>
                      <a:schemeClr val="tx1"/>
                    </a:solidFill>
                  </a:rPr>
                  <a:t>, and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𝛾</m:t>
                        </m:r>
                      </m:e>
                      <m:sub>
                        <m:r>
                          <a:rPr lang="en-US" altLang="zh-CN" b="0" i="1" smtClean="0">
                            <a:solidFill>
                              <a:schemeClr val="tx1"/>
                            </a:solidFill>
                            <a:latin typeface="Cambria Math" panose="02040503050406030204" pitchFamily="18" charset="0"/>
                          </a:rPr>
                          <m:t>𝐵</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𝑘</m:t>
                        </m:r>
                      </m:sub>
                    </m:sSub>
                  </m:oMath>
                </a14:m>
                <a:r>
                  <a:rPr lang="en-US" altLang="zh-CN">
                    <a:solidFill>
                      <a:schemeClr val="tx1"/>
                    </a:solidFill>
                  </a:rPr>
                  <a:t> are evaluated </a:t>
                </a:r>
                <a:r>
                  <a:rPr lang="en-US" altLang="zh-CN"/>
                  <a:t>at the middle of the k-th grating section.</a:t>
                </a:r>
                <a:endParaRPr lang="en-US" altLang="zh-CN">
                  <a:solidFill>
                    <a:schemeClr val="tx1"/>
                  </a:solidFill>
                </a:endParaRPr>
              </a:p>
            </p:txBody>
          </p:sp>
        </mc:Choice>
        <mc:Fallback xmlns="">
          <p:sp>
            <p:nvSpPr>
              <p:cNvPr id="2" name="文本框 1">
                <a:extLst>
                  <a:ext uri="{FF2B5EF4-FFF2-40B4-BE49-F238E27FC236}">
                    <a16:creationId xmlns:a16="http://schemas.microsoft.com/office/drawing/2014/main" id="{33A62E8F-985B-8686-66FB-36932D95C304}"/>
                  </a:ext>
                </a:extLst>
              </p:cNvPr>
              <p:cNvSpPr txBox="1">
                <a:spLocks noRot="1" noChangeAspect="1" noMove="1" noResize="1" noEditPoints="1" noAdjustHandles="1" noChangeArrowheads="1" noChangeShapeType="1" noTextEdit="1"/>
              </p:cNvSpPr>
              <p:nvPr/>
            </p:nvSpPr>
            <p:spPr>
              <a:xfrm>
                <a:off x="134224" y="733260"/>
                <a:ext cx="12015444" cy="5088894"/>
              </a:xfrm>
              <a:prstGeom prst="rect">
                <a:avLst/>
              </a:prstGeom>
              <a:blipFill>
                <a:blip r:embed="rId2"/>
                <a:stretch>
                  <a:fillRect l="-406" t="-599" b="-719"/>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C2DBC7E8-C494-6367-E874-DB6AB306A7AC}"/>
              </a:ext>
            </a:extLst>
          </p:cNvPr>
          <p:cNvSpPr>
            <a:spLocks noGrp="1"/>
          </p:cNvSpPr>
          <p:nvPr>
            <p:ph type="sldNum" sz="quarter" idx="12"/>
          </p:nvPr>
        </p:nvSpPr>
        <p:spPr/>
        <p:txBody>
          <a:bodyPr/>
          <a:lstStyle/>
          <a:p>
            <a:fld id="{81360D91-3B06-4001-BEBA-7D60DA98D83B}" type="slidenum">
              <a:rPr lang="zh-CN" altLang="en-US" smtClean="0"/>
              <a:t>21</a:t>
            </a:fld>
            <a:endParaRPr lang="zh-CN" altLang="en-US"/>
          </a:p>
        </p:txBody>
      </p:sp>
    </p:spTree>
    <p:extLst>
      <p:ext uri="{BB962C8B-B14F-4D97-AF65-F5344CB8AC3E}">
        <p14:creationId xmlns:p14="http://schemas.microsoft.com/office/powerpoint/2010/main" val="30328475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EC871-42E7-7CD5-D417-A657AA2FF15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29BFA25-92CD-0A99-DD18-232C61493441}"/>
              </a:ext>
            </a:extLst>
          </p:cNvPr>
          <p:cNvSpPr txBox="1"/>
          <p:nvPr/>
        </p:nvSpPr>
        <p:spPr>
          <a:xfrm>
            <a:off x="134224" y="146807"/>
            <a:ext cx="9496338" cy="461665"/>
          </a:xfrm>
          <a:prstGeom prst="rect">
            <a:avLst/>
          </a:prstGeom>
          <a:noFill/>
        </p:spPr>
        <p:txBody>
          <a:bodyPr wrap="square" rtlCol="0">
            <a:spAutoFit/>
          </a:bodyPr>
          <a:lstStyle/>
          <a:p>
            <a:r>
              <a:rPr lang="en-US" altLang="zh-CN" sz="2400"/>
              <a:t>Verification of our code implementation of transfer matrix method</a:t>
            </a:r>
            <a:endParaRPr lang="zh-CN" altLang="en-US" sz="2400"/>
          </a:p>
        </p:txBody>
      </p:sp>
      <p:sp>
        <p:nvSpPr>
          <p:cNvPr id="2" name="文本框 1">
            <a:extLst>
              <a:ext uri="{FF2B5EF4-FFF2-40B4-BE49-F238E27FC236}">
                <a16:creationId xmlns:a16="http://schemas.microsoft.com/office/drawing/2014/main" id="{CBFF8699-353C-E359-F6B2-D630954560B8}"/>
              </a:ext>
            </a:extLst>
          </p:cNvPr>
          <p:cNvSpPr txBox="1"/>
          <p:nvPr/>
        </p:nvSpPr>
        <p:spPr>
          <a:xfrm>
            <a:off x="134224" y="733260"/>
            <a:ext cx="12015444" cy="1200329"/>
          </a:xfrm>
          <a:prstGeom prst="rect">
            <a:avLst/>
          </a:prstGeom>
          <a:noFill/>
        </p:spPr>
        <p:txBody>
          <a:bodyPr wrap="square" rtlCol="0">
            <a:spAutoFit/>
          </a:bodyPr>
          <a:lstStyle/>
          <a:p>
            <a:r>
              <a:rPr lang="en-US" altLang="zh-CN">
                <a:solidFill>
                  <a:schemeClr val="tx1"/>
                </a:solidFill>
              </a:rPr>
              <a:t>We implemented the tran</a:t>
            </a:r>
            <a:r>
              <a:rPr lang="en-US" altLang="zh-CN"/>
              <a:t>sfer matrix method using Python to compute non-uniform grating spectra.</a:t>
            </a:r>
          </a:p>
          <a:p>
            <a:endParaRPr lang="en-US" altLang="zh-CN">
              <a:solidFill>
                <a:schemeClr val="tx1"/>
              </a:solidFill>
            </a:endParaRPr>
          </a:p>
          <a:p>
            <a:r>
              <a:rPr lang="en-US" altLang="zh-CN"/>
              <a:t>Specifically, we used our code (</a:t>
            </a:r>
            <a:r>
              <a:rPr lang="en-US" altLang="zh-CN" b="1">
                <a:hlinkClick r:id="rId2"/>
              </a:rPr>
              <a:t>source</a:t>
            </a:r>
            <a:r>
              <a:rPr lang="en-US" altLang="zh-CN"/>
              <a:t>) to simulate a chirped grating spectra and the results are in good consistency with the literature results (Fig. 14 of [1]):</a:t>
            </a:r>
            <a:endParaRPr lang="en-US" altLang="zh-CN">
              <a:solidFill>
                <a:schemeClr val="tx1"/>
              </a:solidFill>
            </a:endParaRPr>
          </a:p>
        </p:txBody>
      </p:sp>
      <p:sp>
        <p:nvSpPr>
          <p:cNvPr id="3" name="文本框 2">
            <a:extLst>
              <a:ext uri="{FF2B5EF4-FFF2-40B4-BE49-F238E27FC236}">
                <a16:creationId xmlns:a16="http://schemas.microsoft.com/office/drawing/2014/main" id="{08F6435E-33D0-B67E-8755-8E3051D049B1}"/>
              </a:ext>
            </a:extLst>
          </p:cNvPr>
          <p:cNvSpPr txBox="1"/>
          <p:nvPr/>
        </p:nvSpPr>
        <p:spPr>
          <a:xfrm>
            <a:off x="134224" y="6334188"/>
            <a:ext cx="10996022" cy="375449"/>
          </a:xfrm>
          <a:prstGeom prst="rect">
            <a:avLst/>
          </a:prstGeom>
          <a:noFill/>
        </p:spPr>
        <p:txBody>
          <a:bodyPr wrap="square" rtlCol="0">
            <a:spAutoFit/>
          </a:bodyPr>
          <a:lstStyle/>
          <a:p>
            <a:r>
              <a:rPr lang="en-US" altLang="zh-CN"/>
              <a:t>[1] Erdogan, Turan. "Fiber grating spectra." </a:t>
            </a:r>
            <a:r>
              <a:rPr lang="en-US" altLang="zh-CN" i="1"/>
              <a:t>Journal of lightwave technology</a:t>
            </a:r>
            <a:r>
              <a:rPr lang="en-US" altLang="zh-CN"/>
              <a:t> 15.8 (2002): 1277-1294.</a:t>
            </a:r>
            <a:endParaRPr lang="zh-CN" altLang="en-US"/>
          </a:p>
        </p:txBody>
      </p:sp>
      <p:sp>
        <p:nvSpPr>
          <p:cNvPr id="5" name="灯片编号占位符 4">
            <a:extLst>
              <a:ext uri="{FF2B5EF4-FFF2-40B4-BE49-F238E27FC236}">
                <a16:creationId xmlns:a16="http://schemas.microsoft.com/office/drawing/2014/main" id="{3000AF3C-42FE-551D-230E-E57D93BF3CD0}"/>
              </a:ext>
            </a:extLst>
          </p:cNvPr>
          <p:cNvSpPr>
            <a:spLocks noGrp="1"/>
          </p:cNvSpPr>
          <p:nvPr>
            <p:ph type="sldNum" sz="quarter" idx="12"/>
          </p:nvPr>
        </p:nvSpPr>
        <p:spPr/>
        <p:txBody>
          <a:bodyPr/>
          <a:lstStyle/>
          <a:p>
            <a:fld id="{81360D91-3B06-4001-BEBA-7D60DA98D83B}" type="slidenum">
              <a:rPr lang="zh-CN" altLang="en-US" smtClean="0"/>
              <a:t>22</a:t>
            </a:fld>
            <a:endParaRPr lang="zh-CN" altLang="en-US"/>
          </a:p>
        </p:txBody>
      </p:sp>
      <p:pic>
        <p:nvPicPr>
          <p:cNvPr id="7" name="图片 6">
            <a:extLst>
              <a:ext uri="{FF2B5EF4-FFF2-40B4-BE49-F238E27FC236}">
                <a16:creationId xmlns:a16="http://schemas.microsoft.com/office/drawing/2014/main" id="{B013FC22-0E9D-E212-0EC8-A87A763D597E}"/>
              </a:ext>
            </a:extLst>
          </p:cNvPr>
          <p:cNvPicPr>
            <a:picLocks noChangeAspect="1"/>
          </p:cNvPicPr>
          <p:nvPr/>
        </p:nvPicPr>
        <p:blipFill>
          <a:blip r:embed="rId3"/>
          <a:stretch>
            <a:fillRect/>
          </a:stretch>
        </p:blipFill>
        <p:spPr>
          <a:xfrm>
            <a:off x="6402978" y="2484208"/>
            <a:ext cx="4415243" cy="3865502"/>
          </a:xfrm>
          <a:prstGeom prst="rect">
            <a:avLst/>
          </a:prstGeom>
        </p:spPr>
      </p:pic>
      <p:pic>
        <p:nvPicPr>
          <p:cNvPr id="9" name="图形 8">
            <a:extLst>
              <a:ext uri="{FF2B5EF4-FFF2-40B4-BE49-F238E27FC236}">
                <a16:creationId xmlns:a16="http://schemas.microsoft.com/office/drawing/2014/main" id="{5830FB8D-0F38-FB96-8518-8D1B57DCF1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224" y="2283347"/>
            <a:ext cx="5378204" cy="3585469"/>
          </a:xfrm>
          <a:prstGeom prst="rect">
            <a:avLst/>
          </a:prstGeom>
        </p:spPr>
      </p:pic>
      <p:pic>
        <p:nvPicPr>
          <p:cNvPr id="11" name="图形 10">
            <a:extLst>
              <a:ext uri="{FF2B5EF4-FFF2-40B4-BE49-F238E27FC236}">
                <a16:creationId xmlns:a16="http://schemas.microsoft.com/office/drawing/2014/main" id="{C7CF718B-48EC-9055-323F-37D2D6F5F6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6348" y="3945137"/>
            <a:ext cx="1600524" cy="1067016"/>
          </a:xfrm>
          <a:prstGeom prst="rect">
            <a:avLst/>
          </a:prstGeom>
        </p:spPr>
      </p:pic>
      <p:sp>
        <p:nvSpPr>
          <p:cNvPr id="12" name="文本框 11">
            <a:extLst>
              <a:ext uri="{FF2B5EF4-FFF2-40B4-BE49-F238E27FC236}">
                <a16:creationId xmlns:a16="http://schemas.microsoft.com/office/drawing/2014/main" id="{290BCA86-2B17-B3FE-D837-1B75B6B23487}"/>
              </a:ext>
            </a:extLst>
          </p:cNvPr>
          <p:cNvSpPr txBox="1"/>
          <p:nvPr/>
        </p:nvSpPr>
        <p:spPr>
          <a:xfrm>
            <a:off x="1126348" y="2036104"/>
            <a:ext cx="3258457" cy="369332"/>
          </a:xfrm>
          <a:prstGeom prst="rect">
            <a:avLst/>
          </a:prstGeom>
          <a:noFill/>
        </p:spPr>
        <p:txBody>
          <a:bodyPr wrap="square" rtlCol="0">
            <a:spAutoFit/>
          </a:bodyPr>
          <a:lstStyle/>
          <a:p>
            <a:pPr algn="ctr"/>
            <a:r>
              <a:rPr lang="en-US" altLang="zh-CN"/>
              <a:t>Our results</a:t>
            </a:r>
            <a:endParaRPr lang="zh-CN" altLang="en-US"/>
          </a:p>
        </p:txBody>
      </p:sp>
      <p:sp>
        <p:nvSpPr>
          <p:cNvPr id="13" name="文本框 12">
            <a:extLst>
              <a:ext uri="{FF2B5EF4-FFF2-40B4-BE49-F238E27FC236}">
                <a16:creationId xmlns:a16="http://schemas.microsoft.com/office/drawing/2014/main" id="{9F7DDDD8-638E-92C5-0E9E-6CEE2FEAF0D1}"/>
              </a:ext>
            </a:extLst>
          </p:cNvPr>
          <p:cNvSpPr txBox="1"/>
          <p:nvPr/>
        </p:nvSpPr>
        <p:spPr>
          <a:xfrm>
            <a:off x="6981370" y="2036104"/>
            <a:ext cx="3258457" cy="369332"/>
          </a:xfrm>
          <a:prstGeom prst="rect">
            <a:avLst/>
          </a:prstGeom>
          <a:noFill/>
        </p:spPr>
        <p:txBody>
          <a:bodyPr wrap="square" rtlCol="0">
            <a:spAutoFit/>
          </a:bodyPr>
          <a:lstStyle/>
          <a:p>
            <a:pPr algn="ctr"/>
            <a:r>
              <a:rPr lang="en-US" altLang="zh-CN"/>
              <a:t>Literature results</a:t>
            </a:r>
            <a:endParaRPr lang="zh-CN" altLang="en-US"/>
          </a:p>
        </p:txBody>
      </p:sp>
    </p:spTree>
    <p:extLst>
      <p:ext uri="{BB962C8B-B14F-4D97-AF65-F5344CB8AC3E}">
        <p14:creationId xmlns:p14="http://schemas.microsoft.com/office/powerpoint/2010/main" val="3844587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0C212-38A1-D70C-29A5-461505191AD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7FC9500-3DC9-7075-3FD8-A16693B1C545}"/>
              </a:ext>
            </a:extLst>
          </p:cNvPr>
          <p:cNvSpPr txBox="1"/>
          <p:nvPr/>
        </p:nvSpPr>
        <p:spPr>
          <a:xfrm>
            <a:off x="134224" y="146807"/>
            <a:ext cx="9496338" cy="461665"/>
          </a:xfrm>
          <a:prstGeom prst="rect">
            <a:avLst/>
          </a:prstGeom>
          <a:noFill/>
        </p:spPr>
        <p:txBody>
          <a:bodyPr wrap="square" rtlCol="0">
            <a:spAutoFit/>
          </a:bodyPr>
          <a:lstStyle/>
          <a:p>
            <a:r>
              <a:rPr lang="en-US" altLang="zh-CN" sz="2400"/>
              <a:t>Transfer matrix for sampled grating</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449427C-1E26-1AAA-8BF1-AB219FCF4901}"/>
                  </a:ext>
                </a:extLst>
              </p:cNvPr>
              <p:cNvSpPr txBox="1"/>
              <p:nvPr/>
            </p:nvSpPr>
            <p:spPr>
              <a:xfrm>
                <a:off x="134224" y="733260"/>
                <a:ext cx="12015444" cy="5492016"/>
              </a:xfrm>
              <a:prstGeom prst="rect">
                <a:avLst/>
              </a:prstGeom>
              <a:noFill/>
            </p:spPr>
            <p:txBody>
              <a:bodyPr wrap="square" rtlCol="0">
                <a:spAutoFit/>
              </a:bodyPr>
              <a:lstStyle/>
              <a:p>
                <a:r>
                  <a:rPr lang="en-US" altLang="zh-CN">
                    <a:solidFill>
                      <a:schemeClr val="tx1"/>
                    </a:solidFill>
                  </a:rPr>
                  <a:t>Now we consider multiple grating sections separated by waveguide sections without grating. Note that </a:t>
                </a:r>
                <a14:m>
                  <m:oMath xmlns:m="http://schemas.openxmlformats.org/officeDocument/2006/math">
                    <m:r>
                      <a:rPr lang="en-US" altLang="zh-CN" b="0" i="1" smtClean="0">
                        <a:solidFill>
                          <a:schemeClr val="tx1"/>
                        </a:solidFill>
                        <a:latin typeface="Cambria Math" panose="02040503050406030204" pitchFamily="18" charset="0"/>
                      </a:rPr>
                      <m:t>𝑅</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and </a:t>
                </a:r>
                <a14:m>
                  <m:oMath xmlns:m="http://schemas.openxmlformats.org/officeDocument/2006/math">
                    <m:r>
                      <a:rPr lang="en-US" altLang="zh-CN" b="0" i="1" smtClean="0">
                        <a:solidFill>
                          <a:schemeClr val="tx1"/>
                        </a:solidFill>
                        <a:latin typeface="Cambria Math" panose="02040503050406030204" pitchFamily="18" charset="0"/>
                      </a:rPr>
                      <m:t>𝑆</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are not well defined in the waveguide, we need to investigate evolution of </a:t>
                </a:r>
                <a14:m>
                  <m:oMath xmlns:m="http://schemas.openxmlformats.org/officeDocument/2006/math">
                    <m:r>
                      <a:rPr lang="en-US" altLang="zh-CN" b="0" i="1" smtClean="0">
                        <a:solidFill>
                          <a:schemeClr val="tx1"/>
                        </a:solidFill>
                        <a:latin typeface="Cambria Math" panose="02040503050406030204" pitchFamily="18" charset="0"/>
                      </a:rPr>
                      <m:t>𝐴</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and </a:t>
                </a:r>
                <a14:m>
                  <m:oMath xmlns:m="http://schemas.openxmlformats.org/officeDocument/2006/math">
                    <m:r>
                      <a:rPr lang="en-US" altLang="zh-CN" b="0" i="1" smtClean="0">
                        <a:solidFill>
                          <a:schemeClr val="tx1"/>
                        </a:solidFill>
                        <a:latin typeface="Cambria Math" panose="02040503050406030204" pitchFamily="18" charset="0"/>
                      </a:rPr>
                      <m:t>𝐵</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instead.</a:t>
                </a:r>
              </a:p>
              <a:p>
                <a:endParaRPr lang="en-US" altLang="zh-CN"/>
              </a:p>
              <a:p>
                <a:endParaRPr lang="en-US" altLang="zh-CN"/>
              </a:p>
              <a:p>
                <a:endParaRPr lang="en-US" altLang="zh-CN"/>
              </a:p>
              <a:p>
                <a:endParaRPr lang="en-US" altLang="zh-CN"/>
              </a:p>
              <a:p>
                <a:endParaRPr lang="en-US" altLang="zh-CN"/>
              </a:p>
              <a:p>
                <a:r>
                  <a:rPr lang="en-US" altLang="zh-CN">
                    <a:solidFill>
                      <a:schemeClr val="tx1"/>
                    </a:solidFill>
                  </a:rPr>
                  <a:t>Note that</a:t>
                </a:r>
              </a:p>
              <a:p>
                <a:pPr/>
                <a14:m>
                  <m:oMathPara xmlns:m="http://schemas.openxmlformats.org/officeDocument/2006/math">
                    <m:oMathParaPr>
                      <m:jc m:val="centerGroup"/>
                    </m:oMathParaPr>
                    <m:oMath xmlns:m="http://schemas.openxmlformats.org/officeDocument/2006/math">
                      <m:d>
                        <m:dPr>
                          <m:ctrlPr>
                            <a:rPr lang="en-US" altLang="zh-CN" i="1" smtClean="0">
                              <a:solidFill>
                                <a:schemeClr val="tx1"/>
                              </a:solidFill>
                              <a:latin typeface="Cambria Math" panose="02040503050406030204" pitchFamily="18" charset="0"/>
                            </a:rPr>
                          </m:ctrlPr>
                        </m:dPr>
                        <m:e>
                          <m:eqArr>
                            <m:eqArrPr>
                              <m:ctrlPr>
                                <a:rPr lang="en-US" altLang="zh-CN" i="1">
                                  <a:solidFill>
                                    <a:schemeClr val="tx1"/>
                                  </a:solidFill>
                                  <a:latin typeface="Cambria Math" panose="02040503050406030204" pitchFamily="18" charset="0"/>
                                </a:rPr>
                              </m:ctrlPr>
                            </m:eqArrPr>
                            <m:e>
                              <m:r>
                                <a:rPr lang="en-US" altLang="zh-CN" i="1">
                                  <a:solidFill>
                                    <a:schemeClr val="tx1"/>
                                  </a:solidFill>
                                  <a:latin typeface="Cambria Math" panose="02040503050406030204" pitchFamily="18" charset="0"/>
                                </a:rPr>
                                <m:t>𝑅</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d>
                            </m:e>
                            <m:e>
                              <m:r>
                                <a:rPr lang="en-US" altLang="zh-CN" i="1">
                                  <a:solidFill>
                                    <a:schemeClr val="tx1"/>
                                  </a:solidFill>
                                  <a:latin typeface="Cambria Math" panose="02040503050406030204" pitchFamily="18" charset="0"/>
                                </a:rPr>
                                <m:t>𝑆</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d>
                            </m:e>
                          </m:eqArr>
                        </m:e>
                      </m:d>
                      <m:r>
                        <a:rPr lang="en-US" altLang="zh-CN" i="1">
                          <a:solidFill>
                            <a:schemeClr val="tx1"/>
                          </a:solidFill>
                          <a:latin typeface="Cambria Math" panose="02040503050406030204" pitchFamily="18" charset="0"/>
                        </a:rPr>
                        <m:t>=</m:t>
                      </m:r>
                      <m:d>
                        <m:dPr>
                          <m:ctrlPr>
                            <a:rPr lang="en-US" altLang="zh-CN" i="1">
                              <a:solidFill>
                                <a:schemeClr val="tx1"/>
                              </a:solidFill>
                              <a:latin typeface="Cambria Math" panose="02040503050406030204" pitchFamily="18" charset="0"/>
                            </a:rPr>
                          </m:ctrlPr>
                        </m:dPr>
                        <m:e>
                          <m:m>
                            <m:mPr>
                              <m:mcs>
                                <m:mc>
                                  <m:mcPr>
                                    <m:count m:val="2"/>
                                    <m:mcJc m:val="center"/>
                                  </m:mcPr>
                                </m:mc>
                              </m:mcs>
                              <m:ctrlPr>
                                <a:rPr lang="en-US" altLang="zh-CN" i="1">
                                  <a:solidFill>
                                    <a:schemeClr val="tx1"/>
                                  </a:solidFill>
                                  <a:latin typeface="Cambria Math" panose="02040503050406030204" pitchFamily="18" charset="0"/>
                                </a:rPr>
                              </m:ctrlPr>
                            </m:mPr>
                            <m:mr>
                              <m:e>
                                <m:func>
                                  <m:funcPr>
                                    <m:ctrlPr>
                                      <a:rPr lang="en-US" altLang="zh-CN" i="1">
                                        <a:solidFill>
                                          <a:schemeClr val="tx1"/>
                                        </a:solidFill>
                                        <a:latin typeface="Cambria Math" panose="02040503050406030204" pitchFamily="18" charset="0"/>
                                      </a:rPr>
                                    </m:ctrlPr>
                                  </m:funcPr>
                                  <m:fName>
                                    <m:r>
                                      <m:rPr>
                                        <m:sty m:val="p"/>
                                        <m:brk m:alnAt="7"/>
                                      </m:rPr>
                                      <a:rPr lang="en-US" altLang="zh-CN">
                                        <a:solidFill>
                                          <a:schemeClr val="tx1"/>
                                        </a:solidFill>
                                        <a:latin typeface="Cambria Math" panose="02040503050406030204" pitchFamily="18" charset="0"/>
                                      </a:rPr>
                                      <m:t>e</m:t>
                                    </m:r>
                                    <m:r>
                                      <m:rPr>
                                        <m:sty m:val="p"/>
                                      </m:rPr>
                                      <a:rPr lang="en-US" altLang="zh-CN">
                                        <a:solidFill>
                                          <a:schemeClr val="tx1"/>
                                        </a:solidFill>
                                        <a:latin typeface="Cambria Math" panose="02040503050406030204" pitchFamily="18" charset="0"/>
                                      </a:rPr>
                                      <m:t>xp</m:t>
                                    </m:r>
                                  </m:fName>
                                  <m:e>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𝛿</m:t>
                                        </m:r>
                                        <m:r>
                                          <a:rPr lang="en-US" altLang="zh-CN" i="1">
                                            <a:solidFill>
                                              <a:schemeClr val="tx1"/>
                                            </a:solidFill>
                                            <a:latin typeface="Cambria Math" panose="02040503050406030204" pitchFamily="18" charset="0"/>
                                          </a:rPr>
                                          <m:t>𝑧</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𝜙</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r>
                                          <a:rPr lang="en-US" altLang="zh-CN" i="1">
                                            <a:solidFill>
                                              <a:schemeClr val="tx1"/>
                                            </a:solidFill>
                                            <a:latin typeface="Cambria Math" panose="02040503050406030204" pitchFamily="18" charset="0"/>
                                          </a:rPr>
                                          <m:t>/2</m:t>
                                        </m:r>
                                      </m:e>
                                    </m:d>
                                  </m:e>
                                </m:func>
                              </m:e>
                              <m:e>
                                <m:r>
                                  <a:rPr lang="en-US" altLang="zh-CN" i="1">
                                    <a:solidFill>
                                      <a:schemeClr val="tx1"/>
                                    </a:solidFill>
                                    <a:latin typeface="Cambria Math" panose="02040503050406030204" pitchFamily="18" charset="0"/>
                                  </a:rPr>
                                  <m:t>0</m:t>
                                </m:r>
                              </m:e>
                            </m:mr>
                            <m:mr>
                              <m:e>
                                <m:r>
                                  <a:rPr lang="en-US" altLang="zh-CN" i="1">
                                    <a:solidFill>
                                      <a:schemeClr val="tx1"/>
                                    </a:solidFill>
                                    <a:latin typeface="Cambria Math" panose="02040503050406030204" pitchFamily="18" charset="0"/>
                                  </a:rPr>
                                  <m:t>0</m:t>
                                </m:r>
                              </m:e>
                              <m:e>
                                <m:func>
                                  <m:funcPr>
                                    <m:ctrlPr>
                                      <a:rPr lang="en-US" altLang="zh-CN" i="1">
                                        <a:solidFill>
                                          <a:schemeClr val="tx1"/>
                                        </a:solidFill>
                                        <a:latin typeface="Cambria Math" panose="02040503050406030204" pitchFamily="18" charset="0"/>
                                      </a:rPr>
                                    </m:ctrlPr>
                                  </m:funcPr>
                                  <m:fName>
                                    <m:r>
                                      <m:rPr>
                                        <m:sty m:val="p"/>
                                        <m:brk m:alnAt="7"/>
                                      </m:rPr>
                                      <a:rPr lang="en-US" altLang="zh-CN">
                                        <a:solidFill>
                                          <a:schemeClr val="tx1"/>
                                        </a:solidFill>
                                        <a:latin typeface="Cambria Math" panose="02040503050406030204" pitchFamily="18" charset="0"/>
                                      </a:rPr>
                                      <m:t>e</m:t>
                                    </m:r>
                                    <m:r>
                                      <m:rPr>
                                        <m:sty m:val="p"/>
                                      </m:rPr>
                                      <a:rPr lang="en-US" altLang="zh-CN">
                                        <a:solidFill>
                                          <a:schemeClr val="tx1"/>
                                        </a:solidFill>
                                        <a:latin typeface="Cambria Math" panose="02040503050406030204" pitchFamily="18" charset="0"/>
                                      </a:rPr>
                                      <m:t>xp</m:t>
                                    </m:r>
                                  </m:fName>
                                  <m:e>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𝛿</m:t>
                                        </m:r>
                                        <m:r>
                                          <a:rPr lang="en-US" altLang="zh-CN" i="1">
                                            <a:solidFill>
                                              <a:schemeClr val="tx1"/>
                                            </a:solidFill>
                                            <a:latin typeface="Cambria Math" panose="02040503050406030204" pitchFamily="18" charset="0"/>
                                          </a:rPr>
                                          <m:t>𝑧</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𝜙</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r>
                                          <a:rPr lang="en-US" altLang="zh-CN" i="1">
                                            <a:solidFill>
                                              <a:schemeClr val="tx1"/>
                                            </a:solidFill>
                                            <a:latin typeface="Cambria Math" panose="02040503050406030204" pitchFamily="18" charset="0"/>
                                          </a:rPr>
                                          <m:t>/2</m:t>
                                        </m:r>
                                      </m:e>
                                    </m:d>
                                  </m:e>
                                </m:func>
                              </m:e>
                            </m:mr>
                          </m:m>
                        </m:e>
                      </m:d>
                      <m:d>
                        <m:dPr>
                          <m:ctrlPr>
                            <a:rPr lang="en-US" altLang="zh-CN" i="1">
                              <a:solidFill>
                                <a:schemeClr val="tx1"/>
                              </a:solidFill>
                              <a:latin typeface="Cambria Math" panose="02040503050406030204" pitchFamily="18" charset="0"/>
                            </a:rPr>
                          </m:ctrlPr>
                        </m:dPr>
                        <m:e>
                          <m:eqArr>
                            <m:eqArrPr>
                              <m:ctrlPr>
                                <a:rPr lang="en-US" altLang="zh-CN" i="1">
                                  <a:solidFill>
                                    <a:schemeClr val="tx1"/>
                                  </a:solidFill>
                                  <a:latin typeface="Cambria Math" panose="02040503050406030204" pitchFamily="18" charset="0"/>
                                </a:rPr>
                              </m:ctrlPr>
                            </m:eqArrPr>
                            <m:e>
                              <m:r>
                                <a:rPr lang="en-US" altLang="zh-CN" i="1">
                                  <a:solidFill>
                                    <a:schemeClr val="tx1"/>
                                  </a:solidFill>
                                  <a:latin typeface="Cambria Math" panose="02040503050406030204" pitchFamily="18" charset="0"/>
                                </a:rPr>
                                <m:t>𝐴</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d>
                            </m:e>
                            <m:e>
                              <m:r>
                                <a:rPr lang="en-US" altLang="zh-CN" i="1">
                                  <a:solidFill>
                                    <a:schemeClr val="tx1"/>
                                  </a:solidFill>
                                  <a:latin typeface="Cambria Math" panose="02040503050406030204" pitchFamily="18" charset="0"/>
                                </a:rPr>
                                <m:t>𝐵</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d>
                            </m:e>
                          </m:eqArr>
                        </m:e>
                      </m:d>
                      <m:r>
                        <a:rPr lang="en-US" altLang="zh-CN" b="0" i="1" smtClean="0">
                          <a:solidFill>
                            <a:schemeClr val="tx1"/>
                          </a:solidFill>
                          <a:latin typeface="Cambria Math" panose="02040503050406030204" pitchFamily="18" charset="0"/>
                        </a:rPr>
                        <m:t>≔</m:t>
                      </m:r>
                      <m:r>
                        <m:rPr>
                          <m:sty m:val="p"/>
                        </m:rPr>
                        <a:rPr lang="en-US" altLang="zh-CN" b="0" i="0" smtClean="0">
                          <a:solidFill>
                            <a:schemeClr val="tx1"/>
                          </a:solidFill>
                          <a:latin typeface="Cambria Math" panose="02040503050406030204" pitchFamily="18" charset="0"/>
                        </a:rPr>
                        <m:t>Φ</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e>
                              <m:r>
                                <a:rPr lang="en-US" altLang="zh-CN" i="1">
                                  <a:latin typeface="Cambria Math" panose="02040503050406030204" pitchFamily="18" charset="0"/>
                                </a:rPr>
                                <m:t>𝐵</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e>
                          </m:eqArr>
                        </m:e>
                      </m:d>
                    </m:oMath>
                  </m:oMathPara>
                </a14:m>
                <a:endParaRPr lang="en-US" altLang="zh-CN">
                  <a:solidFill>
                    <a:schemeClr val="tx1"/>
                  </a:solidFill>
                </a:endParaRPr>
              </a:p>
              <a:p>
                <a:endParaRPr lang="en-US" altLang="zh-CN">
                  <a:solidFill>
                    <a:schemeClr val="tx1"/>
                  </a:solidFill>
                </a:endParaRPr>
              </a:p>
              <a:p>
                <a:r>
                  <a:rPr lang="en-US" altLang="zh-CN">
                    <a:solidFill>
                      <a:schemeClr val="tx1"/>
                    </a:solidFill>
                  </a:rPr>
                  <a:t>The transfer matrix for this sampled grating becomes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𝑘</m:t>
                        </m:r>
                      </m:sub>
                    </m:sSub>
                  </m:oMath>
                </a14:m>
                <a:r>
                  <a:rPr lang="en-US" altLang="zh-CN">
                    <a:solidFill>
                      <a:schemeClr val="tx1"/>
                    </a:solidFill>
                  </a:rPr>
                  <a:t> is the end position of the last grating section):</a:t>
                </a:r>
              </a:p>
              <a:p>
                <a:endParaRPr lang="en-US" altLang="zh-CN"/>
              </a:p>
              <a:p>
                <a:pPr/>
                <a14:m>
                  <m:oMathPara xmlns:m="http://schemas.openxmlformats.org/officeDocument/2006/math">
                    <m:oMathParaPr>
                      <m:jc m:val="centerGroup"/>
                    </m:oMathParaPr>
                    <m:oMath xmlns:m="http://schemas.openxmlformats.org/officeDocument/2006/math">
                      <m:d>
                        <m:dPr>
                          <m:ctrlPr>
                            <a:rPr lang="en-US" altLang="zh-CN" i="1" smtClean="0">
                              <a:solidFill>
                                <a:schemeClr val="tx1"/>
                              </a:solidFill>
                              <a:latin typeface="Cambria Math" panose="02040503050406030204" pitchFamily="18" charset="0"/>
                            </a:rPr>
                          </m:ctrlPr>
                        </m:dPr>
                        <m:e>
                          <m:eqArr>
                            <m:eqArrPr>
                              <m:ctrlPr>
                                <a:rPr lang="en-US" altLang="zh-CN" i="1">
                                  <a:solidFill>
                                    <a:schemeClr val="tx1"/>
                                  </a:solidFill>
                                  <a:latin typeface="Cambria Math" panose="02040503050406030204" pitchFamily="18" charset="0"/>
                                </a:rPr>
                              </m:ctrlPr>
                            </m:eqArrPr>
                            <m:e>
                              <m:r>
                                <a:rPr lang="en-US" altLang="zh-CN" i="1">
                                  <a:solidFill>
                                    <a:schemeClr val="tx1"/>
                                  </a:solidFill>
                                  <a:latin typeface="Cambria Math" panose="02040503050406030204" pitchFamily="18" charset="0"/>
                                </a:rPr>
                                <m:t>𝐴</m:t>
                              </m:r>
                              <m:d>
                                <m:dPr>
                                  <m:ctrlPr>
                                    <a:rPr lang="en-US" altLang="zh-CN" i="1">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𝑘</m:t>
                                      </m:r>
                                    </m:sub>
                                  </m:sSub>
                                </m:e>
                              </m:d>
                            </m:e>
                            <m:e>
                              <m:r>
                                <a:rPr lang="en-US" altLang="zh-CN" i="1">
                                  <a:solidFill>
                                    <a:schemeClr val="tx1"/>
                                  </a:solidFill>
                                  <a:latin typeface="Cambria Math" panose="02040503050406030204" pitchFamily="18" charset="0"/>
                                </a:rPr>
                                <m:t>𝐵</m:t>
                              </m:r>
                              <m:d>
                                <m:dPr>
                                  <m:ctrlPr>
                                    <a:rPr lang="en-US" altLang="zh-CN" i="1">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𝑘</m:t>
                                      </m:r>
                                    </m:sub>
                                  </m:sSub>
                                </m:e>
                              </m:d>
                            </m:e>
                          </m:eqArr>
                        </m:e>
                      </m:d>
                      <m:r>
                        <a:rPr lang="en-US" altLang="zh-CN" b="0" i="1" smtClean="0">
                          <a:solidFill>
                            <a:schemeClr val="tx1"/>
                          </a:solidFill>
                          <a:latin typeface="Cambria Math" panose="02040503050406030204" pitchFamily="18" charset="0"/>
                        </a:rPr>
                        <m:t>=</m:t>
                      </m:r>
                      <m:d>
                        <m:dPr>
                          <m:begChr m:val="["/>
                          <m:endChr m:val="]"/>
                          <m:ctrlPr>
                            <a:rPr lang="en-US" altLang="zh-CN" i="1">
                              <a:latin typeface="Cambria Math" panose="02040503050406030204" pitchFamily="18" charset="0"/>
                            </a:rPr>
                          </m:ctrlPr>
                        </m:dPr>
                        <m:e>
                          <m:r>
                            <m:rPr>
                              <m:sty m:val="p"/>
                            </m:rPr>
                            <a:rPr lang="en-US" altLang="zh-CN">
                              <a:latin typeface="Cambria Math" panose="02040503050406030204" pitchFamily="18" charset="0"/>
                            </a:rPr>
                            <m:t>Φ</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𝑘</m:t>
                                      </m:r>
                                    </m:sub>
                                  </m:sSub>
                                </m:e>
                              </m:d>
                            </m:e>
                            <m:sup>
                              <m:r>
                                <a:rPr lang="en-US" altLang="zh-CN" i="1">
                                  <a:latin typeface="Cambria Math" panose="02040503050406030204" pitchFamily="18" charset="0"/>
                                </a:rPr>
                                <m:t>−1</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b="0" i="1" smtClean="0">
                                  <a:latin typeface="Cambria Math" panose="02040503050406030204" pitchFamily="18" charset="0"/>
                                </a:rPr>
                                <m:t>𝑘</m:t>
                              </m:r>
                            </m:sub>
                          </m:sSub>
                          <m:r>
                            <m:rPr>
                              <m:sty m:val="p"/>
                            </m:rPr>
                            <a:rPr lang="en-US" altLang="zh-CN">
                              <a:latin typeface="Cambria Math" panose="02040503050406030204" pitchFamily="18" charset="0"/>
                            </a:rPr>
                            <m:t>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Sub>
                            </m:e>
                          </m:d>
                        </m:e>
                      </m:d>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𝐹</m:t>
                          </m:r>
                        </m:e>
                        <m:sub>
                          <m:r>
                            <a:rPr lang="en-US" altLang="zh-CN" b="0" i="1" smtClean="0">
                              <a:solidFill>
                                <a:schemeClr val="tx1"/>
                              </a:solidFill>
                              <a:latin typeface="Cambria Math" panose="02040503050406030204" pitchFamily="18" charset="0"/>
                            </a:rPr>
                            <m:t>4</m:t>
                          </m:r>
                        </m:sub>
                      </m:sSub>
                      <m:d>
                        <m:dPr>
                          <m:begChr m:val="["/>
                          <m:endChr m:val="]"/>
                          <m:ctrlPr>
                            <a:rPr lang="en-US" altLang="zh-CN" b="0" i="1" smtClean="0">
                              <a:solidFill>
                                <a:schemeClr val="tx1"/>
                              </a:solidFill>
                              <a:latin typeface="Cambria Math" panose="02040503050406030204" pitchFamily="18" charset="0"/>
                            </a:rPr>
                          </m:ctrlPr>
                        </m:dPr>
                        <m:e>
                          <m:r>
                            <m:rPr>
                              <m:sty m:val="p"/>
                            </m:rPr>
                            <a:rPr lang="en-US" altLang="zh-CN">
                              <a:latin typeface="Cambria Math" panose="02040503050406030204" pitchFamily="18" charset="0"/>
                            </a:rPr>
                            <m:t>Φ</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3</m:t>
                                      </m:r>
                                    </m:sub>
                                  </m:sSub>
                                </m:e>
                              </m:d>
                            </m:e>
                            <m:sup>
                              <m:r>
                                <a:rPr lang="en-US" altLang="zh-CN" i="1">
                                  <a:latin typeface="Cambria Math" panose="02040503050406030204" pitchFamily="18" charset="0"/>
                                </a:rPr>
                                <m:t>−1</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b="0" i="1" smtClean="0">
                                  <a:latin typeface="Cambria Math" panose="02040503050406030204" pitchFamily="18" charset="0"/>
                                </a:rPr>
                                <m:t>3</m:t>
                              </m:r>
                            </m:sub>
                          </m:sSub>
                          <m:r>
                            <m:rPr>
                              <m:sty m:val="p"/>
                            </m:rPr>
                            <a:rPr lang="en-US" altLang="zh-CN">
                              <a:latin typeface="Cambria Math" panose="02040503050406030204" pitchFamily="18" charset="0"/>
                            </a:rPr>
                            <m:t>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2</m:t>
                                  </m:r>
                                </m:sub>
                              </m:sSub>
                            </m:e>
                          </m:d>
                        </m:e>
                      </m:d>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𝐹</m:t>
                          </m:r>
                        </m:e>
                        <m:sub>
                          <m:r>
                            <a:rPr lang="en-US" altLang="zh-CN" b="0" i="0" smtClean="0">
                              <a:solidFill>
                                <a:schemeClr val="tx1"/>
                              </a:solidFill>
                              <a:latin typeface="Cambria Math" panose="02040503050406030204" pitchFamily="18" charset="0"/>
                            </a:rPr>
                            <m:t>2</m:t>
                          </m:r>
                        </m:sub>
                      </m:sSub>
                      <m:d>
                        <m:dPr>
                          <m:begChr m:val="["/>
                          <m:endChr m:val="]"/>
                          <m:ctrlPr>
                            <a:rPr lang="en-US" altLang="zh-CN" b="0" i="1" smtClean="0">
                              <a:solidFill>
                                <a:schemeClr val="tx1"/>
                              </a:solidFill>
                              <a:latin typeface="Cambria Math" panose="02040503050406030204" pitchFamily="18" charset="0"/>
                            </a:rPr>
                          </m:ctrlPr>
                        </m:dPr>
                        <m:e>
                          <m:r>
                            <m:rPr>
                              <m:sty m:val="p"/>
                            </m:rPr>
                            <a:rPr lang="en-US" altLang="zh-CN" b="0" i="0" smtClean="0">
                              <a:solidFill>
                                <a:schemeClr val="tx1"/>
                              </a:solidFill>
                              <a:latin typeface="Cambria Math" panose="02040503050406030204" pitchFamily="18" charset="0"/>
                            </a:rPr>
                            <m:t>Φ</m:t>
                          </m:r>
                          <m:sSup>
                            <m:sSupPr>
                              <m:ctrlPr>
                                <a:rPr lang="en-US" altLang="zh-CN" b="0" i="1" smtClean="0">
                                  <a:solidFill>
                                    <a:schemeClr val="tx1"/>
                                  </a:solidFill>
                                  <a:latin typeface="Cambria Math" panose="02040503050406030204" pitchFamily="18" charset="0"/>
                                </a:rPr>
                              </m:ctrlPr>
                            </m:sSupPr>
                            <m:e>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1</m:t>
                                      </m:r>
                                    </m:sub>
                                  </m:sSub>
                                </m:e>
                              </m:d>
                            </m:e>
                            <m:sup>
                              <m:r>
                                <a:rPr lang="en-US" altLang="zh-CN" b="0" i="1" smtClean="0">
                                  <a:solidFill>
                                    <a:schemeClr val="tx1"/>
                                  </a:solidFill>
                                  <a:latin typeface="Cambria Math" panose="02040503050406030204" pitchFamily="18" charset="0"/>
                                </a:rPr>
                                <m:t>−1</m:t>
                              </m:r>
                            </m:sup>
                          </m:sSup>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𝐹</m:t>
                              </m:r>
                            </m:e>
                            <m:sub>
                              <m:r>
                                <a:rPr lang="en-US" altLang="zh-CN" b="0" i="1" smtClean="0">
                                  <a:solidFill>
                                    <a:schemeClr val="tx1"/>
                                  </a:solidFill>
                                  <a:latin typeface="Cambria Math" panose="02040503050406030204" pitchFamily="18" charset="0"/>
                                </a:rPr>
                                <m:t>1</m:t>
                              </m:r>
                            </m:sub>
                          </m:sSub>
                          <m:r>
                            <m:rPr>
                              <m:sty m:val="p"/>
                            </m:rPr>
                            <a:rPr lang="en-US" altLang="zh-CN" b="0" i="0" smtClean="0">
                              <a:solidFill>
                                <a:schemeClr val="tx1"/>
                              </a:solidFill>
                              <a:latin typeface="Cambria Math" panose="02040503050406030204" pitchFamily="18" charset="0"/>
                            </a:rPr>
                            <m:t>Φ</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𝑧</m:t>
                                  </m:r>
                                </m:e>
                                <m:sub>
                                  <m:r>
                                    <a:rPr lang="en-US" altLang="zh-CN" b="0" i="1" smtClean="0">
                                      <a:solidFill>
                                        <a:schemeClr val="tx1"/>
                                      </a:solidFill>
                                      <a:latin typeface="Cambria Math" panose="02040503050406030204" pitchFamily="18" charset="0"/>
                                    </a:rPr>
                                    <m:t>0</m:t>
                                  </m:r>
                                </m:sub>
                              </m:sSub>
                            </m:e>
                          </m:d>
                        </m:e>
                      </m:d>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𝐴</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0</m:t>
                                      </m:r>
                                    </m:sub>
                                  </m:sSub>
                                </m:e>
                              </m:d>
                            </m:e>
                            <m:e>
                              <m:r>
                                <a:rPr lang="en-US" altLang="zh-CN" i="1">
                                  <a:latin typeface="Cambria Math" panose="02040503050406030204" pitchFamily="18" charset="0"/>
                                </a:rPr>
                                <m:t>𝐵</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0</m:t>
                                      </m:r>
                                    </m:sub>
                                  </m:sSub>
                                </m:e>
                              </m:d>
                            </m:e>
                          </m:eqArr>
                        </m:e>
                      </m:d>
                    </m:oMath>
                  </m:oMathPara>
                </a14:m>
                <a:endParaRPr lang="en-US" altLang="zh-CN">
                  <a:solidFill>
                    <a:schemeClr val="tx1"/>
                  </a:solidFill>
                </a:endParaRPr>
              </a:p>
              <a:p>
                <a:endParaRPr lang="en-US" altLang="zh-CN"/>
              </a:p>
              <a:p>
                <a:r>
                  <a:rPr lang="en-US" altLang="zh-CN">
                    <a:solidFill>
                      <a:schemeClr val="tx1"/>
                    </a:solidFill>
                  </a:rPr>
                  <a:t>Where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𝐹</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𝐹</m:t>
                        </m:r>
                      </m:e>
                      <m:sub>
                        <m:r>
                          <a:rPr lang="en-US" altLang="zh-CN" b="0" i="1" smtClean="0">
                            <a:solidFill>
                              <a:schemeClr val="tx1"/>
                            </a:solidFill>
                            <a:latin typeface="Cambria Math" panose="02040503050406030204" pitchFamily="18" charset="0"/>
                          </a:rPr>
                          <m:t>4</m:t>
                        </m:r>
                      </m:sub>
                    </m:sSub>
                    <m:r>
                      <a:rPr lang="en-US" altLang="zh-CN" b="0" i="1" smtClean="0">
                        <a:solidFill>
                          <a:schemeClr val="tx1"/>
                        </a:solidFill>
                        <a:latin typeface="Cambria Math" panose="02040503050406030204" pitchFamily="18" charset="0"/>
                      </a:rPr>
                      <m:t>,…</m:t>
                    </m:r>
                  </m:oMath>
                </a14:m>
                <a:r>
                  <a:rPr lang="en-US" altLang="zh-CN">
                    <a:solidFill>
                      <a:schemeClr val="tx1"/>
                    </a:solidFill>
                  </a:rPr>
                  <a:t> are transfer matrices for the waveguide sections without grating, </a:t>
                </a:r>
                <a14:m>
                  <m:oMath xmlns:m="http://schemas.openxmlformats.org/officeDocument/2006/math">
                    <m:r>
                      <m:rPr>
                        <m:sty m:val="p"/>
                      </m:rPr>
                      <a:rPr lang="en-US" altLang="zh-CN">
                        <a:latin typeface="Cambria Math" panose="02040503050406030204" pitchFamily="18" charset="0"/>
                      </a:rPr>
                      <m:t>Φ</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e>
                        </m:d>
                      </m:e>
                      <m:sup>
                        <m:r>
                          <a:rPr lang="en-US" altLang="zh-CN" i="1">
                            <a:latin typeface="Cambria Math" panose="02040503050406030204" pitchFamily="18" charset="0"/>
                          </a:rPr>
                          <m:t>−1</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m:t>
                        </m:r>
                      </m:sub>
                    </m:sSub>
                    <m:r>
                      <m:rPr>
                        <m:sty m:val="p"/>
                      </m:rPr>
                      <a:rPr lang="en-US" altLang="zh-CN">
                        <a:latin typeface="Cambria Math" panose="02040503050406030204" pitchFamily="18" charset="0"/>
                      </a:rPr>
                      <m:t>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e>
                    </m:d>
                    <m:r>
                      <a:rPr lang="en-US" altLang="zh-CN" b="0" i="1" smtClean="0">
                        <a:latin typeface="Cambria Math" panose="02040503050406030204" pitchFamily="18" charset="0"/>
                      </a:rPr>
                      <m:t>,</m:t>
                    </m:r>
                    <m:r>
                      <m:rPr>
                        <m:sty m:val="p"/>
                      </m:rPr>
                      <a:rPr lang="en-US" altLang="zh-CN">
                        <a:latin typeface="Cambria Math" panose="02040503050406030204" pitchFamily="18" charset="0"/>
                      </a:rPr>
                      <m:t>Φ</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3</m:t>
                                </m:r>
                              </m:sub>
                            </m:sSub>
                          </m:e>
                        </m:d>
                      </m:e>
                      <m:sup>
                        <m:r>
                          <a:rPr lang="en-US" altLang="zh-CN" i="1">
                            <a:latin typeface="Cambria Math" panose="02040503050406030204" pitchFamily="18" charset="0"/>
                          </a:rPr>
                          <m:t>−1</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m:t>
                        </m:r>
                      </m:sub>
                    </m:sSub>
                    <m:r>
                      <m:rPr>
                        <m:sty m:val="p"/>
                      </m:rPr>
                      <a:rPr lang="en-US" altLang="zh-CN">
                        <a:latin typeface="Cambria Math" panose="02040503050406030204" pitchFamily="18" charset="0"/>
                      </a:rPr>
                      <m:t>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oMath>
                </a14:m>
                <a:r>
                  <a:rPr lang="en-US" altLang="zh-CN">
                    <a:solidFill>
                      <a:schemeClr val="tx1"/>
                    </a:solidFill>
                  </a:rPr>
                  <a:t> are transfer matrices for the waveguide sections with grating. Note that these transfer matrices describe the evolution of </a:t>
                </a:r>
                <a14:m>
                  <m:oMath xmlns:m="http://schemas.openxmlformats.org/officeDocument/2006/math">
                    <m:r>
                      <a:rPr lang="en-US" altLang="zh-CN" b="0" i="1" smtClean="0">
                        <a:solidFill>
                          <a:schemeClr val="tx1"/>
                        </a:solidFill>
                        <a:latin typeface="Cambria Math" panose="02040503050406030204" pitchFamily="18" charset="0"/>
                      </a:rPr>
                      <m:t>𝐴</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and </a:t>
                </a:r>
                <a14:m>
                  <m:oMath xmlns:m="http://schemas.openxmlformats.org/officeDocument/2006/math">
                    <m:r>
                      <a:rPr lang="en-US" altLang="zh-CN" b="0" i="1" smtClean="0">
                        <a:solidFill>
                          <a:schemeClr val="tx1"/>
                        </a:solidFill>
                        <a:latin typeface="Cambria Math" panose="02040503050406030204" pitchFamily="18" charset="0"/>
                      </a:rPr>
                      <m:t>𝐵</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instead of </a:t>
                </a:r>
                <a14:m>
                  <m:oMath xmlns:m="http://schemas.openxmlformats.org/officeDocument/2006/math">
                    <m:r>
                      <a:rPr lang="en-US" altLang="zh-CN" b="0" i="1" smtClean="0">
                        <a:solidFill>
                          <a:schemeClr val="tx1"/>
                        </a:solidFill>
                        <a:latin typeface="Cambria Math" panose="02040503050406030204" pitchFamily="18" charset="0"/>
                      </a:rPr>
                      <m:t>𝑅</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and </a:t>
                </a:r>
                <a14:m>
                  <m:oMath xmlns:m="http://schemas.openxmlformats.org/officeDocument/2006/math">
                    <m:r>
                      <a:rPr lang="en-US" altLang="zh-CN" b="0" i="1" smtClean="0">
                        <a:solidFill>
                          <a:schemeClr val="tx1"/>
                        </a:solidFill>
                        <a:latin typeface="Cambria Math" panose="02040503050406030204" pitchFamily="18" charset="0"/>
                      </a:rPr>
                      <m:t>𝑆</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a:t>
                </a:r>
              </a:p>
            </p:txBody>
          </p:sp>
        </mc:Choice>
        <mc:Fallback xmlns="">
          <p:sp>
            <p:nvSpPr>
              <p:cNvPr id="2" name="文本框 1">
                <a:extLst>
                  <a:ext uri="{FF2B5EF4-FFF2-40B4-BE49-F238E27FC236}">
                    <a16:creationId xmlns:a16="http://schemas.microsoft.com/office/drawing/2014/main" id="{F449427C-1E26-1AAA-8BF1-AB219FCF4901}"/>
                  </a:ext>
                </a:extLst>
              </p:cNvPr>
              <p:cNvSpPr txBox="1">
                <a:spLocks noRot="1" noChangeAspect="1" noMove="1" noResize="1" noEditPoints="1" noAdjustHandles="1" noChangeArrowheads="1" noChangeShapeType="1" noTextEdit="1"/>
              </p:cNvSpPr>
              <p:nvPr/>
            </p:nvSpPr>
            <p:spPr>
              <a:xfrm>
                <a:off x="134224" y="733260"/>
                <a:ext cx="12015444" cy="5492016"/>
              </a:xfrm>
              <a:prstGeom prst="rect">
                <a:avLst/>
              </a:prstGeom>
              <a:blipFill>
                <a:blip r:embed="rId2"/>
                <a:stretch>
                  <a:fillRect l="-406" t="-555" r="-863" b="-888"/>
                </a:stretch>
              </a:blipFill>
            </p:spPr>
            <p:txBody>
              <a:bodyPr/>
              <a:lstStyle/>
              <a:p>
                <a:r>
                  <a:rPr lang="zh-CN" altLang="en-US">
                    <a:noFill/>
                  </a:rPr>
                  <a:t> </a:t>
                </a:r>
              </a:p>
            </p:txBody>
          </p:sp>
        </mc:Fallback>
      </mc:AlternateContent>
      <p:grpSp>
        <p:nvGrpSpPr>
          <p:cNvPr id="43" name="组合 42">
            <a:extLst>
              <a:ext uri="{FF2B5EF4-FFF2-40B4-BE49-F238E27FC236}">
                <a16:creationId xmlns:a16="http://schemas.microsoft.com/office/drawing/2014/main" id="{A35A3494-FE9F-8094-938D-F16A11237A8D}"/>
              </a:ext>
            </a:extLst>
          </p:cNvPr>
          <p:cNvGrpSpPr/>
          <p:nvPr/>
        </p:nvGrpSpPr>
        <p:grpSpPr>
          <a:xfrm>
            <a:off x="6940685" y="1576755"/>
            <a:ext cx="4970833" cy="1302845"/>
            <a:chOff x="6940685" y="2033949"/>
            <a:chExt cx="4970833" cy="1302845"/>
          </a:xfrm>
        </p:grpSpPr>
        <p:sp>
          <p:nvSpPr>
            <p:cNvPr id="3" name="矩形 2">
              <a:extLst>
                <a:ext uri="{FF2B5EF4-FFF2-40B4-BE49-F238E27FC236}">
                  <a16:creationId xmlns:a16="http://schemas.microsoft.com/office/drawing/2014/main" id="{83ECCC3F-9A0B-D440-EDB8-77A4EDF07272}"/>
                </a:ext>
              </a:extLst>
            </p:cNvPr>
            <p:cNvSpPr/>
            <p:nvPr/>
          </p:nvSpPr>
          <p:spPr>
            <a:xfrm>
              <a:off x="7018506" y="2670592"/>
              <a:ext cx="4893012" cy="126779"/>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C1ECDFE0-338F-5B0F-FC0A-4C2665FAB921}"/>
                </a:ext>
              </a:extLst>
            </p:cNvPr>
            <p:cNvSpPr/>
            <p:nvPr/>
          </p:nvSpPr>
          <p:spPr>
            <a:xfrm>
              <a:off x="7259266"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5DEA4763-E0D1-3E06-D802-64CF453AE7CC}"/>
                </a:ext>
              </a:extLst>
            </p:cNvPr>
            <p:cNvSpPr/>
            <p:nvPr/>
          </p:nvSpPr>
          <p:spPr>
            <a:xfrm>
              <a:off x="7421394"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2F609096-DFB4-8DB7-B6E8-F1CFF4557BA9}"/>
                </a:ext>
              </a:extLst>
            </p:cNvPr>
            <p:cNvSpPr/>
            <p:nvPr/>
          </p:nvSpPr>
          <p:spPr>
            <a:xfrm>
              <a:off x="7582711"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AA13A7FF-04D8-DAAB-D4BB-4AEE0F720C4E}"/>
                </a:ext>
              </a:extLst>
            </p:cNvPr>
            <p:cNvSpPr/>
            <p:nvPr/>
          </p:nvSpPr>
          <p:spPr>
            <a:xfrm>
              <a:off x="7744028"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4FDF809B-CD3E-1437-C25E-1A3A90A45EE0}"/>
                </a:ext>
              </a:extLst>
            </p:cNvPr>
            <p:cNvSpPr/>
            <p:nvPr/>
          </p:nvSpPr>
          <p:spPr>
            <a:xfrm>
              <a:off x="7905345"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C1FD2E85-29A4-F9C3-5E22-D7DAB11957C5}"/>
                </a:ext>
              </a:extLst>
            </p:cNvPr>
            <p:cNvSpPr/>
            <p:nvPr/>
          </p:nvSpPr>
          <p:spPr>
            <a:xfrm>
              <a:off x="8856628"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68F0D379-3CF5-6ABE-1511-E7C4FEB658CD}"/>
                </a:ext>
              </a:extLst>
            </p:cNvPr>
            <p:cNvSpPr/>
            <p:nvPr/>
          </p:nvSpPr>
          <p:spPr>
            <a:xfrm>
              <a:off x="9018756"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A07BA954-8327-89A1-9ADA-7C0EAF8033C3}"/>
                </a:ext>
              </a:extLst>
            </p:cNvPr>
            <p:cNvSpPr/>
            <p:nvPr/>
          </p:nvSpPr>
          <p:spPr>
            <a:xfrm>
              <a:off x="9180073"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AE39C7A-094D-59DD-30B7-10A0E31C8B26}"/>
                </a:ext>
              </a:extLst>
            </p:cNvPr>
            <p:cNvSpPr/>
            <p:nvPr/>
          </p:nvSpPr>
          <p:spPr>
            <a:xfrm>
              <a:off x="9341390"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AC63C42-0500-A29D-6E33-C1C8C29D8032}"/>
                </a:ext>
              </a:extLst>
            </p:cNvPr>
            <p:cNvSpPr/>
            <p:nvPr/>
          </p:nvSpPr>
          <p:spPr>
            <a:xfrm>
              <a:off x="9502707"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2666726E-0903-8059-CBD9-B6DE15326C50}"/>
                </a:ext>
              </a:extLst>
            </p:cNvPr>
            <p:cNvSpPr/>
            <p:nvPr/>
          </p:nvSpPr>
          <p:spPr>
            <a:xfrm>
              <a:off x="10458449"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7890FC3-908E-6A3C-8AF3-E963BC7AE223}"/>
                </a:ext>
              </a:extLst>
            </p:cNvPr>
            <p:cNvSpPr/>
            <p:nvPr/>
          </p:nvSpPr>
          <p:spPr>
            <a:xfrm>
              <a:off x="10620577"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DDE84C4A-42D8-1287-1E02-0C4309E45A47}"/>
                </a:ext>
              </a:extLst>
            </p:cNvPr>
            <p:cNvSpPr/>
            <p:nvPr/>
          </p:nvSpPr>
          <p:spPr>
            <a:xfrm>
              <a:off x="10781894"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00D1D14B-7226-573E-FCAC-9D531082A88D}"/>
                </a:ext>
              </a:extLst>
            </p:cNvPr>
            <p:cNvSpPr/>
            <p:nvPr/>
          </p:nvSpPr>
          <p:spPr>
            <a:xfrm>
              <a:off x="10943211"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CB6BC59B-4552-840B-FC3F-73C0414BD553}"/>
                </a:ext>
              </a:extLst>
            </p:cNvPr>
            <p:cNvSpPr/>
            <p:nvPr/>
          </p:nvSpPr>
          <p:spPr>
            <a:xfrm>
              <a:off x="11104528"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左大括号 24">
              <a:extLst>
                <a:ext uri="{FF2B5EF4-FFF2-40B4-BE49-F238E27FC236}">
                  <a16:creationId xmlns:a16="http://schemas.microsoft.com/office/drawing/2014/main" id="{6D1147F1-E3F1-0A7F-A541-93592172387A}"/>
                </a:ext>
              </a:extLst>
            </p:cNvPr>
            <p:cNvSpPr/>
            <p:nvPr/>
          </p:nvSpPr>
          <p:spPr>
            <a:xfrm rot="5400000">
              <a:off x="7553753" y="2058633"/>
              <a:ext cx="131324" cy="830904"/>
            </a:xfrm>
            <a:prstGeom prst="leftBrace">
              <a:avLst>
                <a:gd name="adj1" fmla="val 67782"/>
                <a:gd name="adj2" fmla="val 50000"/>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6" name="左大括号 25">
              <a:extLst>
                <a:ext uri="{FF2B5EF4-FFF2-40B4-BE49-F238E27FC236}">
                  <a16:creationId xmlns:a16="http://schemas.microsoft.com/office/drawing/2014/main" id="{8D6AD8B6-B7F3-7E00-3299-1967E5CC01BC}"/>
                </a:ext>
              </a:extLst>
            </p:cNvPr>
            <p:cNvSpPr/>
            <p:nvPr/>
          </p:nvSpPr>
          <p:spPr>
            <a:xfrm rot="5400000">
              <a:off x="8354753" y="2091331"/>
              <a:ext cx="131324" cy="771096"/>
            </a:xfrm>
            <a:prstGeom prst="leftBrace">
              <a:avLst>
                <a:gd name="adj1" fmla="val 67782"/>
                <a:gd name="adj2" fmla="val 50000"/>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7" name="左大括号 26">
              <a:extLst>
                <a:ext uri="{FF2B5EF4-FFF2-40B4-BE49-F238E27FC236}">
                  <a16:creationId xmlns:a16="http://schemas.microsoft.com/office/drawing/2014/main" id="{BFBD0E2D-3437-111B-4728-88EF1E9028BA}"/>
                </a:ext>
              </a:extLst>
            </p:cNvPr>
            <p:cNvSpPr/>
            <p:nvPr/>
          </p:nvSpPr>
          <p:spPr>
            <a:xfrm rot="5400000">
              <a:off x="9155753" y="2058633"/>
              <a:ext cx="131324" cy="830904"/>
            </a:xfrm>
            <a:prstGeom prst="leftBrace">
              <a:avLst>
                <a:gd name="adj1" fmla="val 67782"/>
                <a:gd name="adj2" fmla="val 50000"/>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9" name="左大括号 28">
              <a:extLst>
                <a:ext uri="{FF2B5EF4-FFF2-40B4-BE49-F238E27FC236}">
                  <a16:creationId xmlns:a16="http://schemas.microsoft.com/office/drawing/2014/main" id="{AC5C1CFF-7381-858F-EFE0-0EC831679254}"/>
                </a:ext>
              </a:extLst>
            </p:cNvPr>
            <p:cNvSpPr/>
            <p:nvPr/>
          </p:nvSpPr>
          <p:spPr>
            <a:xfrm rot="5400000">
              <a:off x="10757753" y="2058394"/>
              <a:ext cx="131324" cy="830904"/>
            </a:xfrm>
            <a:prstGeom prst="leftBrace">
              <a:avLst>
                <a:gd name="adj1" fmla="val 67782"/>
                <a:gd name="adj2" fmla="val 50000"/>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0" name="左大括号 29">
              <a:extLst>
                <a:ext uri="{FF2B5EF4-FFF2-40B4-BE49-F238E27FC236}">
                  <a16:creationId xmlns:a16="http://schemas.microsoft.com/office/drawing/2014/main" id="{2623901E-C0AA-CB8B-2073-53C560698EBF}"/>
                </a:ext>
              </a:extLst>
            </p:cNvPr>
            <p:cNvSpPr/>
            <p:nvPr/>
          </p:nvSpPr>
          <p:spPr>
            <a:xfrm rot="5400000">
              <a:off x="9956753" y="2089695"/>
              <a:ext cx="131324" cy="771096"/>
            </a:xfrm>
            <a:prstGeom prst="leftBrace">
              <a:avLst>
                <a:gd name="adj1" fmla="val 67782"/>
                <a:gd name="adj2" fmla="val 50000"/>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EF4C355-94B4-44F8-D7BF-3B1495E2FF18}"/>
                    </a:ext>
                  </a:extLst>
                </p:cNvPr>
                <p:cNvSpPr txBox="1"/>
                <p:nvPr/>
              </p:nvSpPr>
              <p:spPr>
                <a:xfrm>
                  <a:off x="7383699" y="2055956"/>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m:oMathPara>
                  </a14:m>
                  <a:endParaRPr lang="zh-CN" altLang="en-US"/>
                </a:p>
              </p:txBody>
            </p:sp>
          </mc:Choice>
          <mc:Fallback xmlns="">
            <p:sp>
              <p:nvSpPr>
                <p:cNvPr id="31" name="文本框 30">
                  <a:extLst>
                    <a:ext uri="{FF2B5EF4-FFF2-40B4-BE49-F238E27FC236}">
                      <a16:creationId xmlns:a16="http://schemas.microsoft.com/office/drawing/2014/main" id="{9EF4C355-94B4-44F8-D7BF-3B1495E2FF18}"/>
                    </a:ext>
                  </a:extLst>
                </p:cNvPr>
                <p:cNvSpPr txBox="1">
                  <a:spLocks noRot="1" noChangeAspect="1" noMove="1" noResize="1" noEditPoints="1" noAdjustHandles="1" noChangeArrowheads="1" noChangeShapeType="1" noTextEdit="1"/>
                </p:cNvSpPr>
                <p:nvPr/>
              </p:nvSpPr>
              <p:spPr>
                <a:xfrm>
                  <a:off x="7383699" y="2055956"/>
                  <a:ext cx="563394"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BCA4FC5-07D6-D4BF-949A-E775B08F3237}"/>
                    </a:ext>
                  </a:extLst>
                </p:cNvPr>
                <p:cNvSpPr txBox="1"/>
                <p:nvPr/>
              </p:nvSpPr>
              <p:spPr>
                <a:xfrm>
                  <a:off x="9001094" y="2055956"/>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3</m:t>
                            </m:r>
                          </m:sub>
                        </m:sSub>
                      </m:oMath>
                    </m:oMathPara>
                  </a14:m>
                  <a:endParaRPr lang="zh-CN" altLang="en-US"/>
                </a:p>
              </p:txBody>
            </p:sp>
          </mc:Choice>
          <mc:Fallback xmlns="">
            <p:sp>
              <p:nvSpPr>
                <p:cNvPr id="32" name="文本框 31">
                  <a:extLst>
                    <a:ext uri="{FF2B5EF4-FFF2-40B4-BE49-F238E27FC236}">
                      <a16:creationId xmlns:a16="http://schemas.microsoft.com/office/drawing/2014/main" id="{6BCA4FC5-07D6-D4BF-949A-E775B08F3237}"/>
                    </a:ext>
                  </a:extLst>
                </p:cNvPr>
                <p:cNvSpPr txBox="1">
                  <a:spLocks noRot="1" noChangeAspect="1" noMove="1" noResize="1" noEditPoints="1" noAdjustHandles="1" noChangeArrowheads="1" noChangeShapeType="1" noTextEdit="1"/>
                </p:cNvSpPr>
                <p:nvPr/>
              </p:nvSpPr>
              <p:spPr>
                <a:xfrm>
                  <a:off x="9001094" y="2055956"/>
                  <a:ext cx="563394" cy="369332"/>
                </a:xfrm>
                <a:prstGeom prst="rect">
                  <a:avLst/>
                </a:prstGeom>
                <a:blipFill>
                  <a:blip r:embed="rId4"/>
                  <a:stretch>
                    <a:fillRect l="-1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A4A387B2-002B-D2BC-919F-587CE05DA299}"/>
                    </a:ext>
                  </a:extLst>
                </p:cNvPr>
                <p:cNvSpPr txBox="1"/>
                <p:nvPr/>
              </p:nvSpPr>
              <p:spPr>
                <a:xfrm>
                  <a:off x="10598069" y="2033949"/>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5</m:t>
                            </m:r>
                          </m:sub>
                        </m:sSub>
                      </m:oMath>
                    </m:oMathPara>
                  </a14:m>
                  <a:endParaRPr lang="zh-CN" altLang="en-US"/>
                </a:p>
              </p:txBody>
            </p:sp>
          </mc:Choice>
          <mc:Fallback xmlns="">
            <p:sp>
              <p:nvSpPr>
                <p:cNvPr id="33" name="文本框 32">
                  <a:extLst>
                    <a:ext uri="{FF2B5EF4-FFF2-40B4-BE49-F238E27FC236}">
                      <a16:creationId xmlns:a16="http://schemas.microsoft.com/office/drawing/2014/main" id="{A4A387B2-002B-D2BC-919F-587CE05DA299}"/>
                    </a:ext>
                  </a:extLst>
                </p:cNvPr>
                <p:cNvSpPr txBox="1">
                  <a:spLocks noRot="1" noChangeAspect="1" noMove="1" noResize="1" noEditPoints="1" noAdjustHandles="1" noChangeArrowheads="1" noChangeShapeType="1" noTextEdit="1"/>
                </p:cNvSpPr>
                <p:nvPr/>
              </p:nvSpPr>
              <p:spPr>
                <a:xfrm>
                  <a:off x="10598069" y="2033949"/>
                  <a:ext cx="563394" cy="369332"/>
                </a:xfrm>
                <a:prstGeom prst="rect">
                  <a:avLst/>
                </a:prstGeom>
                <a:blipFill>
                  <a:blip r:embed="rId5"/>
                  <a:stretch>
                    <a:fillRect l="-1087"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8C9DB900-01A6-5F5B-8D5D-A7B582917DA4}"/>
                    </a:ext>
                  </a:extLst>
                </p:cNvPr>
                <p:cNvSpPr txBox="1"/>
                <p:nvPr/>
              </p:nvSpPr>
              <p:spPr>
                <a:xfrm>
                  <a:off x="8192396" y="2055956"/>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oMath>
                    </m:oMathPara>
                  </a14:m>
                  <a:endParaRPr lang="zh-CN" altLang="en-US"/>
                </a:p>
              </p:txBody>
            </p:sp>
          </mc:Choice>
          <mc:Fallback xmlns="">
            <p:sp>
              <p:nvSpPr>
                <p:cNvPr id="34" name="文本框 33">
                  <a:extLst>
                    <a:ext uri="{FF2B5EF4-FFF2-40B4-BE49-F238E27FC236}">
                      <a16:creationId xmlns:a16="http://schemas.microsoft.com/office/drawing/2014/main" id="{8C9DB900-01A6-5F5B-8D5D-A7B582917DA4}"/>
                    </a:ext>
                  </a:extLst>
                </p:cNvPr>
                <p:cNvSpPr txBox="1">
                  <a:spLocks noRot="1" noChangeAspect="1" noMove="1" noResize="1" noEditPoints="1" noAdjustHandles="1" noChangeArrowheads="1" noChangeShapeType="1" noTextEdit="1"/>
                </p:cNvSpPr>
                <p:nvPr/>
              </p:nvSpPr>
              <p:spPr>
                <a:xfrm>
                  <a:off x="8192396" y="2055956"/>
                  <a:ext cx="563394" cy="369332"/>
                </a:xfrm>
                <a:prstGeom prst="rect">
                  <a:avLst/>
                </a:prstGeom>
                <a:blipFill>
                  <a:blip r:embed="rId6"/>
                  <a:stretch>
                    <a:fillRect l="-1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6368A2B5-07BE-1736-547F-A9D811DD43A7}"/>
                    </a:ext>
                  </a:extLst>
                </p:cNvPr>
                <p:cNvSpPr txBox="1"/>
                <p:nvPr/>
              </p:nvSpPr>
              <p:spPr>
                <a:xfrm>
                  <a:off x="9787174" y="2051052"/>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4</m:t>
                            </m:r>
                          </m:sub>
                        </m:sSub>
                      </m:oMath>
                    </m:oMathPara>
                  </a14:m>
                  <a:endParaRPr lang="zh-CN" altLang="en-US"/>
                </a:p>
              </p:txBody>
            </p:sp>
          </mc:Choice>
          <mc:Fallback xmlns="">
            <p:sp>
              <p:nvSpPr>
                <p:cNvPr id="35" name="文本框 34">
                  <a:extLst>
                    <a:ext uri="{FF2B5EF4-FFF2-40B4-BE49-F238E27FC236}">
                      <a16:creationId xmlns:a16="http://schemas.microsoft.com/office/drawing/2014/main" id="{6368A2B5-07BE-1736-547F-A9D811DD43A7}"/>
                    </a:ext>
                  </a:extLst>
                </p:cNvPr>
                <p:cNvSpPr txBox="1">
                  <a:spLocks noRot="1" noChangeAspect="1" noMove="1" noResize="1" noEditPoints="1" noAdjustHandles="1" noChangeArrowheads="1" noChangeShapeType="1" noTextEdit="1"/>
                </p:cNvSpPr>
                <p:nvPr/>
              </p:nvSpPr>
              <p:spPr>
                <a:xfrm>
                  <a:off x="9787174" y="2051052"/>
                  <a:ext cx="563394" cy="369332"/>
                </a:xfrm>
                <a:prstGeom prst="rect">
                  <a:avLst/>
                </a:prstGeom>
                <a:blipFill>
                  <a:blip r:embed="rId7"/>
                  <a:stretch>
                    <a:fillRect l="-1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53C791C5-4852-37E5-615B-AEE5C90BBFB4}"/>
                    </a:ext>
                  </a:extLst>
                </p:cNvPr>
                <p:cNvSpPr txBox="1"/>
                <p:nvPr/>
              </p:nvSpPr>
              <p:spPr>
                <a:xfrm>
                  <a:off x="11296262" y="2218615"/>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a:p>
              </p:txBody>
            </p:sp>
          </mc:Choice>
          <mc:Fallback xmlns="">
            <p:sp>
              <p:nvSpPr>
                <p:cNvPr id="36" name="文本框 35">
                  <a:extLst>
                    <a:ext uri="{FF2B5EF4-FFF2-40B4-BE49-F238E27FC236}">
                      <a16:creationId xmlns:a16="http://schemas.microsoft.com/office/drawing/2014/main" id="{53C791C5-4852-37E5-615B-AEE5C90BBFB4}"/>
                    </a:ext>
                  </a:extLst>
                </p:cNvPr>
                <p:cNvSpPr txBox="1">
                  <a:spLocks noRot="1" noChangeAspect="1" noMove="1" noResize="1" noEditPoints="1" noAdjustHandles="1" noChangeArrowheads="1" noChangeShapeType="1" noTextEdit="1"/>
                </p:cNvSpPr>
                <p:nvPr/>
              </p:nvSpPr>
              <p:spPr>
                <a:xfrm>
                  <a:off x="11296262" y="2218615"/>
                  <a:ext cx="563394"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4D2690FD-9253-AE8F-834B-86F9C8102215}"/>
                    </a:ext>
                  </a:extLst>
                </p:cNvPr>
                <p:cNvSpPr txBox="1"/>
                <p:nvPr/>
              </p:nvSpPr>
              <p:spPr>
                <a:xfrm>
                  <a:off x="6940685" y="2967462"/>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m:oMathPara>
                  </a14:m>
                  <a:endParaRPr lang="zh-CN" altLang="en-US"/>
                </a:p>
              </p:txBody>
            </p:sp>
          </mc:Choice>
          <mc:Fallback xmlns="">
            <p:sp>
              <p:nvSpPr>
                <p:cNvPr id="37" name="文本框 36">
                  <a:extLst>
                    <a:ext uri="{FF2B5EF4-FFF2-40B4-BE49-F238E27FC236}">
                      <a16:creationId xmlns:a16="http://schemas.microsoft.com/office/drawing/2014/main" id="{4D2690FD-9253-AE8F-834B-86F9C8102215}"/>
                    </a:ext>
                  </a:extLst>
                </p:cNvPr>
                <p:cNvSpPr txBox="1">
                  <a:spLocks noRot="1" noChangeAspect="1" noMove="1" noResize="1" noEditPoints="1" noAdjustHandles="1" noChangeArrowheads="1" noChangeShapeType="1" noTextEdit="1"/>
                </p:cNvSpPr>
                <p:nvPr/>
              </p:nvSpPr>
              <p:spPr>
                <a:xfrm>
                  <a:off x="6940685" y="2967462"/>
                  <a:ext cx="563394"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B85D908C-00DC-65F1-D646-BCA862E156B2}"/>
                    </a:ext>
                  </a:extLst>
                </p:cNvPr>
                <p:cNvSpPr txBox="1"/>
                <p:nvPr/>
              </p:nvSpPr>
              <p:spPr>
                <a:xfrm>
                  <a:off x="7785370" y="2967462"/>
                  <a:ext cx="56339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m:oMathPara>
                  </a14:m>
                  <a:endParaRPr lang="zh-CN" altLang="en-US"/>
                </a:p>
              </p:txBody>
            </p:sp>
          </mc:Choice>
          <mc:Fallback xmlns="">
            <p:sp>
              <p:nvSpPr>
                <p:cNvPr id="38" name="文本框 37">
                  <a:extLst>
                    <a:ext uri="{FF2B5EF4-FFF2-40B4-BE49-F238E27FC236}">
                      <a16:creationId xmlns:a16="http://schemas.microsoft.com/office/drawing/2014/main" id="{B85D908C-00DC-65F1-D646-BCA862E156B2}"/>
                    </a:ext>
                  </a:extLst>
                </p:cNvPr>
                <p:cNvSpPr txBox="1">
                  <a:spLocks noRot="1" noChangeAspect="1" noMove="1" noResize="1" noEditPoints="1" noAdjustHandles="1" noChangeArrowheads="1" noChangeShapeType="1" noTextEdit="1"/>
                </p:cNvSpPr>
                <p:nvPr/>
              </p:nvSpPr>
              <p:spPr>
                <a:xfrm>
                  <a:off x="7785370" y="2967462"/>
                  <a:ext cx="563394"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01A26A87-40E5-BBB1-BD9C-610590A7838B}"/>
                    </a:ext>
                  </a:extLst>
                </p:cNvPr>
                <p:cNvSpPr txBox="1"/>
                <p:nvPr/>
              </p:nvSpPr>
              <p:spPr>
                <a:xfrm>
                  <a:off x="8538047" y="2967462"/>
                  <a:ext cx="56339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oMath>
                    </m:oMathPara>
                  </a14:m>
                  <a:endParaRPr lang="zh-CN" altLang="en-US"/>
                </a:p>
              </p:txBody>
            </p:sp>
          </mc:Choice>
          <mc:Fallback xmlns="">
            <p:sp>
              <p:nvSpPr>
                <p:cNvPr id="39" name="文本框 38">
                  <a:extLst>
                    <a:ext uri="{FF2B5EF4-FFF2-40B4-BE49-F238E27FC236}">
                      <a16:creationId xmlns:a16="http://schemas.microsoft.com/office/drawing/2014/main" id="{01A26A87-40E5-BBB1-BD9C-610590A7838B}"/>
                    </a:ext>
                  </a:extLst>
                </p:cNvPr>
                <p:cNvSpPr txBox="1">
                  <a:spLocks noRot="1" noChangeAspect="1" noMove="1" noResize="1" noEditPoints="1" noAdjustHandles="1" noChangeArrowheads="1" noChangeShapeType="1" noTextEdit="1"/>
                </p:cNvSpPr>
                <p:nvPr/>
              </p:nvSpPr>
              <p:spPr>
                <a:xfrm>
                  <a:off x="8538047" y="2967462"/>
                  <a:ext cx="563394"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DAABF073-4905-FAD6-CB48-EDC11861A743}"/>
                    </a:ext>
                  </a:extLst>
                </p:cNvPr>
                <p:cNvSpPr txBox="1"/>
                <p:nvPr/>
              </p:nvSpPr>
              <p:spPr>
                <a:xfrm>
                  <a:off x="9382732" y="2967462"/>
                  <a:ext cx="56339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3</m:t>
                            </m:r>
                          </m:sub>
                        </m:sSub>
                      </m:oMath>
                    </m:oMathPara>
                  </a14:m>
                  <a:endParaRPr lang="zh-CN" altLang="en-US"/>
                </a:p>
              </p:txBody>
            </p:sp>
          </mc:Choice>
          <mc:Fallback xmlns="">
            <p:sp>
              <p:nvSpPr>
                <p:cNvPr id="40" name="文本框 39">
                  <a:extLst>
                    <a:ext uri="{FF2B5EF4-FFF2-40B4-BE49-F238E27FC236}">
                      <a16:creationId xmlns:a16="http://schemas.microsoft.com/office/drawing/2014/main" id="{DAABF073-4905-FAD6-CB48-EDC11861A743}"/>
                    </a:ext>
                  </a:extLst>
                </p:cNvPr>
                <p:cNvSpPr txBox="1">
                  <a:spLocks noRot="1" noChangeAspect="1" noMove="1" noResize="1" noEditPoints="1" noAdjustHandles="1" noChangeArrowheads="1" noChangeShapeType="1" noTextEdit="1"/>
                </p:cNvSpPr>
                <p:nvPr/>
              </p:nvSpPr>
              <p:spPr>
                <a:xfrm>
                  <a:off x="9382732" y="2967462"/>
                  <a:ext cx="563394"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F3AE3E57-BAD5-B1BD-AA2D-A53D5ABCF949}"/>
                    </a:ext>
                  </a:extLst>
                </p:cNvPr>
                <p:cNvSpPr txBox="1"/>
                <p:nvPr/>
              </p:nvSpPr>
              <p:spPr>
                <a:xfrm>
                  <a:off x="10139868" y="2967462"/>
                  <a:ext cx="56339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4</m:t>
                            </m:r>
                          </m:sub>
                        </m:sSub>
                      </m:oMath>
                    </m:oMathPara>
                  </a14:m>
                  <a:endParaRPr lang="zh-CN" altLang="en-US"/>
                </a:p>
              </p:txBody>
            </p:sp>
          </mc:Choice>
          <mc:Fallback xmlns="">
            <p:sp>
              <p:nvSpPr>
                <p:cNvPr id="41" name="文本框 40">
                  <a:extLst>
                    <a:ext uri="{FF2B5EF4-FFF2-40B4-BE49-F238E27FC236}">
                      <a16:creationId xmlns:a16="http://schemas.microsoft.com/office/drawing/2014/main" id="{F3AE3E57-BAD5-B1BD-AA2D-A53D5ABCF949}"/>
                    </a:ext>
                  </a:extLst>
                </p:cNvPr>
                <p:cNvSpPr txBox="1">
                  <a:spLocks noRot="1" noChangeAspect="1" noMove="1" noResize="1" noEditPoints="1" noAdjustHandles="1" noChangeArrowheads="1" noChangeShapeType="1" noTextEdit="1"/>
                </p:cNvSpPr>
                <p:nvPr/>
              </p:nvSpPr>
              <p:spPr>
                <a:xfrm>
                  <a:off x="10139868" y="2967462"/>
                  <a:ext cx="563394"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5D7FBA3-F8CA-022D-0C29-88194F2FA69A}"/>
                    </a:ext>
                  </a:extLst>
                </p:cNvPr>
                <p:cNvSpPr txBox="1"/>
                <p:nvPr/>
              </p:nvSpPr>
              <p:spPr>
                <a:xfrm>
                  <a:off x="10984553" y="2967462"/>
                  <a:ext cx="56339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5</m:t>
                            </m:r>
                          </m:sub>
                        </m:sSub>
                      </m:oMath>
                    </m:oMathPara>
                  </a14:m>
                  <a:endParaRPr lang="zh-CN" altLang="en-US"/>
                </a:p>
              </p:txBody>
            </p:sp>
          </mc:Choice>
          <mc:Fallback xmlns="">
            <p:sp>
              <p:nvSpPr>
                <p:cNvPr id="42" name="文本框 41">
                  <a:extLst>
                    <a:ext uri="{FF2B5EF4-FFF2-40B4-BE49-F238E27FC236}">
                      <a16:creationId xmlns:a16="http://schemas.microsoft.com/office/drawing/2014/main" id="{55D7FBA3-F8CA-022D-0C29-88194F2FA69A}"/>
                    </a:ext>
                  </a:extLst>
                </p:cNvPr>
                <p:cNvSpPr txBox="1">
                  <a:spLocks noRot="1" noChangeAspect="1" noMove="1" noResize="1" noEditPoints="1" noAdjustHandles="1" noChangeArrowheads="1" noChangeShapeType="1" noTextEdit="1"/>
                </p:cNvSpPr>
                <p:nvPr/>
              </p:nvSpPr>
              <p:spPr>
                <a:xfrm>
                  <a:off x="10984553" y="2967462"/>
                  <a:ext cx="563394" cy="369332"/>
                </a:xfrm>
                <a:prstGeom prst="rect">
                  <a:avLst/>
                </a:prstGeom>
                <a:blipFill>
                  <a:blip r:embed="rId14"/>
                  <a:stretch>
                    <a:fillRect b="-1667"/>
                  </a:stretch>
                </a:blipFill>
              </p:spPr>
              <p:txBody>
                <a:bodyPr/>
                <a:lstStyle/>
                <a:p>
                  <a:r>
                    <a:rPr lang="zh-CN" altLang="en-US">
                      <a:noFill/>
                    </a:rPr>
                    <a:t> </a:t>
                  </a:r>
                </a:p>
              </p:txBody>
            </p:sp>
          </mc:Fallback>
        </mc:AlternateContent>
      </p:grpSp>
      <p:sp>
        <p:nvSpPr>
          <p:cNvPr id="15" name="灯片编号占位符 14">
            <a:extLst>
              <a:ext uri="{FF2B5EF4-FFF2-40B4-BE49-F238E27FC236}">
                <a16:creationId xmlns:a16="http://schemas.microsoft.com/office/drawing/2014/main" id="{84D97BDD-60A3-528C-A9E3-69ED9D2D3F74}"/>
              </a:ext>
            </a:extLst>
          </p:cNvPr>
          <p:cNvSpPr>
            <a:spLocks noGrp="1"/>
          </p:cNvSpPr>
          <p:nvPr>
            <p:ph type="sldNum" sz="quarter" idx="12"/>
          </p:nvPr>
        </p:nvSpPr>
        <p:spPr/>
        <p:txBody>
          <a:bodyPr/>
          <a:lstStyle/>
          <a:p>
            <a:fld id="{81360D91-3B06-4001-BEBA-7D60DA98D83B}" type="slidenum">
              <a:rPr lang="zh-CN" altLang="en-US" smtClean="0"/>
              <a:t>23</a:t>
            </a:fld>
            <a:endParaRPr lang="zh-CN" altLang="en-US"/>
          </a:p>
        </p:txBody>
      </p:sp>
    </p:spTree>
    <p:extLst>
      <p:ext uri="{BB962C8B-B14F-4D97-AF65-F5344CB8AC3E}">
        <p14:creationId xmlns:p14="http://schemas.microsoft.com/office/powerpoint/2010/main" val="1722612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6188B-0BF9-5DD1-9769-6AFB653A293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37F81476-2F0D-35C9-9CDF-4283FB929005}"/>
              </a:ext>
            </a:extLst>
          </p:cNvPr>
          <p:cNvSpPr txBox="1"/>
          <p:nvPr/>
        </p:nvSpPr>
        <p:spPr>
          <a:xfrm>
            <a:off x="134224" y="146807"/>
            <a:ext cx="9496338" cy="461665"/>
          </a:xfrm>
          <a:prstGeom prst="rect">
            <a:avLst/>
          </a:prstGeom>
          <a:noFill/>
        </p:spPr>
        <p:txBody>
          <a:bodyPr wrap="square" rtlCol="0">
            <a:spAutoFit/>
          </a:bodyPr>
          <a:lstStyle/>
          <a:p>
            <a:r>
              <a:rPr lang="en-US" altLang="zh-CN" sz="2400"/>
              <a:t>Transfer matrix for sampled grating (continued)</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E69452B-417E-BCA9-8F6A-C49F4E297D0C}"/>
                  </a:ext>
                </a:extLst>
              </p:cNvPr>
              <p:cNvSpPr txBox="1"/>
              <p:nvPr/>
            </p:nvSpPr>
            <p:spPr>
              <a:xfrm>
                <a:off x="134224" y="733260"/>
                <a:ext cx="12015444" cy="5769015"/>
              </a:xfrm>
              <a:prstGeom prst="rect">
                <a:avLst/>
              </a:prstGeom>
              <a:noFill/>
            </p:spPr>
            <p:txBody>
              <a:bodyPr wrap="square" rtlCol="0">
                <a:spAutoFit/>
              </a:bodyPr>
              <a:lstStyle/>
              <a:p>
                <a:r>
                  <a:rPr lang="en-US" altLang="zh-CN">
                    <a:solidFill>
                      <a:schemeClr val="tx1"/>
                    </a:solidFill>
                  </a:rPr>
                  <a:t>Note that </a:t>
                </a:r>
                <a14:m>
                  <m:oMath xmlns:m="http://schemas.openxmlformats.org/officeDocument/2006/math">
                    <m:r>
                      <a:rPr lang="en-US" altLang="zh-CN" b="0" i="1" smtClean="0">
                        <a:solidFill>
                          <a:schemeClr val="tx1"/>
                        </a:solidFill>
                        <a:latin typeface="Cambria Math" panose="02040503050406030204" pitchFamily="18" charset="0"/>
                      </a:rPr>
                      <m:t>𝐴</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and </a:t>
                </a:r>
                <a14:m>
                  <m:oMath xmlns:m="http://schemas.openxmlformats.org/officeDocument/2006/math">
                    <m:r>
                      <a:rPr lang="en-US" altLang="zh-CN" b="0" i="1" smtClean="0">
                        <a:solidFill>
                          <a:schemeClr val="tx1"/>
                        </a:solidFill>
                        <a:latin typeface="Cambria Math" panose="02040503050406030204" pitchFamily="18" charset="0"/>
                      </a:rPr>
                      <m:t>𝐵</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rPr>
                  <a:t> are constant within the waveguide sections without grating. The corresponding transfer matrix should be identity: </a:t>
                </a:r>
                <a14:m>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𝐹</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𝐹</m:t>
                        </m:r>
                      </m:e>
                      <m:sub>
                        <m:r>
                          <a:rPr lang="en-US" altLang="zh-CN" b="0" i="1" smtClean="0">
                            <a:solidFill>
                              <a:schemeClr val="tx1"/>
                            </a:solidFill>
                            <a:latin typeface="Cambria Math" panose="02040503050406030204" pitchFamily="18" charset="0"/>
                          </a:rPr>
                          <m:t>4</m:t>
                        </m:r>
                      </m:sub>
                    </m:sSub>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𝐼</m:t>
                    </m:r>
                  </m:oMath>
                </a14:m>
                <a:r>
                  <a:rPr lang="en-US" altLang="zh-CN">
                    <a:solidFill>
                      <a:schemeClr val="tx1"/>
                    </a:solidFill>
                  </a:rPr>
                  <a:t>.</a:t>
                </a:r>
              </a:p>
              <a:p>
                <a:endParaRPr lang="en-US" altLang="zh-CN"/>
              </a:p>
              <a:p>
                <a:endParaRPr lang="en-US" altLang="zh-CN">
                  <a:solidFill>
                    <a:schemeClr val="tx1"/>
                  </a:solidFill>
                </a:endParaRPr>
              </a:p>
              <a:p>
                <a:endParaRPr lang="en-US" altLang="zh-CN"/>
              </a:p>
              <a:p>
                <a:r>
                  <a:rPr lang="en-US" altLang="zh-CN">
                    <a:solidFill>
                      <a:schemeClr val="tx1"/>
                    </a:solidFill>
                  </a:rPr>
                  <a:t>Therefore, we may write the the transfer matrix for</a:t>
                </a:r>
              </a:p>
              <a:p>
                <a:r>
                  <a:rPr lang="en-US" altLang="zh-CN">
                    <a:solidFill>
                      <a:schemeClr val="tx1"/>
                    </a:solidFill>
                  </a:rPr>
                  <a:t>the sampled grating as:</a:t>
                </a:r>
              </a:p>
              <a:p>
                <a:endParaRPr lang="en-US" altLang="zh-CN"/>
              </a:p>
              <a:p>
                <a:endParaRPr lang="en-US" altLang="zh-CN"/>
              </a:p>
              <a:p>
                <a:pPr/>
                <a14:m>
                  <m:oMathPara xmlns:m="http://schemas.openxmlformats.org/officeDocument/2006/math">
                    <m:oMathParaPr>
                      <m:jc m:val="centerGroup"/>
                    </m:oMathParaPr>
                    <m:oMath xmlns:m="http://schemas.openxmlformats.org/officeDocument/2006/math">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𝑅</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e>
                              </m:d>
                            </m:e>
                            <m:e>
                              <m:r>
                                <a:rPr lang="en-US" altLang="zh-CN" b="0" i="1" smtClean="0">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sub>
                                  </m:sSub>
                                </m:e>
                              </m:d>
                            </m:e>
                          </m:eqAr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𝑘</m:t>
                          </m:r>
                        </m:sub>
                      </m:sSub>
                      <m:r>
                        <m:rPr>
                          <m:sty m:val="p"/>
                        </m:rPr>
                        <a:rPr lang="en-US" altLang="zh-CN">
                          <a:latin typeface="Cambria Math" panose="02040503050406030204" pitchFamily="18" charset="0"/>
                        </a:rPr>
                        <m:t>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𝑘</m:t>
                              </m:r>
                              <m:r>
                                <a:rPr lang="en-US" altLang="zh-CN" i="1">
                                  <a:latin typeface="Cambria Math" panose="02040503050406030204" pitchFamily="18" charset="0"/>
                                </a:rPr>
                                <m:t>−1</m:t>
                              </m:r>
                            </m:sub>
                          </m:sSub>
                        </m:e>
                      </m:d>
                      <m:r>
                        <a:rPr lang="en-US" altLang="zh-CN" i="1">
                          <a:latin typeface="Cambria Math" panose="02040503050406030204" pitchFamily="18" charset="0"/>
                        </a:rPr>
                        <m:t>…</m:t>
                      </m:r>
                      <m:r>
                        <m:rPr>
                          <m:sty m:val="p"/>
                        </m:rPr>
                        <a:rPr lang="en-US" altLang="zh-CN">
                          <a:latin typeface="Cambria Math" panose="02040503050406030204" pitchFamily="18" charset="0"/>
                        </a:rPr>
                        <m:t>Φ</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3</m:t>
                                  </m:r>
                                </m:sub>
                              </m:sSub>
                            </m:e>
                          </m:d>
                        </m:e>
                        <m:sup>
                          <m:r>
                            <a:rPr lang="en-US" altLang="zh-CN" i="1">
                              <a:latin typeface="Cambria Math" panose="02040503050406030204" pitchFamily="18" charset="0"/>
                            </a:rPr>
                            <m:t>−1</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3</m:t>
                          </m:r>
                        </m:sub>
                      </m:sSub>
                      <m:r>
                        <m:rPr>
                          <m:sty m:val="p"/>
                        </m:rPr>
                        <a:rPr lang="en-US" altLang="zh-CN">
                          <a:latin typeface="Cambria Math" panose="02040503050406030204" pitchFamily="18" charset="0"/>
                        </a:rPr>
                        <m:t>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2</m:t>
                              </m:r>
                            </m:sub>
                          </m:sSub>
                        </m:e>
                      </m:d>
                      <m:r>
                        <m:rPr>
                          <m:sty m:val="p"/>
                        </m:rPr>
                        <a:rPr lang="en-US" altLang="zh-CN">
                          <a:latin typeface="Cambria Math" panose="02040503050406030204" pitchFamily="18" charset="0"/>
                        </a:rPr>
                        <m:t>Φ</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1</m:t>
                                  </m:r>
                                </m:sub>
                              </m:sSub>
                            </m:e>
                          </m:d>
                        </m:e>
                        <m:sup>
                          <m:r>
                            <a:rPr lang="en-US" altLang="zh-CN" i="1">
                              <a:latin typeface="Cambria Math" panose="02040503050406030204" pitchFamily="18" charset="0"/>
                            </a:rPr>
                            <m:t>−1</m:t>
                          </m:r>
                        </m:sup>
                      </m:sSup>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m:t>
                          </m:r>
                        </m:sub>
                      </m:sSub>
                      <m:d>
                        <m:dPr>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𝑅</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e>
                              </m:d>
                            </m:e>
                            <m:e>
                              <m:r>
                                <a:rPr lang="en-US" altLang="zh-CN" b="0" i="1" smtClean="0">
                                  <a:latin typeface="Cambria Math" panose="02040503050406030204" pitchFamily="18" charset="0"/>
                                </a:rPr>
                                <m:t>𝑆</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𝑧</m:t>
                                      </m:r>
                                    </m:e>
                                    <m:sub>
                                      <m:r>
                                        <a:rPr lang="en-US" altLang="zh-CN" i="1">
                                          <a:latin typeface="Cambria Math" panose="02040503050406030204" pitchFamily="18" charset="0"/>
                                        </a:rPr>
                                        <m:t>0</m:t>
                                      </m:r>
                                    </m:sub>
                                  </m:sSub>
                                </m:e>
                              </m:d>
                            </m:e>
                          </m:eqArr>
                        </m:e>
                      </m:d>
                    </m:oMath>
                  </m:oMathPara>
                </a14:m>
                <a:endParaRPr lang="en-US" altLang="zh-CN"/>
              </a:p>
              <a:p>
                <a:endParaRPr lang="en-US" altLang="zh-CN"/>
              </a:p>
              <a:p>
                <a:r>
                  <a:rPr lang="en-US" altLang="zh-CN"/>
                  <a:t>With</a:t>
                </a:r>
              </a:p>
              <a:p>
                <a:endParaRPr lang="en-US" altLang="zh-CN"/>
              </a:p>
              <a:p>
                <a:pPr/>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Φ</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func>
                                  <m:funcPr>
                                    <m:ctrlPr>
                                      <a:rPr lang="en-US" altLang="zh-CN" i="1">
                                        <a:latin typeface="Cambria Math" panose="02040503050406030204" pitchFamily="18" charset="0"/>
                                      </a:rPr>
                                    </m:ctrlPr>
                                  </m:funcPr>
                                  <m:fName>
                                    <m:r>
                                      <m:rPr>
                                        <m:sty m:val="p"/>
                                        <m:brk m:alnAt="7"/>
                                      </m:rPr>
                                      <a:rPr lang="en-US" altLang="zh-CN">
                                        <a:latin typeface="Cambria Math" panose="02040503050406030204" pitchFamily="18" charset="0"/>
                                      </a:rPr>
                                      <m:t>e</m:t>
                                    </m:r>
                                    <m:r>
                                      <m:rPr>
                                        <m:sty m:val="p"/>
                                      </m:rPr>
                                      <a:rPr lang="en-US" altLang="zh-CN">
                                        <a:latin typeface="Cambria Math" panose="02040503050406030204" pitchFamily="18" charset="0"/>
                                      </a:rPr>
                                      <m:t>xp</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𝑖</m:t>
                                        </m:r>
                                        <m:r>
                                          <a:rPr lang="en-US" altLang="zh-CN" i="1">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𝜙</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/2</m:t>
                                        </m:r>
                                      </m:e>
                                    </m:d>
                                  </m:e>
                                </m:func>
                              </m:e>
                              <m:e>
                                <m:r>
                                  <a:rPr lang="en-US" altLang="zh-CN" i="1">
                                    <a:latin typeface="Cambria Math" panose="02040503050406030204" pitchFamily="18" charset="0"/>
                                  </a:rPr>
                                  <m:t>0</m:t>
                                </m:r>
                              </m:e>
                            </m:mr>
                            <m:mr>
                              <m:e>
                                <m:r>
                                  <a:rPr lang="en-US" altLang="zh-CN" i="1">
                                    <a:latin typeface="Cambria Math" panose="02040503050406030204" pitchFamily="18" charset="0"/>
                                  </a:rPr>
                                  <m:t>0</m:t>
                                </m:r>
                              </m:e>
                              <m:e>
                                <m:func>
                                  <m:funcPr>
                                    <m:ctrlPr>
                                      <a:rPr lang="en-US" altLang="zh-CN" i="1">
                                        <a:latin typeface="Cambria Math" panose="02040503050406030204" pitchFamily="18" charset="0"/>
                                      </a:rPr>
                                    </m:ctrlPr>
                                  </m:funcPr>
                                  <m:fName>
                                    <m:r>
                                      <m:rPr>
                                        <m:sty m:val="p"/>
                                        <m:brk m:alnAt="7"/>
                                      </m:rPr>
                                      <a:rPr lang="en-US" altLang="zh-CN">
                                        <a:latin typeface="Cambria Math" panose="02040503050406030204" pitchFamily="18" charset="0"/>
                                      </a:rPr>
                                      <m:t>e</m:t>
                                    </m:r>
                                    <m:r>
                                      <m:rPr>
                                        <m:sty m:val="p"/>
                                      </m:rPr>
                                      <a:rPr lang="en-US" altLang="zh-CN">
                                        <a:latin typeface="Cambria Math" panose="02040503050406030204" pitchFamily="18" charset="0"/>
                                      </a:rPr>
                                      <m:t>xp</m:t>
                                    </m:r>
                                  </m:fName>
                                  <m:e>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𝜙</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r>
                                          <a:rPr lang="en-US" altLang="zh-CN" i="1">
                                            <a:latin typeface="Cambria Math" panose="02040503050406030204" pitchFamily="18" charset="0"/>
                                          </a:rPr>
                                          <m:t>/2</m:t>
                                        </m:r>
                                      </m:e>
                                    </m:d>
                                  </m:e>
                                </m:func>
                              </m:e>
                            </m:mr>
                          </m:m>
                        </m:e>
                      </m:d>
                    </m:oMath>
                  </m:oMathPara>
                </a14:m>
                <a:endParaRPr lang="en-US" altLang="zh-CN"/>
              </a:p>
              <a:p>
                <a:endParaRPr lang="en-US" altLang="zh-CN"/>
              </a:p>
              <a:p>
                <a:r>
                  <a:rPr lang="en-US" altLang="zh-CN"/>
                  <a:t>Note that </a:t>
                </a:r>
                <a14:m>
                  <m:oMath xmlns:m="http://schemas.openxmlformats.org/officeDocument/2006/math">
                    <m:r>
                      <a:rPr lang="en-US" altLang="zh-CN" b="0" i="1" smtClean="0">
                        <a:latin typeface="Cambria Math" panose="02040503050406030204" pitchFamily="18" charset="0"/>
                      </a:rPr>
                      <m:t>𝛿</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en-US" altLang="zh-CN"/>
                  <a:t> depends on </a:t>
                </a:r>
                <a14:m>
                  <m:oMath xmlns:m="http://schemas.openxmlformats.org/officeDocument/2006/math">
                    <m:r>
                      <a:rPr lang="en-US" altLang="zh-CN" b="0" i="1" smtClean="0">
                        <a:latin typeface="Cambria Math" panose="02040503050406030204" pitchFamily="18" charset="0"/>
                      </a:rPr>
                      <m:t>𝑧</m:t>
                    </m:r>
                  </m:oMath>
                </a14:m>
                <a:r>
                  <a:rPr lang="en-US" altLang="zh-CN"/>
                  <a:t> since different grating sections correspond to different grating periods.</a:t>
                </a:r>
              </a:p>
              <a:p>
                <a:endParaRPr lang="en-US" altLang="zh-CN"/>
              </a:p>
              <a:p>
                <a:r>
                  <a:rPr lang="en-US" altLang="zh-CN"/>
                  <a:t>Here matrices like </a:t>
                </a:r>
                <a14:m>
                  <m:oMath xmlns:m="http://schemas.openxmlformats.org/officeDocument/2006/math">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e>
                    </m:d>
                    <m:r>
                      <m:rPr>
                        <m:sty m:val="p"/>
                      </m:rPr>
                      <a:rPr lang="en-US" altLang="zh-CN" b="0" i="0" smtClean="0">
                        <a:latin typeface="Cambria Math" panose="02040503050406030204" pitchFamily="18" charset="0"/>
                      </a:rPr>
                      <m:t>Φ</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e>
                        </m:d>
                      </m:e>
                      <m:sup>
                        <m:r>
                          <a:rPr lang="en-US" altLang="zh-CN" b="0" i="1" smtClean="0">
                            <a:latin typeface="Cambria Math" panose="02040503050406030204" pitchFamily="18" charset="0"/>
                          </a:rPr>
                          <m:t>−1</m:t>
                        </m:r>
                      </m:sup>
                    </m:sSup>
                  </m:oMath>
                </a14:m>
                <a:r>
                  <a:rPr lang="en-US" altLang="zh-CN"/>
                  <a:t> can be viewed as transfer matrices for the non-grating waveguide sections.</a:t>
                </a:r>
              </a:p>
            </p:txBody>
          </p:sp>
        </mc:Choice>
        <mc:Fallback xmlns="">
          <p:sp>
            <p:nvSpPr>
              <p:cNvPr id="2" name="文本框 1">
                <a:extLst>
                  <a:ext uri="{FF2B5EF4-FFF2-40B4-BE49-F238E27FC236}">
                    <a16:creationId xmlns:a16="http://schemas.microsoft.com/office/drawing/2014/main" id="{5E69452B-417E-BCA9-8F6A-C49F4E297D0C}"/>
                  </a:ext>
                </a:extLst>
              </p:cNvPr>
              <p:cNvSpPr txBox="1">
                <a:spLocks noRot="1" noChangeAspect="1" noMove="1" noResize="1" noEditPoints="1" noAdjustHandles="1" noChangeArrowheads="1" noChangeShapeType="1" noTextEdit="1"/>
              </p:cNvSpPr>
              <p:nvPr/>
            </p:nvSpPr>
            <p:spPr>
              <a:xfrm>
                <a:off x="134224" y="733260"/>
                <a:ext cx="12015444" cy="5769015"/>
              </a:xfrm>
              <a:prstGeom prst="rect">
                <a:avLst/>
              </a:prstGeom>
              <a:blipFill>
                <a:blip r:embed="rId2"/>
                <a:stretch>
                  <a:fillRect l="-406" t="-528" b="-739"/>
                </a:stretch>
              </a:blipFill>
            </p:spPr>
            <p:txBody>
              <a:bodyPr/>
              <a:lstStyle/>
              <a:p>
                <a:r>
                  <a:rPr lang="zh-CN" altLang="en-US">
                    <a:noFill/>
                  </a:rPr>
                  <a:t> </a:t>
                </a:r>
              </a:p>
            </p:txBody>
          </p:sp>
        </mc:Fallback>
      </mc:AlternateContent>
      <p:grpSp>
        <p:nvGrpSpPr>
          <p:cNvPr id="43" name="组合 42">
            <a:extLst>
              <a:ext uri="{FF2B5EF4-FFF2-40B4-BE49-F238E27FC236}">
                <a16:creationId xmlns:a16="http://schemas.microsoft.com/office/drawing/2014/main" id="{59A99820-DA92-2399-6DAF-EE678C368634}"/>
              </a:ext>
            </a:extLst>
          </p:cNvPr>
          <p:cNvGrpSpPr/>
          <p:nvPr/>
        </p:nvGrpSpPr>
        <p:grpSpPr>
          <a:xfrm>
            <a:off x="6940685" y="1576755"/>
            <a:ext cx="4970833" cy="1302845"/>
            <a:chOff x="6940685" y="2033949"/>
            <a:chExt cx="4970833" cy="1302845"/>
          </a:xfrm>
        </p:grpSpPr>
        <p:sp>
          <p:nvSpPr>
            <p:cNvPr id="3" name="矩形 2">
              <a:extLst>
                <a:ext uri="{FF2B5EF4-FFF2-40B4-BE49-F238E27FC236}">
                  <a16:creationId xmlns:a16="http://schemas.microsoft.com/office/drawing/2014/main" id="{6D742C29-C774-DB3B-E61F-8A98A3215080}"/>
                </a:ext>
              </a:extLst>
            </p:cNvPr>
            <p:cNvSpPr/>
            <p:nvPr/>
          </p:nvSpPr>
          <p:spPr>
            <a:xfrm>
              <a:off x="7018506" y="2670592"/>
              <a:ext cx="4893012" cy="126779"/>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B4048895-D097-4A75-69E2-7A4B6E1409A9}"/>
                </a:ext>
              </a:extLst>
            </p:cNvPr>
            <p:cNvSpPr/>
            <p:nvPr/>
          </p:nvSpPr>
          <p:spPr>
            <a:xfrm>
              <a:off x="7259266"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C174653A-AE7F-4E58-9AAA-74058B6508AC}"/>
                </a:ext>
              </a:extLst>
            </p:cNvPr>
            <p:cNvSpPr/>
            <p:nvPr/>
          </p:nvSpPr>
          <p:spPr>
            <a:xfrm>
              <a:off x="7421394"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EF33E58-8CBA-B439-2614-BF85863202E1}"/>
                </a:ext>
              </a:extLst>
            </p:cNvPr>
            <p:cNvSpPr/>
            <p:nvPr/>
          </p:nvSpPr>
          <p:spPr>
            <a:xfrm>
              <a:off x="7582711"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1F7D69D-E3B0-40DA-008E-40328D7F3E6F}"/>
                </a:ext>
              </a:extLst>
            </p:cNvPr>
            <p:cNvSpPr/>
            <p:nvPr/>
          </p:nvSpPr>
          <p:spPr>
            <a:xfrm>
              <a:off x="7744028"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8D67EE7-7F08-0EEA-AB97-E7DCD9320F08}"/>
                </a:ext>
              </a:extLst>
            </p:cNvPr>
            <p:cNvSpPr/>
            <p:nvPr/>
          </p:nvSpPr>
          <p:spPr>
            <a:xfrm>
              <a:off x="7905345"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1D279A46-BD49-C935-8904-ECD5BAFB2C7E}"/>
                </a:ext>
              </a:extLst>
            </p:cNvPr>
            <p:cNvSpPr/>
            <p:nvPr/>
          </p:nvSpPr>
          <p:spPr>
            <a:xfrm>
              <a:off x="8856628"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DF8ADB2B-7044-D9FF-77C1-7882BDF74412}"/>
                </a:ext>
              </a:extLst>
            </p:cNvPr>
            <p:cNvSpPr/>
            <p:nvPr/>
          </p:nvSpPr>
          <p:spPr>
            <a:xfrm>
              <a:off x="9018756"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35FAFDD6-477B-A507-320E-7DA249338D17}"/>
                </a:ext>
              </a:extLst>
            </p:cNvPr>
            <p:cNvSpPr/>
            <p:nvPr/>
          </p:nvSpPr>
          <p:spPr>
            <a:xfrm>
              <a:off x="9180073"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83AD9307-4D9F-D3FE-4684-95B160038346}"/>
                </a:ext>
              </a:extLst>
            </p:cNvPr>
            <p:cNvSpPr/>
            <p:nvPr/>
          </p:nvSpPr>
          <p:spPr>
            <a:xfrm>
              <a:off x="9341390"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A39B9277-3AF0-A47E-CB43-FF0B8F65FAD3}"/>
                </a:ext>
              </a:extLst>
            </p:cNvPr>
            <p:cNvSpPr/>
            <p:nvPr/>
          </p:nvSpPr>
          <p:spPr>
            <a:xfrm>
              <a:off x="9502707"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8F3D22E8-8B1F-3B51-3450-07280262735D}"/>
                </a:ext>
              </a:extLst>
            </p:cNvPr>
            <p:cNvSpPr/>
            <p:nvPr/>
          </p:nvSpPr>
          <p:spPr>
            <a:xfrm>
              <a:off x="10458449"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F9656F5B-BE9B-A074-81E5-13156B729E1E}"/>
                </a:ext>
              </a:extLst>
            </p:cNvPr>
            <p:cNvSpPr/>
            <p:nvPr/>
          </p:nvSpPr>
          <p:spPr>
            <a:xfrm>
              <a:off x="10620577"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FCFA52D4-679E-4E85-2D5C-C716966F873C}"/>
                </a:ext>
              </a:extLst>
            </p:cNvPr>
            <p:cNvSpPr/>
            <p:nvPr/>
          </p:nvSpPr>
          <p:spPr>
            <a:xfrm>
              <a:off x="10781894"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5045442A-1012-F1CE-80EF-14EE8F8FB99C}"/>
                </a:ext>
              </a:extLst>
            </p:cNvPr>
            <p:cNvSpPr/>
            <p:nvPr/>
          </p:nvSpPr>
          <p:spPr>
            <a:xfrm>
              <a:off x="10943211"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B5B243D-2EE7-2D34-C231-5DA96B5A8975}"/>
                </a:ext>
              </a:extLst>
            </p:cNvPr>
            <p:cNvSpPr/>
            <p:nvPr/>
          </p:nvSpPr>
          <p:spPr>
            <a:xfrm>
              <a:off x="11104528" y="2549315"/>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左大括号 24">
              <a:extLst>
                <a:ext uri="{FF2B5EF4-FFF2-40B4-BE49-F238E27FC236}">
                  <a16:creationId xmlns:a16="http://schemas.microsoft.com/office/drawing/2014/main" id="{23958CC6-C59B-4B18-6908-8D5B4E68CC30}"/>
                </a:ext>
              </a:extLst>
            </p:cNvPr>
            <p:cNvSpPr/>
            <p:nvPr/>
          </p:nvSpPr>
          <p:spPr>
            <a:xfrm rot="5400000">
              <a:off x="7553753" y="2058633"/>
              <a:ext cx="131324" cy="830904"/>
            </a:xfrm>
            <a:prstGeom prst="leftBrace">
              <a:avLst>
                <a:gd name="adj1" fmla="val 67782"/>
                <a:gd name="adj2" fmla="val 50000"/>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6" name="左大括号 25">
              <a:extLst>
                <a:ext uri="{FF2B5EF4-FFF2-40B4-BE49-F238E27FC236}">
                  <a16:creationId xmlns:a16="http://schemas.microsoft.com/office/drawing/2014/main" id="{42FB1320-24B4-F2F6-7AFC-3182181AAAA3}"/>
                </a:ext>
              </a:extLst>
            </p:cNvPr>
            <p:cNvSpPr/>
            <p:nvPr/>
          </p:nvSpPr>
          <p:spPr>
            <a:xfrm rot="5400000">
              <a:off x="8354753" y="2091331"/>
              <a:ext cx="131324" cy="771096"/>
            </a:xfrm>
            <a:prstGeom prst="leftBrace">
              <a:avLst>
                <a:gd name="adj1" fmla="val 67782"/>
                <a:gd name="adj2" fmla="val 50000"/>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7" name="左大括号 26">
              <a:extLst>
                <a:ext uri="{FF2B5EF4-FFF2-40B4-BE49-F238E27FC236}">
                  <a16:creationId xmlns:a16="http://schemas.microsoft.com/office/drawing/2014/main" id="{F1547272-BF93-6678-6B35-0FE530DC0614}"/>
                </a:ext>
              </a:extLst>
            </p:cNvPr>
            <p:cNvSpPr/>
            <p:nvPr/>
          </p:nvSpPr>
          <p:spPr>
            <a:xfrm rot="5400000">
              <a:off x="9155753" y="2058633"/>
              <a:ext cx="131324" cy="830904"/>
            </a:xfrm>
            <a:prstGeom prst="leftBrace">
              <a:avLst>
                <a:gd name="adj1" fmla="val 67782"/>
                <a:gd name="adj2" fmla="val 50000"/>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9" name="左大括号 28">
              <a:extLst>
                <a:ext uri="{FF2B5EF4-FFF2-40B4-BE49-F238E27FC236}">
                  <a16:creationId xmlns:a16="http://schemas.microsoft.com/office/drawing/2014/main" id="{374638F4-2520-DDC5-DC3F-4CC1556B2A74}"/>
                </a:ext>
              </a:extLst>
            </p:cNvPr>
            <p:cNvSpPr/>
            <p:nvPr/>
          </p:nvSpPr>
          <p:spPr>
            <a:xfrm rot="5400000">
              <a:off x="10757753" y="2058394"/>
              <a:ext cx="131324" cy="830904"/>
            </a:xfrm>
            <a:prstGeom prst="leftBrace">
              <a:avLst>
                <a:gd name="adj1" fmla="val 67782"/>
                <a:gd name="adj2" fmla="val 50000"/>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0" name="左大括号 29">
              <a:extLst>
                <a:ext uri="{FF2B5EF4-FFF2-40B4-BE49-F238E27FC236}">
                  <a16:creationId xmlns:a16="http://schemas.microsoft.com/office/drawing/2014/main" id="{244B853D-46F3-41BE-5475-6B24510C4D44}"/>
                </a:ext>
              </a:extLst>
            </p:cNvPr>
            <p:cNvSpPr/>
            <p:nvPr/>
          </p:nvSpPr>
          <p:spPr>
            <a:xfrm rot="5400000">
              <a:off x="9956753" y="2089695"/>
              <a:ext cx="131324" cy="771096"/>
            </a:xfrm>
            <a:prstGeom prst="leftBrace">
              <a:avLst>
                <a:gd name="adj1" fmla="val 67782"/>
                <a:gd name="adj2" fmla="val 50000"/>
              </a:avLst>
            </a:prstGeom>
            <a:ln w="12700"/>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1E314A16-015E-6307-7F75-EEDE5C77EB14}"/>
                    </a:ext>
                  </a:extLst>
                </p:cNvPr>
                <p:cNvSpPr txBox="1"/>
                <p:nvPr/>
              </p:nvSpPr>
              <p:spPr>
                <a:xfrm>
                  <a:off x="7383699" y="2055956"/>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m:oMathPara>
                  </a14:m>
                  <a:endParaRPr lang="zh-CN" altLang="en-US"/>
                </a:p>
              </p:txBody>
            </p:sp>
          </mc:Choice>
          <mc:Fallback xmlns="">
            <p:sp>
              <p:nvSpPr>
                <p:cNvPr id="31" name="文本框 30">
                  <a:extLst>
                    <a:ext uri="{FF2B5EF4-FFF2-40B4-BE49-F238E27FC236}">
                      <a16:creationId xmlns:a16="http://schemas.microsoft.com/office/drawing/2014/main" id="{9EF4C355-94B4-44F8-D7BF-3B1495E2FF18}"/>
                    </a:ext>
                  </a:extLst>
                </p:cNvPr>
                <p:cNvSpPr txBox="1">
                  <a:spLocks noRot="1" noChangeAspect="1" noMove="1" noResize="1" noEditPoints="1" noAdjustHandles="1" noChangeArrowheads="1" noChangeShapeType="1" noTextEdit="1"/>
                </p:cNvSpPr>
                <p:nvPr/>
              </p:nvSpPr>
              <p:spPr>
                <a:xfrm>
                  <a:off x="7383699" y="2055956"/>
                  <a:ext cx="563394"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7BB0F644-9FBC-7CF1-99B6-ADDC8D9A8F7D}"/>
                    </a:ext>
                  </a:extLst>
                </p:cNvPr>
                <p:cNvSpPr txBox="1"/>
                <p:nvPr/>
              </p:nvSpPr>
              <p:spPr>
                <a:xfrm>
                  <a:off x="9001094" y="2055956"/>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3</m:t>
                            </m:r>
                          </m:sub>
                        </m:sSub>
                      </m:oMath>
                    </m:oMathPara>
                  </a14:m>
                  <a:endParaRPr lang="zh-CN" altLang="en-US"/>
                </a:p>
              </p:txBody>
            </p:sp>
          </mc:Choice>
          <mc:Fallback xmlns="">
            <p:sp>
              <p:nvSpPr>
                <p:cNvPr id="32" name="文本框 31">
                  <a:extLst>
                    <a:ext uri="{FF2B5EF4-FFF2-40B4-BE49-F238E27FC236}">
                      <a16:creationId xmlns:a16="http://schemas.microsoft.com/office/drawing/2014/main" id="{6BCA4FC5-07D6-D4BF-949A-E775B08F3237}"/>
                    </a:ext>
                  </a:extLst>
                </p:cNvPr>
                <p:cNvSpPr txBox="1">
                  <a:spLocks noRot="1" noChangeAspect="1" noMove="1" noResize="1" noEditPoints="1" noAdjustHandles="1" noChangeArrowheads="1" noChangeShapeType="1" noTextEdit="1"/>
                </p:cNvSpPr>
                <p:nvPr/>
              </p:nvSpPr>
              <p:spPr>
                <a:xfrm>
                  <a:off x="9001094" y="2055956"/>
                  <a:ext cx="563394" cy="369332"/>
                </a:xfrm>
                <a:prstGeom prst="rect">
                  <a:avLst/>
                </a:prstGeom>
                <a:blipFill>
                  <a:blip r:embed="rId4"/>
                  <a:stretch>
                    <a:fillRect l="-1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CE3ED205-F0D0-7713-BF9F-4AFBA3DC108E}"/>
                    </a:ext>
                  </a:extLst>
                </p:cNvPr>
                <p:cNvSpPr txBox="1"/>
                <p:nvPr/>
              </p:nvSpPr>
              <p:spPr>
                <a:xfrm>
                  <a:off x="10598069" y="2033949"/>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5</m:t>
                            </m:r>
                          </m:sub>
                        </m:sSub>
                      </m:oMath>
                    </m:oMathPara>
                  </a14:m>
                  <a:endParaRPr lang="zh-CN" altLang="en-US"/>
                </a:p>
              </p:txBody>
            </p:sp>
          </mc:Choice>
          <mc:Fallback xmlns="">
            <p:sp>
              <p:nvSpPr>
                <p:cNvPr id="33" name="文本框 32">
                  <a:extLst>
                    <a:ext uri="{FF2B5EF4-FFF2-40B4-BE49-F238E27FC236}">
                      <a16:creationId xmlns:a16="http://schemas.microsoft.com/office/drawing/2014/main" id="{A4A387B2-002B-D2BC-919F-587CE05DA299}"/>
                    </a:ext>
                  </a:extLst>
                </p:cNvPr>
                <p:cNvSpPr txBox="1">
                  <a:spLocks noRot="1" noChangeAspect="1" noMove="1" noResize="1" noEditPoints="1" noAdjustHandles="1" noChangeArrowheads="1" noChangeShapeType="1" noTextEdit="1"/>
                </p:cNvSpPr>
                <p:nvPr/>
              </p:nvSpPr>
              <p:spPr>
                <a:xfrm>
                  <a:off x="10598069" y="2033949"/>
                  <a:ext cx="563394" cy="369332"/>
                </a:xfrm>
                <a:prstGeom prst="rect">
                  <a:avLst/>
                </a:prstGeom>
                <a:blipFill>
                  <a:blip r:embed="rId5"/>
                  <a:stretch>
                    <a:fillRect l="-1087"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74C54ABF-5174-C015-9F56-11BF126E6EF4}"/>
                    </a:ext>
                  </a:extLst>
                </p:cNvPr>
                <p:cNvSpPr txBox="1"/>
                <p:nvPr/>
              </p:nvSpPr>
              <p:spPr>
                <a:xfrm>
                  <a:off x="8192396" y="2055956"/>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oMath>
                    </m:oMathPara>
                  </a14:m>
                  <a:endParaRPr lang="zh-CN" altLang="en-US"/>
                </a:p>
              </p:txBody>
            </p:sp>
          </mc:Choice>
          <mc:Fallback xmlns="">
            <p:sp>
              <p:nvSpPr>
                <p:cNvPr id="34" name="文本框 33">
                  <a:extLst>
                    <a:ext uri="{FF2B5EF4-FFF2-40B4-BE49-F238E27FC236}">
                      <a16:creationId xmlns:a16="http://schemas.microsoft.com/office/drawing/2014/main" id="{8C9DB900-01A6-5F5B-8D5D-A7B582917DA4}"/>
                    </a:ext>
                  </a:extLst>
                </p:cNvPr>
                <p:cNvSpPr txBox="1">
                  <a:spLocks noRot="1" noChangeAspect="1" noMove="1" noResize="1" noEditPoints="1" noAdjustHandles="1" noChangeArrowheads="1" noChangeShapeType="1" noTextEdit="1"/>
                </p:cNvSpPr>
                <p:nvPr/>
              </p:nvSpPr>
              <p:spPr>
                <a:xfrm>
                  <a:off x="8192396" y="2055956"/>
                  <a:ext cx="563394" cy="369332"/>
                </a:xfrm>
                <a:prstGeom prst="rect">
                  <a:avLst/>
                </a:prstGeom>
                <a:blipFill>
                  <a:blip r:embed="rId6"/>
                  <a:stretch>
                    <a:fillRect l="-1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4B3729BC-A856-D09F-0CEE-1A2F52584AB3}"/>
                    </a:ext>
                  </a:extLst>
                </p:cNvPr>
                <p:cNvSpPr txBox="1"/>
                <p:nvPr/>
              </p:nvSpPr>
              <p:spPr>
                <a:xfrm>
                  <a:off x="9787174" y="2051052"/>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4</m:t>
                            </m:r>
                          </m:sub>
                        </m:sSub>
                      </m:oMath>
                    </m:oMathPara>
                  </a14:m>
                  <a:endParaRPr lang="zh-CN" altLang="en-US"/>
                </a:p>
              </p:txBody>
            </p:sp>
          </mc:Choice>
          <mc:Fallback xmlns="">
            <p:sp>
              <p:nvSpPr>
                <p:cNvPr id="35" name="文本框 34">
                  <a:extLst>
                    <a:ext uri="{FF2B5EF4-FFF2-40B4-BE49-F238E27FC236}">
                      <a16:creationId xmlns:a16="http://schemas.microsoft.com/office/drawing/2014/main" id="{6368A2B5-07BE-1736-547F-A9D811DD43A7}"/>
                    </a:ext>
                  </a:extLst>
                </p:cNvPr>
                <p:cNvSpPr txBox="1">
                  <a:spLocks noRot="1" noChangeAspect="1" noMove="1" noResize="1" noEditPoints="1" noAdjustHandles="1" noChangeArrowheads="1" noChangeShapeType="1" noTextEdit="1"/>
                </p:cNvSpPr>
                <p:nvPr/>
              </p:nvSpPr>
              <p:spPr>
                <a:xfrm>
                  <a:off x="9787174" y="2051052"/>
                  <a:ext cx="563394" cy="369332"/>
                </a:xfrm>
                <a:prstGeom prst="rect">
                  <a:avLst/>
                </a:prstGeom>
                <a:blipFill>
                  <a:blip r:embed="rId7"/>
                  <a:stretch>
                    <a:fillRect l="-10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56DC1A99-EB19-BE91-4985-100EA1450010}"/>
                    </a:ext>
                  </a:extLst>
                </p:cNvPr>
                <p:cNvSpPr txBox="1"/>
                <p:nvPr/>
              </p:nvSpPr>
              <p:spPr>
                <a:xfrm>
                  <a:off x="11296262" y="2218615"/>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a:p>
              </p:txBody>
            </p:sp>
          </mc:Choice>
          <mc:Fallback xmlns="">
            <p:sp>
              <p:nvSpPr>
                <p:cNvPr id="36" name="文本框 35">
                  <a:extLst>
                    <a:ext uri="{FF2B5EF4-FFF2-40B4-BE49-F238E27FC236}">
                      <a16:creationId xmlns:a16="http://schemas.microsoft.com/office/drawing/2014/main" id="{53C791C5-4852-37E5-615B-AEE5C90BBFB4}"/>
                    </a:ext>
                  </a:extLst>
                </p:cNvPr>
                <p:cNvSpPr txBox="1">
                  <a:spLocks noRot="1" noChangeAspect="1" noMove="1" noResize="1" noEditPoints="1" noAdjustHandles="1" noChangeArrowheads="1" noChangeShapeType="1" noTextEdit="1"/>
                </p:cNvSpPr>
                <p:nvPr/>
              </p:nvSpPr>
              <p:spPr>
                <a:xfrm>
                  <a:off x="11296262" y="2218615"/>
                  <a:ext cx="563394" cy="36933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39D80716-DBDE-EE73-7BFC-93DB20B33F0E}"/>
                    </a:ext>
                  </a:extLst>
                </p:cNvPr>
                <p:cNvSpPr txBox="1"/>
                <p:nvPr/>
              </p:nvSpPr>
              <p:spPr>
                <a:xfrm>
                  <a:off x="6940685" y="2967462"/>
                  <a:ext cx="56339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0</m:t>
                            </m:r>
                          </m:sub>
                        </m:sSub>
                      </m:oMath>
                    </m:oMathPara>
                  </a14:m>
                  <a:endParaRPr lang="zh-CN" altLang="en-US"/>
                </a:p>
              </p:txBody>
            </p:sp>
          </mc:Choice>
          <mc:Fallback xmlns="">
            <p:sp>
              <p:nvSpPr>
                <p:cNvPr id="37" name="文本框 36">
                  <a:extLst>
                    <a:ext uri="{FF2B5EF4-FFF2-40B4-BE49-F238E27FC236}">
                      <a16:creationId xmlns:a16="http://schemas.microsoft.com/office/drawing/2014/main" id="{4D2690FD-9253-AE8F-834B-86F9C8102215}"/>
                    </a:ext>
                  </a:extLst>
                </p:cNvPr>
                <p:cNvSpPr txBox="1">
                  <a:spLocks noRot="1" noChangeAspect="1" noMove="1" noResize="1" noEditPoints="1" noAdjustHandles="1" noChangeArrowheads="1" noChangeShapeType="1" noTextEdit="1"/>
                </p:cNvSpPr>
                <p:nvPr/>
              </p:nvSpPr>
              <p:spPr>
                <a:xfrm>
                  <a:off x="6940685" y="2967462"/>
                  <a:ext cx="563394" cy="369332"/>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F3DEAE88-BD84-6DFE-5358-746B8C3403B1}"/>
                    </a:ext>
                  </a:extLst>
                </p:cNvPr>
                <p:cNvSpPr txBox="1"/>
                <p:nvPr/>
              </p:nvSpPr>
              <p:spPr>
                <a:xfrm>
                  <a:off x="7785370" y="2967462"/>
                  <a:ext cx="56339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1</m:t>
                            </m:r>
                          </m:sub>
                        </m:sSub>
                      </m:oMath>
                    </m:oMathPara>
                  </a14:m>
                  <a:endParaRPr lang="zh-CN" altLang="en-US"/>
                </a:p>
              </p:txBody>
            </p:sp>
          </mc:Choice>
          <mc:Fallback xmlns="">
            <p:sp>
              <p:nvSpPr>
                <p:cNvPr id="38" name="文本框 37">
                  <a:extLst>
                    <a:ext uri="{FF2B5EF4-FFF2-40B4-BE49-F238E27FC236}">
                      <a16:creationId xmlns:a16="http://schemas.microsoft.com/office/drawing/2014/main" id="{B85D908C-00DC-65F1-D646-BCA862E156B2}"/>
                    </a:ext>
                  </a:extLst>
                </p:cNvPr>
                <p:cNvSpPr txBox="1">
                  <a:spLocks noRot="1" noChangeAspect="1" noMove="1" noResize="1" noEditPoints="1" noAdjustHandles="1" noChangeArrowheads="1" noChangeShapeType="1" noTextEdit="1"/>
                </p:cNvSpPr>
                <p:nvPr/>
              </p:nvSpPr>
              <p:spPr>
                <a:xfrm>
                  <a:off x="7785370" y="2967462"/>
                  <a:ext cx="563394" cy="369332"/>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DB38B0EE-B46F-B618-5B76-0200CC59EBFF}"/>
                    </a:ext>
                  </a:extLst>
                </p:cNvPr>
                <p:cNvSpPr txBox="1"/>
                <p:nvPr/>
              </p:nvSpPr>
              <p:spPr>
                <a:xfrm>
                  <a:off x="8538047" y="2967462"/>
                  <a:ext cx="56339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2</m:t>
                            </m:r>
                          </m:sub>
                        </m:sSub>
                      </m:oMath>
                    </m:oMathPara>
                  </a14:m>
                  <a:endParaRPr lang="zh-CN" altLang="en-US"/>
                </a:p>
              </p:txBody>
            </p:sp>
          </mc:Choice>
          <mc:Fallback xmlns="">
            <p:sp>
              <p:nvSpPr>
                <p:cNvPr id="39" name="文本框 38">
                  <a:extLst>
                    <a:ext uri="{FF2B5EF4-FFF2-40B4-BE49-F238E27FC236}">
                      <a16:creationId xmlns:a16="http://schemas.microsoft.com/office/drawing/2014/main" id="{01A26A87-40E5-BBB1-BD9C-610590A7838B}"/>
                    </a:ext>
                  </a:extLst>
                </p:cNvPr>
                <p:cNvSpPr txBox="1">
                  <a:spLocks noRot="1" noChangeAspect="1" noMove="1" noResize="1" noEditPoints="1" noAdjustHandles="1" noChangeArrowheads="1" noChangeShapeType="1" noTextEdit="1"/>
                </p:cNvSpPr>
                <p:nvPr/>
              </p:nvSpPr>
              <p:spPr>
                <a:xfrm>
                  <a:off x="8538047" y="2967462"/>
                  <a:ext cx="563394" cy="369332"/>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EC920C17-5D5B-43C5-01A2-FF96FC5B7AB7}"/>
                    </a:ext>
                  </a:extLst>
                </p:cNvPr>
                <p:cNvSpPr txBox="1"/>
                <p:nvPr/>
              </p:nvSpPr>
              <p:spPr>
                <a:xfrm>
                  <a:off x="9382732" y="2967462"/>
                  <a:ext cx="56339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3</m:t>
                            </m:r>
                          </m:sub>
                        </m:sSub>
                      </m:oMath>
                    </m:oMathPara>
                  </a14:m>
                  <a:endParaRPr lang="zh-CN" altLang="en-US"/>
                </a:p>
              </p:txBody>
            </p:sp>
          </mc:Choice>
          <mc:Fallback xmlns="">
            <p:sp>
              <p:nvSpPr>
                <p:cNvPr id="40" name="文本框 39">
                  <a:extLst>
                    <a:ext uri="{FF2B5EF4-FFF2-40B4-BE49-F238E27FC236}">
                      <a16:creationId xmlns:a16="http://schemas.microsoft.com/office/drawing/2014/main" id="{DAABF073-4905-FAD6-CB48-EDC11861A743}"/>
                    </a:ext>
                  </a:extLst>
                </p:cNvPr>
                <p:cNvSpPr txBox="1">
                  <a:spLocks noRot="1" noChangeAspect="1" noMove="1" noResize="1" noEditPoints="1" noAdjustHandles="1" noChangeArrowheads="1" noChangeShapeType="1" noTextEdit="1"/>
                </p:cNvSpPr>
                <p:nvPr/>
              </p:nvSpPr>
              <p:spPr>
                <a:xfrm>
                  <a:off x="9382732" y="2967462"/>
                  <a:ext cx="563394" cy="369332"/>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878351E0-1F02-3382-6BAB-A4E7FE509105}"/>
                    </a:ext>
                  </a:extLst>
                </p:cNvPr>
                <p:cNvSpPr txBox="1"/>
                <p:nvPr/>
              </p:nvSpPr>
              <p:spPr>
                <a:xfrm>
                  <a:off x="10139868" y="2967462"/>
                  <a:ext cx="56339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4</m:t>
                            </m:r>
                          </m:sub>
                        </m:sSub>
                      </m:oMath>
                    </m:oMathPara>
                  </a14:m>
                  <a:endParaRPr lang="zh-CN" altLang="en-US"/>
                </a:p>
              </p:txBody>
            </p:sp>
          </mc:Choice>
          <mc:Fallback xmlns="">
            <p:sp>
              <p:nvSpPr>
                <p:cNvPr id="41" name="文本框 40">
                  <a:extLst>
                    <a:ext uri="{FF2B5EF4-FFF2-40B4-BE49-F238E27FC236}">
                      <a16:creationId xmlns:a16="http://schemas.microsoft.com/office/drawing/2014/main" id="{F3AE3E57-BAD5-B1BD-AA2D-A53D5ABCF949}"/>
                    </a:ext>
                  </a:extLst>
                </p:cNvPr>
                <p:cNvSpPr txBox="1">
                  <a:spLocks noRot="1" noChangeAspect="1" noMove="1" noResize="1" noEditPoints="1" noAdjustHandles="1" noChangeArrowheads="1" noChangeShapeType="1" noTextEdit="1"/>
                </p:cNvSpPr>
                <p:nvPr/>
              </p:nvSpPr>
              <p:spPr>
                <a:xfrm>
                  <a:off x="10139868" y="2967462"/>
                  <a:ext cx="563394" cy="369332"/>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1DF07EBE-76CF-B74F-65CA-10404A80E139}"/>
                    </a:ext>
                  </a:extLst>
                </p:cNvPr>
                <p:cNvSpPr txBox="1"/>
                <p:nvPr/>
              </p:nvSpPr>
              <p:spPr>
                <a:xfrm>
                  <a:off x="10984553" y="2967462"/>
                  <a:ext cx="56339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5</m:t>
                            </m:r>
                          </m:sub>
                        </m:sSub>
                      </m:oMath>
                    </m:oMathPara>
                  </a14:m>
                  <a:endParaRPr lang="zh-CN" altLang="en-US"/>
                </a:p>
              </p:txBody>
            </p:sp>
          </mc:Choice>
          <mc:Fallback xmlns="">
            <p:sp>
              <p:nvSpPr>
                <p:cNvPr id="42" name="文本框 41">
                  <a:extLst>
                    <a:ext uri="{FF2B5EF4-FFF2-40B4-BE49-F238E27FC236}">
                      <a16:creationId xmlns:a16="http://schemas.microsoft.com/office/drawing/2014/main" id="{55D7FBA3-F8CA-022D-0C29-88194F2FA69A}"/>
                    </a:ext>
                  </a:extLst>
                </p:cNvPr>
                <p:cNvSpPr txBox="1">
                  <a:spLocks noRot="1" noChangeAspect="1" noMove="1" noResize="1" noEditPoints="1" noAdjustHandles="1" noChangeArrowheads="1" noChangeShapeType="1" noTextEdit="1"/>
                </p:cNvSpPr>
                <p:nvPr/>
              </p:nvSpPr>
              <p:spPr>
                <a:xfrm>
                  <a:off x="10984553" y="2967462"/>
                  <a:ext cx="563394" cy="369332"/>
                </a:xfrm>
                <a:prstGeom prst="rect">
                  <a:avLst/>
                </a:prstGeom>
                <a:blipFill>
                  <a:blip r:embed="rId14"/>
                  <a:stretch>
                    <a:fillRect b="-1667"/>
                  </a:stretch>
                </a:blipFill>
              </p:spPr>
              <p:txBody>
                <a:bodyPr/>
                <a:lstStyle/>
                <a:p>
                  <a:r>
                    <a:rPr lang="zh-CN" altLang="en-US">
                      <a:noFill/>
                    </a:rPr>
                    <a:t> </a:t>
                  </a:r>
                </a:p>
              </p:txBody>
            </p:sp>
          </mc:Fallback>
        </mc:AlternateContent>
      </p:grpSp>
      <p:sp>
        <p:nvSpPr>
          <p:cNvPr id="15" name="灯片编号占位符 14">
            <a:extLst>
              <a:ext uri="{FF2B5EF4-FFF2-40B4-BE49-F238E27FC236}">
                <a16:creationId xmlns:a16="http://schemas.microsoft.com/office/drawing/2014/main" id="{05F9241B-8476-FE25-AA70-38AA26E50A89}"/>
              </a:ext>
            </a:extLst>
          </p:cNvPr>
          <p:cNvSpPr>
            <a:spLocks noGrp="1"/>
          </p:cNvSpPr>
          <p:nvPr>
            <p:ph type="sldNum" sz="quarter" idx="12"/>
          </p:nvPr>
        </p:nvSpPr>
        <p:spPr/>
        <p:txBody>
          <a:bodyPr/>
          <a:lstStyle/>
          <a:p>
            <a:fld id="{81360D91-3B06-4001-BEBA-7D60DA98D83B}" type="slidenum">
              <a:rPr lang="zh-CN" altLang="en-US" smtClean="0"/>
              <a:t>24</a:t>
            </a:fld>
            <a:endParaRPr lang="zh-CN" altLang="en-US"/>
          </a:p>
        </p:txBody>
      </p:sp>
    </p:spTree>
    <p:extLst>
      <p:ext uri="{BB962C8B-B14F-4D97-AF65-F5344CB8AC3E}">
        <p14:creationId xmlns:p14="http://schemas.microsoft.com/office/powerpoint/2010/main" val="2192681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0EEE6-AA40-0AA2-C28A-43A33B29EA1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1C76D5B-DA59-98E6-330B-8317948418E9}"/>
              </a:ext>
            </a:extLst>
          </p:cNvPr>
          <p:cNvSpPr txBox="1"/>
          <p:nvPr/>
        </p:nvSpPr>
        <p:spPr>
          <a:xfrm>
            <a:off x="134224" y="146807"/>
            <a:ext cx="9496338" cy="461665"/>
          </a:xfrm>
          <a:prstGeom prst="rect">
            <a:avLst/>
          </a:prstGeom>
          <a:noFill/>
        </p:spPr>
        <p:txBody>
          <a:bodyPr wrap="square" rtlCol="0">
            <a:spAutoFit/>
          </a:bodyPr>
          <a:lstStyle/>
          <a:p>
            <a:r>
              <a:rPr lang="en-US" altLang="zh-CN" sz="2400"/>
              <a:t>Numerical simulations: settings</a:t>
            </a:r>
            <a:endParaRPr lang="zh-CN" altLang="en-US" sz="2400"/>
          </a:p>
        </p:txBody>
      </p:sp>
      <p:sp>
        <p:nvSpPr>
          <p:cNvPr id="2" name="文本框 1">
            <a:extLst>
              <a:ext uri="{FF2B5EF4-FFF2-40B4-BE49-F238E27FC236}">
                <a16:creationId xmlns:a16="http://schemas.microsoft.com/office/drawing/2014/main" id="{56F39AD5-BD9E-52EF-335F-148F6AAAF6BD}"/>
              </a:ext>
            </a:extLst>
          </p:cNvPr>
          <p:cNvSpPr txBox="1"/>
          <p:nvPr/>
        </p:nvSpPr>
        <p:spPr>
          <a:xfrm>
            <a:off x="134224" y="733260"/>
            <a:ext cx="12015444" cy="369332"/>
          </a:xfrm>
          <a:prstGeom prst="rect">
            <a:avLst/>
          </a:prstGeom>
          <a:noFill/>
        </p:spPr>
        <p:txBody>
          <a:bodyPr wrap="square" rtlCol="0">
            <a:spAutoFit/>
          </a:bodyPr>
          <a:lstStyle/>
          <a:p>
            <a:r>
              <a:rPr lang="en-US" altLang="zh-CN">
                <a:solidFill>
                  <a:schemeClr val="tx1"/>
                </a:solidFill>
              </a:rPr>
              <a:t>Consider a sampled as illustrated below. It consists of four grating segments with different periods.</a:t>
            </a:r>
            <a:endParaRPr lang="en-US" altLang="zh-CN"/>
          </a:p>
        </p:txBody>
      </p:sp>
      <p:sp>
        <p:nvSpPr>
          <p:cNvPr id="3" name="矩形 2">
            <a:extLst>
              <a:ext uri="{FF2B5EF4-FFF2-40B4-BE49-F238E27FC236}">
                <a16:creationId xmlns:a16="http://schemas.microsoft.com/office/drawing/2014/main" id="{431DC8B3-99E5-0872-FF30-DF2CDEFEFA2D}"/>
              </a:ext>
            </a:extLst>
          </p:cNvPr>
          <p:cNvSpPr/>
          <p:nvPr/>
        </p:nvSpPr>
        <p:spPr>
          <a:xfrm>
            <a:off x="2837730" y="1689492"/>
            <a:ext cx="6271799" cy="107378"/>
          </a:xfrm>
          <a:prstGeom prst="rect">
            <a:avLst/>
          </a:prstGeom>
          <a:solidFill>
            <a:schemeClr val="bg2">
              <a:lumMod val="9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C304093-3587-4264-643B-5C92EB466DCC}"/>
              </a:ext>
            </a:extLst>
          </p:cNvPr>
          <p:cNvSpPr/>
          <p:nvPr/>
        </p:nvSpPr>
        <p:spPr>
          <a:xfrm>
            <a:off x="3119427"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3866C55F-D0E7-9D5D-FFE2-EAF4DC85B642}"/>
              </a:ext>
            </a:extLst>
          </p:cNvPr>
          <p:cNvSpPr/>
          <p:nvPr/>
        </p:nvSpPr>
        <p:spPr>
          <a:xfrm>
            <a:off x="3281555"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DB42C9F-53EA-3DE4-8262-3FC0615378BE}"/>
              </a:ext>
            </a:extLst>
          </p:cNvPr>
          <p:cNvSpPr/>
          <p:nvPr/>
        </p:nvSpPr>
        <p:spPr>
          <a:xfrm>
            <a:off x="3442872"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46F79410-4B23-7279-29A4-E45D3E697204}"/>
              </a:ext>
            </a:extLst>
          </p:cNvPr>
          <p:cNvSpPr/>
          <p:nvPr/>
        </p:nvSpPr>
        <p:spPr>
          <a:xfrm>
            <a:off x="3604189"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B9954688-08C9-7A07-61FD-D0817E254683}"/>
              </a:ext>
            </a:extLst>
          </p:cNvPr>
          <p:cNvSpPr/>
          <p:nvPr/>
        </p:nvSpPr>
        <p:spPr>
          <a:xfrm>
            <a:off x="3765506"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EE5E0201-41DD-C434-A473-82E5D1B9A6B6}"/>
              </a:ext>
            </a:extLst>
          </p:cNvPr>
          <p:cNvSpPr/>
          <p:nvPr/>
        </p:nvSpPr>
        <p:spPr>
          <a:xfrm>
            <a:off x="4716789"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F67487CA-103E-FE13-1F54-7A6EBB2F7564}"/>
              </a:ext>
            </a:extLst>
          </p:cNvPr>
          <p:cNvSpPr/>
          <p:nvPr/>
        </p:nvSpPr>
        <p:spPr>
          <a:xfrm>
            <a:off x="4878917"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4C6A935E-35DB-9AA9-C437-B8E37CBBB77D}"/>
              </a:ext>
            </a:extLst>
          </p:cNvPr>
          <p:cNvSpPr/>
          <p:nvPr/>
        </p:nvSpPr>
        <p:spPr>
          <a:xfrm>
            <a:off x="5040234"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D9425DA-E8F7-C538-2AC3-11D5B31D432F}"/>
              </a:ext>
            </a:extLst>
          </p:cNvPr>
          <p:cNvSpPr/>
          <p:nvPr/>
        </p:nvSpPr>
        <p:spPr>
          <a:xfrm>
            <a:off x="5201551"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E119BEF6-2962-B8D8-E049-157E37A79B80}"/>
              </a:ext>
            </a:extLst>
          </p:cNvPr>
          <p:cNvSpPr/>
          <p:nvPr/>
        </p:nvSpPr>
        <p:spPr>
          <a:xfrm>
            <a:off x="5362868"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C46260F5-95BF-0CBD-4F26-441BFE25020D}"/>
              </a:ext>
            </a:extLst>
          </p:cNvPr>
          <p:cNvSpPr/>
          <p:nvPr/>
        </p:nvSpPr>
        <p:spPr>
          <a:xfrm>
            <a:off x="6318610"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0E7E6DBA-3489-1FE9-D4CE-2A8CCB1925E8}"/>
              </a:ext>
            </a:extLst>
          </p:cNvPr>
          <p:cNvSpPr/>
          <p:nvPr/>
        </p:nvSpPr>
        <p:spPr>
          <a:xfrm>
            <a:off x="6480738"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0E0DE219-4A87-B60B-4F48-B3EDA44F866A}"/>
              </a:ext>
            </a:extLst>
          </p:cNvPr>
          <p:cNvSpPr/>
          <p:nvPr/>
        </p:nvSpPr>
        <p:spPr>
          <a:xfrm>
            <a:off x="6642055"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BD776D67-2BB9-35E5-794B-21631966F8A9}"/>
              </a:ext>
            </a:extLst>
          </p:cNvPr>
          <p:cNvSpPr/>
          <p:nvPr/>
        </p:nvSpPr>
        <p:spPr>
          <a:xfrm>
            <a:off x="6803372"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B28D882-1FF6-4F02-BA55-4C37C4A63C3E}"/>
              </a:ext>
            </a:extLst>
          </p:cNvPr>
          <p:cNvSpPr/>
          <p:nvPr/>
        </p:nvSpPr>
        <p:spPr>
          <a:xfrm>
            <a:off x="6964689"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A5EAA65-EA5A-1B7A-C74C-0C13C0743F14}"/>
              </a:ext>
            </a:extLst>
          </p:cNvPr>
          <p:cNvSpPr/>
          <p:nvPr/>
        </p:nvSpPr>
        <p:spPr>
          <a:xfrm>
            <a:off x="8017962"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1A233FD9-E7AB-DDD4-FB52-AEF535E5508F}"/>
              </a:ext>
            </a:extLst>
          </p:cNvPr>
          <p:cNvSpPr/>
          <p:nvPr/>
        </p:nvSpPr>
        <p:spPr>
          <a:xfrm>
            <a:off x="8180090"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27D57C1E-D855-D007-DBCD-99663D91C539}"/>
              </a:ext>
            </a:extLst>
          </p:cNvPr>
          <p:cNvSpPr/>
          <p:nvPr/>
        </p:nvSpPr>
        <p:spPr>
          <a:xfrm>
            <a:off x="8341407"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6175EA04-303B-94C6-288D-9B2798804803}"/>
              </a:ext>
            </a:extLst>
          </p:cNvPr>
          <p:cNvSpPr/>
          <p:nvPr/>
        </p:nvSpPr>
        <p:spPr>
          <a:xfrm>
            <a:off x="8502724"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FA42651E-76C5-8959-2E19-16C0E19B7AA2}"/>
              </a:ext>
            </a:extLst>
          </p:cNvPr>
          <p:cNvSpPr/>
          <p:nvPr/>
        </p:nvSpPr>
        <p:spPr>
          <a:xfrm>
            <a:off x="8664041" y="1568214"/>
            <a:ext cx="82685" cy="369332"/>
          </a:xfrm>
          <a:prstGeom prst="rect">
            <a:avLst/>
          </a:prstGeom>
          <a:solidFill>
            <a:schemeClr val="bg2"/>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FBCD7F48-00EA-6395-4E69-2FB72C53DF80}"/>
                  </a:ext>
                </a:extLst>
              </p:cNvPr>
              <p:cNvSpPr txBox="1"/>
              <p:nvPr/>
            </p:nvSpPr>
            <p:spPr>
              <a:xfrm>
                <a:off x="3251877" y="1937546"/>
                <a:ext cx="5473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Λ</m:t>
                          </m:r>
                        </m:e>
                        <m:sub>
                          <m:r>
                            <a:rPr lang="en-US" altLang="zh-CN" b="0" i="1" smtClean="0">
                              <a:latin typeface="Cambria Math" panose="02040503050406030204" pitchFamily="18" charset="0"/>
                            </a:rPr>
                            <m:t>1</m:t>
                          </m:r>
                        </m:sub>
                      </m:sSub>
                    </m:oMath>
                  </m:oMathPara>
                </a14:m>
                <a:endParaRPr lang="zh-CN" altLang="en-US"/>
              </a:p>
            </p:txBody>
          </p:sp>
        </mc:Choice>
        <mc:Fallback xmlns="">
          <p:sp>
            <p:nvSpPr>
              <p:cNvPr id="28" name="文本框 27">
                <a:extLst>
                  <a:ext uri="{FF2B5EF4-FFF2-40B4-BE49-F238E27FC236}">
                    <a16:creationId xmlns:a16="http://schemas.microsoft.com/office/drawing/2014/main" id="{5AC82928-DD3B-5234-AA92-B019C1BD15F8}"/>
                  </a:ext>
                </a:extLst>
              </p:cNvPr>
              <p:cNvSpPr txBox="1">
                <a:spLocks noRot="1" noChangeAspect="1" noMove="1" noResize="1" noEditPoints="1" noAdjustHandles="1" noChangeArrowheads="1" noChangeShapeType="1" noTextEdit="1"/>
              </p:cNvSpPr>
              <p:nvPr/>
            </p:nvSpPr>
            <p:spPr>
              <a:xfrm>
                <a:off x="3251877" y="1937546"/>
                <a:ext cx="547360" cy="36933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6477131C-5664-BF63-2F63-21BFFEB72F32}"/>
                  </a:ext>
                </a:extLst>
              </p:cNvPr>
              <p:cNvSpPr txBox="1"/>
              <p:nvPr/>
            </p:nvSpPr>
            <p:spPr>
              <a:xfrm>
                <a:off x="4845178" y="1937546"/>
                <a:ext cx="5473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Λ</m:t>
                          </m:r>
                        </m:e>
                        <m:sub>
                          <m:r>
                            <a:rPr lang="en-US" altLang="zh-CN" b="0" i="1" smtClean="0">
                              <a:latin typeface="Cambria Math" panose="02040503050406030204" pitchFamily="18" charset="0"/>
                            </a:rPr>
                            <m:t>2</m:t>
                          </m:r>
                        </m:sub>
                      </m:sSub>
                    </m:oMath>
                  </m:oMathPara>
                </a14:m>
                <a:endParaRPr lang="zh-CN" altLang="en-US"/>
              </a:p>
            </p:txBody>
          </p:sp>
        </mc:Choice>
        <mc:Fallback xmlns="">
          <p:sp>
            <p:nvSpPr>
              <p:cNvPr id="44" name="文本框 43">
                <a:extLst>
                  <a:ext uri="{FF2B5EF4-FFF2-40B4-BE49-F238E27FC236}">
                    <a16:creationId xmlns:a16="http://schemas.microsoft.com/office/drawing/2014/main" id="{334C4498-2CAB-4895-08BB-98C604087767}"/>
                  </a:ext>
                </a:extLst>
              </p:cNvPr>
              <p:cNvSpPr txBox="1">
                <a:spLocks noRot="1" noChangeAspect="1" noMove="1" noResize="1" noEditPoints="1" noAdjustHandles="1" noChangeArrowheads="1" noChangeShapeType="1" noTextEdit="1"/>
              </p:cNvSpPr>
              <p:nvPr/>
            </p:nvSpPr>
            <p:spPr>
              <a:xfrm>
                <a:off x="4845178" y="1937546"/>
                <a:ext cx="547360"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F001054C-33DB-83CB-512F-DE96221BB50D}"/>
                  </a:ext>
                </a:extLst>
              </p:cNvPr>
              <p:cNvSpPr txBox="1"/>
              <p:nvPr/>
            </p:nvSpPr>
            <p:spPr>
              <a:xfrm>
                <a:off x="6479927" y="1937546"/>
                <a:ext cx="5473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Λ</m:t>
                          </m:r>
                        </m:e>
                        <m:sub>
                          <m:r>
                            <a:rPr lang="en-US" altLang="zh-CN" b="0" i="1" smtClean="0">
                              <a:latin typeface="Cambria Math" panose="02040503050406030204" pitchFamily="18" charset="0"/>
                            </a:rPr>
                            <m:t>3</m:t>
                          </m:r>
                        </m:sub>
                      </m:sSub>
                    </m:oMath>
                  </m:oMathPara>
                </a14:m>
                <a:endParaRPr lang="zh-CN" altLang="en-US"/>
              </a:p>
            </p:txBody>
          </p:sp>
        </mc:Choice>
        <mc:Fallback xmlns="">
          <p:sp>
            <p:nvSpPr>
              <p:cNvPr id="45" name="文本框 44">
                <a:extLst>
                  <a:ext uri="{FF2B5EF4-FFF2-40B4-BE49-F238E27FC236}">
                    <a16:creationId xmlns:a16="http://schemas.microsoft.com/office/drawing/2014/main" id="{3F1F1F83-F951-E048-E095-D8F7BBBCFAD1}"/>
                  </a:ext>
                </a:extLst>
              </p:cNvPr>
              <p:cNvSpPr txBox="1">
                <a:spLocks noRot="1" noChangeAspect="1" noMove="1" noResize="1" noEditPoints="1" noAdjustHandles="1" noChangeArrowheads="1" noChangeShapeType="1" noTextEdit="1"/>
              </p:cNvSpPr>
              <p:nvPr/>
            </p:nvSpPr>
            <p:spPr>
              <a:xfrm>
                <a:off x="6479927" y="1937546"/>
                <a:ext cx="547360"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379312CA-7847-21E7-C22D-E9F20C29862D}"/>
                  </a:ext>
                </a:extLst>
              </p:cNvPr>
              <p:cNvSpPr txBox="1"/>
              <p:nvPr/>
            </p:nvSpPr>
            <p:spPr>
              <a:xfrm>
                <a:off x="8163769" y="1937546"/>
                <a:ext cx="54736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Λ</m:t>
                          </m:r>
                        </m:e>
                        <m:sub>
                          <m:r>
                            <a:rPr lang="en-US" altLang="zh-CN" b="0" i="1" smtClean="0">
                              <a:latin typeface="Cambria Math" panose="02040503050406030204" pitchFamily="18" charset="0"/>
                            </a:rPr>
                            <m:t>4</m:t>
                          </m:r>
                        </m:sub>
                      </m:sSub>
                    </m:oMath>
                  </m:oMathPara>
                </a14:m>
                <a:endParaRPr lang="zh-CN" altLang="en-US"/>
              </a:p>
            </p:txBody>
          </p:sp>
        </mc:Choice>
        <mc:Fallback xmlns="">
          <p:sp>
            <p:nvSpPr>
              <p:cNvPr id="46" name="文本框 45">
                <a:extLst>
                  <a:ext uri="{FF2B5EF4-FFF2-40B4-BE49-F238E27FC236}">
                    <a16:creationId xmlns:a16="http://schemas.microsoft.com/office/drawing/2014/main" id="{DDDBCDCE-0B77-3753-883E-E34793652F25}"/>
                  </a:ext>
                </a:extLst>
              </p:cNvPr>
              <p:cNvSpPr txBox="1">
                <a:spLocks noRot="1" noChangeAspect="1" noMove="1" noResize="1" noEditPoints="1" noAdjustHandles="1" noChangeArrowheads="1" noChangeShapeType="1" noTextEdit="1"/>
              </p:cNvSpPr>
              <p:nvPr/>
            </p:nvSpPr>
            <p:spPr>
              <a:xfrm>
                <a:off x="8163769" y="1937546"/>
                <a:ext cx="547360" cy="369332"/>
              </a:xfrm>
              <a:prstGeom prst="rect">
                <a:avLst/>
              </a:prstGeom>
              <a:blipFill>
                <a:blip r:embed="rId5"/>
                <a:stretch>
                  <a:fillRect/>
                </a:stretch>
              </a:blipFill>
            </p:spPr>
            <p:txBody>
              <a:bodyPr/>
              <a:lstStyle/>
              <a:p>
                <a:r>
                  <a:rPr lang="zh-CN" altLang="en-US">
                    <a:noFill/>
                  </a:rPr>
                  <a:t> </a:t>
                </a:r>
              </a:p>
            </p:txBody>
          </p:sp>
        </mc:Fallback>
      </mc:AlternateContent>
      <p:sp>
        <p:nvSpPr>
          <p:cNvPr id="53" name="文本框 52">
            <a:extLst>
              <a:ext uri="{FF2B5EF4-FFF2-40B4-BE49-F238E27FC236}">
                <a16:creationId xmlns:a16="http://schemas.microsoft.com/office/drawing/2014/main" id="{97172A4F-D0E6-097D-619C-3DDD7008CE9D}"/>
              </a:ext>
            </a:extLst>
          </p:cNvPr>
          <p:cNvSpPr txBox="1"/>
          <p:nvPr/>
        </p:nvSpPr>
        <p:spPr>
          <a:xfrm>
            <a:off x="134224" y="2716180"/>
            <a:ext cx="10326915" cy="3970318"/>
          </a:xfrm>
          <a:prstGeom prst="rect">
            <a:avLst/>
          </a:prstGeom>
          <a:noFill/>
        </p:spPr>
        <p:txBody>
          <a:bodyPr wrap="square" rtlCol="0">
            <a:spAutoFit/>
          </a:bodyPr>
          <a:lstStyle/>
          <a:p>
            <a:r>
              <a:rPr lang="en-US" altLang="zh-CN"/>
              <a:t>We consider how the reflection spectrum of this device depends on:</a:t>
            </a:r>
          </a:p>
          <a:p>
            <a:endParaRPr lang="en-US" altLang="zh-CN"/>
          </a:p>
          <a:p>
            <a:pPr marL="342900" indent="-342900">
              <a:buAutoNum type="arabicPeriod"/>
            </a:pPr>
            <a:r>
              <a:rPr lang="en-US" altLang="zh-CN"/>
              <a:t>Number of channels (grating segments)</a:t>
            </a:r>
          </a:p>
          <a:p>
            <a:pPr marL="342900" indent="-342900">
              <a:buAutoNum type="arabicPeriod"/>
            </a:pPr>
            <a:r>
              <a:rPr lang="en-US" altLang="zh-CN"/>
              <a:t>Channel spacing</a:t>
            </a:r>
          </a:p>
          <a:p>
            <a:pPr marL="342900" indent="-342900">
              <a:buAutoNum type="arabicPeriod"/>
            </a:pPr>
            <a:r>
              <a:rPr lang="en-US" altLang="zh-CN"/>
              <a:t>Apodization</a:t>
            </a:r>
          </a:p>
          <a:p>
            <a:pPr marL="342900" indent="-342900">
              <a:buAutoNum type="arabicPeriod"/>
            </a:pPr>
            <a:endParaRPr lang="en-US" altLang="zh-CN"/>
          </a:p>
          <a:p>
            <a:r>
              <a:rPr lang="en-US" altLang="zh-CN"/>
              <a:t>Key parameters (Detailed parameter setting available in the [</a:t>
            </a:r>
            <a:r>
              <a:rPr lang="en-US" altLang="zh-CN" b="1">
                <a:hlinkClick r:id="rId6"/>
              </a:rPr>
              <a:t>script</a:t>
            </a:r>
            <a:r>
              <a:rPr lang="en-US" altLang="zh-CN"/>
              <a:t>]):</a:t>
            </a:r>
          </a:p>
          <a:p>
            <a:endParaRPr lang="en-US" altLang="zh-CN"/>
          </a:p>
          <a:p>
            <a:pPr marL="285750" indent="-285750">
              <a:buFontTx/>
              <a:buChar char="-"/>
            </a:pPr>
            <a:r>
              <a:rPr lang="en-US" altLang="zh-CN"/>
              <a:t>Center operation wavelength = 1550 nm</a:t>
            </a:r>
          </a:p>
          <a:p>
            <a:pPr marL="285750" indent="-285750">
              <a:buFontTx/>
              <a:buChar char="-"/>
            </a:pPr>
            <a:r>
              <a:rPr lang="en-US" altLang="zh-CN"/>
              <a:t>Channel spacing = 50/100 GHz</a:t>
            </a:r>
          </a:p>
          <a:p>
            <a:pPr marL="285750" indent="-285750">
              <a:buFontTx/>
              <a:buChar char="-"/>
            </a:pPr>
            <a:r>
              <a:rPr lang="en-US" altLang="zh-CN"/>
              <a:t>Apodization = Raised-cosine/None</a:t>
            </a:r>
          </a:p>
          <a:p>
            <a:pPr marL="285750" indent="-285750">
              <a:buFontTx/>
              <a:buChar char="-"/>
            </a:pPr>
            <a:r>
              <a:rPr lang="en-US" altLang="zh-CN"/>
              <a:t>Number of channels = 1/4/8</a:t>
            </a:r>
          </a:p>
          <a:p>
            <a:pPr marL="285750" indent="-285750">
              <a:buFontTx/>
              <a:buChar char="-"/>
            </a:pPr>
            <a:r>
              <a:rPr lang="en-US" altLang="zh-CN"/>
              <a:t>Grating segment length = 4 mm</a:t>
            </a:r>
          </a:p>
          <a:p>
            <a:pPr marL="285750" indent="-285750">
              <a:buFontTx/>
              <a:buChar char="-"/>
            </a:pPr>
            <a:r>
              <a:rPr lang="en-US" altLang="zh-CN"/>
              <a:t>Grating segment separation = 1 mm</a:t>
            </a:r>
            <a:endParaRPr lang="zh-CN" altLang="en-US"/>
          </a:p>
        </p:txBody>
      </p:sp>
      <p:sp>
        <p:nvSpPr>
          <p:cNvPr id="25" name="灯片编号占位符 24">
            <a:extLst>
              <a:ext uri="{FF2B5EF4-FFF2-40B4-BE49-F238E27FC236}">
                <a16:creationId xmlns:a16="http://schemas.microsoft.com/office/drawing/2014/main" id="{CEAD8A15-1087-376B-54FE-BD31D01F5E22}"/>
              </a:ext>
            </a:extLst>
          </p:cNvPr>
          <p:cNvSpPr>
            <a:spLocks noGrp="1"/>
          </p:cNvSpPr>
          <p:nvPr>
            <p:ph type="sldNum" sz="quarter" idx="12"/>
          </p:nvPr>
        </p:nvSpPr>
        <p:spPr/>
        <p:txBody>
          <a:bodyPr/>
          <a:lstStyle/>
          <a:p>
            <a:fld id="{81360D91-3B06-4001-BEBA-7D60DA98D83B}" type="slidenum">
              <a:rPr lang="zh-CN" altLang="en-US" smtClean="0"/>
              <a:t>25</a:t>
            </a:fld>
            <a:endParaRPr lang="zh-CN" altLang="en-US"/>
          </a:p>
        </p:txBody>
      </p:sp>
    </p:spTree>
    <p:extLst>
      <p:ext uri="{BB962C8B-B14F-4D97-AF65-F5344CB8AC3E}">
        <p14:creationId xmlns:p14="http://schemas.microsoft.com/office/powerpoint/2010/main" val="31543595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09A66-9B67-7640-A90C-9531E81FBBD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5C7F425-AFA6-601C-14D2-C3EAE637738E}"/>
              </a:ext>
            </a:extLst>
          </p:cNvPr>
          <p:cNvSpPr txBox="1"/>
          <p:nvPr/>
        </p:nvSpPr>
        <p:spPr>
          <a:xfrm>
            <a:off x="134224" y="146807"/>
            <a:ext cx="9496338" cy="461665"/>
          </a:xfrm>
          <a:prstGeom prst="rect">
            <a:avLst/>
          </a:prstGeom>
          <a:noFill/>
        </p:spPr>
        <p:txBody>
          <a:bodyPr wrap="square" rtlCol="0">
            <a:spAutoFit/>
          </a:bodyPr>
          <a:lstStyle/>
          <a:p>
            <a:r>
              <a:rPr lang="en-US" altLang="zh-CN" sz="2400"/>
              <a:t>Numerical simulations: results (single grating)</a:t>
            </a:r>
            <a:endParaRPr lang="zh-CN" altLang="en-US" sz="2400"/>
          </a:p>
        </p:txBody>
      </p:sp>
      <p:pic>
        <p:nvPicPr>
          <p:cNvPr id="26" name="图形 25">
            <a:extLst>
              <a:ext uri="{FF2B5EF4-FFF2-40B4-BE49-F238E27FC236}">
                <a16:creationId xmlns:a16="http://schemas.microsoft.com/office/drawing/2014/main" id="{7DCE5D71-3A21-28A5-84DE-34D44F624D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63998" y="3056490"/>
            <a:ext cx="3860463" cy="2573642"/>
          </a:xfrm>
          <a:prstGeom prst="rect">
            <a:avLst/>
          </a:prstGeom>
        </p:spPr>
      </p:pic>
      <p:pic>
        <p:nvPicPr>
          <p:cNvPr id="29" name="图形 28">
            <a:extLst>
              <a:ext uri="{FF2B5EF4-FFF2-40B4-BE49-F238E27FC236}">
                <a16:creationId xmlns:a16="http://schemas.microsoft.com/office/drawing/2014/main" id="{1CB4EA4C-431B-E47F-FD4A-CF84CF8675E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224" y="3056132"/>
            <a:ext cx="3861000" cy="2574000"/>
          </a:xfrm>
          <a:prstGeom prst="rect">
            <a:avLst/>
          </a:prstGeom>
        </p:spPr>
      </p:pic>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DA117300-9349-53AA-7C9E-3E1C947C3132}"/>
                  </a:ext>
                </a:extLst>
              </p:cNvPr>
              <p:cNvSpPr txBox="1"/>
              <p:nvPr/>
            </p:nvSpPr>
            <p:spPr>
              <a:xfrm>
                <a:off x="134224" y="732400"/>
                <a:ext cx="12017229" cy="582147"/>
              </a:xfrm>
              <a:prstGeom prst="rect">
                <a:avLst/>
              </a:prstGeom>
              <a:noFill/>
            </p:spPr>
            <p:txBody>
              <a:bodyPr wrap="square" rtlCol="0">
                <a:spAutoFit/>
              </a:bodyPr>
              <a:lstStyle/>
              <a:p>
                <a:r>
                  <a:rPr lang="en-US" altLang="zh-CN" b="0"/>
                  <a:t>Grating’s index perturbation: </a:t>
                </a:r>
                <a14:m>
                  <m:oMath xmlns:m="http://schemas.openxmlformats.org/officeDocument/2006/math">
                    <m:r>
                      <a:rPr lang="en-US" altLang="zh-CN" b="0" i="1" smtClean="0">
                        <a:solidFill>
                          <a:srgbClr val="0070C0"/>
                        </a:solidFill>
                        <a:latin typeface="Cambria Math" panose="02040503050406030204" pitchFamily="18" charset="0"/>
                      </a:rPr>
                      <m:t>𝛿</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𝑛</m:t>
                        </m:r>
                      </m:e>
                      <m:sub>
                        <m:r>
                          <m:rPr>
                            <m:sty m:val="p"/>
                          </m:rPr>
                          <a:rPr lang="en-US" altLang="zh-CN" b="0" i="0" smtClean="0">
                            <a:solidFill>
                              <a:srgbClr val="0070C0"/>
                            </a:solidFill>
                            <a:latin typeface="Cambria Math" panose="02040503050406030204" pitchFamily="18" charset="0"/>
                          </a:rPr>
                          <m:t>eff</m:t>
                        </m:r>
                      </m:sub>
                    </m:sSub>
                    <m:d>
                      <m:dPr>
                        <m:ctrlPr>
                          <a:rPr lang="en-US" altLang="zh-CN" b="0" i="1" smtClean="0">
                            <a:solidFill>
                              <a:srgbClr val="0070C0"/>
                            </a:solidFill>
                            <a:latin typeface="Cambria Math" panose="02040503050406030204" pitchFamily="18" charset="0"/>
                          </a:rPr>
                        </m:ctrlPr>
                      </m:dPr>
                      <m:e>
                        <m:r>
                          <a:rPr lang="en-US" altLang="zh-CN" b="0" i="1" smtClean="0">
                            <a:solidFill>
                              <a:srgbClr val="0070C0"/>
                            </a:solidFill>
                            <a:latin typeface="Cambria Math" panose="02040503050406030204" pitchFamily="18" charset="0"/>
                          </a:rPr>
                          <m:t>𝑧</m:t>
                        </m:r>
                      </m:e>
                    </m:d>
                    <m:r>
                      <a:rPr lang="en-US" altLang="zh-CN" b="0" i="1" smtClean="0">
                        <a:solidFill>
                          <a:srgbClr val="0070C0"/>
                        </a:solidFill>
                        <a:latin typeface="Cambria Math" panose="02040503050406030204" pitchFamily="18" charset="0"/>
                      </a:rPr>
                      <m:t>=</m:t>
                    </m:r>
                    <m:r>
                      <a:rPr lang="en-US" altLang="zh-CN" b="0" i="1" smtClean="0">
                        <a:solidFill>
                          <a:srgbClr val="0070C0"/>
                        </a:solidFill>
                        <a:latin typeface="Cambria Math" panose="02040503050406030204" pitchFamily="18" charset="0"/>
                      </a:rPr>
                      <m:t>𝐴</m:t>
                    </m:r>
                    <m:d>
                      <m:dPr>
                        <m:ctrlPr>
                          <a:rPr lang="en-US" altLang="zh-CN" b="0" i="1" smtClean="0">
                            <a:solidFill>
                              <a:srgbClr val="0070C0"/>
                            </a:solidFill>
                            <a:latin typeface="Cambria Math" panose="02040503050406030204" pitchFamily="18" charset="0"/>
                          </a:rPr>
                        </m:ctrlPr>
                      </m:dPr>
                      <m:e>
                        <m:r>
                          <a:rPr lang="en-US" altLang="zh-CN" b="0" i="1" smtClean="0">
                            <a:solidFill>
                              <a:srgbClr val="0070C0"/>
                            </a:solidFill>
                            <a:latin typeface="Cambria Math" panose="02040503050406030204" pitchFamily="18" charset="0"/>
                          </a:rPr>
                          <m:t>𝑧</m:t>
                        </m:r>
                      </m:e>
                    </m:d>
                    <m:func>
                      <m:funcPr>
                        <m:ctrlPr>
                          <a:rPr lang="en-US" altLang="zh-CN" i="1">
                            <a:solidFill>
                              <a:srgbClr val="0070C0"/>
                            </a:solidFill>
                            <a:latin typeface="Cambria Math" panose="02040503050406030204" pitchFamily="18" charset="0"/>
                          </a:rPr>
                        </m:ctrlPr>
                      </m:funcPr>
                      <m:fName>
                        <m:r>
                          <m:rPr>
                            <m:sty m:val="p"/>
                          </m:rPr>
                          <a:rPr lang="en-US" altLang="zh-CN">
                            <a:solidFill>
                              <a:srgbClr val="0070C0"/>
                            </a:solidFill>
                            <a:latin typeface="Cambria Math" panose="02040503050406030204" pitchFamily="18" charset="0"/>
                          </a:rPr>
                          <m:t>cos</m:t>
                        </m:r>
                      </m:fName>
                      <m:e>
                        <m:d>
                          <m:dPr>
                            <m:ctrlPr>
                              <a:rPr lang="en-US" altLang="zh-CN" i="1">
                                <a:solidFill>
                                  <a:srgbClr val="0070C0"/>
                                </a:solidFill>
                                <a:latin typeface="Cambria Math" panose="02040503050406030204" pitchFamily="18" charset="0"/>
                              </a:rPr>
                            </m:ctrlPr>
                          </m:dPr>
                          <m:e>
                            <m:f>
                              <m:fPr>
                                <m:ctrlPr>
                                  <a:rPr lang="en-US" altLang="zh-CN" i="1">
                                    <a:solidFill>
                                      <a:srgbClr val="0070C0"/>
                                    </a:solidFill>
                                    <a:latin typeface="Cambria Math" panose="02040503050406030204" pitchFamily="18" charset="0"/>
                                  </a:rPr>
                                </m:ctrlPr>
                              </m:fPr>
                              <m:num>
                                <m:r>
                                  <a:rPr lang="en-US" altLang="zh-CN" i="1">
                                    <a:solidFill>
                                      <a:srgbClr val="0070C0"/>
                                    </a:solidFill>
                                    <a:latin typeface="Cambria Math" panose="02040503050406030204" pitchFamily="18" charset="0"/>
                                  </a:rPr>
                                  <m:t>2</m:t>
                                </m:r>
                                <m:r>
                                  <a:rPr lang="en-US" altLang="zh-CN" i="1">
                                    <a:solidFill>
                                      <a:srgbClr val="0070C0"/>
                                    </a:solidFill>
                                    <a:latin typeface="Cambria Math" panose="02040503050406030204" pitchFamily="18" charset="0"/>
                                  </a:rPr>
                                  <m:t>𝜋</m:t>
                                </m:r>
                              </m:num>
                              <m:den>
                                <m:r>
                                  <m:rPr>
                                    <m:sty m:val="p"/>
                                  </m:rPr>
                                  <a:rPr lang="en-US" altLang="zh-CN">
                                    <a:solidFill>
                                      <a:srgbClr val="0070C0"/>
                                    </a:solidFill>
                                    <a:latin typeface="Cambria Math" panose="02040503050406030204" pitchFamily="18" charset="0"/>
                                  </a:rPr>
                                  <m:t>Λ</m:t>
                                </m:r>
                                <m:d>
                                  <m:dPr>
                                    <m:ctrlPr>
                                      <a:rPr lang="en-US" altLang="zh-CN" b="0" i="1" smtClean="0">
                                        <a:solidFill>
                                          <a:srgbClr val="0070C0"/>
                                        </a:solidFill>
                                        <a:latin typeface="Cambria Math" panose="02040503050406030204" pitchFamily="18" charset="0"/>
                                      </a:rPr>
                                    </m:ctrlPr>
                                  </m:dPr>
                                  <m:e>
                                    <m:r>
                                      <m:rPr>
                                        <m:sty m:val="p"/>
                                      </m:rPr>
                                      <a:rPr lang="en-US" altLang="zh-CN" b="0" i="0" smtClean="0">
                                        <a:solidFill>
                                          <a:srgbClr val="0070C0"/>
                                        </a:solidFill>
                                        <a:latin typeface="Cambria Math" panose="02040503050406030204" pitchFamily="18" charset="0"/>
                                      </a:rPr>
                                      <m:t>z</m:t>
                                    </m:r>
                                  </m:e>
                                </m:d>
                              </m:den>
                            </m:f>
                            <m:r>
                              <a:rPr lang="en-US" altLang="zh-CN" i="1">
                                <a:solidFill>
                                  <a:srgbClr val="0070C0"/>
                                </a:solidFill>
                                <a:latin typeface="Cambria Math" panose="02040503050406030204" pitchFamily="18" charset="0"/>
                              </a:rPr>
                              <m:t>𝑧</m:t>
                            </m:r>
                          </m:e>
                        </m:d>
                      </m:e>
                    </m:func>
                  </m:oMath>
                </a14:m>
                <a:r>
                  <a:rPr lang="zh-CN" altLang="en-US"/>
                  <a:t> </a:t>
                </a:r>
                <a:r>
                  <a:rPr lang="en-US" altLang="zh-CN"/>
                  <a:t>with </a:t>
                </a:r>
                <a14:m>
                  <m:oMath xmlns:m="http://schemas.openxmlformats.org/officeDocument/2006/math">
                    <m:r>
                      <a:rPr lang="en-US" altLang="zh-CN" b="0" i="1" smtClean="0">
                        <a:latin typeface="Cambria Math" panose="02040503050406030204" pitchFamily="18" charset="0"/>
                      </a:rPr>
                      <m:t>𝐴</m:t>
                    </m:r>
                  </m:oMath>
                </a14:m>
                <a:r>
                  <a:rPr lang="en-US" altLang="zh-CN"/>
                  <a:t> amplitude, </a:t>
                </a:r>
                <a14:m>
                  <m:oMath xmlns:m="http://schemas.openxmlformats.org/officeDocument/2006/math">
                    <m:r>
                      <m:rPr>
                        <m:sty m:val="p"/>
                      </m:rPr>
                      <a:rPr lang="en-US" altLang="zh-CN" b="0" i="0" smtClean="0">
                        <a:latin typeface="Cambria Math" panose="02040503050406030204" pitchFamily="18" charset="0"/>
                      </a:rPr>
                      <m:t>Λ</m:t>
                    </m:r>
                  </m:oMath>
                </a14:m>
                <a:r>
                  <a:rPr lang="zh-CN" altLang="en-US"/>
                  <a:t> </a:t>
                </a:r>
                <a:r>
                  <a:rPr lang="en-US" altLang="zh-CN"/>
                  <a:t>period, </a:t>
                </a:r>
                <a14:m>
                  <m:oMath xmlns:m="http://schemas.openxmlformats.org/officeDocument/2006/math">
                    <m:r>
                      <a:rPr lang="en-US" altLang="zh-CN" b="0" i="1" smtClean="0">
                        <a:latin typeface="Cambria Math" panose="02040503050406030204" pitchFamily="18" charset="0"/>
                      </a:rPr>
                      <m:t>𝑧</m:t>
                    </m:r>
                  </m:oMath>
                </a14:m>
                <a:r>
                  <a:rPr lang="zh-CN" altLang="en-US"/>
                  <a:t> </a:t>
                </a:r>
                <a:r>
                  <a:rPr lang="en-US" altLang="zh-CN"/>
                  <a:t>position.</a:t>
                </a:r>
                <a:endParaRPr lang="zh-CN" altLang="en-US"/>
              </a:p>
            </p:txBody>
          </p:sp>
        </mc:Choice>
        <mc:Fallback xmlns="">
          <p:sp>
            <p:nvSpPr>
              <p:cNvPr id="34" name="文本框 33">
                <a:extLst>
                  <a:ext uri="{FF2B5EF4-FFF2-40B4-BE49-F238E27FC236}">
                    <a16:creationId xmlns:a16="http://schemas.microsoft.com/office/drawing/2014/main" id="{DA117300-9349-53AA-7C9E-3E1C947C3132}"/>
                  </a:ext>
                </a:extLst>
              </p:cNvPr>
              <p:cNvSpPr txBox="1">
                <a:spLocks noRot="1" noChangeAspect="1" noMove="1" noResize="1" noEditPoints="1" noAdjustHandles="1" noChangeArrowheads="1" noChangeShapeType="1" noTextEdit="1"/>
              </p:cNvSpPr>
              <p:nvPr/>
            </p:nvSpPr>
            <p:spPr>
              <a:xfrm>
                <a:off x="134224" y="732400"/>
                <a:ext cx="12017229" cy="582147"/>
              </a:xfrm>
              <a:prstGeom prst="rect">
                <a:avLst/>
              </a:prstGeom>
              <a:blipFill>
                <a:blip r:embed="rId6"/>
                <a:stretch>
                  <a:fillRect l="-406"/>
                </a:stretch>
              </a:blipFill>
            </p:spPr>
            <p:txBody>
              <a:bodyPr/>
              <a:lstStyle/>
              <a:p>
                <a:r>
                  <a:rPr lang="zh-CN" altLang="en-US">
                    <a:noFill/>
                  </a:rPr>
                  <a:t> </a:t>
                </a:r>
              </a:p>
            </p:txBody>
          </p:sp>
        </mc:Fallback>
      </mc:AlternateContent>
      <p:pic>
        <p:nvPicPr>
          <p:cNvPr id="36" name="图形 35">
            <a:extLst>
              <a:ext uri="{FF2B5EF4-FFF2-40B4-BE49-F238E27FC236}">
                <a16:creationId xmlns:a16="http://schemas.microsoft.com/office/drawing/2014/main" id="{A0FAEC13-D138-29D4-252E-49E0244E99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27510" y="1769732"/>
            <a:ext cx="3859200" cy="1286400"/>
          </a:xfrm>
          <a:prstGeom prst="rect">
            <a:avLst/>
          </a:prstGeom>
        </p:spPr>
      </p:pic>
      <p:pic>
        <p:nvPicPr>
          <p:cNvPr id="38" name="图形 37">
            <a:extLst>
              <a:ext uri="{FF2B5EF4-FFF2-40B4-BE49-F238E27FC236}">
                <a16:creationId xmlns:a16="http://schemas.microsoft.com/office/drawing/2014/main" id="{A6074AC6-942F-5F24-CE7B-1B348BE173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0" y="1769732"/>
            <a:ext cx="3997024" cy="1287600"/>
          </a:xfrm>
          <a:prstGeom prst="rect">
            <a:avLst/>
          </a:prstGeom>
        </p:spPr>
      </p:pic>
      <p:sp>
        <p:nvSpPr>
          <p:cNvPr id="39" name="文本框 38">
            <a:extLst>
              <a:ext uri="{FF2B5EF4-FFF2-40B4-BE49-F238E27FC236}">
                <a16:creationId xmlns:a16="http://schemas.microsoft.com/office/drawing/2014/main" id="{27501AB0-8CD8-2E12-F00A-3576D5FFE7D1}"/>
              </a:ext>
            </a:extLst>
          </p:cNvPr>
          <p:cNvSpPr txBox="1"/>
          <p:nvPr/>
        </p:nvSpPr>
        <p:spPr>
          <a:xfrm>
            <a:off x="613834" y="1438475"/>
            <a:ext cx="3242733" cy="369332"/>
          </a:xfrm>
          <a:prstGeom prst="rect">
            <a:avLst/>
          </a:prstGeom>
          <a:noFill/>
        </p:spPr>
        <p:txBody>
          <a:bodyPr wrap="square" rtlCol="0">
            <a:spAutoFit/>
          </a:bodyPr>
          <a:lstStyle/>
          <a:p>
            <a:pPr algn="ctr"/>
            <a:r>
              <a:rPr lang="en-US" altLang="zh-CN"/>
              <a:t>No apodization</a:t>
            </a:r>
            <a:endParaRPr lang="zh-CN" altLang="en-US"/>
          </a:p>
        </p:txBody>
      </p:sp>
      <p:sp>
        <p:nvSpPr>
          <p:cNvPr id="40" name="文本框 39">
            <a:extLst>
              <a:ext uri="{FF2B5EF4-FFF2-40B4-BE49-F238E27FC236}">
                <a16:creationId xmlns:a16="http://schemas.microsoft.com/office/drawing/2014/main" id="{C53015A2-868E-979F-4865-DE6576B5E78C}"/>
              </a:ext>
            </a:extLst>
          </p:cNvPr>
          <p:cNvSpPr txBox="1"/>
          <p:nvPr/>
        </p:nvSpPr>
        <p:spPr>
          <a:xfrm>
            <a:off x="4991101" y="1438475"/>
            <a:ext cx="3242733" cy="369332"/>
          </a:xfrm>
          <a:prstGeom prst="rect">
            <a:avLst/>
          </a:prstGeom>
          <a:noFill/>
        </p:spPr>
        <p:txBody>
          <a:bodyPr wrap="square" rtlCol="0">
            <a:spAutoFit/>
          </a:bodyPr>
          <a:lstStyle/>
          <a:p>
            <a:pPr algn="ctr"/>
            <a:r>
              <a:rPr lang="en-US" altLang="zh-CN"/>
              <a:t>Raised-cosine apodized</a:t>
            </a:r>
            <a:endParaRPr lang="zh-CN" altLang="en-US"/>
          </a:p>
        </p:txBody>
      </p:sp>
      <p:sp>
        <p:nvSpPr>
          <p:cNvPr id="41" name="文本框 40">
            <a:extLst>
              <a:ext uri="{FF2B5EF4-FFF2-40B4-BE49-F238E27FC236}">
                <a16:creationId xmlns:a16="http://schemas.microsoft.com/office/drawing/2014/main" id="{D15CC94E-33D6-9E7A-D9D3-4E117B24B10F}"/>
              </a:ext>
            </a:extLst>
          </p:cNvPr>
          <p:cNvSpPr txBox="1"/>
          <p:nvPr/>
        </p:nvSpPr>
        <p:spPr>
          <a:xfrm>
            <a:off x="8602133" y="3653367"/>
            <a:ext cx="3500967" cy="923330"/>
          </a:xfrm>
          <a:prstGeom prst="rect">
            <a:avLst/>
          </a:prstGeom>
          <a:noFill/>
        </p:spPr>
        <p:txBody>
          <a:bodyPr wrap="square" rtlCol="0">
            <a:spAutoFit/>
          </a:bodyPr>
          <a:lstStyle/>
          <a:p>
            <a:r>
              <a:rPr lang="en-US" altLang="zh-CN"/>
              <a:t>Apodization can effectively suppress sidelobe reflection from grating</a:t>
            </a:r>
            <a:endParaRPr lang="zh-CN" altLang="en-US"/>
          </a:p>
        </p:txBody>
      </p:sp>
      <p:sp>
        <p:nvSpPr>
          <p:cNvPr id="2" name="灯片编号占位符 1">
            <a:extLst>
              <a:ext uri="{FF2B5EF4-FFF2-40B4-BE49-F238E27FC236}">
                <a16:creationId xmlns:a16="http://schemas.microsoft.com/office/drawing/2014/main" id="{210AFC0F-3682-99B4-7267-674D34F3264A}"/>
              </a:ext>
            </a:extLst>
          </p:cNvPr>
          <p:cNvSpPr>
            <a:spLocks noGrp="1"/>
          </p:cNvSpPr>
          <p:nvPr>
            <p:ph type="sldNum" sz="quarter" idx="12"/>
          </p:nvPr>
        </p:nvSpPr>
        <p:spPr/>
        <p:txBody>
          <a:bodyPr/>
          <a:lstStyle/>
          <a:p>
            <a:fld id="{81360D91-3B06-4001-BEBA-7D60DA98D83B}" type="slidenum">
              <a:rPr lang="zh-CN" altLang="en-US" smtClean="0"/>
              <a:t>26</a:t>
            </a:fld>
            <a:endParaRPr lang="zh-CN" altLang="en-US"/>
          </a:p>
        </p:txBody>
      </p:sp>
    </p:spTree>
    <p:extLst>
      <p:ext uri="{BB962C8B-B14F-4D97-AF65-F5344CB8AC3E}">
        <p14:creationId xmlns:p14="http://schemas.microsoft.com/office/powerpoint/2010/main" val="1385577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C18D2-7983-2FFF-E517-9D03F8CF9AF7}"/>
            </a:ext>
          </a:extLst>
        </p:cNvPr>
        <p:cNvGrpSpPr/>
        <p:nvPr/>
      </p:nvGrpSpPr>
      <p:grpSpPr>
        <a:xfrm>
          <a:off x="0" y="0"/>
          <a:ext cx="0" cy="0"/>
          <a:chOff x="0" y="0"/>
          <a:chExt cx="0" cy="0"/>
        </a:xfrm>
      </p:grpSpPr>
      <p:pic>
        <p:nvPicPr>
          <p:cNvPr id="6" name="图形 5">
            <a:extLst>
              <a:ext uri="{FF2B5EF4-FFF2-40B4-BE49-F238E27FC236}">
                <a16:creationId xmlns:a16="http://schemas.microsoft.com/office/drawing/2014/main" id="{EC24A20B-B5B9-8303-BDD2-B5CEF9AB13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4224" y="3056132"/>
            <a:ext cx="3859200" cy="2572800"/>
          </a:xfrm>
          <a:prstGeom prst="rect">
            <a:avLst/>
          </a:prstGeom>
        </p:spPr>
      </p:pic>
      <p:sp>
        <p:nvSpPr>
          <p:cNvPr id="4" name="文本框 3">
            <a:extLst>
              <a:ext uri="{FF2B5EF4-FFF2-40B4-BE49-F238E27FC236}">
                <a16:creationId xmlns:a16="http://schemas.microsoft.com/office/drawing/2014/main" id="{C8F251ED-0E34-9029-F2F9-A177ACF657D5}"/>
              </a:ext>
            </a:extLst>
          </p:cNvPr>
          <p:cNvSpPr txBox="1"/>
          <p:nvPr/>
        </p:nvSpPr>
        <p:spPr>
          <a:xfrm>
            <a:off x="134224" y="146807"/>
            <a:ext cx="9496338" cy="461665"/>
          </a:xfrm>
          <a:prstGeom prst="rect">
            <a:avLst/>
          </a:prstGeom>
          <a:noFill/>
        </p:spPr>
        <p:txBody>
          <a:bodyPr wrap="square" rtlCol="0">
            <a:spAutoFit/>
          </a:bodyPr>
          <a:lstStyle/>
          <a:p>
            <a:r>
              <a:rPr lang="en-US" altLang="zh-CN" sz="2400"/>
              <a:t>Numerical simulations: results (channel spacing 50 GHz)</a:t>
            </a:r>
            <a:endParaRPr lang="zh-CN" altLang="en-US" sz="2400"/>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45D1FF7C-7400-327E-17ED-B104D8D77C49}"/>
                  </a:ext>
                </a:extLst>
              </p:cNvPr>
              <p:cNvSpPr txBox="1"/>
              <p:nvPr/>
            </p:nvSpPr>
            <p:spPr>
              <a:xfrm>
                <a:off x="134224" y="732400"/>
                <a:ext cx="12017229" cy="582147"/>
              </a:xfrm>
              <a:prstGeom prst="rect">
                <a:avLst/>
              </a:prstGeom>
              <a:noFill/>
            </p:spPr>
            <p:txBody>
              <a:bodyPr wrap="square" rtlCol="0">
                <a:spAutoFit/>
              </a:bodyPr>
              <a:lstStyle/>
              <a:p>
                <a:r>
                  <a:rPr lang="en-US" altLang="zh-CN" b="0"/>
                  <a:t>Grating’s index perturbation: </a:t>
                </a:r>
                <a14:m>
                  <m:oMath xmlns:m="http://schemas.openxmlformats.org/officeDocument/2006/math">
                    <m:r>
                      <a:rPr lang="en-US" altLang="zh-CN" b="0" i="1" smtClean="0">
                        <a:solidFill>
                          <a:srgbClr val="0070C0"/>
                        </a:solidFill>
                        <a:latin typeface="Cambria Math" panose="02040503050406030204" pitchFamily="18" charset="0"/>
                      </a:rPr>
                      <m:t>𝛿</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𝑛</m:t>
                        </m:r>
                      </m:e>
                      <m:sub>
                        <m:r>
                          <m:rPr>
                            <m:sty m:val="p"/>
                          </m:rPr>
                          <a:rPr lang="en-US" altLang="zh-CN" b="0" i="0" smtClean="0">
                            <a:solidFill>
                              <a:srgbClr val="0070C0"/>
                            </a:solidFill>
                            <a:latin typeface="Cambria Math" panose="02040503050406030204" pitchFamily="18" charset="0"/>
                          </a:rPr>
                          <m:t>eff</m:t>
                        </m:r>
                      </m:sub>
                    </m:sSub>
                    <m:d>
                      <m:dPr>
                        <m:ctrlPr>
                          <a:rPr lang="en-US" altLang="zh-CN" b="0" i="1" smtClean="0">
                            <a:solidFill>
                              <a:srgbClr val="0070C0"/>
                            </a:solidFill>
                            <a:latin typeface="Cambria Math" panose="02040503050406030204" pitchFamily="18" charset="0"/>
                          </a:rPr>
                        </m:ctrlPr>
                      </m:dPr>
                      <m:e>
                        <m:r>
                          <a:rPr lang="en-US" altLang="zh-CN" b="0" i="1" smtClean="0">
                            <a:solidFill>
                              <a:srgbClr val="0070C0"/>
                            </a:solidFill>
                            <a:latin typeface="Cambria Math" panose="02040503050406030204" pitchFamily="18" charset="0"/>
                          </a:rPr>
                          <m:t>𝑧</m:t>
                        </m:r>
                      </m:e>
                    </m:d>
                    <m:r>
                      <a:rPr lang="en-US" altLang="zh-CN" b="0" i="1" smtClean="0">
                        <a:solidFill>
                          <a:srgbClr val="0070C0"/>
                        </a:solidFill>
                        <a:latin typeface="Cambria Math" panose="02040503050406030204" pitchFamily="18" charset="0"/>
                      </a:rPr>
                      <m:t>=</m:t>
                    </m:r>
                    <m:r>
                      <a:rPr lang="en-US" altLang="zh-CN" b="0" i="1" smtClean="0">
                        <a:solidFill>
                          <a:srgbClr val="0070C0"/>
                        </a:solidFill>
                        <a:latin typeface="Cambria Math" panose="02040503050406030204" pitchFamily="18" charset="0"/>
                      </a:rPr>
                      <m:t>𝐴</m:t>
                    </m:r>
                    <m:d>
                      <m:dPr>
                        <m:ctrlPr>
                          <a:rPr lang="en-US" altLang="zh-CN" b="0" i="1" smtClean="0">
                            <a:solidFill>
                              <a:srgbClr val="0070C0"/>
                            </a:solidFill>
                            <a:latin typeface="Cambria Math" panose="02040503050406030204" pitchFamily="18" charset="0"/>
                          </a:rPr>
                        </m:ctrlPr>
                      </m:dPr>
                      <m:e>
                        <m:r>
                          <a:rPr lang="en-US" altLang="zh-CN" b="0" i="1" smtClean="0">
                            <a:solidFill>
                              <a:srgbClr val="0070C0"/>
                            </a:solidFill>
                            <a:latin typeface="Cambria Math" panose="02040503050406030204" pitchFamily="18" charset="0"/>
                          </a:rPr>
                          <m:t>𝑧</m:t>
                        </m:r>
                      </m:e>
                    </m:d>
                    <m:func>
                      <m:funcPr>
                        <m:ctrlPr>
                          <a:rPr lang="en-US" altLang="zh-CN" i="1">
                            <a:solidFill>
                              <a:srgbClr val="0070C0"/>
                            </a:solidFill>
                            <a:latin typeface="Cambria Math" panose="02040503050406030204" pitchFamily="18" charset="0"/>
                          </a:rPr>
                        </m:ctrlPr>
                      </m:funcPr>
                      <m:fName>
                        <m:r>
                          <m:rPr>
                            <m:sty m:val="p"/>
                          </m:rPr>
                          <a:rPr lang="en-US" altLang="zh-CN">
                            <a:solidFill>
                              <a:srgbClr val="0070C0"/>
                            </a:solidFill>
                            <a:latin typeface="Cambria Math" panose="02040503050406030204" pitchFamily="18" charset="0"/>
                          </a:rPr>
                          <m:t>cos</m:t>
                        </m:r>
                      </m:fName>
                      <m:e>
                        <m:d>
                          <m:dPr>
                            <m:ctrlPr>
                              <a:rPr lang="en-US" altLang="zh-CN" i="1">
                                <a:solidFill>
                                  <a:srgbClr val="0070C0"/>
                                </a:solidFill>
                                <a:latin typeface="Cambria Math" panose="02040503050406030204" pitchFamily="18" charset="0"/>
                              </a:rPr>
                            </m:ctrlPr>
                          </m:dPr>
                          <m:e>
                            <m:f>
                              <m:fPr>
                                <m:ctrlPr>
                                  <a:rPr lang="en-US" altLang="zh-CN" i="1">
                                    <a:solidFill>
                                      <a:srgbClr val="0070C0"/>
                                    </a:solidFill>
                                    <a:latin typeface="Cambria Math" panose="02040503050406030204" pitchFamily="18" charset="0"/>
                                  </a:rPr>
                                </m:ctrlPr>
                              </m:fPr>
                              <m:num>
                                <m:r>
                                  <a:rPr lang="en-US" altLang="zh-CN" i="1">
                                    <a:solidFill>
                                      <a:srgbClr val="0070C0"/>
                                    </a:solidFill>
                                    <a:latin typeface="Cambria Math" panose="02040503050406030204" pitchFamily="18" charset="0"/>
                                  </a:rPr>
                                  <m:t>2</m:t>
                                </m:r>
                                <m:r>
                                  <a:rPr lang="en-US" altLang="zh-CN" i="1">
                                    <a:solidFill>
                                      <a:srgbClr val="0070C0"/>
                                    </a:solidFill>
                                    <a:latin typeface="Cambria Math" panose="02040503050406030204" pitchFamily="18" charset="0"/>
                                  </a:rPr>
                                  <m:t>𝜋</m:t>
                                </m:r>
                              </m:num>
                              <m:den>
                                <m:r>
                                  <m:rPr>
                                    <m:sty m:val="p"/>
                                  </m:rPr>
                                  <a:rPr lang="en-US" altLang="zh-CN">
                                    <a:solidFill>
                                      <a:srgbClr val="0070C0"/>
                                    </a:solidFill>
                                    <a:latin typeface="Cambria Math" panose="02040503050406030204" pitchFamily="18" charset="0"/>
                                  </a:rPr>
                                  <m:t>Λ</m:t>
                                </m:r>
                                <m:d>
                                  <m:dPr>
                                    <m:ctrlPr>
                                      <a:rPr lang="en-US" altLang="zh-CN" b="0" i="1" smtClean="0">
                                        <a:solidFill>
                                          <a:srgbClr val="0070C0"/>
                                        </a:solidFill>
                                        <a:latin typeface="Cambria Math" panose="02040503050406030204" pitchFamily="18" charset="0"/>
                                      </a:rPr>
                                    </m:ctrlPr>
                                  </m:dPr>
                                  <m:e>
                                    <m:r>
                                      <m:rPr>
                                        <m:sty m:val="p"/>
                                      </m:rPr>
                                      <a:rPr lang="en-US" altLang="zh-CN" b="0" i="0" smtClean="0">
                                        <a:solidFill>
                                          <a:srgbClr val="0070C0"/>
                                        </a:solidFill>
                                        <a:latin typeface="Cambria Math" panose="02040503050406030204" pitchFamily="18" charset="0"/>
                                      </a:rPr>
                                      <m:t>z</m:t>
                                    </m:r>
                                  </m:e>
                                </m:d>
                              </m:den>
                            </m:f>
                            <m:r>
                              <a:rPr lang="en-US" altLang="zh-CN" i="1">
                                <a:solidFill>
                                  <a:srgbClr val="0070C0"/>
                                </a:solidFill>
                                <a:latin typeface="Cambria Math" panose="02040503050406030204" pitchFamily="18" charset="0"/>
                              </a:rPr>
                              <m:t>𝑧</m:t>
                            </m:r>
                          </m:e>
                        </m:d>
                      </m:e>
                    </m:func>
                  </m:oMath>
                </a14:m>
                <a:r>
                  <a:rPr lang="zh-CN" altLang="en-US"/>
                  <a:t> </a:t>
                </a:r>
                <a:r>
                  <a:rPr lang="en-US" altLang="zh-CN"/>
                  <a:t>with </a:t>
                </a:r>
                <a14:m>
                  <m:oMath xmlns:m="http://schemas.openxmlformats.org/officeDocument/2006/math">
                    <m:r>
                      <a:rPr lang="en-US" altLang="zh-CN" b="0" i="1" smtClean="0">
                        <a:latin typeface="Cambria Math" panose="02040503050406030204" pitchFamily="18" charset="0"/>
                      </a:rPr>
                      <m:t>𝐴</m:t>
                    </m:r>
                  </m:oMath>
                </a14:m>
                <a:r>
                  <a:rPr lang="en-US" altLang="zh-CN"/>
                  <a:t> amplitude, </a:t>
                </a:r>
                <a14:m>
                  <m:oMath xmlns:m="http://schemas.openxmlformats.org/officeDocument/2006/math">
                    <m:r>
                      <m:rPr>
                        <m:sty m:val="p"/>
                      </m:rPr>
                      <a:rPr lang="en-US" altLang="zh-CN" b="0" i="0" smtClean="0">
                        <a:latin typeface="Cambria Math" panose="02040503050406030204" pitchFamily="18" charset="0"/>
                      </a:rPr>
                      <m:t>Λ</m:t>
                    </m:r>
                  </m:oMath>
                </a14:m>
                <a:r>
                  <a:rPr lang="zh-CN" altLang="en-US"/>
                  <a:t> </a:t>
                </a:r>
                <a:r>
                  <a:rPr lang="en-US" altLang="zh-CN"/>
                  <a:t>period, </a:t>
                </a:r>
                <a14:m>
                  <m:oMath xmlns:m="http://schemas.openxmlformats.org/officeDocument/2006/math">
                    <m:r>
                      <a:rPr lang="en-US" altLang="zh-CN" b="0" i="1" smtClean="0">
                        <a:latin typeface="Cambria Math" panose="02040503050406030204" pitchFamily="18" charset="0"/>
                      </a:rPr>
                      <m:t>𝑧</m:t>
                    </m:r>
                  </m:oMath>
                </a14:m>
                <a:r>
                  <a:rPr lang="zh-CN" altLang="en-US"/>
                  <a:t> </a:t>
                </a:r>
                <a:r>
                  <a:rPr lang="en-US" altLang="zh-CN"/>
                  <a:t>position.</a:t>
                </a:r>
                <a:endParaRPr lang="zh-CN" altLang="en-US"/>
              </a:p>
            </p:txBody>
          </p:sp>
        </mc:Choice>
        <mc:Fallback xmlns="">
          <p:sp>
            <p:nvSpPr>
              <p:cNvPr id="34" name="文本框 33">
                <a:extLst>
                  <a:ext uri="{FF2B5EF4-FFF2-40B4-BE49-F238E27FC236}">
                    <a16:creationId xmlns:a16="http://schemas.microsoft.com/office/drawing/2014/main" id="{45D1FF7C-7400-327E-17ED-B104D8D77C49}"/>
                  </a:ext>
                </a:extLst>
              </p:cNvPr>
              <p:cNvSpPr txBox="1">
                <a:spLocks noRot="1" noChangeAspect="1" noMove="1" noResize="1" noEditPoints="1" noAdjustHandles="1" noChangeArrowheads="1" noChangeShapeType="1" noTextEdit="1"/>
              </p:cNvSpPr>
              <p:nvPr/>
            </p:nvSpPr>
            <p:spPr>
              <a:xfrm>
                <a:off x="134224" y="732400"/>
                <a:ext cx="12017229" cy="582147"/>
              </a:xfrm>
              <a:prstGeom prst="rect">
                <a:avLst/>
              </a:prstGeom>
              <a:blipFill>
                <a:blip r:embed="rId4"/>
                <a:stretch>
                  <a:fillRect l="-406"/>
                </a:stretch>
              </a:blipFill>
            </p:spPr>
            <p:txBody>
              <a:bodyPr/>
              <a:lstStyle/>
              <a:p>
                <a:r>
                  <a:rPr lang="zh-CN" altLang="en-US">
                    <a:noFill/>
                  </a:rPr>
                  <a:t> </a:t>
                </a:r>
              </a:p>
            </p:txBody>
          </p:sp>
        </mc:Fallback>
      </mc:AlternateContent>
      <p:pic>
        <p:nvPicPr>
          <p:cNvPr id="3" name="图形 2">
            <a:extLst>
              <a:ext uri="{FF2B5EF4-FFF2-40B4-BE49-F238E27FC236}">
                <a16:creationId xmlns:a16="http://schemas.microsoft.com/office/drawing/2014/main" id="{A537EDB1-FB24-8B1C-5249-1E3EAB43D0C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4224" y="1729657"/>
            <a:ext cx="3859200" cy="1286400"/>
          </a:xfrm>
          <a:prstGeom prst="rect">
            <a:avLst/>
          </a:prstGeom>
        </p:spPr>
      </p:pic>
      <p:pic>
        <p:nvPicPr>
          <p:cNvPr id="8" name="图形 7">
            <a:extLst>
              <a:ext uri="{FF2B5EF4-FFF2-40B4-BE49-F238E27FC236}">
                <a16:creationId xmlns:a16="http://schemas.microsoft.com/office/drawing/2014/main" id="{FDA30205-EBE6-296C-F639-3B77A09AE8F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465261" y="1729657"/>
            <a:ext cx="3859200" cy="1286400"/>
          </a:xfrm>
          <a:prstGeom prst="rect">
            <a:avLst/>
          </a:prstGeom>
        </p:spPr>
      </p:pic>
      <p:pic>
        <p:nvPicPr>
          <p:cNvPr id="10" name="图形 9">
            <a:extLst>
              <a:ext uri="{FF2B5EF4-FFF2-40B4-BE49-F238E27FC236}">
                <a16:creationId xmlns:a16="http://schemas.microsoft.com/office/drawing/2014/main" id="{FA806F3A-C5E5-0521-F3FB-C53E4F105B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465261" y="3056132"/>
            <a:ext cx="3859200" cy="2572800"/>
          </a:xfrm>
          <a:prstGeom prst="rect">
            <a:avLst/>
          </a:prstGeom>
        </p:spPr>
      </p:pic>
      <p:sp>
        <p:nvSpPr>
          <p:cNvPr id="11" name="文本框 10">
            <a:extLst>
              <a:ext uri="{FF2B5EF4-FFF2-40B4-BE49-F238E27FC236}">
                <a16:creationId xmlns:a16="http://schemas.microsoft.com/office/drawing/2014/main" id="{7FBCA5DA-4F33-E73B-FC81-D33B6AC35CFA}"/>
              </a:ext>
            </a:extLst>
          </p:cNvPr>
          <p:cNvSpPr txBox="1"/>
          <p:nvPr/>
        </p:nvSpPr>
        <p:spPr>
          <a:xfrm>
            <a:off x="8556809" y="3213100"/>
            <a:ext cx="3500967" cy="1754326"/>
          </a:xfrm>
          <a:prstGeom prst="rect">
            <a:avLst/>
          </a:prstGeom>
          <a:noFill/>
        </p:spPr>
        <p:txBody>
          <a:bodyPr wrap="square" rtlCol="0">
            <a:spAutoFit/>
          </a:bodyPr>
          <a:lstStyle/>
          <a:p>
            <a:r>
              <a:rPr lang="en-US" altLang="zh-CN"/>
              <a:t>For 50 GHz channel spacing, the gratings have overlapped reflection spectra, leading to FP oscillation in the spectra</a:t>
            </a:r>
          </a:p>
          <a:p>
            <a:endParaRPr lang="en-US" altLang="zh-CN"/>
          </a:p>
          <a:p>
            <a:r>
              <a:rPr lang="en-US" altLang="zh-CN"/>
              <a:t>Apodization doesn’t help</a:t>
            </a:r>
            <a:endParaRPr lang="zh-CN" altLang="en-US"/>
          </a:p>
        </p:txBody>
      </p:sp>
      <p:sp>
        <p:nvSpPr>
          <p:cNvPr id="2" name="灯片编号占位符 1">
            <a:extLst>
              <a:ext uri="{FF2B5EF4-FFF2-40B4-BE49-F238E27FC236}">
                <a16:creationId xmlns:a16="http://schemas.microsoft.com/office/drawing/2014/main" id="{52FA63E6-B355-15B5-95D5-F64B091CBC7C}"/>
              </a:ext>
            </a:extLst>
          </p:cNvPr>
          <p:cNvSpPr>
            <a:spLocks noGrp="1"/>
          </p:cNvSpPr>
          <p:nvPr>
            <p:ph type="sldNum" sz="quarter" idx="12"/>
          </p:nvPr>
        </p:nvSpPr>
        <p:spPr/>
        <p:txBody>
          <a:bodyPr/>
          <a:lstStyle/>
          <a:p>
            <a:fld id="{81360D91-3B06-4001-BEBA-7D60DA98D83B}" type="slidenum">
              <a:rPr lang="zh-CN" altLang="en-US" smtClean="0"/>
              <a:t>27</a:t>
            </a:fld>
            <a:endParaRPr lang="zh-CN" altLang="en-US"/>
          </a:p>
        </p:txBody>
      </p:sp>
    </p:spTree>
    <p:extLst>
      <p:ext uri="{BB962C8B-B14F-4D97-AF65-F5344CB8AC3E}">
        <p14:creationId xmlns:p14="http://schemas.microsoft.com/office/powerpoint/2010/main" val="1643769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569DA-8254-EAF5-A2D0-B792EEC4E51D}"/>
            </a:ext>
          </a:extLst>
        </p:cNvPr>
        <p:cNvGrpSpPr/>
        <p:nvPr/>
      </p:nvGrpSpPr>
      <p:grpSpPr>
        <a:xfrm>
          <a:off x="0" y="0"/>
          <a:ext cx="0" cy="0"/>
          <a:chOff x="0" y="0"/>
          <a:chExt cx="0" cy="0"/>
        </a:xfrm>
      </p:grpSpPr>
      <p:pic>
        <p:nvPicPr>
          <p:cNvPr id="13" name="图形 12">
            <a:extLst>
              <a:ext uri="{FF2B5EF4-FFF2-40B4-BE49-F238E27FC236}">
                <a16:creationId xmlns:a16="http://schemas.microsoft.com/office/drawing/2014/main" id="{971FBE97-9265-4C39-C662-9AAC7ABA2B7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89061" y="3056132"/>
            <a:ext cx="3859200" cy="2572800"/>
          </a:xfrm>
          <a:prstGeom prst="rect">
            <a:avLst/>
          </a:prstGeom>
        </p:spPr>
      </p:pic>
      <p:pic>
        <p:nvPicPr>
          <p:cNvPr id="11" name="图形 10">
            <a:extLst>
              <a:ext uri="{FF2B5EF4-FFF2-40B4-BE49-F238E27FC236}">
                <a16:creationId xmlns:a16="http://schemas.microsoft.com/office/drawing/2014/main" id="{9EBD2CA3-A66E-DE4B-EA6C-5687634FF4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4224" y="3056132"/>
            <a:ext cx="3859200" cy="2572800"/>
          </a:xfrm>
          <a:prstGeom prst="rect">
            <a:avLst/>
          </a:prstGeom>
        </p:spPr>
      </p:pic>
      <p:pic>
        <p:nvPicPr>
          <p:cNvPr id="9" name="图形 8">
            <a:extLst>
              <a:ext uri="{FF2B5EF4-FFF2-40B4-BE49-F238E27FC236}">
                <a16:creationId xmlns:a16="http://schemas.microsoft.com/office/drawing/2014/main" id="{E499EFA0-5B03-4DA8-7DFB-2583BBE6D7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4224" y="1729657"/>
            <a:ext cx="3859200" cy="1286400"/>
          </a:xfrm>
          <a:prstGeom prst="rect">
            <a:avLst/>
          </a:prstGeom>
        </p:spPr>
      </p:pic>
      <p:sp>
        <p:nvSpPr>
          <p:cNvPr id="4" name="文本框 3">
            <a:extLst>
              <a:ext uri="{FF2B5EF4-FFF2-40B4-BE49-F238E27FC236}">
                <a16:creationId xmlns:a16="http://schemas.microsoft.com/office/drawing/2014/main" id="{6C49FC7A-379A-7981-6156-98942D0B4B35}"/>
              </a:ext>
            </a:extLst>
          </p:cNvPr>
          <p:cNvSpPr txBox="1"/>
          <p:nvPr/>
        </p:nvSpPr>
        <p:spPr>
          <a:xfrm>
            <a:off x="134224" y="146807"/>
            <a:ext cx="9496338" cy="461665"/>
          </a:xfrm>
          <a:prstGeom prst="rect">
            <a:avLst/>
          </a:prstGeom>
          <a:noFill/>
        </p:spPr>
        <p:txBody>
          <a:bodyPr wrap="square" rtlCol="0">
            <a:spAutoFit/>
          </a:bodyPr>
          <a:lstStyle/>
          <a:p>
            <a:r>
              <a:rPr lang="en-US" altLang="zh-CN" sz="2400"/>
              <a:t>Numerical simulations: results (channel spacing 100 GHz)</a:t>
            </a:r>
            <a:endParaRPr lang="zh-CN" altLang="en-US" sz="240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AF8F3C7-FCE3-06F5-B604-B759D8FF2ED4}"/>
                  </a:ext>
                </a:extLst>
              </p:cNvPr>
              <p:cNvSpPr txBox="1"/>
              <p:nvPr/>
            </p:nvSpPr>
            <p:spPr>
              <a:xfrm>
                <a:off x="134224" y="732400"/>
                <a:ext cx="12017229" cy="582147"/>
              </a:xfrm>
              <a:prstGeom prst="rect">
                <a:avLst/>
              </a:prstGeom>
              <a:noFill/>
            </p:spPr>
            <p:txBody>
              <a:bodyPr wrap="square" rtlCol="0">
                <a:spAutoFit/>
              </a:bodyPr>
              <a:lstStyle/>
              <a:p>
                <a:r>
                  <a:rPr lang="en-US" altLang="zh-CN" b="0"/>
                  <a:t>Grating’s index perturbation: </a:t>
                </a:r>
                <a14:m>
                  <m:oMath xmlns:m="http://schemas.openxmlformats.org/officeDocument/2006/math">
                    <m:r>
                      <a:rPr lang="en-US" altLang="zh-CN" b="0" i="1" smtClean="0">
                        <a:solidFill>
                          <a:srgbClr val="0070C0"/>
                        </a:solidFill>
                        <a:latin typeface="Cambria Math" panose="02040503050406030204" pitchFamily="18" charset="0"/>
                      </a:rPr>
                      <m:t>𝛿</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𝑛</m:t>
                        </m:r>
                      </m:e>
                      <m:sub>
                        <m:r>
                          <m:rPr>
                            <m:sty m:val="p"/>
                          </m:rPr>
                          <a:rPr lang="en-US" altLang="zh-CN" b="0" i="0" smtClean="0">
                            <a:solidFill>
                              <a:srgbClr val="0070C0"/>
                            </a:solidFill>
                            <a:latin typeface="Cambria Math" panose="02040503050406030204" pitchFamily="18" charset="0"/>
                          </a:rPr>
                          <m:t>eff</m:t>
                        </m:r>
                      </m:sub>
                    </m:sSub>
                    <m:d>
                      <m:dPr>
                        <m:ctrlPr>
                          <a:rPr lang="en-US" altLang="zh-CN" b="0" i="1" smtClean="0">
                            <a:solidFill>
                              <a:srgbClr val="0070C0"/>
                            </a:solidFill>
                            <a:latin typeface="Cambria Math" panose="02040503050406030204" pitchFamily="18" charset="0"/>
                          </a:rPr>
                        </m:ctrlPr>
                      </m:dPr>
                      <m:e>
                        <m:r>
                          <a:rPr lang="en-US" altLang="zh-CN" b="0" i="1" smtClean="0">
                            <a:solidFill>
                              <a:srgbClr val="0070C0"/>
                            </a:solidFill>
                            <a:latin typeface="Cambria Math" panose="02040503050406030204" pitchFamily="18" charset="0"/>
                          </a:rPr>
                          <m:t>𝑧</m:t>
                        </m:r>
                      </m:e>
                    </m:d>
                    <m:r>
                      <a:rPr lang="en-US" altLang="zh-CN" b="0" i="1" smtClean="0">
                        <a:solidFill>
                          <a:srgbClr val="0070C0"/>
                        </a:solidFill>
                        <a:latin typeface="Cambria Math" panose="02040503050406030204" pitchFamily="18" charset="0"/>
                      </a:rPr>
                      <m:t>=</m:t>
                    </m:r>
                    <m:r>
                      <a:rPr lang="en-US" altLang="zh-CN" b="0" i="1" smtClean="0">
                        <a:solidFill>
                          <a:srgbClr val="0070C0"/>
                        </a:solidFill>
                        <a:latin typeface="Cambria Math" panose="02040503050406030204" pitchFamily="18" charset="0"/>
                      </a:rPr>
                      <m:t>𝐴</m:t>
                    </m:r>
                    <m:d>
                      <m:dPr>
                        <m:ctrlPr>
                          <a:rPr lang="en-US" altLang="zh-CN" b="0" i="1" smtClean="0">
                            <a:solidFill>
                              <a:srgbClr val="0070C0"/>
                            </a:solidFill>
                            <a:latin typeface="Cambria Math" panose="02040503050406030204" pitchFamily="18" charset="0"/>
                          </a:rPr>
                        </m:ctrlPr>
                      </m:dPr>
                      <m:e>
                        <m:r>
                          <a:rPr lang="en-US" altLang="zh-CN" b="0" i="1" smtClean="0">
                            <a:solidFill>
                              <a:srgbClr val="0070C0"/>
                            </a:solidFill>
                            <a:latin typeface="Cambria Math" panose="02040503050406030204" pitchFamily="18" charset="0"/>
                          </a:rPr>
                          <m:t>𝑧</m:t>
                        </m:r>
                      </m:e>
                    </m:d>
                    <m:func>
                      <m:funcPr>
                        <m:ctrlPr>
                          <a:rPr lang="en-US" altLang="zh-CN" i="1">
                            <a:solidFill>
                              <a:srgbClr val="0070C0"/>
                            </a:solidFill>
                            <a:latin typeface="Cambria Math" panose="02040503050406030204" pitchFamily="18" charset="0"/>
                          </a:rPr>
                        </m:ctrlPr>
                      </m:funcPr>
                      <m:fName>
                        <m:r>
                          <m:rPr>
                            <m:sty m:val="p"/>
                          </m:rPr>
                          <a:rPr lang="en-US" altLang="zh-CN">
                            <a:solidFill>
                              <a:srgbClr val="0070C0"/>
                            </a:solidFill>
                            <a:latin typeface="Cambria Math" panose="02040503050406030204" pitchFamily="18" charset="0"/>
                          </a:rPr>
                          <m:t>cos</m:t>
                        </m:r>
                      </m:fName>
                      <m:e>
                        <m:d>
                          <m:dPr>
                            <m:ctrlPr>
                              <a:rPr lang="en-US" altLang="zh-CN" i="1">
                                <a:solidFill>
                                  <a:srgbClr val="0070C0"/>
                                </a:solidFill>
                                <a:latin typeface="Cambria Math" panose="02040503050406030204" pitchFamily="18" charset="0"/>
                              </a:rPr>
                            </m:ctrlPr>
                          </m:dPr>
                          <m:e>
                            <m:f>
                              <m:fPr>
                                <m:ctrlPr>
                                  <a:rPr lang="en-US" altLang="zh-CN" i="1">
                                    <a:solidFill>
                                      <a:srgbClr val="0070C0"/>
                                    </a:solidFill>
                                    <a:latin typeface="Cambria Math" panose="02040503050406030204" pitchFamily="18" charset="0"/>
                                  </a:rPr>
                                </m:ctrlPr>
                              </m:fPr>
                              <m:num>
                                <m:r>
                                  <a:rPr lang="en-US" altLang="zh-CN" i="1">
                                    <a:solidFill>
                                      <a:srgbClr val="0070C0"/>
                                    </a:solidFill>
                                    <a:latin typeface="Cambria Math" panose="02040503050406030204" pitchFamily="18" charset="0"/>
                                  </a:rPr>
                                  <m:t>2</m:t>
                                </m:r>
                                <m:r>
                                  <a:rPr lang="en-US" altLang="zh-CN" i="1">
                                    <a:solidFill>
                                      <a:srgbClr val="0070C0"/>
                                    </a:solidFill>
                                    <a:latin typeface="Cambria Math" panose="02040503050406030204" pitchFamily="18" charset="0"/>
                                  </a:rPr>
                                  <m:t>𝜋</m:t>
                                </m:r>
                              </m:num>
                              <m:den>
                                <m:r>
                                  <m:rPr>
                                    <m:sty m:val="p"/>
                                  </m:rPr>
                                  <a:rPr lang="en-US" altLang="zh-CN">
                                    <a:solidFill>
                                      <a:srgbClr val="0070C0"/>
                                    </a:solidFill>
                                    <a:latin typeface="Cambria Math" panose="02040503050406030204" pitchFamily="18" charset="0"/>
                                  </a:rPr>
                                  <m:t>Λ</m:t>
                                </m:r>
                                <m:d>
                                  <m:dPr>
                                    <m:ctrlPr>
                                      <a:rPr lang="en-US" altLang="zh-CN" b="0" i="1" smtClean="0">
                                        <a:solidFill>
                                          <a:srgbClr val="0070C0"/>
                                        </a:solidFill>
                                        <a:latin typeface="Cambria Math" panose="02040503050406030204" pitchFamily="18" charset="0"/>
                                      </a:rPr>
                                    </m:ctrlPr>
                                  </m:dPr>
                                  <m:e>
                                    <m:r>
                                      <m:rPr>
                                        <m:sty m:val="p"/>
                                      </m:rPr>
                                      <a:rPr lang="en-US" altLang="zh-CN" b="0" i="0" smtClean="0">
                                        <a:solidFill>
                                          <a:srgbClr val="0070C0"/>
                                        </a:solidFill>
                                        <a:latin typeface="Cambria Math" panose="02040503050406030204" pitchFamily="18" charset="0"/>
                                      </a:rPr>
                                      <m:t>z</m:t>
                                    </m:r>
                                  </m:e>
                                </m:d>
                              </m:den>
                            </m:f>
                            <m:r>
                              <a:rPr lang="en-US" altLang="zh-CN" i="1">
                                <a:solidFill>
                                  <a:srgbClr val="0070C0"/>
                                </a:solidFill>
                                <a:latin typeface="Cambria Math" panose="02040503050406030204" pitchFamily="18" charset="0"/>
                              </a:rPr>
                              <m:t>𝑧</m:t>
                            </m:r>
                          </m:e>
                        </m:d>
                      </m:e>
                    </m:func>
                  </m:oMath>
                </a14:m>
                <a:r>
                  <a:rPr lang="zh-CN" altLang="en-US"/>
                  <a:t> </a:t>
                </a:r>
                <a:r>
                  <a:rPr lang="en-US" altLang="zh-CN"/>
                  <a:t>with </a:t>
                </a:r>
                <a14:m>
                  <m:oMath xmlns:m="http://schemas.openxmlformats.org/officeDocument/2006/math">
                    <m:r>
                      <a:rPr lang="en-US" altLang="zh-CN" b="0" i="1" smtClean="0">
                        <a:latin typeface="Cambria Math" panose="02040503050406030204" pitchFamily="18" charset="0"/>
                      </a:rPr>
                      <m:t>𝐴</m:t>
                    </m:r>
                  </m:oMath>
                </a14:m>
                <a:r>
                  <a:rPr lang="en-US" altLang="zh-CN"/>
                  <a:t> amplitude, </a:t>
                </a:r>
                <a14:m>
                  <m:oMath xmlns:m="http://schemas.openxmlformats.org/officeDocument/2006/math">
                    <m:r>
                      <m:rPr>
                        <m:sty m:val="p"/>
                      </m:rPr>
                      <a:rPr lang="en-US" altLang="zh-CN" b="0" i="0" smtClean="0">
                        <a:latin typeface="Cambria Math" panose="02040503050406030204" pitchFamily="18" charset="0"/>
                      </a:rPr>
                      <m:t>Λ</m:t>
                    </m:r>
                  </m:oMath>
                </a14:m>
                <a:r>
                  <a:rPr lang="zh-CN" altLang="en-US"/>
                  <a:t> </a:t>
                </a:r>
                <a:r>
                  <a:rPr lang="en-US" altLang="zh-CN"/>
                  <a:t>period, </a:t>
                </a:r>
                <a14:m>
                  <m:oMath xmlns:m="http://schemas.openxmlformats.org/officeDocument/2006/math">
                    <m:r>
                      <a:rPr lang="en-US" altLang="zh-CN" b="0" i="1" smtClean="0">
                        <a:latin typeface="Cambria Math" panose="02040503050406030204" pitchFamily="18" charset="0"/>
                      </a:rPr>
                      <m:t>𝑧</m:t>
                    </m:r>
                  </m:oMath>
                </a14:m>
                <a:r>
                  <a:rPr lang="zh-CN" altLang="en-US"/>
                  <a:t> </a:t>
                </a:r>
                <a:r>
                  <a:rPr lang="en-US" altLang="zh-CN"/>
                  <a:t>position.</a:t>
                </a:r>
                <a:endParaRPr lang="zh-CN" altLang="en-US"/>
              </a:p>
            </p:txBody>
          </p:sp>
        </mc:Choice>
        <mc:Fallback xmlns="">
          <p:sp>
            <p:nvSpPr>
              <p:cNvPr id="3" name="文本框 2">
                <a:extLst>
                  <a:ext uri="{FF2B5EF4-FFF2-40B4-BE49-F238E27FC236}">
                    <a16:creationId xmlns:a16="http://schemas.microsoft.com/office/drawing/2014/main" id="{1AF8F3C7-FCE3-06F5-B604-B759D8FF2ED4}"/>
                  </a:ext>
                </a:extLst>
              </p:cNvPr>
              <p:cNvSpPr txBox="1">
                <a:spLocks noRot="1" noChangeAspect="1" noMove="1" noResize="1" noEditPoints="1" noAdjustHandles="1" noChangeArrowheads="1" noChangeShapeType="1" noTextEdit="1"/>
              </p:cNvSpPr>
              <p:nvPr/>
            </p:nvSpPr>
            <p:spPr>
              <a:xfrm>
                <a:off x="134224" y="732400"/>
                <a:ext cx="12017229" cy="582147"/>
              </a:xfrm>
              <a:prstGeom prst="rect">
                <a:avLst/>
              </a:prstGeom>
              <a:blipFill>
                <a:blip r:embed="rId8"/>
                <a:stretch>
                  <a:fillRect l="-406"/>
                </a:stretch>
              </a:blipFill>
            </p:spPr>
            <p:txBody>
              <a:bodyPr/>
              <a:lstStyle/>
              <a:p>
                <a:r>
                  <a:rPr lang="zh-CN" altLang="en-US">
                    <a:noFill/>
                  </a:rPr>
                  <a:t> </a:t>
                </a:r>
              </a:p>
            </p:txBody>
          </p:sp>
        </mc:Fallback>
      </mc:AlternateContent>
      <p:pic>
        <p:nvPicPr>
          <p:cNvPr id="6" name="图形 5">
            <a:extLst>
              <a:ext uri="{FF2B5EF4-FFF2-40B4-BE49-F238E27FC236}">
                <a16:creationId xmlns:a16="http://schemas.microsoft.com/office/drawing/2014/main" id="{7907F5C3-F8AA-5C68-F19D-5D091FE45CB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389061" y="1729657"/>
            <a:ext cx="3859200" cy="1286400"/>
          </a:xfrm>
          <a:prstGeom prst="rect">
            <a:avLst/>
          </a:prstGeom>
        </p:spPr>
      </p:pic>
      <p:sp>
        <p:nvSpPr>
          <p:cNvPr id="16" name="文本框 15">
            <a:extLst>
              <a:ext uri="{FF2B5EF4-FFF2-40B4-BE49-F238E27FC236}">
                <a16:creationId xmlns:a16="http://schemas.microsoft.com/office/drawing/2014/main" id="{EF2A490C-6BA8-76F6-CDFE-B0931C3523B6}"/>
              </a:ext>
            </a:extLst>
          </p:cNvPr>
          <p:cNvSpPr txBox="1"/>
          <p:nvPr/>
        </p:nvSpPr>
        <p:spPr>
          <a:xfrm>
            <a:off x="8556809" y="3213100"/>
            <a:ext cx="3500967" cy="1754326"/>
          </a:xfrm>
          <a:prstGeom prst="rect">
            <a:avLst/>
          </a:prstGeom>
          <a:noFill/>
        </p:spPr>
        <p:txBody>
          <a:bodyPr wrap="square" rtlCol="0">
            <a:spAutoFit/>
          </a:bodyPr>
          <a:lstStyle/>
          <a:p>
            <a:r>
              <a:rPr lang="en-US" altLang="zh-CN"/>
              <a:t>For 100 GHz channel spacing, the channel crossing is weak</a:t>
            </a:r>
          </a:p>
          <a:p>
            <a:endParaRPr lang="en-US" altLang="zh-CN"/>
          </a:p>
          <a:p>
            <a:r>
              <a:rPr lang="en-US" altLang="zh-CN"/>
              <a:t>When apodization is applied, we get ideal multi-wavelength reflection spectrum</a:t>
            </a:r>
            <a:endParaRPr lang="zh-CN" altLang="en-US"/>
          </a:p>
        </p:txBody>
      </p:sp>
      <p:sp>
        <p:nvSpPr>
          <p:cNvPr id="2" name="灯片编号占位符 1">
            <a:extLst>
              <a:ext uri="{FF2B5EF4-FFF2-40B4-BE49-F238E27FC236}">
                <a16:creationId xmlns:a16="http://schemas.microsoft.com/office/drawing/2014/main" id="{F6D2F0FB-ABDB-4EC7-71FB-D06314F82D95}"/>
              </a:ext>
            </a:extLst>
          </p:cNvPr>
          <p:cNvSpPr>
            <a:spLocks noGrp="1"/>
          </p:cNvSpPr>
          <p:nvPr>
            <p:ph type="sldNum" sz="quarter" idx="12"/>
          </p:nvPr>
        </p:nvSpPr>
        <p:spPr/>
        <p:txBody>
          <a:bodyPr/>
          <a:lstStyle/>
          <a:p>
            <a:fld id="{81360D91-3B06-4001-BEBA-7D60DA98D83B}" type="slidenum">
              <a:rPr lang="zh-CN" altLang="en-US" smtClean="0"/>
              <a:t>28</a:t>
            </a:fld>
            <a:endParaRPr lang="zh-CN" altLang="en-US"/>
          </a:p>
        </p:txBody>
      </p:sp>
    </p:spTree>
    <p:extLst>
      <p:ext uri="{BB962C8B-B14F-4D97-AF65-F5344CB8AC3E}">
        <p14:creationId xmlns:p14="http://schemas.microsoft.com/office/powerpoint/2010/main" val="374133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F85B6-8094-2014-379B-D67DC828012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1162861-A068-E25D-CD8B-E0BC12EE9CEA}"/>
              </a:ext>
            </a:extLst>
          </p:cNvPr>
          <p:cNvSpPr txBox="1"/>
          <p:nvPr/>
        </p:nvSpPr>
        <p:spPr>
          <a:xfrm>
            <a:off x="134224" y="146807"/>
            <a:ext cx="9496338" cy="461665"/>
          </a:xfrm>
          <a:prstGeom prst="rect">
            <a:avLst/>
          </a:prstGeom>
          <a:noFill/>
        </p:spPr>
        <p:txBody>
          <a:bodyPr wrap="square" rtlCol="0">
            <a:spAutoFit/>
          </a:bodyPr>
          <a:lstStyle/>
          <a:p>
            <a:r>
              <a:rPr lang="en-US" altLang="zh-CN" sz="2400"/>
              <a:t>Coupled mode equations</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2D21B0E-0D4F-EF97-76CC-9B5DD1D5EC0B}"/>
                  </a:ext>
                </a:extLst>
              </p:cNvPr>
              <p:cNvSpPr txBox="1"/>
              <p:nvPr/>
            </p:nvSpPr>
            <p:spPr>
              <a:xfrm>
                <a:off x="134223" y="829733"/>
                <a:ext cx="12015444" cy="4757328"/>
              </a:xfrm>
              <a:prstGeom prst="rect">
                <a:avLst/>
              </a:prstGeom>
              <a:noFill/>
            </p:spPr>
            <p:txBody>
              <a:bodyPr wrap="square" rtlCol="0">
                <a:spAutoFit/>
              </a:bodyPr>
              <a:lstStyle/>
              <a:p>
                <a:r>
                  <a:rPr lang="en-US" altLang="zh-CN"/>
                  <a:t>Now let’s introduce a periodic index perturbation to the waveguide, described by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oMath>
                </a14:m>
                <a:r>
                  <a:rPr lang="en-US" altLang="zh-CN"/>
                  <a:t>, the mode propagation constant will be shifted slightly, and there will be coupling between forward and backward waves. These effects are quantitatively described by the following equations [1]:</a:t>
                </a:r>
              </a:p>
              <a:p>
                <a:endParaRPr lang="en-US" altLang="zh-CN"/>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𝑑𝐴</m:t>
                          </m:r>
                        </m:num>
                        <m:den>
                          <m:r>
                            <a:rPr lang="en-US" altLang="zh-CN" b="0" i="1" smtClean="0">
                              <a:latin typeface="Cambria Math" panose="02040503050406030204" pitchFamily="18" charset="0"/>
                            </a:rPr>
                            <m:t>𝑑𝑧</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𝐴</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𝐵</m:t>
                      </m:r>
                    </m:oMath>
                  </m:oMathPara>
                </a14:m>
                <a:endParaRPr lang="en-US" altLang="zh-CN"/>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𝑑𝐵</m:t>
                          </m:r>
                        </m:num>
                        <m:den>
                          <m:r>
                            <a:rPr lang="en-US" altLang="zh-CN" b="0" i="1" smtClean="0">
                              <a:latin typeface="Cambria Math" panose="02040503050406030204" pitchFamily="18" charset="0"/>
                            </a:rPr>
                            <m:t>𝑑𝑧</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𝐵</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𝐴</m:t>
                      </m:r>
                    </m:oMath>
                  </m:oMathPara>
                </a14:m>
                <a:endParaRPr lang="en-US" altLang="zh-CN"/>
              </a:p>
              <a:p>
                <a:endParaRPr lang="en-US" altLang="zh-CN"/>
              </a:p>
              <a:p>
                <a:r>
                  <a:rPr lang="en-US" altLang="zh-CN"/>
                  <a:t>Where </a:t>
                </a:r>
                <a14:m>
                  <m:oMath xmlns:m="http://schemas.openxmlformats.org/officeDocument/2006/math">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2</m:t>
                        </m:r>
                      </m:sub>
                    </m:sSub>
                  </m:oMath>
                </a14:m>
                <a:r>
                  <a:rPr lang="en-US" altLang="zh-CN"/>
                  <a:t> are propagation constant shifts for the forward and backward modes (real numbers),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12</m:t>
                        </m:r>
                      </m:sub>
                    </m:sSub>
                  </m:oMath>
                </a14:m>
                <a:r>
                  <a:rPr lang="en-US" altLang="zh-CN"/>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21</m:t>
                        </m:r>
                      </m:sub>
                    </m:sSub>
                  </m:oMath>
                </a14:m>
                <a:r>
                  <a:rPr lang="en-US" altLang="zh-CN"/>
                  <a:t> are mode coupling coefficients (complex numbers in general).</a:t>
                </a:r>
              </a:p>
              <a:p>
                <a:endParaRPr lang="en-US" altLang="zh-CN"/>
              </a:p>
              <a:p>
                <a:r>
                  <a:rPr lang="en-US" altLang="zh-CN"/>
                  <a:t>Our aims are:</a:t>
                </a:r>
              </a:p>
              <a:p>
                <a:endParaRPr lang="en-US" altLang="zh-CN"/>
              </a:p>
              <a:p>
                <a:pPr marL="342900" indent="-342900">
                  <a:buAutoNum type="arabicParenBoth"/>
                </a:pPr>
                <a:r>
                  <a:rPr lang="en-US" altLang="zh-CN"/>
                  <a:t>Determine </a:t>
                </a:r>
                <a14:m>
                  <m:oMath xmlns:m="http://schemas.openxmlformats.org/officeDocument/2006/math">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1,2</m:t>
                        </m:r>
                      </m:sub>
                    </m:sSub>
                  </m:oMath>
                </a14:m>
                <a:r>
                  <a:rPr lang="en-US" altLang="zh-CN"/>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1,2</m:t>
                        </m:r>
                      </m:sub>
                    </m:sSub>
                  </m:oMath>
                </a14:m>
                <a:r>
                  <a:rPr lang="en-US" altLang="zh-CN"/>
                  <a:t> for index perturbation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𝑛</m:t>
                    </m:r>
                  </m:oMath>
                </a14:m>
                <a:r>
                  <a:rPr lang="en-US" altLang="zh-CN"/>
                  <a:t> of our interest</a:t>
                </a:r>
              </a:p>
              <a:p>
                <a:pPr marL="342900" indent="-342900">
                  <a:buAutoNum type="arabicParenBoth"/>
                </a:pPr>
                <a:endParaRPr lang="en-US" altLang="zh-CN"/>
              </a:p>
              <a:p>
                <a:pPr marL="342900" indent="-342900">
                  <a:buAutoNum type="arabicParenBoth"/>
                </a:pPr>
                <a:r>
                  <a:rPr lang="en-US" altLang="zh-CN"/>
                  <a:t>Solve the coupled mode equations</a:t>
                </a:r>
              </a:p>
            </p:txBody>
          </p:sp>
        </mc:Choice>
        <mc:Fallback xmlns="">
          <p:sp>
            <p:nvSpPr>
              <p:cNvPr id="2" name="文本框 1">
                <a:extLst>
                  <a:ext uri="{FF2B5EF4-FFF2-40B4-BE49-F238E27FC236}">
                    <a16:creationId xmlns:a16="http://schemas.microsoft.com/office/drawing/2014/main" id="{12D21B0E-0D4F-EF97-76CC-9B5DD1D5EC0B}"/>
                  </a:ext>
                </a:extLst>
              </p:cNvPr>
              <p:cNvSpPr txBox="1">
                <a:spLocks noRot="1" noChangeAspect="1" noMove="1" noResize="1" noEditPoints="1" noAdjustHandles="1" noChangeArrowheads="1" noChangeShapeType="1" noTextEdit="1"/>
              </p:cNvSpPr>
              <p:nvPr/>
            </p:nvSpPr>
            <p:spPr>
              <a:xfrm>
                <a:off x="134223" y="829733"/>
                <a:ext cx="12015444" cy="4757328"/>
              </a:xfrm>
              <a:prstGeom prst="rect">
                <a:avLst/>
              </a:prstGeom>
              <a:blipFill>
                <a:blip r:embed="rId3"/>
                <a:stretch>
                  <a:fillRect l="-406" t="-640" b="-102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098D9815-6827-2BBA-CEAD-5B0EC527BE24}"/>
              </a:ext>
            </a:extLst>
          </p:cNvPr>
          <p:cNvSpPr txBox="1"/>
          <p:nvPr/>
        </p:nvSpPr>
        <p:spPr>
          <a:xfrm>
            <a:off x="134224" y="6514050"/>
            <a:ext cx="11656503" cy="276999"/>
          </a:xfrm>
          <a:prstGeom prst="rect">
            <a:avLst/>
          </a:prstGeom>
          <a:noFill/>
        </p:spPr>
        <p:txBody>
          <a:bodyPr wrap="square" rtlCol="0">
            <a:spAutoFit/>
          </a:bodyPr>
          <a:lstStyle/>
          <a:p>
            <a:r>
              <a:rPr lang="en-US" altLang="zh-CN" sz="1200"/>
              <a:t>[1] Osgood Jr, Richard, and Xiang Meng. "Principles of photonic integrated circuits." </a:t>
            </a:r>
            <a:r>
              <a:rPr lang="en-US" altLang="zh-CN" sz="1200" i="1"/>
              <a:t>Graduate Texts in Physics</a:t>
            </a:r>
            <a:r>
              <a:rPr lang="en-US" altLang="zh-CN" sz="1200"/>
              <a:t> (2021).</a:t>
            </a:r>
            <a:endParaRPr lang="zh-CN" altLang="en-US" sz="1200"/>
          </a:p>
        </p:txBody>
      </p:sp>
      <p:sp>
        <p:nvSpPr>
          <p:cNvPr id="5" name="灯片编号占位符 4">
            <a:extLst>
              <a:ext uri="{FF2B5EF4-FFF2-40B4-BE49-F238E27FC236}">
                <a16:creationId xmlns:a16="http://schemas.microsoft.com/office/drawing/2014/main" id="{56049465-9F2F-1619-D8C6-51B27CF67A6D}"/>
              </a:ext>
            </a:extLst>
          </p:cNvPr>
          <p:cNvSpPr>
            <a:spLocks noGrp="1"/>
          </p:cNvSpPr>
          <p:nvPr>
            <p:ph type="sldNum" sz="quarter" idx="12"/>
          </p:nvPr>
        </p:nvSpPr>
        <p:spPr/>
        <p:txBody>
          <a:bodyPr/>
          <a:lstStyle/>
          <a:p>
            <a:fld id="{81360D91-3B06-4001-BEBA-7D60DA98D83B}" type="slidenum">
              <a:rPr lang="zh-CN" altLang="en-US" smtClean="0"/>
              <a:t>3</a:t>
            </a:fld>
            <a:endParaRPr lang="zh-CN" altLang="en-US"/>
          </a:p>
        </p:txBody>
      </p:sp>
    </p:spTree>
    <p:extLst>
      <p:ext uri="{BB962C8B-B14F-4D97-AF65-F5344CB8AC3E}">
        <p14:creationId xmlns:p14="http://schemas.microsoft.com/office/powerpoint/2010/main" val="1783190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363AA-04CC-5C66-F9DF-D74DD780044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EC6A465-3C73-462B-0343-B105F2A82E11}"/>
              </a:ext>
            </a:extLst>
          </p:cNvPr>
          <p:cNvSpPr txBox="1"/>
          <p:nvPr/>
        </p:nvSpPr>
        <p:spPr>
          <a:xfrm>
            <a:off x="134224" y="146807"/>
            <a:ext cx="9496338" cy="461665"/>
          </a:xfrm>
          <a:prstGeom prst="rect">
            <a:avLst/>
          </a:prstGeom>
          <a:noFill/>
        </p:spPr>
        <p:txBody>
          <a:bodyPr wrap="square" rtlCol="0">
            <a:spAutoFit/>
          </a:bodyPr>
          <a:lstStyle/>
          <a:p>
            <a:r>
              <a:rPr lang="en-US" altLang="zh-CN" sz="2400"/>
              <a:t>Symmetry of coupling coefficients</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793D873-FF50-70DE-0BC7-0E0A62186DB9}"/>
                  </a:ext>
                </a:extLst>
              </p:cNvPr>
              <p:cNvSpPr txBox="1"/>
              <p:nvPr/>
            </p:nvSpPr>
            <p:spPr>
              <a:xfrm>
                <a:off x="134223" y="829733"/>
                <a:ext cx="12015444" cy="5052793"/>
              </a:xfrm>
              <a:prstGeom prst="rect">
                <a:avLst/>
              </a:prstGeom>
              <a:noFill/>
            </p:spPr>
            <p:txBody>
              <a:bodyPr wrap="square" rtlCol="0">
                <a:spAutoFit/>
              </a:bodyPr>
              <a:lstStyle/>
              <a:p>
                <a:r>
                  <a:rPr lang="en-US" altLang="zh-CN"/>
                  <a:t>Since the forward and backward modes “see” the same permittivity distribution over the waveguide cross section, their propagation constants should have the same magnitude, which means (“</a:t>
                </a:r>
                <a14:m>
                  <m:oMath xmlns:m="http://schemas.openxmlformats.org/officeDocument/2006/math">
                    <m:r>
                      <a:rPr lang="en-US" altLang="zh-CN" i="1">
                        <a:latin typeface="Cambria Math" panose="02040503050406030204" pitchFamily="18" charset="0"/>
                      </a:rPr>
                      <m:t>≔</m:t>
                    </m:r>
                  </m:oMath>
                </a14:m>
                <a:r>
                  <a:rPr lang="en-US" altLang="zh-CN"/>
                  <a:t>” means define):</a:t>
                </a:r>
              </a:p>
              <a:p>
                <a:endParaRPr lang="en-US" altLang="zh-CN" b="0" i="1">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𝛿</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𝛽</m:t>
                          </m:r>
                        </m:e>
                        <m:sub>
                          <m:r>
                            <a:rPr lang="en-US" altLang="zh-CN" b="0" i="1" smtClean="0">
                              <a:solidFill>
                                <a:srgbClr val="C00000"/>
                              </a:solidFill>
                              <a:latin typeface="Cambria Math" panose="02040503050406030204" pitchFamily="18" charset="0"/>
                            </a:rPr>
                            <m:t>1</m:t>
                          </m:r>
                        </m:sub>
                      </m:sSub>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𝛿</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𝛽</m:t>
                          </m:r>
                        </m:e>
                        <m:sub>
                          <m:r>
                            <a:rPr lang="en-US" altLang="zh-CN" b="0" i="1" smtClean="0">
                              <a:solidFill>
                                <a:srgbClr val="C00000"/>
                              </a:solidFill>
                              <a:latin typeface="Cambria Math" panose="02040503050406030204" pitchFamily="18" charset="0"/>
                            </a:rPr>
                            <m:t>2</m:t>
                          </m:r>
                        </m:sub>
                      </m:sSub>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𝜎</m:t>
                      </m:r>
                    </m:oMath>
                  </m:oMathPara>
                </a14:m>
                <a:endParaRPr lang="en-US" altLang="zh-CN">
                  <a:solidFill>
                    <a:srgbClr val="C00000"/>
                  </a:solidFill>
                </a:endParaRPr>
              </a:p>
              <a:p>
                <a:endParaRPr lang="en-US" altLang="zh-CN"/>
              </a:p>
              <a:p>
                <a:r>
                  <a:rPr lang="en-US" altLang="zh-CN"/>
                  <a:t>The optical power in the waveguide is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d>
                      </m:e>
                      <m:sup>
                        <m:r>
                          <a:rPr lang="en-US" altLang="zh-CN" b="0" i="1" smtClean="0">
                            <a:latin typeface="Cambria Math" panose="02040503050406030204" pitchFamily="18" charset="0"/>
                          </a:rPr>
                          <m:t>2</m:t>
                        </m:r>
                      </m:sup>
                    </m:sSup>
                  </m:oMath>
                </a14:m>
                <a:r>
                  <a:rPr lang="en-US" altLang="zh-CN"/>
                  <a:t> (recall the normalization of field amplitudes). By conservation of energy, we have:</a:t>
                </a:r>
              </a:p>
              <a:p>
                <a:endParaRPr lang="en-US" altLang="zh-CN"/>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𝑑𝑃</m:t>
                          </m:r>
                        </m:num>
                        <m:den>
                          <m:r>
                            <a:rPr lang="en-US" altLang="zh-CN" b="0" i="1" smtClean="0">
                              <a:latin typeface="Cambria Math" panose="02040503050406030204" pitchFamily="18" charset="0"/>
                            </a:rPr>
                            <m:t>𝑑𝑧</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𝑑𝐴</m:t>
                          </m:r>
                        </m:num>
                        <m:den>
                          <m:r>
                            <a:rPr lang="en-US" altLang="zh-CN" b="0" i="1" smtClean="0">
                              <a:latin typeface="Cambria Math" panose="02040503050406030204" pitchFamily="18" charset="0"/>
                            </a:rPr>
                            <m:t>𝑑𝑧</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𝐴</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m:t>
                              </m:r>
                            </m:sup>
                          </m:sSup>
                        </m:num>
                        <m:den>
                          <m:r>
                            <a:rPr lang="en-US" altLang="zh-CN" b="0" i="1" smtClean="0">
                              <a:latin typeface="Cambria Math" panose="02040503050406030204" pitchFamily="18" charset="0"/>
                            </a:rPr>
                            <m:t>𝑑𝑧</m:t>
                          </m:r>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𝑑</m:t>
                          </m:r>
                          <m:r>
                            <a:rPr lang="en-US" altLang="zh-CN" b="0" i="1" smtClean="0">
                              <a:latin typeface="Cambria Math" panose="02040503050406030204" pitchFamily="18" charset="0"/>
                            </a:rPr>
                            <m:t>𝐵</m:t>
                          </m:r>
                        </m:num>
                        <m:den>
                          <m:r>
                            <a:rPr lang="en-US" altLang="zh-CN" i="1">
                              <a:latin typeface="Cambria Math" panose="02040503050406030204" pitchFamily="18" charset="0"/>
                            </a:rPr>
                            <m:t>𝑑𝑧</m:t>
                          </m:r>
                        </m:den>
                      </m:f>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i="1">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𝐵</m:t>
                      </m:r>
                      <m:f>
                        <m:fPr>
                          <m:ctrlPr>
                            <a:rPr lang="en-US" altLang="zh-CN" i="1">
                              <a:latin typeface="Cambria Math" panose="02040503050406030204" pitchFamily="18" charset="0"/>
                            </a:rPr>
                          </m:ctrlPr>
                        </m:fPr>
                        <m:num>
                          <m:r>
                            <a:rPr lang="en-US" altLang="zh-CN" i="1">
                              <a:latin typeface="Cambria Math" panose="02040503050406030204" pitchFamily="18" charset="0"/>
                            </a:rPr>
                            <m:t>𝑑</m:t>
                          </m:r>
                          <m:sSup>
                            <m:sSupPr>
                              <m:ctrlPr>
                                <a:rPr lang="en-US" altLang="zh-CN" i="1">
                                  <a:latin typeface="Cambria Math" panose="02040503050406030204" pitchFamily="18" charset="0"/>
                                </a:rPr>
                              </m:ctrlPr>
                            </m:sSupPr>
                            <m:e>
                              <m:r>
                                <a:rPr lang="en-US" altLang="zh-CN" b="0" i="1" smtClean="0">
                                  <a:latin typeface="Cambria Math" panose="02040503050406030204" pitchFamily="18" charset="0"/>
                                </a:rPr>
                                <m:t>𝐵</m:t>
                              </m:r>
                            </m:e>
                            <m:sup>
                              <m:r>
                                <a:rPr lang="en-US" altLang="zh-CN" i="1">
                                  <a:latin typeface="Cambria Math" panose="02040503050406030204" pitchFamily="18" charset="0"/>
                                </a:rPr>
                                <m:t>∗</m:t>
                              </m:r>
                            </m:sup>
                          </m:sSup>
                        </m:num>
                        <m:den>
                          <m:r>
                            <a:rPr lang="en-US" altLang="zh-CN" i="1">
                              <a:latin typeface="Cambria Math" panose="02040503050406030204" pitchFamily="18" charset="0"/>
                            </a:rPr>
                            <m:t>𝑑𝑧</m:t>
                          </m:r>
                        </m:den>
                      </m:f>
                      <m:r>
                        <a:rPr lang="en-US" altLang="zh-CN" b="0" i="1" smtClean="0">
                          <a:latin typeface="Cambria Math" panose="02040503050406030204" pitchFamily="18" charset="0"/>
                        </a:rPr>
                        <m:t>=0</m:t>
                      </m:r>
                    </m:oMath>
                  </m:oMathPara>
                </a14:m>
                <a:endParaRPr lang="en-US" altLang="zh-CN"/>
              </a:p>
              <a:p>
                <a:endParaRPr lang="en-US" altLang="zh-CN"/>
              </a:p>
              <a:p>
                <a:r>
                  <a:rPr lang="en-US" altLang="zh-CN"/>
                  <a:t>Substitute the coupled mode equations, we have:</a:t>
                </a:r>
              </a:p>
              <a:p>
                <a:endParaRPr lang="en-US" altLang="zh-CN"/>
              </a:p>
              <a:p>
                <a:pPr/>
                <a14:m>
                  <m:oMathPara xmlns:m="http://schemas.openxmlformats.org/officeDocument/2006/math">
                    <m:oMathParaPr>
                      <m:jc m:val="centerGroup"/>
                    </m:oMathParaPr>
                    <m:oMath xmlns:m="http://schemas.openxmlformats.org/officeDocument/2006/math">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𝜅</m:t>
                              </m:r>
                            </m:e>
                            <m:sub>
                              <m:r>
                                <a:rPr lang="en-US" altLang="zh-CN" i="1">
                                  <a:latin typeface="Cambria Math" panose="02040503050406030204" pitchFamily="18" charset="0"/>
                                </a:rPr>
                                <m:t>12</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𝜅</m:t>
                              </m:r>
                            </m:e>
                            <m:sub>
                              <m:r>
                                <a:rPr lang="en-US" altLang="zh-CN" i="1">
                                  <a:latin typeface="Cambria Math" panose="02040503050406030204" pitchFamily="18" charset="0"/>
                                </a:rPr>
                                <m:t>21</m:t>
                              </m:r>
                            </m:sub>
                            <m:sup>
                              <m:r>
                                <a:rPr lang="en-US" altLang="zh-CN" i="1">
                                  <a:latin typeface="Cambria Math" panose="02040503050406030204" pitchFamily="18" charset="0"/>
                                </a:rPr>
                                <m:t>∗</m:t>
                              </m:r>
                            </m:sup>
                          </m:sSubSup>
                        </m:e>
                      </m:d>
                      <m:sSup>
                        <m:sSupPr>
                          <m:ctrlPr>
                            <a:rPr lang="en-US" altLang="zh-CN" i="1">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m:t>
                          </m:r>
                        </m:sup>
                      </m:sSup>
                      <m:r>
                        <a:rPr lang="en-US" altLang="zh-CN" i="1">
                          <a:latin typeface="Cambria Math" panose="02040503050406030204" pitchFamily="18" charset="0"/>
                        </a:rPr>
                        <m:t>𝐵</m:t>
                      </m:r>
                      <m:r>
                        <a:rPr lang="en-US" altLang="zh-CN" i="1">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.=0</m:t>
                      </m:r>
                    </m:oMath>
                  </m:oMathPara>
                </a14:m>
                <a:endParaRPr lang="en-US" altLang="zh-CN"/>
              </a:p>
              <a:p>
                <a:endParaRPr lang="en-US" altLang="zh-CN"/>
              </a:p>
              <a:p>
                <a:r>
                  <a:rPr lang="en-US" altLang="zh-CN"/>
                  <a:t>Since </a:t>
                </a:r>
                <a14:m>
                  <m:oMath xmlns:m="http://schemas.openxmlformats.org/officeDocument/2006/math">
                    <m:r>
                      <a:rPr lang="en-US" altLang="zh-CN" b="0" i="1" smtClean="0">
                        <a:latin typeface="Cambria Math" panose="02040503050406030204" pitchFamily="18" charset="0"/>
                      </a:rPr>
                      <m:t>𝐴</m:t>
                    </m:r>
                  </m:oMath>
                </a14:m>
                <a:r>
                  <a:rPr lang="en-US" altLang="zh-CN"/>
                  <a:t> and </a:t>
                </a:r>
                <a14:m>
                  <m:oMath xmlns:m="http://schemas.openxmlformats.org/officeDocument/2006/math">
                    <m:r>
                      <a:rPr lang="en-US" altLang="zh-CN" b="0" i="1" smtClean="0">
                        <a:latin typeface="Cambria Math" panose="02040503050406030204" pitchFamily="18" charset="0"/>
                      </a:rPr>
                      <m:t>𝐵</m:t>
                    </m:r>
                  </m:oMath>
                </a14:m>
                <a:r>
                  <a:rPr lang="en-US" altLang="zh-CN"/>
                  <a:t> could be arbitrary complex numbers, it follows that:</a:t>
                </a:r>
              </a:p>
              <a:p>
                <a:endParaRPr lang="en-US" altLang="zh-CN"/>
              </a:p>
              <a:p>
                <a:pPr/>
                <a14:m>
                  <m:oMathPara xmlns:m="http://schemas.openxmlformats.org/officeDocument/2006/math">
                    <m:oMathParaPr>
                      <m:jc m:val="centerGroup"/>
                    </m:oMathParaPr>
                    <m:oMath xmlns:m="http://schemas.openxmlformats.org/officeDocument/2006/math">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𝜅</m:t>
                          </m:r>
                        </m:e>
                        <m:sub>
                          <m:r>
                            <a:rPr lang="en-US" altLang="zh-CN" b="0" i="1" smtClean="0">
                              <a:solidFill>
                                <a:srgbClr val="C00000"/>
                              </a:solidFill>
                              <a:latin typeface="Cambria Math" panose="02040503050406030204" pitchFamily="18" charset="0"/>
                            </a:rPr>
                            <m:t>12</m:t>
                          </m:r>
                        </m:sub>
                      </m:sSub>
                      <m:r>
                        <a:rPr lang="en-US" altLang="zh-CN" b="0" i="1" smtClean="0">
                          <a:solidFill>
                            <a:srgbClr val="C00000"/>
                          </a:solidFill>
                          <a:latin typeface="Cambria Math" panose="02040503050406030204" pitchFamily="18" charset="0"/>
                        </a:rPr>
                        <m:t>=</m:t>
                      </m:r>
                      <m:sSubSup>
                        <m:sSubSupPr>
                          <m:ctrlPr>
                            <a:rPr lang="en-US" altLang="zh-CN" b="0" i="1" smtClean="0">
                              <a:solidFill>
                                <a:srgbClr val="C00000"/>
                              </a:solidFill>
                              <a:latin typeface="Cambria Math" panose="02040503050406030204" pitchFamily="18" charset="0"/>
                            </a:rPr>
                          </m:ctrlPr>
                        </m:sSubSupPr>
                        <m:e>
                          <m:r>
                            <a:rPr lang="en-US" altLang="zh-CN" b="0" i="1" smtClean="0">
                              <a:solidFill>
                                <a:srgbClr val="C00000"/>
                              </a:solidFill>
                              <a:latin typeface="Cambria Math" panose="02040503050406030204" pitchFamily="18" charset="0"/>
                            </a:rPr>
                            <m:t>𝜅</m:t>
                          </m:r>
                        </m:e>
                        <m:sub>
                          <m:r>
                            <a:rPr lang="en-US" altLang="zh-CN" b="0" i="1" smtClean="0">
                              <a:solidFill>
                                <a:srgbClr val="C00000"/>
                              </a:solidFill>
                              <a:latin typeface="Cambria Math" panose="02040503050406030204" pitchFamily="18" charset="0"/>
                            </a:rPr>
                            <m:t>21</m:t>
                          </m:r>
                        </m:sub>
                        <m:sup>
                          <m:r>
                            <a:rPr lang="en-US" altLang="zh-CN" b="0" i="1" smtClean="0">
                              <a:solidFill>
                                <a:srgbClr val="C00000"/>
                              </a:solidFill>
                              <a:latin typeface="Cambria Math" panose="02040503050406030204" pitchFamily="18" charset="0"/>
                            </a:rPr>
                            <m:t>∗</m:t>
                          </m:r>
                        </m:sup>
                      </m:sSubSup>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𝑖</m:t>
                      </m:r>
                      <m:r>
                        <a:rPr lang="en-US" altLang="zh-CN" b="0" i="1" smtClean="0">
                          <a:solidFill>
                            <a:srgbClr val="C00000"/>
                          </a:solidFill>
                          <a:latin typeface="Cambria Math" panose="02040503050406030204" pitchFamily="18" charset="0"/>
                        </a:rPr>
                        <m:t>𝜅</m:t>
                      </m:r>
                    </m:oMath>
                  </m:oMathPara>
                </a14:m>
                <a:endParaRPr lang="en-US" altLang="zh-CN">
                  <a:solidFill>
                    <a:srgbClr val="C00000"/>
                  </a:solidFill>
                </a:endParaRPr>
              </a:p>
            </p:txBody>
          </p:sp>
        </mc:Choice>
        <mc:Fallback xmlns="">
          <p:sp>
            <p:nvSpPr>
              <p:cNvPr id="2" name="文本框 1">
                <a:extLst>
                  <a:ext uri="{FF2B5EF4-FFF2-40B4-BE49-F238E27FC236}">
                    <a16:creationId xmlns:a16="http://schemas.microsoft.com/office/drawing/2014/main" id="{2793D873-FF50-70DE-0BC7-0E0A62186DB9}"/>
                  </a:ext>
                </a:extLst>
              </p:cNvPr>
              <p:cNvSpPr txBox="1">
                <a:spLocks noRot="1" noChangeAspect="1" noMove="1" noResize="1" noEditPoints="1" noAdjustHandles="1" noChangeArrowheads="1" noChangeShapeType="1" noTextEdit="1"/>
              </p:cNvSpPr>
              <p:nvPr/>
            </p:nvSpPr>
            <p:spPr>
              <a:xfrm>
                <a:off x="134223" y="829733"/>
                <a:ext cx="12015444" cy="5052793"/>
              </a:xfrm>
              <a:prstGeom prst="rect">
                <a:avLst/>
              </a:prstGeom>
              <a:blipFill>
                <a:blip r:embed="rId3"/>
                <a:stretch>
                  <a:fillRect l="-406" t="-603"/>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6C486908-537D-43C8-98FF-CB1352E3661C}"/>
              </a:ext>
            </a:extLst>
          </p:cNvPr>
          <p:cNvSpPr>
            <a:spLocks noGrp="1"/>
          </p:cNvSpPr>
          <p:nvPr>
            <p:ph type="sldNum" sz="quarter" idx="12"/>
          </p:nvPr>
        </p:nvSpPr>
        <p:spPr/>
        <p:txBody>
          <a:bodyPr/>
          <a:lstStyle/>
          <a:p>
            <a:fld id="{81360D91-3B06-4001-BEBA-7D60DA98D83B}" type="slidenum">
              <a:rPr lang="zh-CN" altLang="en-US" smtClean="0"/>
              <a:t>4</a:t>
            </a:fld>
            <a:endParaRPr lang="zh-CN" altLang="en-US"/>
          </a:p>
        </p:txBody>
      </p:sp>
    </p:spTree>
    <p:extLst>
      <p:ext uri="{BB962C8B-B14F-4D97-AF65-F5344CB8AC3E}">
        <p14:creationId xmlns:p14="http://schemas.microsoft.com/office/powerpoint/2010/main" val="32981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21220-DA38-5520-3255-F73168EB0F2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6C1A9D1-F31A-1A2F-6006-DF0F8F98BEAB}"/>
                  </a:ext>
                </a:extLst>
              </p:cNvPr>
              <p:cNvSpPr txBox="1"/>
              <p:nvPr/>
            </p:nvSpPr>
            <p:spPr>
              <a:xfrm>
                <a:off x="134224" y="146807"/>
                <a:ext cx="9496338" cy="461665"/>
              </a:xfrm>
              <a:prstGeom prst="rect">
                <a:avLst/>
              </a:prstGeom>
              <a:noFill/>
            </p:spPr>
            <p:txBody>
              <a:bodyPr wrap="square" rtlCol="0">
                <a:spAutoFit/>
              </a:bodyPr>
              <a:lstStyle/>
              <a:p>
                <a:r>
                  <a:rPr lang="en-US" altLang="zh-CN" sz="2400"/>
                  <a:t>How to calculate </a:t>
                </a:r>
                <a14:m>
                  <m:oMath xmlns:m="http://schemas.openxmlformats.org/officeDocument/2006/math">
                    <m:r>
                      <a:rPr lang="en-US" altLang="zh-CN" sz="2400" b="0" i="1" smtClean="0">
                        <a:latin typeface="Cambria Math" panose="02040503050406030204" pitchFamily="18" charset="0"/>
                      </a:rPr>
                      <m:t>𝜎</m:t>
                    </m:r>
                  </m:oMath>
                </a14:m>
                <a:endParaRPr lang="zh-CN" altLang="en-US" sz="2400"/>
              </a:p>
            </p:txBody>
          </p:sp>
        </mc:Choice>
        <mc:Fallback xmlns="">
          <p:sp>
            <p:nvSpPr>
              <p:cNvPr id="4" name="文本框 3">
                <a:extLst>
                  <a:ext uri="{FF2B5EF4-FFF2-40B4-BE49-F238E27FC236}">
                    <a16:creationId xmlns:a16="http://schemas.microsoft.com/office/drawing/2014/main" id="{86C1A9D1-F31A-1A2F-6006-DF0F8F98BEAB}"/>
                  </a:ext>
                </a:extLst>
              </p:cNvPr>
              <p:cNvSpPr txBox="1">
                <a:spLocks noRot="1" noChangeAspect="1" noMove="1" noResize="1" noEditPoints="1" noAdjustHandles="1" noChangeArrowheads="1" noChangeShapeType="1" noTextEdit="1"/>
              </p:cNvSpPr>
              <p:nvPr/>
            </p:nvSpPr>
            <p:spPr>
              <a:xfrm>
                <a:off x="134224" y="146807"/>
                <a:ext cx="9496338" cy="461665"/>
              </a:xfrm>
              <a:prstGeom prst="rect">
                <a:avLst/>
              </a:prstGeom>
              <a:blipFill>
                <a:blip r:embed="rId3"/>
                <a:stretch>
                  <a:fillRect l="-963"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F7B9428-E755-B9C0-4929-2599088F8613}"/>
                  </a:ext>
                </a:extLst>
              </p:cNvPr>
              <p:cNvSpPr txBox="1"/>
              <p:nvPr/>
            </p:nvSpPr>
            <p:spPr>
              <a:xfrm>
                <a:off x="134223" y="829733"/>
                <a:ext cx="12015444" cy="5528886"/>
              </a:xfrm>
              <a:prstGeom prst="rect">
                <a:avLst/>
              </a:prstGeom>
              <a:noFill/>
            </p:spPr>
            <p:txBody>
              <a:bodyPr wrap="square" rtlCol="0">
                <a:spAutoFit/>
              </a:bodyPr>
              <a:lstStyle/>
              <a:p>
                <a:r>
                  <a:rPr lang="en-US" altLang="zh-CN"/>
                  <a:t>Consider a forward wave propagating along the waveguide. The index perturbation addes to the polarization field </a:t>
                </a:r>
                <a14:m>
                  <m:oMath xmlns:m="http://schemas.openxmlformats.org/officeDocument/2006/math">
                    <m:r>
                      <a:rPr lang="en-US" altLang="zh-CN" b="1" i="1" smtClean="0">
                        <a:latin typeface="Cambria Math" panose="02040503050406030204" pitchFamily="18" charset="0"/>
                      </a:rPr>
                      <m:t>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oMath>
                </a14:m>
                <a:r>
                  <a:rPr lang="en-US" altLang="zh-CN"/>
                  <a:t> and therefore induces additional displacement current, which (1) changes energy density and (2) excites the backward wave and attenuates the forwards wave. This mechanism leads to (1) propagation constant drift and (2) coupling between counter-propagating waves [1].</a:t>
                </a:r>
              </a:p>
              <a:p>
                <a:endParaRPr lang="en-US" altLang="zh-CN"/>
              </a:p>
              <a:p>
                <a:r>
                  <a:rPr lang="en-US" altLang="zh-CN"/>
                  <a:t>In the following slides we will introduce how to quantitatively calculate the propagation constant drift and mode coupling coefficients. The core to our derivation is the conservation of energy.</a:t>
                </a:r>
              </a:p>
              <a:p>
                <a:endParaRPr lang="en-US" altLang="zh-CN"/>
              </a:p>
              <a:p>
                <a:r>
                  <a:rPr lang="en-US" altLang="zh-CN"/>
                  <a:t>For simplicity, we assume there is only forward wave in the waveguide. If the index perturbation leads to an increase in the longitudinal electromagnetic energy density of </a:t>
                </a:r>
                <a14:m>
                  <m:oMath xmlns:m="http://schemas.openxmlformats.org/officeDocument/2006/math">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oMath>
                </a14:m>
                <a:r>
                  <a:rPr lang="en-US" altLang="zh-CN"/>
                  <a:t>, there should be a corresponding change in group velocity </a:t>
                </a:r>
                <a14:m>
                  <m:oMath xmlns:m="http://schemas.openxmlformats.org/officeDocument/2006/math">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𝑔</m:t>
                        </m:r>
                      </m:sub>
                    </m:sSub>
                  </m:oMath>
                </a14:m>
                <a:r>
                  <a:rPr lang="en-US" altLang="zh-CN"/>
                  <a:t> to respect the conservation of energy:</a:t>
                </a:r>
              </a:p>
              <a:p>
                <a:endParaRPr lang="en-US" altLang="zh-CN"/>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𝑢</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𝑔</m:t>
                              </m:r>
                            </m:sub>
                          </m:sSub>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e>
                      </m:d>
                      <m:r>
                        <a:rPr lang="en-US" altLang="zh-CN" b="0" i="1" smtClean="0">
                          <a:latin typeface="Cambria Math" panose="02040503050406030204" pitchFamily="18" charset="0"/>
                        </a:rPr>
                        <m:t>,</m:t>
                      </m:r>
                    </m:oMath>
                  </m:oMathPara>
                </a14:m>
                <a:endParaRPr lang="en-US" altLang="zh-CN"/>
              </a:p>
              <a:p>
                <a:endParaRPr lang="en-US" altLang="zh-CN"/>
              </a:p>
              <a:p>
                <a:r>
                  <a:rPr lang="en-US" altLang="zh-CN"/>
                  <a:t>Here the longitudinal energy density is given by: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m:t>
                        </m:r>
                      </m:sub>
                      <m:sup/>
                      <m:e>
                        <m:r>
                          <a:rPr lang="en-US" altLang="zh-CN" i="1">
                            <a:latin typeface="Cambria Math" panose="02040503050406030204" pitchFamily="18" charset="0"/>
                          </a:rPr>
                          <m:t>𝜖</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𝑬</m:t>
                                    </m:r>
                                  </m:e>
                                  <m:sub>
                                    <m:r>
                                      <m:rPr>
                                        <m:sty m:val="p"/>
                                      </m:rPr>
                                      <a:rPr lang="en-US" altLang="zh-CN" b="0" i="0" smtClean="0">
                                        <a:latin typeface="Cambria Math" panose="02040503050406030204" pitchFamily="18" charset="0"/>
                                      </a:rPr>
                                      <m:t>forward</m:t>
                                    </m:r>
                                  </m:sub>
                                </m:sSub>
                                <m:d>
                                  <m:dPr>
                                    <m:ctrlPr>
                                      <a:rPr lang="en-US" altLang="zh-CN" i="1">
                                        <a:latin typeface="Cambria Math" panose="02040503050406030204" pitchFamily="18" charset="0"/>
                                      </a:rPr>
                                    </m:ctrlPr>
                                  </m:dPr>
                                  <m:e>
                                    <m:r>
                                      <a:rPr lang="en-US" altLang="zh-CN" b="0" i="1">
                                        <a:latin typeface="Cambria Math" panose="02040503050406030204" pitchFamily="18" charset="0"/>
                                      </a:rPr>
                                      <m:t>𝑥</m:t>
                                    </m:r>
                                    <m:r>
                                      <a:rPr lang="en-US" altLang="zh-CN" b="0" i="1">
                                        <a:latin typeface="Cambria Math" panose="02040503050406030204" pitchFamily="18" charset="0"/>
                                      </a:rPr>
                                      <m:t>,</m:t>
                                    </m:r>
                                    <m:r>
                                      <a:rPr lang="en-US" altLang="zh-CN" b="0" i="1">
                                        <a:latin typeface="Cambria Math" panose="02040503050406030204" pitchFamily="18" charset="0"/>
                                      </a:rPr>
                                      <m:t>𝑦</m:t>
                                    </m:r>
                                  </m:e>
                                </m:d>
                              </m:e>
                            </m:d>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𝜇</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𝑯</m:t>
                                    </m:r>
                                  </m:e>
                                  <m:sub>
                                    <m:r>
                                      <m:rPr>
                                        <m:sty m:val="p"/>
                                      </m:rPr>
                                      <a:rPr lang="en-US" altLang="zh-CN" b="0" i="0" smtClean="0">
                                        <a:latin typeface="Cambria Math" panose="02040503050406030204" pitchFamily="18" charset="0"/>
                                      </a:rPr>
                                      <m:t>forward</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𝑑𝑥𝑑𝑦</m:t>
                        </m:r>
                      </m:e>
                    </m:nary>
                  </m:oMath>
                </a14:m>
                <a:r>
                  <a:rPr lang="en-US" altLang="zh-CN"/>
                  <a:t> (time-averaged).</a:t>
                </a:r>
              </a:p>
              <a:p>
                <a:endParaRPr lang="en-US" altLang="zh-CN"/>
              </a:p>
              <a:p>
                <a:r>
                  <a:rPr lang="en-US" altLang="zh-CN"/>
                  <a:t>To the first-order approximation, we have: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𝑔</m:t>
                        </m:r>
                      </m:sub>
                    </m:sSub>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i="1">
                        <a:latin typeface="Cambria Math" panose="02040503050406030204" pitchFamily="18" charset="0"/>
                      </a:rPr>
                      <m:t>𝑢</m:t>
                    </m:r>
                    <m:r>
                      <m:rPr>
                        <m:sty m:val="p"/>
                      </m:rPr>
                      <a:rPr lang="en-US" altLang="zh-CN" b="0" i="0"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𝑔</m:t>
                        </m:r>
                      </m:sub>
                    </m:sSub>
                  </m:oMath>
                </a14:m>
                <a:r>
                  <a:rPr lang="en-US" altLang="zh-CN"/>
                  <a:t>. Since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𝑔</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𝜔</m:t>
                    </m:r>
                    <m:r>
                      <a:rPr lang="en-US" altLang="zh-CN" b="0" i="1" smtClean="0">
                        <a:latin typeface="Cambria Math" panose="02040503050406030204" pitchFamily="18" charset="0"/>
                      </a:rPr>
                      <m:t>/</m:t>
                    </m:r>
                    <m:r>
                      <a:rPr lang="en-US" altLang="zh-CN" b="0" i="1" smtClean="0">
                        <a:latin typeface="Cambria Math" panose="02040503050406030204" pitchFamily="18" charset="0"/>
                      </a:rPr>
                      <m:t>𝛽</m:t>
                    </m:r>
                  </m:oMath>
                </a14:m>
                <a:r>
                  <a:rPr lang="en-US" altLang="zh-CN"/>
                  <a:t>, it follows that</a:t>
                </a: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𝛽</m:t>
                          </m:r>
                        </m:num>
                        <m:den>
                          <m:r>
                            <a:rPr lang="en-US" altLang="zh-CN" i="1">
                              <a:latin typeface="Cambria Math" panose="02040503050406030204" pitchFamily="18" charset="0"/>
                            </a:rPr>
                            <m:t>𝑢</m:t>
                          </m:r>
                        </m:den>
                      </m:f>
                      <m:r>
                        <m:rPr>
                          <m:sty m:val="p"/>
                        </m:rPr>
                        <a:rPr lang="en-US" altLang="zh-CN">
                          <a:latin typeface="Cambria Math" panose="02040503050406030204" pitchFamily="18" charset="0"/>
                        </a:rPr>
                        <m:t>Δ</m:t>
                      </m:r>
                      <m:r>
                        <a:rPr lang="en-US" altLang="zh-CN" i="1">
                          <a:latin typeface="Cambria Math" panose="02040503050406030204" pitchFamily="18" charset="0"/>
                        </a:rPr>
                        <m:t>𝑢</m:t>
                      </m:r>
                    </m:oMath>
                  </m:oMathPara>
                </a14:m>
                <a:endParaRPr lang="en-US" altLang="zh-CN"/>
              </a:p>
            </p:txBody>
          </p:sp>
        </mc:Choice>
        <mc:Fallback xmlns="">
          <p:sp>
            <p:nvSpPr>
              <p:cNvPr id="2" name="文本框 1">
                <a:extLst>
                  <a:ext uri="{FF2B5EF4-FFF2-40B4-BE49-F238E27FC236}">
                    <a16:creationId xmlns:a16="http://schemas.microsoft.com/office/drawing/2014/main" id="{BF7B9428-E755-B9C0-4929-2599088F8613}"/>
                  </a:ext>
                </a:extLst>
              </p:cNvPr>
              <p:cNvSpPr txBox="1">
                <a:spLocks noRot="1" noChangeAspect="1" noMove="1" noResize="1" noEditPoints="1" noAdjustHandles="1" noChangeArrowheads="1" noChangeShapeType="1" noTextEdit="1"/>
              </p:cNvSpPr>
              <p:nvPr/>
            </p:nvSpPr>
            <p:spPr>
              <a:xfrm>
                <a:off x="134223" y="829733"/>
                <a:ext cx="12015444" cy="5528886"/>
              </a:xfrm>
              <a:prstGeom prst="rect">
                <a:avLst/>
              </a:prstGeom>
              <a:blipFill>
                <a:blip r:embed="rId4"/>
                <a:stretch>
                  <a:fillRect l="-406" t="-551" r="-1268"/>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7E83409B-6556-8031-B626-789135097674}"/>
              </a:ext>
            </a:extLst>
          </p:cNvPr>
          <p:cNvSpPr txBox="1"/>
          <p:nvPr/>
        </p:nvSpPr>
        <p:spPr>
          <a:xfrm>
            <a:off x="134224" y="6514050"/>
            <a:ext cx="11656503" cy="276999"/>
          </a:xfrm>
          <a:prstGeom prst="rect">
            <a:avLst/>
          </a:prstGeom>
          <a:noFill/>
        </p:spPr>
        <p:txBody>
          <a:bodyPr wrap="square" rtlCol="0">
            <a:spAutoFit/>
          </a:bodyPr>
          <a:lstStyle/>
          <a:p>
            <a:r>
              <a:rPr lang="en-US" altLang="zh-CN" sz="1200"/>
              <a:t>[1] Osgood Jr, Richard, and Xiang Meng. "Principles of photonic integrated circuits." </a:t>
            </a:r>
            <a:r>
              <a:rPr lang="en-US" altLang="zh-CN" sz="1200" i="1"/>
              <a:t>Graduate Texts in Physics</a:t>
            </a:r>
            <a:r>
              <a:rPr lang="en-US" altLang="zh-CN" sz="1200"/>
              <a:t> (2021).</a:t>
            </a:r>
            <a:endParaRPr lang="zh-CN" altLang="en-US" sz="1200"/>
          </a:p>
        </p:txBody>
      </p:sp>
      <p:sp>
        <p:nvSpPr>
          <p:cNvPr id="5" name="灯片编号占位符 4">
            <a:extLst>
              <a:ext uri="{FF2B5EF4-FFF2-40B4-BE49-F238E27FC236}">
                <a16:creationId xmlns:a16="http://schemas.microsoft.com/office/drawing/2014/main" id="{3F5FB277-B322-B259-60D5-9CEB90A401BA}"/>
              </a:ext>
            </a:extLst>
          </p:cNvPr>
          <p:cNvSpPr>
            <a:spLocks noGrp="1"/>
          </p:cNvSpPr>
          <p:nvPr>
            <p:ph type="sldNum" sz="quarter" idx="12"/>
          </p:nvPr>
        </p:nvSpPr>
        <p:spPr/>
        <p:txBody>
          <a:bodyPr/>
          <a:lstStyle/>
          <a:p>
            <a:fld id="{81360D91-3B06-4001-BEBA-7D60DA98D83B}" type="slidenum">
              <a:rPr lang="zh-CN" altLang="en-US" smtClean="0"/>
              <a:t>5</a:t>
            </a:fld>
            <a:endParaRPr lang="zh-CN" altLang="en-US"/>
          </a:p>
        </p:txBody>
      </p:sp>
    </p:spTree>
    <p:extLst>
      <p:ext uri="{BB962C8B-B14F-4D97-AF65-F5344CB8AC3E}">
        <p14:creationId xmlns:p14="http://schemas.microsoft.com/office/powerpoint/2010/main" val="42068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4B6F3-9A13-E3A8-3CAC-97D346640252}"/>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A673C8F-8815-92B8-64AC-16B5502CBB68}"/>
                  </a:ext>
                </a:extLst>
              </p:cNvPr>
              <p:cNvSpPr txBox="1"/>
              <p:nvPr/>
            </p:nvSpPr>
            <p:spPr>
              <a:xfrm>
                <a:off x="134224" y="146807"/>
                <a:ext cx="9496338" cy="461665"/>
              </a:xfrm>
              <a:prstGeom prst="rect">
                <a:avLst/>
              </a:prstGeom>
              <a:noFill/>
            </p:spPr>
            <p:txBody>
              <a:bodyPr wrap="square" rtlCol="0">
                <a:spAutoFit/>
              </a:bodyPr>
              <a:lstStyle/>
              <a:p>
                <a:r>
                  <a:rPr lang="en-US" altLang="zh-CN" sz="2400"/>
                  <a:t>How to calculate </a:t>
                </a:r>
                <a14:m>
                  <m:oMath xmlns:m="http://schemas.openxmlformats.org/officeDocument/2006/math">
                    <m:r>
                      <a:rPr lang="en-US" altLang="zh-CN" sz="2400" b="0" i="1" smtClean="0">
                        <a:latin typeface="Cambria Math" panose="02040503050406030204" pitchFamily="18" charset="0"/>
                      </a:rPr>
                      <m:t>𝜎</m:t>
                    </m:r>
                  </m:oMath>
                </a14:m>
                <a:r>
                  <a:rPr lang="zh-CN" altLang="en-US" sz="2400"/>
                  <a:t> </a:t>
                </a:r>
                <a:r>
                  <a:rPr lang="en-US" altLang="zh-CN" sz="2400"/>
                  <a:t>(continued)</a:t>
                </a:r>
                <a:endParaRPr lang="zh-CN" altLang="en-US" sz="2400"/>
              </a:p>
            </p:txBody>
          </p:sp>
        </mc:Choice>
        <mc:Fallback xmlns="">
          <p:sp>
            <p:nvSpPr>
              <p:cNvPr id="4" name="文本框 3">
                <a:extLst>
                  <a:ext uri="{FF2B5EF4-FFF2-40B4-BE49-F238E27FC236}">
                    <a16:creationId xmlns:a16="http://schemas.microsoft.com/office/drawing/2014/main" id="{5A673C8F-8815-92B8-64AC-16B5502CBB68}"/>
                  </a:ext>
                </a:extLst>
              </p:cNvPr>
              <p:cNvSpPr txBox="1">
                <a:spLocks noRot="1" noChangeAspect="1" noMove="1" noResize="1" noEditPoints="1" noAdjustHandles="1" noChangeArrowheads="1" noChangeShapeType="1" noTextEdit="1"/>
              </p:cNvSpPr>
              <p:nvPr/>
            </p:nvSpPr>
            <p:spPr>
              <a:xfrm>
                <a:off x="134224" y="146807"/>
                <a:ext cx="9496338" cy="461665"/>
              </a:xfrm>
              <a:prstGeom prst="rect">
                <a:avLst/>
              </a:prstGeom>
              <a:blipFill>
                <a:blip r:embed="rId3"/>
                <a:stretch>
                  <a:fillRect l="-963"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0E27ED-DC37-B2FE-19DF-367241D517D2}"/>
                  </a:ext>
                </a:extLst>
              </p:cNvPr>
              <p:cNvSpPr txBox="1"/>
              <p:nvPr/>
            </p:nvSpPr>
            <p:spPr>
              <a:xfrm>
                <a:off x="134224" y="800011"/>
                <a:ext cx="12015444" cy="4357988"/>
              </a:xfrm>
              <a:prstGeom prst="rect">
                <a:avLst/>
              </a:prstGeom>
              <a:noFill/>
            </p:spPr>
            <p:txBody>
              <a:bodyPr wrap="square" rtlCol="0">
                <a:spAutoFit/>
              </a:bodyPr>
              <a:lstStyle/>
              <a:p>
                <a:r>
                  <a:rPr lang="en-US" altLang="zh-CN"/>
                  <a:t>Note that:</a:t>
                </a:r>
              </a:p>
              <a:p>
                <a:endParaRPr lang="en-US" altLang="zh-CN"/>
              </a:p>
              <a:p>
                <a:pPr/>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𝑢</m:t>
                          </m:r>
                        </m:num>
                        <m:den>
                          <m:r>
                            <a:rPr lang="en-US" altLang="zh-CN" i="1">
                              <a:latin typeface="Cambria Math" panose="02040503050406030204" pitchFamily="18" charset="0"/>
                            </a:rPr>
                            <m:t>𝑢</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𝜔</m:t>
                          </m:r>
                        </m:num>
                        <m:den>
                          <m:r>
                            <a:rPr lang="en-US" altLang="zh-CN" b="0" i="1" smtClean="0">
                              <a:latin typeface="Cambria Math" panose="02040503050406030204" pitchFamily="18" charset="0"/>
                            </a:rPr>
                            <m:t>4</m:t>
                          </m:r>
                          <m:r>
                            <a:rPr lang="en-US" altLang="zh-CN" b="0" i="1" smtClean="0">
                              <a:latin typeface="Cambria Math" panose="02040503050406030204" pitchFamily="18" charset="0"/>
                            </a:rPr>
                            <m:t>𝛽</m:t>
                          </m:r>
                          <m:r>
                            <a:rPr lang="en-US" altLang="zh-CN" b="0" i="1" smtClean="0">
                              <a:latin typeface="Cambria Math" panose="02040503050406030204" pitchFamily="18" charset="0"/>
                            </a:rPr>
                            <m:t>𝑃</m:t>
                          </m:r>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m:t>
                          </m:r>
                        </m:sub>
                        <m:sup/>
                        <m:e>
                          <m:r>
                            <m:rPr>
                              <m:sty m:val="p"/>
                            </m:rPr>
                            <a:rPr lang="en-US" altLang="zh-CN">
                              <a:latin typeface="Cambria Math" panose="02040503050406030204" pitchFamily="18" charset="0"/>
                            </a:rPr>
                            <m:t>Δ</m:t>
                          </m:r>
                          <m:r>
                            <a:rPr lang="en-US" altLang="zh-CN" i="1">
                              <a:latin typeface="Cambria Math" panose="02040503050406030204" pitchFamily="18" charset="0"/>
                            </a:rPr>
                            <m:t>𝜖</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𝑬</m:t>
                                      </m:r>
                                    </m:e>
                                    <m:sub>
                                      <m:r>
                                        <m:rPr>
                                          <m:sty m:val="p"/>
                                        </m:rPr>
                                        <a:rPr lang="en-US" altLang="zh-CN">
                                          <a:latin typeface="Cambria Math" panose="02040503050406030204" pitchFamily="18" charset="0"/>
                                        </a:rPr>
                                        <m:t>forward</m:t>
                                      </m:r>
                                    </m:sub>
                                  </m:sSub>
                                </m:e>
                              </m:d>
                            </m:e>
                            <m:sup>
                              <m:r>
                                <a:rPr lang="en-US" altLang="zh-CN" i="1">
                                  <a:latin typeface="Cambria Math" panose="02040503050406030204" pitchFamily="18" charset="0"/>
                                </a:rPr>
                                <m:t>2</m:t>
                              </m:r>
                            </m:sup>
                          </m:sSup>
                          <m:r>
                            <a:rPr lang="en-US" altLang="zh-CN" i="1">
                              <a:latin typeface="Cambria Math" panose="02040503050406030204" pitchFamily="18" charset="0"/>
                            </a:rPr>
                            <m:t>𝑑𝑥𝑑𝑦</m:t>
                          </m:r>
                        </m:e>
                      </m:nary>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smtClean="0">
                              <a:latin typeface="Cambria Math" panose="02040503050406030204" pitchFamily="18" charset="0"/>
                            </a:rPr>
                            <m:t>𝜔</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4</m:t>
                          </m:r>
                          <m:r>
                            <a:rPr lang="en-US" altLang="zh-CN" i="1">
                              <a:latin typeface="Cambria Math" panose="02040503050406030204" pitchFamily="18" charset="0"/>
                            </a:rPr>
                            <m:t>𝛽</m:t>
                          </m:r>
                          <m:r>
                            <a:rPr lang="en-US" altLang="zh-CN" i="1">
                              <a:latin typeface="Cambria Math" panose="02040503050406030204" pitchFamily="18" charset="0"/>
                            </a:rPr>
                            <m:t>𝑃</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0</m:t>
                              </m:r>
                            </m:sub>
                          </m:sSub>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m:t>
                          </m:r>
                        </m:sub>
                        <m:sup/>
                        <m:e>
                          <m:r>
                            <m:rPr>
                              <m:sty m:val="p"/>
                            </m:rPr>
                            <a:rPr lang="en-US" altLang="zh-CN">
                              <a:latin typeface="Cambria Math" panose="02040503050406030204" pitchFamily="18" charset="0"/>
                            </a:rPr>
                            <m:t>Δ</m:t>
                          </m:r>
                          <m:r>
                            <a:rPr lang="en-US" altLang="zh-CN" i="1">
                              <a:latin typeface="Cambria Math" panose="02040503050406030204" pitchFamily="18" charset="0"/>
                            </a:rPr>
                            <m:t>𝜖</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1" i="1" smtClean="0">
                                      <a:latin typeface="Cambria Math" panose="02040503050406030204" pitchFamily="18" charset="0"/>
                                    </a:rPr>
                                    <m:t>𝒆</m:t>
                                  </m:r>
                                  <m:d>
                                    <m:dPr>
                                      <m:ctrlPr>
                                        <a:rPr lang="en-US" altLang="zh-CN" b="1" i="1" smtClean="0">
                                          <a:latin typeface="Cambria Math" panose="02040503050406030204" pitchFamily="18" charset="0"/>
                                        </a:rPr>
                                      </m:ctrlPr>
                                    </m:dPr>
                                    <m:e>
                                      <m:r>
                                        <a:rPr lang="en-US" altLang="zh-CN" b="1" i="1" smtClean="0">
                                          <a:latin typeface="Cambria Math" panose="02040503050406030204" pitchFamily="18" charset="0"/>
                                        </a:rPr>
                                        <m:t>𝒙</m:t>
                                      </m:r>
                                      <m:r>
                                        <a:rPr lang="en-US" altLang="zh-CN" b="1" i="1" smtClean="0">
                                          <a:latin typeface="Cambria Math" panose="02040503050406030204" pitchFamily="18" charset="0"/>
                                        </a:rPr>
                                        <m:t>,</m:t>
                                      </m:r>
                                      <m:r>
                                        <a:rPr lang="en-US" altLang="zh-CN" b="1" i="1" smtClean="0">
                                          <a:latin typeface="Cambria Math" panose="02040503050406030204" pitchFamily="18" charset="0"/>
                                        </a:rPr>
                                        <m:t>𝒚</m:t>
                                      </m:r>
                                    </m:e>
                                  </m:d>
                                </m:e>
                              </m:d>
                            </m:e>
                            <m:sup>
                              <m:r>
                                <a:rPr lang="en-US" altLang="zh-CN" i="1">
                                  <a:latin typeface="Cambria Math" panose="02040503050406030204" pitchFamily="18" charset="0"/>
                                </a:rPr>
                                <m:t>2</m:t>
                              </m:r>
                            </m:sup>
                          </m:sSup>
                          <m:r>
                            <a:rPr lang="en-US" altLang="zh-CN" i="1">
                              <a:latin typeface="Cambria Math" panose="02040503050406030204" pitchFamily="18" charset="0"/>
                            </a:rPr>
                            <m:t>𝑑𝑥𝑑𝑦</m:t>
                          </m:r>
                        </m:e>
                      </m:nary>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𝜔</m:t>
                          </m:r>
                        </m:num>
                        <m:den>
                          <m:r>
                            <a:rPr lang="en-US" altLang="zh-CN" b="0" i="1" smtClean="0">
                              <a:latin typeface="Cambria Math" panose="02040503050406030204" pitchFamily="18" charset="0"/>
                            </a:rPr>
                            <m:t>4</m:t>
                          </m:r>
                          <m:r>
                            <a:rPr lang="en-US" altLang="zh-CN" i="1">
                              <a:latin typeface="Cambria Math" panose="02040503050406030204" pitchFamily="18" charset="0"/>
                            </a:rPr>
                            <m:t>𝛽</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m:t>
                          </m:r>
                        </m:sub>
                        <m:sup/>
                        <m:e>
                          <m:r>
                            <m:rPr>
                              <m:sty m:val="p"/>
                            </m:rPr>
                            <a:rPr lang="en-US" altLang="zh-CN">
                              <a:latin typeface="Cambria Math" panose="02040503050406030204" pitchFamily="18" charset="0"/>
                            </a:rPr>
                            <m:t>Δ</m:t>
                          </m:r>
                          <m:r>
                            <a:rPr lang="en-US" altLang="zh-CN" i="1">
                              <a:latin typeface="Cambria Math" panose="02040503050406030204" pitchFamily="18" charset="0"/>
                            </a:rPr>
                            <m:t>𝜖</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1" i="1">
                                      <a:latin typeface="Cambria Math" panose="02040503050406030204" pitchFamily="18" charset="0"/>
                                    </a:rPr>
                                    <m:t>𝒆</m:t>
                                  </m:r>
                                  <m:d>
                                    <m:dPr>
                                      <m:ctrlPr>
                                        <a:rPr lang="en-US" altLang="zh-CN" b="1" i="1">
                                          <a:latin typeface="Cambria Math" panose="02040503050406030204" pitchFamily="18" charset="0"/>
                                        </a:rPr>
                                      </m:ctrlPr>
                                    </m:dPr>
                                    <m:e>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e>
                                  </m:d>
                                </m:e>
                              </m:d>
                            </m:e>
                            <m:sup>
                              <m:r>
                                <a:rPr lang="en-US" altLang="zh-CN" i="1">
                                  <a:latin typeface="Cambria Math" panose="02040503050406030204" pitchFamily="18" charset="0"/>
                                </a:rPr>
                                <m:t>2</m:t>
                              </m:r>
                            </m:sup>
                          </m:sSup>
                          <m:r>
                            <a:rPr lang="en-US" altLang="zh-CN" i="1">
                              <a:latin typeface="Cambria Math" panose="02040503050406030204" pitchFamily="18" charset="0"/>
                            </a:rPr>
                            <m:t>𝑑𝑥𝑑𝑦</m:t>
                          </m:r>
                        </m:e>
                      </m:nary>
                    </m:oMath>
                  </m:oMathPara>
                </a14:m>
                <a:endParaRPr lang="en-US" altLang="zh-CN"/>
              </a:p>
              <a:p>
                <a:endParaRPr lang="en-US" altLang="zh-CN"/>
              </a:p>
              <a:p>
                <a:r>
                  <a:rPr lang="en-US" altLang="zh-CN"/>
                  <a:t>Where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𝐴</m:t>
                        </m:r>
                      </m:e>
                      <m:sup>
                        <m:r>
                          <a:rPr lang="en-US" altLang="zh-CN" b="0" i="1" smtClean="0">
                            <a:latin typeface="Cambria Math" panose="02040503050406030204" pitchFamily="18" charset="0"/>
                          </a:rPr>
                          <m:t>2</m:t>
                        </m:r>
                      </m:sup>
                    </m:sSup>
                  </m:oMath>
                </a14:m>
                <a:r>
                  <a:rPr lang="en-US" altLang="zh-CN"/>
                  <a:t> is optical power of the forward wave.</a:t>
                </a:r>
              </a:p>
              <a:p>
                <a:endParaRPr lang="en-US" altLang="zh-CN"/>
              </a:p>
              <a:p>
                <a:r>
                  <a:rPr lang="en-US" altLang="zh-CN"/>
                  <a:t>Combine these equtions we have:</a:t>
                </a:r>
              </a:p>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𝜎</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𝛿</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𝛽</m:t>
                          </m:r>
                        </m:e>
                        <m:sub>
                          <m:r>
                            <a:rPr lang="en-US" altLang="zh-CN" b="0" i="1" smtClean="0">
                              <a:solidFill>
                                <a:srgbClr val="C00000"/>
                              </a:solidFill>
                              <a:latin typeface="Cambria Math" panose="02040503050406030204" pitchFamily="18" charset="0"/>
                            </a:rPr>
                            <m:t>1</m:t>
                          </m:r>
                        </m:sub>
                      </m:sSub>
                      <m:r>
                        <a:rPr lang="en-US" altLang="zh-CN" i="1">
                          <a:solidFill>
                            <a:srgbClr val="C00000"/>
                          </a:solidFill>
                          <a:latin typeface="Cambria Math" panose="02040503050406030204" pitchFamily="18" charset="0"/>
                        </a:rPr>
                        <m:t>=</m:t>
                      </m:r>
                      <m:f>
                        <m:fPr>
                          <m:ctrlPr>
                            <a:rPr lang="en-US" altLang="zh-CN" i="1">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𝜔</m:t>
                          </m:r>
                        </m:num>
                        <m:den>
                          <m:r>
                            <a:rPr lang="en-US" altLang="zh-CN" b="0" i="1" smtClean="0">
                              <a:solidFill>
                                <a:srgbClr val="C00000"/>
                              </a:solidFill>
                              <a:latin typeface="Cambria Math" panose="02040503050406030204" pitchFamily="18" charset="0"/>
                            </a:rPr>
                            <m:t>4</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𝑃</m:t>
                              </m:r>
                            </m:e>
                            <m:sub>
                              <m:r>
                                <a:rPr lang="en-US" altLang="zh-CN" i="1">
                                  <a:solidFill>
                                    <a:srgbClr val="C00000"/>
                                  </a:solidFill>
                                  <a:latin typeface="Cambria Math" panose="02040503050406030204" pitchFamily="18" charset="0"/>
                                </a:rPr>
                                <m:t>0</m:t>
                              </m:r>
                            </m:sub>
                          </m:sSub>
                        </m:den>
                      </m:f>
                      <m:nary>
                        <m:naryPr>
                          <m:chr m:val="∬"/>
                          <m:supHide m:val="on"/>
                          <m:ctrlPr>
                            <a:rPr lang="en-US" altLang="zh-CN" i="1">
                              <a:solidFill>
                                <a:srgbClr val="C00000"/>
                              </a:solidFill>
                              <a:latin typeface="Cambria Math" panose="02040503050406030204" pitchFamily="18" charset="0"/>
                            </a:rPr>
                          </m:ctrlPr>
                        </m:naryPr>
                        <m:sub>
                          <m:r>
                            <a:rPr lang="en-US" altLang="zh-CN" i="1">
                              <a:solidFill>
                                <a:srgbClr val="C00000"/>
                              </a:solidFill>
                              <a:latin typeface="Cambria Math" panose="02040503050406030204" pitchFamily="18" charset="0"/>
                            </a:rPr>
                            <m:t>∞</m:t>
                          </m:r>
                        </m:sub>
                        <m:sup/>
                        <m:e>
                          <m:r>
                            <m:rPr>
                              <m:sty m:val="p"/>
                            </m:rPr>
                            <a:rPr lang="en-US" altLang="zh-CN">
                              <a:solidFill>
                                <a:srgbClr val="C00000"/>
                              </a:solidFill>
                              <a:latin typeface="Cambria Math" panose="02040503050406030204" pitchFamily="18" charset="0"/>
                            </a:rPr>
                            <m:t>Δ</m:t>
                          </m:r>
                          <m:r>
                            <a:rPr lang="en-US" altLang="zh-CN" i="1">
                              <a:solidFill>
                                <a:srgbClr val="C00000"/>
                              </a:solidFill>
                              <a:latin typeface="Cambria Math" panose="02040503050406030204" pitchFamily="18" charset="0"/>
                            </a:rPr>
                            <m:t>𝜖</m:t>
                          </m:r>
                          <m:sSup>
                            <m:sSupPr>
                              <m:ctrlPr>
                                <a:rPr lang="en-US" altLang="zh-CN" b="1" i="1" smtClean="0">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𝒆</m:t>
                              </m:r>
                            </m:e>
                            <m:sup>
                              <m:r>
                                <a:rPr lang="en-US" altLang="zh-CN" b="1" i="1" smtClean="0">
                                  <a:solidFill>
                                    <a:srgbClr val="C00000"/>
                                  </a:solidFill>
                                  <a:latin typeface="Cambria Math" panose="02040503050406030204" pitchFamily="18" charset="0"/>
                                </a:rPr>
                                <m:t>∗</m:t>
                              </m:r>
                            </m:sup>
                          </m:sSup>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𝒙</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𝒚</m:t>
                              </m:r>
                            </m:e>
                          </m:d>
                          <m:r>
                            <a:rPr lang="en-US" altLang="zh-CN" b="1" i="1" smtClean="0">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𝒆</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𝒙</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𝒚</m:t>
                              </m:r>
                            </m:e>
                          </m:d>
                          <m:r>
                            <a:rPr lang="en-US" altLang="zh-CN" i="1">
                              <a:solidFill>
                                <a:srgbClr val="C00000"/>
                              </a:solidFill>
                              <a:latin typeface="Cambria Math" panose="02040503050406030204" pitchFamily="18" charset="0"/>
                            </a:rPr>
                            <m:t>𝑑𝑥𝑑𝑦</m:t>
                          </m:r>
                        </m:e>
                      </m:nary>
                    </m:oMath>
                  </m:oMathPara>
                </a14:m>
                <a:endParaRPr lang="en-US" altLang="zh-CN">
                  <a:solidFill>
                    <a:srgbClr val="C00000"/>
                  </a:solidFill>
                </a:endParaRPr>
              </a:p>
              <a:p>
                <a:endParaRPr lang="en-US" altLang="zh-CN">
                  <a:solidFill>
                    <a:srgbClr val="C00000"/>
                  </a:solidFill>
                </a:endParaRPr>
              </a:p>
              <a:p>
                <a:r>
                  <a:rPr lang="en-US" altLang="zh-CN"/>
                  <a:t>Note that </a:t>
                </a:r>
                <a14:m>
                  <m:oMath xmlns:m="http://schemas.openxmlformats.org/officeDocument/2006/math">
                    <m:r>
                      <a:rPr lang="en-US" altLang="zh-CN" b="0" i="1" smtClean="0">
                        <a:latin typeface="Cambria Math" panose="02040503050406030204" pitchFamily="18" charset="0"/>
                      </a:rPr>
                      <m:t>𝜎</m:t>
                    </m:r>
                    <m:r>
                      <a:rPr lang="en-US" altLang="zh-CN" b="0" i="1" smtClean="0">
                        <a:latin typeface="Cambria Math" panose="02040503050406030204" pitchFamily="18" charset="0"/>
                      </a:rPr>
                      <m:t>=</m:t>
                    </m:r>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=2</m:t>
                    </m:r>
                    <m:r>
                      <a:rPr lang="en-US" altLang="zh-CN" b="0" i="1" smtClean="0">
                        <a:latin typeface="Cambria Math" panose="02040503050406030204" pitchFamily="18" charset="0"/>
                      </a:rPr>
                      <m:t>𝜋𝛿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m:rPr>
                            <m:sty m:val="p"/>
                          </m:rPr>
                          <a:rPr lang="en-US" altLang="zh-CN" b="0" i="0" smtClean="0">
                            <a:latin typeface="Cambria Math" panose="02040503050406030204" pitchFamily="18" charset="0"/>
                          </a:rPr>
                          <m:t>eff</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𝜆</m:t>
                    </m:r>
                  </m:oMath>
                </a14:m>
                <a:r>
                  <a:rPr lang="en-US" altLang="zh-CN">
                    <a:solidFill>
                      <a:schemeClr val="tx1"/>
                    </a:solidFill>
                  </a:rPr>
                  <a:t>, we then have</a:t>
                </a:r>
              </a:p>
              <a:p>
                <a:endParaRPr lang="en-US" altLang="zh-CN"/>
              </a:p>
              <a:p>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𝛿</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𝑛</m:t>
                          </m:r>
                        </m:e>
                        <m:sub>
                          <m:r>
                            <m:rPr>
                              <m:sty m:val="p"/>
                            </m:rPr>
                            <a:rPr lang="en-US" altLang="zh-CN" b="0" i="0" smtClean="0">
                              <a:solidFill>
                                <a:srgbClr val="C00000"/>
                              </a:solidFill>
                              <a:latin typeface="Cambria Math" panose="02040503050406030204" pitchFamily="18" charset="0"/>
                            </a:rPr>
                            <m:t>eff</m:t>
                          </m:r>
                        </m:sub>
                      </m:sSub>
                      <m:r>
                        <a:rPr lang="en-US" altLang="zh-CN" b="0" i="1" smtClean="0">
                          <a:solidFill>
                            <a:srgbClr val="C00000"/>
                          </a:solidFill>
                          <a:latin typeface="Cambria Math" panose="02040503050406030204" pitchFamily="18" charset="0"/>
                        </a:rPr>
                        <m:t>=</m:t>
                      </m:r>
                      <m:f>
                        <m:fPr>
                          <m:ctrlPr>
                            <a:rPr lang="en-US" altLang="zh-CN" b="0" i="1" smtClean="0">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𝜆</m:t>
                          </m:r>
                        </m:num>
                        <m:den>
                          <m:r>
                            <a:rPr lang="en-US" altLang="zh-CN" b="0" i="1" smtClean="0">
                              <a:solidFill>
                                <a:srgbClr val="C00000"/>
                              </a:solidFill>
                              <a:latin typeface="Cambria Math" panose="02040503050406030204" pitchFamily="18" charset="0"/>
                            </a:rPr>
                            <m:t>2</m:t>
                          </m:r>
                          <m:r>
                            <a:rPr lang="en-US" altLang="zh-CN" b="0" i="1" smtClean="0">
                              <a:solidFill>
                                <a:srgbClr val="C00000"/>
                              </a:solidFill>
                              <a:latin typeface="Cambria Math" panose="02040503050406030204" pitchFamily="18" charset="0"/>
                            </a:rPr>
                            <m:t>𝜋</m:t>
                          </m:r>
                        </m:den>
                      </m:f>
                      <m:r>
                        <a:rPr lang="en-US" altLang="zh-CN" b="0" i="1" smtClean="0">
                          <a:solidFill>
                            <a:srgbClr val="C00000"/>
                          </a:solidFill>
                          <a:latin typeface="Cambria Math" panose="02040503050406030204" pitchFamily="18" charset="0"/>
                        </a:rPr>
                        <m:t>𝜎</m:t>
                      </m:r>
                      <m:r>
                        <a:rPr lang="en-US" altLang="zh-CN" b="0" i="1" smtClean="0">
                          <a:solidFill>
                            <a:srgbClr val="C00000"/>
                          </a:solidFill>
                          <a:latin typeface="Cambria Math" panose="02040503050406030204" pitchFamily="18" charset="0"/>
                        </a:rPr>
                        <m:t>=</m:t>
                      </m:r>
                      <m:f>
                        <m:fPr>
                          <m:ctrlPr>
                            <a:rPr lang="en-US" altLang="zh-CN" i="1">
                              <a:solidFill>
                                <a:srgbClr val="C00000"/>
                              </a:solidFill>
                              <a:latin typeface="Cambria Math" panose="02040503050406030204" pitchFamily="18" charset="0"/>
                            </a:rPr>
                          </m:ctrlPr>
                        </m:fPr>
                        <m:num>
                          <m:r>
                            <a:rPr lang="en-US" altLang="zh-CN" b="0" i="1" smtClean="0">
                              <a:solidFill>
                                <a:srgbClr val="C00000"/>
                              </a:solidFill>
                              <a:latin typeface="Cambria Math" panose="02040503050406030204" pitchFamily="18" charset="0"/>
                            </a:rPr>
                            <m:t>𝑐</m:t>
                          </m:r>
                        </m:num>
                        <m:den>
                          <m:r>
                            <a:rPr lang="en-US" altLang="zh-CN" i="1">
                              <a:solidFill>
                                <a:srgbClr val="C00000"/>
                              </a:solidFill>
                              <a:latin typeface="Cambria Math" panose="02040503050406030204" pitchFamily="18" charset="0"/>
                            </a:rPr>
                            <m:t>4</m:t>
                          </m:r>
                          <m:sSub>
                            <m:sSubPr>
                              <m:ctrlPr>
                                <a:rPr lang="en-US" altLang="zh-CN" i="1">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𝑃</m:t>
                              </m:r>
                            </m:e>
                            <m:sub>
                              <m:r>
                                <a:rPr lang="en-US" altLang="zh-CN" i="1">
                                  <a:solidFill>
                                    <a:srgbClr val="C00000"/>
                                  </a:solidFill>
                                  <a:latin typeface="Cambria Math" panose="02040503050406030204" pitchFamily="18" charset="0"/>
                                </a:rPr>
                                <m:t>0</m:t>
                              </m:r>
                            </m:sub>
                          </m:sSub>
                        </m:den>
                      </m:f>
                      <m:nary>
                        <m:naryPr>
                          <m:chr m:val="∬"/>
                          <m:supHide m:val="on"/>
                          <m:ctrlPr>
                            <a:rPr lang="en-US" altLang="zh-CN" i="1">
                              <a:solidFill>
                                <a:srgbClr val="C00000"/>
                              </a:solidFill>
                              <a:latin typeface="Cambria Math" panose="02040503050406030204" pitchFamily="18" charset="0"/>
                            </a:rPr>
                          </m:ctrlPr>
                        </m:naryPr>
                        <m:sub>
                          <m:r>
                            <a:rPr lang="en-US" altLang="zh-CN" i="1">
                              <a:solidFill>
                                <a:srgbClr val="C00000"/>
                              </a:solidFill>
                              <a:latin typeface="Cambria Math" panose="02040503050406030204" pitchFamily="18" charset="0"/>
                            </a:rPr>
                            <m:t>∞</m:t>
                          </m:r>
                        </m:sub>
                        <m:sup/>
                        <m:e>
                          <m:r>
                            <m:rPr>
                              <m:sty m:val="p"/>
                            </m:rPr>
                            <a:rPr lang="en-US" altLang="zh-CN">
                              <a:solidFill>
                                <a:srgbClr val="C00000"/>
                              </a:solidFill>
                              <a:latin typeface="Cambria Math" panose="02040503050406030204" pitchFamily="18" charset="0"/>
                            </a:rPr>
                            <m:t>Δ</m:t>
                          </m:r>
                          <m:r>
                            <a:rPr lang="en-US" altLang="zh-CN" i="1">
                              <a:solidFill>
                                <a:srgbClr val="C00000"/>
                              </a:solidFill>
                              <a:latin typeface="Cambria Math" panose="02040503050406030204" pitchFamily="18" charset="0"/>
                            </a:rPr>
                            <m:t>𝜖</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𝒆</m:t>
                              </m:r>
                            </m:e>
                            <m:sup>
                              <m:r>
                                <a:rPr lang="en-US" altLang="zh-CN" b="1" i="1">
                                  <a:solidFill>
                                    <a:srgbClr val="C00000"/>
                                  </a:solidFill>
                                  <a:latin typeface="Cambria Math" panose="02040503050406030204" pitchFamily="18" charset="0"/>
                                </a:rPr>
                                <m:t>∗</m:t>
                              </m:r>
                            </m:sup>
                          </m:sSup>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𝒙</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𝒚</m:t>
                              </m:r>
                            </m:e>
                          </m:d>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𝒆</m:t>
                          </m:r>
                          <m:d>
                            <m:dPr>
                              <m:ctrlPr>
                                <a:rPr lang="en-US" altLang="zh-CN" b="1" i="1">
                                  <a:solidFill>
                                    <a:srgbClr val="C00000"/>
                                  </a:solidFill>
                                  <a:latin typeface="Cambria Math" panose="02040503050406030204" pitchFamily="18" charset="0"/>
                                </a:rPr>
                              </m:ctrlPr>
                            </m:dPr>
                            <m:e>
                              <m:r>
                                <a:rPr lang="en-US" altLang="zh-CN" b="1" i="1">
                                  <a:solidFill>
                                    <a:srgbClr val="C00000"/>
                                  </a:solidFill>
                                  <a:latin typeface="Cambria Math" panose="02040503050406030204" pitchFamily="18" charset="0"/>
                                </a:rPr>
                                <m:t>𝒙</m:t>
                              </m:r>
                              <m:r>
                                <a:rPr lang="en-US" altLang="zh-CN" b="1"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𝒚</m:t>
                              </m:r>
                            </m:e>
                          </m:d>
                          <m:r>
                            <a:rPr lang="en-US" altLang="zh-CN" i="1">
                              <a:solidFill>
                                <a:srgbClr val="C00000"/>
                              </a:solidFill>
                              <a:latin typeface="Cambria Math" panose="02040503050406030204" pitchFamily="18" charset="0"/>
                            </a:rPr>
                            <m:t>𝑑𝑥𝑑𝑦</m:t>
                          </m:r>
                        </m:e>
                      </m:nary>
                    </m:oMath>
                  </m:oMathPara>
                </a14:m>
                <a:endParaRPr lang="en-US" altLang="zh-CN">
                  <a:solidFill>
                    <a:srgbClr val="C00000"/>
                  </a:solidFill>
                </a:endParaRPr>
              </a:p>
            </p:txBody>
          </p:sp>
        </mc:Choice>
        <mc:Fallback xmlns="">
          <p:sp>
            <p:nvSpPr>
              <p:cNvPr id="2" name="文本框 1">
                <a:extLst>
                  <a:ext uri="{FF2B5EF4-FFF2-40B4-BE49-F238E27FC236}">
                    <a16:creationId xmlns:a16="http://schemas.microsoft.com/office/drawing/2014/main" id="{7B0E27ED-DC37-B2FE-19DF-367241D517D2}"/>
                  </a:ext>
                </a:extLst>
              </p:cNvPr>
              <p:cNvSpPr txBox="1">
                <a:spLocks noRot="1" noChangeAspect="1" noMove="1" noResize="1" noEditPoints="1" noAdjustHandles="1" noChangeArrowheads="1" noChangeShapeType="1" noTextEdit="1"/>
              </p:cNvSpPr>
              <p:nvPr/>
            </p:nvSpPr>
            <p:spPr>
              <a:xfrm>
                <a:off x="134224" y="800011"/>
                <a:ext cx="12015444" cy="4357988"/>
              </a:xfrm>
              <a:prstGeom prst="rect">
                <a:avLst/>
              </a:prstGeom>
              <a:blipFill>
                <a:blip r:embed="rId4"/>
                <a:stretch>
                  <a:fillRect l="-406" t="-69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EF55CA2E-D80B-780F-CCC1-399F55604DBB}"/>
              </a:ext>
            </a:extLst>
          </p:cNvPr>
          <p:cNvSpPr txBox="1"/>
          <p:nvPr/>
        </p:nvSpPr>
        <p:spPr>
          <a:xfrm>
            <a:off x="134224" y="6514050"/>
            <a:ext cx="11656503" cy="276999"/>
          </a:xfrm>
          <a:prstGeom prst="rect">
            <a:avLst/>
          </a:prstGeom>
          <a:noFill/>
        </p:spPr>
        <p:txBody>
          <a:bodyPr wrap="square" rtlCol="0">
            <a:spAutoFit/>
          </a:bodyPr>
          <a:lstStyle/>
          <a:p>
            <a:r>
              <a:rPr lang="en-US" altLang="zh-CN" sz="1200"/>
              <a:t>[1] Osgood Jr, Richard, and Xiang Meng. "Principles of photonic integrated circuits." </a:t>
            </a:r>
            <a:r>
              <a:rPr lang="en-US" altLang="zh-CN" sz="1200" i="1"/>
              <a:t>Graduate Texts in Physics</a:t>
            </a:r>
            <a:r>
              <a:rPr lang="en-US" altLang="zh-CN" sz="1200"/>
              <a:t> (2021).</a:t>
            </a:r>
            <a:endParaRPr lang="zh-CN" altLang="en-US" sz="1200"/>
          </a:p>
        </p:txBody>
      </p:sp>
      <p:sp>
        <p:nvSpPr>
          <p:cNvPr id="5" name="灯片编号占位符 4">
            <a:extLst>
              <a:ext uri="{FF2B5EF4-FFF2-40B4-BE49-F238E27FC236}">
                <a16:creationId xmlns:a16="http://schemas.microsoft.com/office/drawing/2014/main" id="{65AF6305-B0AF-9BD2-47E1-D1D6FDE28963}"/>
              </a:ext>
            </a:extLst>
          </p:cNvPr>
          <p:cNvSpPr>
            <a:spLocks noGrp="1"/>
          </p:cNvSpPr>
          <p:nvPr>
            <p:ph type="sldNum" sz="quarter" idx="12"/>
          </p:nvPr>
        </p:nvSpPr>
        <p:spPr/>
        <p:txBody>
          <a:bodyPr/>
          <a:lstStyle/>
          <a:p>
            <a:fld id="{81360D91-3B06-4001-BEBA-7D60DA98D83B}" type="slidenum">
              <a:rPr lang="zh-CN" altLang="en-US" smtClean="0"/>
              <a:t>6</a:t>
            </a:fld>
            <a:endParaRPr lang="zh-CN" altLang="en-US"/>
          </a:p>
        </p:txBody>
      </p:sp>
    </p:spTree>
    <p:extLst>
      <p:ext uri="{BB962C8B-B14F-4D97-AF65-F5344CB8AC3E}">
        <p14:creationId xmlns:p14="http://schemas.microsoft.com/office/powerpoint/2010/main" val="1285352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E56A0-8E09-682A-0E2D-B9F7AD1A1D5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B987F88-F2FE-1F73-D68C-0BF1749B587A}"/>
                  </a:ext>
                </a:extLst>
              </p:cNvPr>
              <p:cNvSpPr txBox="1"/>
              <p:nvPr/>
            </p:nvSpPr>
            <p:spPr>
              <a:xfrm>
                <a:off x="134224" y="146807"/>
                <a:ext cx="9496338" cy="461665"/>
              </a:xfrm>
              <a:prstGeom prst="rect">
                <a:avLst/>
              </a:prstGeom>
              <a:noFill/>
            </p:spPr>
            <p:txBody>
              <a:bodyPr wrap="square" rtlCol="0">
                <a:spAutoFit/>
              </a:bodyPr>
              <a:lstStyle/>
              <a:p>
                <a:r>
                  <a:rPr lang="en-US" altLang="zh-CN" sz="2400"/>
                  <a:t>How to calculate </a:t>
                </a:r>
                <a14:m>
                  <m:oMath xmlns:m="http://schemas.openxmlformats.org/officeDocument/2006/math">
                    <m:r>
                      <a:rPr lang="en-US" altLang="zh-CN" sz="2400" b="0" i="1" smtClean="0">
                        <a:latin typeface="Cambria Math" panose="02040503050406030204" pitchFamily="18" charset="0"/>
                      </a:rPr>
                      <m:t>𝜅</m:t>
                    </m:r>
                  </m:oMath>
                </a14:m>
                <a:endParaRPr lang="zh-CN" altLang="en-US" sz="2400"/>
              </a:p>
            </p:txBody>
          </p:sp>
        </mc:Choice>
        <mc:Fallback xmlns="">
          <p:sp>
            <p:nvSpPr>
              <p:cNvPr id="4" name="文本框 3">
                <a:extLst>
                  <a:ext uri="{FF2B5EF4-FFF2-40B4-BE49-F238E27FC236}">
                    <a16:creationId xmlns:a16="http://schemas.microsoft.com/office/drawing/2014/main" id="{CB987F88-F2FE-1F73-D68C-0BF1749B587A}"/>
                  </a:ext>
                </a:extLst>
              </p:cNvPr>
              <p:cNvSpPr txBox="1">
                <a:spLocks noRot="1" noChangeAspect="1" noMove="1" noResize="1" noEditPoints="1" noAdjustHandles="1" noChangeArrowheads="1" noChangeShapeType="1" noTextEdit="1"/>
              </p:cNvSpPr>
              <p:nvPr/>
            </p:nvSpPr>
            <p:spPr>
              <a:xfrm>
                <a:off x="134224" y="146807"/>
                <a:ext cx="9496338" cy="461665"/>
              </a:xfrm>
              <a:prstGeom prst="rect">
                <a:avLst/>
              </a:prstGeom>
              <a:blipFill>
                <a:blip r:embed="rId3"/>
                <a:stretch>
                  <a:fillRect l="-963"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4192A93-72E0-883E-03DE-2201E08D42FC}"/>
                  </a:ext>
                </a:extLst>
              </p:cNvPr>
              <p:cNvSpPr txBox="1"/>
              <p:nvPr/>
            </p:nvSpPr>
            <p:spPr>
              <a:xfrm>
                <a:off x="134223" y="829733"/>
                <a:ext cx="12015444" cy="5018746"/>
              </a:xfrm>
              <a:prstGeom prst="rect">
                <a:avLst/>
              </a:prstGeom>
              <a:noFill/>
            </p:spPr>
            <p:txBody>
              <a:bodyPr wrap="square" rtlCol="0">
                <a:spAutoFit/>
              </a:bodyPr>
              <a:lstStyle/>
              <a:p>
                <a:r>
                  <a:rPr lang="en-US" altLang="zh-CN"/>
                  <a:t>Now we investigate the interplay between the forward and backward waves. Due to the index perturbation, the forward wave excites an additional displacement current:</a:t>
                </a:r>
              </a:p>
              <a:p>
                <a:endParaRPr lang="en-US" altLang="zh-CN"/>
              </a:p>
              <a:p>
                <a:pPr/>
                <a14:m>
                  <m:oMathPara xmlns:m="http://schemas.openxmlformats.org/officeDocument/2006/math">
                    <m:oMathParaPr>
                      <m:jc m:val="centerGroup"/>
                    </m:oMathParaPr>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0" i="1" smtClean="0">
                              <a:latin typeface="Cambria Math" panose="02040503050406030204" pitchFamily="18" charset="0"/>
                            </a:rPr>
                            <m:t>𝐷</m:t>
                          </m:r>
                        </m:sub>
                      </m:sSub>
                      <m:r>
                        <a:rPr lang="en-US" altLang="zh-CN" b="1" i="1" smtClean="0">
                          <a:latin typeface="Cambria Math" panose="02040503050406030204" pitchFamily="18" charset="0"/>
                        </a:rPr>
                        <m:t>=</m:t>
                      </m:r>
                      <m:f>
                        <m:fPr>
                          <m:ctrlPr>
                            <a:rPr lang="en-US" altLang="zh-CN" b="1" i="1">
                              <a:latin typeface="Cambria Math" panose="02040503050406030204" pitchFamily="18" charset="0"/>
                            </a:rPr>
                          </m:ctrlPr>
                        </m:fPr>
                        <m:num>
                          <m:r>
                            <a:rPr lang="en-US" altLang="zh-CN" i="1">
                              <a:latin typeface="Cambria Math" panose="02040503050406030204" pitchFamily="18" charset="0"/>
                            </a:rPr>
                            <m:t>𝜕</m:t>
                          </m:r>
                          <m:r>
                            <a:rPr lang="en-US" altLang="zh-CN" b="1" i="1">
                              <a:latin typeface="Cambria Math" panose="02040503050406030204" pitchFamily="18" charset="0"/>
                            </a:rPr>
                            <m:t>𝑷</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𝜔</m:t>
                      </m:r>
                      <m:r>
                        <a:rPr lang="en-US" altLang="zh-CN" b="1" i="1">
                          <a:latin typeface="Cambria Math" panose="02040503050406030204" pitchFamily="18" charset="0"/>
                        </a:rPr>
                        <m:t>𝑷</m:t>
                      </m:r>
                      <m:r>
                        <a:rPr lang="en-US" altLang="zh-CN" b="1" i="1">
                          <a:latin typeface="Cambria Math" panose="02040503050406030204" pitchFamily="18" charset="0"/>
                        </a:rPr>
                        <m:t>=</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𝜔</m:t>
                      </m:r>
                      <m:r>
                        <m:rPr>
                          <m:sty m:val="p"/>
                        </m:rPr>
                        <a:rPr lang="en-US" altLang="zh-CN">
                          <a:latin typeface="Cambria Math" panose="02040503050406030204" pitchFamily="18" charset="0"/>
                        </a:rPr>
                        <m:t>Δ</m:t>
                      </m:r>
                      <m:r>
                        <a:rPr lang="en-US" altLang="zh-CN" i="1">
                          <a:latin typeface="Cambria Math" panose="02040503050406030204" pitchFamily="18" charset="0"/>
                        </a:rPr>
                        <m:t>𝜖</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𝑬</m:t>
                          </m:r>
                        </m:e>
                        <m:sub>
                          <m:r>
                            <m:rPr>
                              <m:sty m:val="p"/>
                            </m:rPr>
                            <a:rPr lang="en-US" altLang="zh-CN">
                              <a:latin typeface="Cambria Math" panose="02040503050406030204" pitchFamily="18" charset="0"/>
                            </a:rPr>
                            <m:t>forward</m:t>
                          </m:r>
                        </m:sub>
                      </m:sSub>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𝜔</m:t>
                      </m:r>
                      <m:r>
                        <m:rPr>
                          <m:sty m:val="p"/>
                        </m:rPr>
                        <a:rPr lang="en-US" altLang="zh-CN">
                          <a:latin typeface="Cambria Math" panose="02040503050406030204" pitchFamily="18" charset="0"/>
                        </a:rPr>
                        <m:t>Δ</m:t>
                      </m:r>
                      <m:r>
                        <a:rPr lang="en-US" altLang="zh-CN" i="1">
                          <a:latin typeface="Cambria Math" panose="02040503050406030204" pitchFamily="18" charset="0"/>
                        </a:rPr>
                        <m:t>𝜖</m:t>
                      </m:r>
                      <m:r>
                        <a:rPr lang="en-US" altLang="zh-CN" i="1">
                          <a:latin typeface="Cambria Math" panose="02040503050406030204" pitchFamily="18" charset="0"/>
                        </a:rPr>
                        <m:t>𝐴</m:t>
                      </m:r>
                      <m:d>
                        <m:dPr>
                          <m:ctrlPr>
                            <a:rPr lang="en-US" altLang="zh-CN" i="1">
                              <a:latin typeface="Cambria Math" panose="02040503050406030204" pitchFamily="18" charset="0"/>
                            </a:rPr>
                          </m:ctrlPr>
                        </m:dPr>
                        <m:e>
                          <m:r>
                            <a:rPr lang="en-US" altLang="zh-CN" i="1">
                              <a:latin typeface="Cambria Math" panose="02040503050406030204" pitchFamily="18" charset="0"/>
                            </a:rPr>
                            <m:t>𝑧</m:t>
                          </m:r>
                        </m:e>
                      </m:d>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𝑖</m:t>
                          </m:r>
                          <m:r>
                            <a:rPr lang="en-US" altLang="zh-CN" i="1">
                              <a:latin typeface="Cambria Math" panose="02040503050406030204" pitchFamily="18" charset="0"/>
                            </a:rPr>
                            <m:t>𝛽</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b="0" i="1" smtClean="0">
                              <a:latin typeface="Cambria Math" panose="02040503050406030204" pitchFamily="18" charset="0"/>
                            </a:rPr>
                            <m:t>𝑖</m:t>
                          </m:r>
                          <m:r>
                            <a:rPr lang="en-US" altLang="zh-CN" i="1">
                              <a:latin typeface="Cambria Math" panose="02040503050406030204" pitchFamily="18" charset="0"/>
                            </a:rPr>
                            <m:t>𝜔</m:t>
                          </m:r>
                          <m:r>
                            <a:rPr lang="en-US" altLang="zh-CN" i="1">
                              <a:latin typeface="Cambria Math" panose="02040503050406030204" pitchFamily="18" charset="0"/>
                            </a:rPr>
                            <m:t>𝑡</m:t>
                          </m:r>
                        </m:sup>
                      </m:sSup>
                      <m:f>
                        <m:fPr>
                          <m:ctrlPr>
                            <a:rPr lang="en-US" altLang="zh-CN" b="1"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e>
                          </m:rad>
                        </m:den>
                      </m:f>
                      <m:r>
                        <a:rPr lang="en-US" altLang="zh-CN" b="1" i="1">
                          <a:latin typeface="Cambria Math" panose="02040503050406030204" pitchFamily="18" charset="0"/>
                        </a:rPr>
                        <m:t>𝒆</m:t>
                      </m:r>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oMath>
                  </m:oMathPara>
                </a14:m>
                <a:endParaRPr lang="en-US" altLang="zh-CN"/>
              </a:p>
              <a:p>
                <a:endParaRPr lang="en-US" altLang="zh-CN" b="1" i="1">
                  <a:latin typeface="Cambria Math" panose="02040503050406030204" pitchFamily="18" charset="0"/>
                </a:endParaRPr>
              </a:p>
              <a:p>
                <a:r>
                  <a:rPr lang="en-US" altLang="zh-CN"/>
                  <a:t>This displacement current transfer power from the forward wave to the backward wave. For a unit-length waveguide section, the power transfer rate is:</a:t>
                </a:r>
              </a:p>
              <a:p>
                <a:endParaRPr lang="en-US" altLang="zh-CN"/>
              </a:p>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𝐴</m:t>
                                  </m:r>
                                </m:e>
                              </m:d>
                            </m:e>
                            <m:sup>
                              <m:r>
                                <a:rPr lang="en-US" altLang="zh-CN" i="1">
                                  <a:latin typeface="Cambria Math" panose="02040503050406030204" pitchFamily="18" charset="0"/>
                                </a:rPr>
                                <m:t>2</m:t>
                              </m:r>
                            </m:sup>
                          </m:sSup>
                        </m:num>
                        <m:den>
                          <m:r>
                            <a:rPr lang="en-US" altLang="zh-CN" i="1">
                              <a:latin typeface="Cambria Math" panose="02040503050406030204" pitchFamily="18" charset="0"/>
                            </a:rPr>
                            <m:t>𝑑𝑧</m:t>
                          </m:r>
                        </m:den>
                      </m:f>
                      <m:r>
                        <a:rPr lang="en-US" altLang="zh-CN" i="1">
                          <a:latin typeface="Cambria Math" panose="02040503050406030204" pitchFamily="18" charset="0"/>
                        </a:rPr>
                        <m:t>=</m:t>
                      </m:r>
                      <m:r>
                        <a:rPr lang="en-US" altLang="zh-CN" b="0" i="1" smtClean="0">
                          <a:latin typeface="Cambria Math" panose="02040503050406030204" pitchFamily="18" charset="0"/>
                        </a:rPr>
                        <m:t>−</m:t>
                      </m:r>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m:t>
                          </m:r>
                        </m:sub>
                        <m:sup/>
                        <m:e>
                          <m:r>
                            <m:rPr>
                              <m:sty m:val="p"/>
                            </m:rPr>
                            <a:rPr lang="en-US" altLang="zh-CN" b="0" i="0" smtClean="0">
                              <a:latin typeface="Cambria Math" panose="02040503050406030204" pitchFamily="18" charset="0"/>
                            </a:rPr>
                            <m:t>Re</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𝑬</m:t>
                                  </m:r>
                                </m:e>
                                <m:sub>
                                  <m:r>
                                    <m:rPr>
                                      <m:sty m:val="p"/>
                                    </m:rPr>
                                    <a:rPr lang="en-US" altLang="zh-CN" b="0" i="0" smtClean="0">
                                      <a:latin typeface="Cambria Math" panose="02040503050406030204" pitchFamily="18" charset="0"/>
                                    </a:rPr>
                                    <m:t>backward</m:t>
                                  </m:r>
                                </m:sub>
                              </m:sSub>
                            </m:e>
                          </m:d>
                          <m:r>
                            <a:rPr lang="en-US" altLang="zh-CN" i="1">
                              <a:latin typeface="Cambria Math" panose="02040503050406030204" pitchFamily="18" charset="0"/>
                            </a:rPr>
                            <m:t>⋅</m:t>
                          </m:r>
                          <m:r>
                            <m:rPr>
                              <m:sty m:val="p"/>
                            </m:rPr>
                            <a:rPr lang="en-US" altLang="zh-CN" b="0" i="0" smtClean="0">
                              <a:latin typeface="Cambria Math" panose="02040503050406030204" pitchFamily="18" charset="0"/>
                            </a:rPr>
                            <m:t>Re</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0" i="1" smtClean="0">
                                      <a:latin typeface="Cambria Math" panose="02040503050406030204" pitchFamily="18" charset="0"/>
                                    </a:rPr>
                                    <m:t>𝐷</m:t>
                                  </m:r>
                                </m:sub>
                              </m:sSub>
                            </m:e>
                          </m:d>
                          <m:r>
                            <a:rPr lang="en-US" altLang="zh-CN" i="1">
                              <a:latin typeface="Cambria Math" panose="02040503050406030204" pitchFamily="18" charset="0"/>
                            </a:rPr>
                            <m:t>𝑑𝑥𝑑𝑦</m:t>
                          </m:r>
                        </m:e>
                      </m:nary>
                    </m:oMath>
                    <m:oMath xmlns:m="http://schemas.openxmlformats.org/officeDocument/2006/math">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4</m:t>
                          </m:r>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m:t>
                          </m:r>
                        </m:sub>
                        <m:sup/>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𝑬</m:t>
                                  </m:r>
                                </m:e>
                                <m:sub>
                                  <m:r>
                                    <m:rPr>
                                      <m:sty m:val="p"/>
                                    </m:rPr>
                                    <a:rPr lang="en-US" altLang="zh-CN">
                                      <a:latin typeface="Cambria Math" panose="02040503050406030204" pitchFamily="18" charset="0"/>
                                    </a:rPr>
                                    <m:t>backward</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a:latin typeface="Cambria Math" panose="02040503050406030204" pitchFamily="18" charset="0"/>
                                    </a:rPr>
                                    <m:t>𝑬</m:t>
                                  </m:r>
                                </m:e>
                                <m:sub>
                                  <m:r>
                                    <m:rPr>
                                      <m:sty m:val="p"/>
                                    </m:rPr>
                                    <a:rPr lang="en-US" altLang="zh-CN">
                                      <a:latin typeface="Cambria Math" panose="02040503050406030204" pitchFamily="18" charset="0"/>
                                    </a:rPr>
                                    <m:t>backward</m:t>
                                  </m:r>
                                </m:sub>
                                <m:sup>
                                  <m:r>
                                    <a:rPr lang="en-US" altLang="zh-CN" b="0" i="1" smtClean="0">
                                      <a:latin typeface="Cambria Math" panose="02040503050406030204" pitchFamily="18" charset="0"/>
                                    </a:rPr>
                                    <m:t>∗</m:t>
                                  </m:r>
                                </m:sup>
                              </m:sSubSup>
                            </m:e>
                          </m:d>
                          <m:r>
                            <a:rPr lang="en-US" altLang="zh-CN" i="1">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𝒋</m:t>
                                  </m:r>
                                </m:e>
                                <m:sub>
                                  <m:r>
                                    <a:rPr lang="en-US" altLang="zh-CN" i="1">
                                      <a:latin typeface="Cambria Math" panose="02040503050406030204" pitchFamily="18" charset="0"/>
                                    </a:rPr>
                                    <m:t>𝐷</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a:latin typeface="Cambria Math" panose="02040503050406030204" pitchFamily="18" charset="0"/>
                                    </a:rPr>
                                    <m:t>𝒋</m:t>
                                  </m:r>
                                </m:e>
                                <m:sub>
                                  <m:r>
                                    <a:rPr lang="en-US" altLang="zh-CN" i="1">
                                      <a:latin typeface="Cambria Math" panose="02040503050406030204" pitchFamily="18" charset="0"/>
                                    </a:rPr>
                                    <m:t>𝐷</m:t>
                                  </m:r>
                                </m:sub>
                                <m:sup>
                                  <m:r>
                                    <a:rPr lang="en-US" altLang="zh-CN" b="0" i="1" smtClean="0">
                                      <a:latin typeface="Cambria Math" panose="02040503050406030204" pitchFamily="18" charset="0"/>
                                    </a:rPr>
                                    <m:t>∗</m:t>
                                  </m:r>
                                </m:sup>
                              </m:sSubSup>
                            </m:e>
                          </m:d>
                          <m:r>
                            <a:rPr lang="en-US" altLang="zh-CN" i="1">
                              <a:latin typeface="Cambria Math" panose="02040503050406030204" pitchFamily="18" charset="0"/>
                            </a:rPr>
                            <m:t>𝑑𝑥𝑑𝑦</m:t>
                          </m:r>
                        </m:e>
                      </m:nary>
                    </m:oMath>
                    <m:oMath xmlns:m="http://schemas.openxmlformats.org/officeDocument/2006/math">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m:t>
                          </m:r>
                        </m:sub>
                        <m:sup/>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𝑬</m:t>
                                  </m:r>
                                </m:e>
                                <m:sub>
                                  <m:r>
                                    <m:rPr>
                                      <m:sty m:val="p"/>
                                    </m:rPr>
                                    <a:rPr lang="en-US" altLang="zh-CN">
                                      <a:latin typeface="Cambria Math" panose="02040503050406030204" pitchFamily="18" charset="0"/>
                                    </a:rPr>
                                    <m:t>backward</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𝒋</m:t>
                                  </m:r>
                                </m:e>
                                <m:sub>
                                  <m:r>
                                    <a:rPr lang="en-US" altLang="zh-CN" i="1">
                                      <a:latin typeface="Cambria Math" panose="02040503050406030204" pitchFamily="18" charset="0"/>
                                    </a:rPr>
                                    <m:t>𝐷</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𝑬</m:t>
                                  </m:r>
                                </m:e>
                                <m:sub>
                                  <m:r>
                                    <m:rPr>
                                      <m:sty m:val="p"/>
                                    </m:rPr>
                                    <a:rPr lang="en-US" altLang="zh-CN">
                                      <a:latin typeface="Cambria Math" panose="02040503050406030204" pitchFamily="18" charset="0"/>
                                    </a:rPr>
                                    <m:t>backward</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𝒋</m:t>
                                  </m:r>
                                </m:e>
                                <m:sub>
                                  <m:r>
                                    <a:rPr lang="en-US" altLang="zh-CN" i="1">
                                      <a:latin typeface="Cambria Math" panose="02040503050406030204" pitchFamily="18" charset="0"/>
                                    </a:rPr>
                                    <m:t>𝐷</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b="1" i="1">
                                      <a:latin typeface="Cambria Math" panose="02040503050406030204" pitchFamily="18" charset="0"/>
                                    </a:rPr>
                                    <m:t>𝑬</m:t>
                                  </m:r>
                                </m:e>
                                <m:sub>
                                  <m:r>
                                    <m:rPr>
                                      <m:sty m:val="p"/>
                                    </m:rPr>
                                    <a:rPr lang="en-US" altLang="zh-CN">
                                      <a:latin typeface="Cambria Math" panose="02040503050406030204" pitchFamily="18" charset="0"/>
                                    </a:rPr>
                                    <m:t>backward</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1" i="1" smtClean="0">
                                      <a:latin typeface="Cambria Math" panose="02040503050406030204" pitchFamily="18" charset="0"/>
                                    </a:rPr>
                                    <m:t>𝒋</m:t>
                                  </m:r>
                                </m:e>
                                <m:sub>
                                  <m:r>
                                    <a:rPr lang="en-US" altLang="zh-CN" b="0" i="1" smtClean="0">
                                      <a:latin typeface="Cambria Math" panose="02040503050406030204" pitchFamily="18" charset="0"/>
                                    </a:rPr>
                                    <m:t>𝐷</m:t>
                                  </m:r>
                                </m:sub>
                              </m:sSub>
                              <m:r>
                                <a:rPr lang="en-US" altLang="zh-CN" i="1">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𝑬</m:t>
                                  </m:r>
                                </m:e>
                                <m:sub>
                                  <m:r>
                                    <m:rPr>
                                      <m:sty m:val="p"/>
                                    </m:rPr>
                                    <a:rPr lang="en-US" altLang="zh-CN">
                                      <a:latin typeface="Cambria Math" panose="02040503050406030204" pitchFamily="18" charset="0"/>
                                    </a:rPr>
                                    <m:t>backward</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1" i="1">
                                      <a:latin typeface="Cambria Math" panose="02040503050406030204" pitchFamily="18" charset="0"/>
                                    </a:rPr>
                                    <m:t>𝒋</m:t>
                                  </m:r>
                                </m:e>
                                <m:sub>
                                  <m:r>
                                    <a:rPr lang="en-US" altLang="zh-CN" i="1">
                                      <a:latin typeface="Cambria Math" panose="02040503050406030204" pitchFamily="18" charset="0"/>
                                    </a:rPr>
                                    <m:t>𝐷</m:t>
                                  </m:r>
                                </m:sub>
                                <m:sup>
                                  <m:r>
                                    <a:rPr lang="en-US" altLang="zh-CN" b="0" i="1" smtClean="0">
                                      <a:latin typeface="Cambria Math" panose="02040503050406030204" pitchFamily="18" charset="0"/>
                                    </a:rPr>
                                    <m:t>∗</m:t>
                                  </m:r>
                                </m:sup>
                              </m:sSubSup>
                            </m:e>
                          </m:d>
                          <m:r>
                            <a:rPr lang="en-US" altLang="zh-CN" i="1">
                              <a:latin typeface="Cambria Math" panose="02040503050406030204" pitchFamily="18" charset="0"/>
                            </a:rPr>
                            <m:t>𝑑𝑥𝑑𝑦</m:t>
                          </m:r>
                        </m:e>
                      </m:nary>
                    </m:oMath>
                  </m:oMathPara>
                </a14:m>
                <a:br>
                  <a:rPr lang="en-US" altLang="zh-CN" i="1">
                    <a:latin typeface="+mj-lt"/>
                  </a:rPr>
                </a:br>
                <a:endParaRPr lang="en-US" altLang="zh-CN">
                  <a:latin typeface="+mj-lt"/>
                </a:endParaRPr>
              </a:p>
              <a:p>
                <a:endParaRPr lang="en-US" altLang="zh-CN">
                  <a:latin typeface="+mj-lt"/>
                </a:endParaRPr>
              </a:p>
              <a:p>
                <a:r>
                  <a:rPr lang="en-US" altLang="zh-CN">
                    <a:latin typeface="+mj-lt"/>
                  </a:rPr>
                  <a:t>We may neglect the last two terms since they oscillate with time and their effect cancels in time average.</a:t>
                </a:r>
              </a:p>
            </p:txBody>
          </p:sp>
        </mc:Choice>
        <mc:Fallback xmlns="">
          <p:sp>
            <p:nvSpPr>
              <p:cNvPr id="2" name="文本框 1">
                <a:extLst>
                  <a:ext uri="{FF2B5EF4-FFF2-40B4-BE49-F238E27FC236}">
                    <a16:creationId xmlns:a16="http://schemas.microsoft.com/office/drawing/2014/main" id="{14192A93-72E0-883E-03DE-2201E08D42FC}"/>
                  </a:ext>
                </a:extLst>
              </p:cNvPr>
              <p:cNvSpPr txBox="1">
                <a:spLocks noRot="1" noChangeAspect="1" noMove="1" noResize="1" noEditPoints="1" noAdjustHandles="1" noChangeArrowheads="1" noChangeShapeType="1" noTextEdit="1"/>
              </p:cNvSpPr>
              <p:nvPr/>
            </p:nvSpPr>
            <p:spPr>
              <a:xfrm>
                <a:off x="134223" y="829733"/>
                <a:ext cx="12015444" cy="5018746"/>
              </a:xfrm>
              <a:prstGeom prst="rect">
                <a:avLst/>
              </a:prstGeom>
              <a:blipFill>
                <a:blip r:embed="rId4"/>
                <a:stretch>
                  <a:fillRect l="-406" t="-608" b="-1094"/>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D1309628-BB5B-6435-5DB9-887C46D8FBD9}"/>
              </a:ext>
            </a:extLst>
          </p:cNvPr>
          <p:cNvSpPr txBox="1"/>
          <p:nvPr/>
        </p:nvSpPr>
        <p:spPr>
          <a:xfrm>
            <a:off x="134224" y="6514050"/>
            <a:ext cx="11656503" cy="276999"/>
          </a:xfrm>
          <a:prstGeom prst="rect">
            <a:avLst/>
          </a:prstGeom>
          <a:noFill/>
        </p:spPr>
        <p:txBody>
          <a:bodyPr wrap="square" rtlCol="0">
            <a:spAutoFit/>
          </a:bodyPr>
          <a:lstStyle/>
          <a:p>
            <a:r>
              <a:rPr lang="en-US" altLang="zh-CN" sz="1200"/>
              <a:t>[1] Osgood Jr, Richard, and Xiang Meng. "Principles of photonic integrated circuits." </a:t>
            </a:r>
            <a:r>
              <a:rPr lang="en-US" altLang="zh-CN" sz="1200" i="1"/>
              <a:t>Graduate Texts in Physics</a:t>
            </a:r>
            <a:r>
              <a:rPr lang="en-US" altLang="zh-CN" sz="1200"/>
              <a:t> (2021).</a:t>
            </a:r>
            <a:endParaRPr lang="zh-CN" altLang="en-US" sz="1200"/>
          </a:p>
        </p:txBody>
      </p:sp>
      <p:sp>
        <p:nvSpPr>
          <p:cNvPr id="5" name="灯片编号占位符 4">
            <a:extLst>
              <a:ext uri="{FF2B5EF4-FFF2-40B4-BE49-F238E27FC236}">
                <a16:creationId xmlns:a16="http://schemas.microsoft.com/office/drawing/2014/main" id="{75A5382B-7DCB-3193-BDBA-0B25688EE463}"/>
              </a:ext>
            </a:extLst>
          </p:cNvPr>
          <p:cNvSpPr>
            <a:spLocks noGrp="1"/>
          </p:cNvSpPr>
          <p:nvPr>
            <p:ph type="sldNum" sz="quarter" idx="12"/>
          </p:nvPr>
        </p:nvSpPr>
        <p:spPr/>
        <p:txBody>
          <a:bodyPr/>
          <a:lstStyle/>
          <a:p>
            <a:fld id="{81360D91-3B06-4001-BEBA-7D60DA98D83B}" type="slidenum">
              <a:rPr lang="zh-CN" altLang="en-US" smtClean="0"/>
              <a:t>7</a:t>
            </a:fld>
            <a:endParaRPr lang="zh-CN" altLang="en-US"/>
          </a:p>
        </p:txBody>
      </p:sp>
    </p:spTree>
    <p:extLst>
      <p:ext uri="{BB962C8B-B14F-4D97-AF65-F5344CB8AC3E}">
        <p14:creationId xmlns:p14="http://schemas.microsoft.com/office/powerpoint/2010/main" val="2292142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F914E-2FAF-523D-0211-DD88B4C1A1C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6FFAA8B-1F66-C52A-2DD6-C71703B15470}"/>
                  </a:ext>
                </a:extLst>
              </p:cNvPr>
              <p:cNvSpPr txBox="1"/>
              <p:nvPr/>
            </p:nvSpPr>
            <p:spPr>
              <a:xfrm>
                <a:off x="134224" y="146807"/>
                <a:ext cx="9496338" cy="461665"/>
              </a:xfrm>
              <a:prstGeom prst="rect">
                <a:avLst/>
              </a:prstGeom>
              <a:noFill/>
            </p:spPr>
            <p:txBody>
              <a:bodyPr wrap="square" rtlCol="0">
                <a:spAutoFit/>
              </a:bodyPr>
              <a:lstStyle/>
              <a:p>
                <a:r>
                  <a:rPr lang="en-US" altLang="zh-CN" sz="2400"/>
                  <a:t>How to calculate </a:t>
                </a:r>
                <a14:m>
                  <m:oMath xmlns:m="http://schemas.openxmlformats.org/officeDocument/2006/math">
                    <m:r>
                      <a:rPr lang="en-US" altLang="zh-CN" sz="2400" i="1">
                        <a:latin typeface="Cambria Math" panose="02040503050406030204" pitchFamily="18" charset="0"/>
                      </a:rPr>
                      <m:t>𝜅</m:t>
                    </m:r>
                  </m:oMath>
                </a14:m>
                <a:r>
                  <a:rPr lang="zh-CN" altLang="en-US" sz="2400"/>
                  <a:t> </a:t>
                </a:r>
                <a:r>
                  <a:rPr lang="en-US" altLang="zh-CN" sz="2400"/>
                  <a:t>(continued)</a:t>
                </a:r>
                <a:endParaRPr lang="zh-CN" altLang="en-US" sz="2400"/>
              </a:p>
            </p:txBody>
          </p:sp>
        </mc:Choice>
        <mc:Fallback xmlns="">
          <p:sp>
            <p:nvSpPr>
              <p:cNvPr id="4" name="文本框 3">
                <a:extLst>
                  <a:ext uri="{FF2B5EF4-FFF2-40B4-BE49-F238E27FC236}">
                    <a16:creationId xmlns:a16="http://schemas.microsoft.com/office/drawing/2014/main" id="{C6FFAA8B-1F66-C52A-2DD6-C71703B15470}"/>
                  </a:ext>
                </a:extLst>
              </p:cNvPr>
              <p:cNvSpPr txBox="1">
                <a:spLocks noRot="1" noChangeAspect="1" noMove="1" noResize="1" noEditPoints="1" noAdjustHandles="1" noChangeArrowheads="1" noChangeShapeType="1" noTextEdit="1"/>
              </p:cNvSpPr>
              <p:nvPr/>
            </p:nvSpPr>
            <p:spPr>
              <a:xfrm>
                <a:off x="134224" y="146807"/>
                <a:ext cx="9496338" cy="461665"/>
              </a:xfrm>
              <a:prstGeom prst="rect">
                <a:avLst/>
              </a:prstGeom>
              <a:blipFill>
                <a:blip r:embed="rId3"/>
                <a:stretch>
                  <a:fillRect l="-963" t="-9211" b="-30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51AB5F4-4FF2-53C6-4F23-CFD17CD0E7FF}"/>
                  </a:ext>
                </a:extLst>
              </p:cNvPr>
              <p:cNvSpPr txBox="1"/>
              <p:nvPr/>
            </p:nvSpPr>
            <p:spPr>
              <a:xfrm>
                <a:off x="134223" y="829733"/>
                <a:ext cx="12015444" cy="5350439"/>
              </a:xfrm>
              <a:prstGeom prst="rect">
                <a:avLst/>
              </a:prstGeom>
              <a:noFill/>
            </p:spPr>
            <p:txBody>
              <a:bodyPr wrap="square" rtlCol="0">
                <a:spAutoFit/>
              </a:bodyPr>
              <a:lstStyle/>
              <a:p>
                <a:r>
                  <a:rPr lang="en-US" altLang="zh-CN"/>
                  <a:t>Then, we may write</a:t>
                </a:r>
              </a:p>
              <a:p>
                <a:endParaRPr lang="en-US" altLang="zh-CN"/>
              </a:p>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𝐴</m:t>
                                  </m:r>
                                </m:e>
                              </m:d>
                            </m:e>
                            <m:sup>
                              <m:r>
                                <a:rPr lang="en-US" altLang="zh-CN" i="1">
                                  <a:latin typeface="Cambria Math" panose="02040503050406030204" pitchFamily="18" charset="0"/>
                                </a:rPr>
                                <m:t>2</m:t>
                              </m:r>
                            </m:sup>
                          </m:sSup>
                        </m:num>
                        <m:den>
                          <m:r>
                            <a:rPr lang="en-US" altLang="zh-CN" i="1">
                              <a:latin typeface="Cambria Math" panose="02040503050406030204" pitchFamily="18" charset="0"/>
                            </a:rPr>
                            <m:t>𝑑𝑧</m:t>
                          </m:r>
                        </m:den>
                      </m:f>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4</m:t>
                          </m:r>
                        </m:den>
                      </m:f>
                      <m:nary>
                        <m:naryPr>
                          <m:chr m:val="∬"/>
                          <m:supHide m:val="on"/>
                          <m:ctrlPr>
                            <a:rPr lang="en-US" altLang="zh-CN" i="1">
                              <a:latin typeface="Cambria Math" panose="02040503050406030204" pitchFamily="18" charset="0"/>
                            </a:rPr>
                          </m:ctrlPr>
                        </m:naryPr>
                        <m:sub>
                          <m:r>
                            <a:rPr lang="en-US" altLang="zh-CN" i="1">
                              <a:latin typeface="Cambria Math" panose="02040503050406030204" pitchFamily="18" charset="0"/>
                            </a:rPr>
                            <m:t>∞</m:t>
                          </m:r>
                        </m:sub>
                        <m:sup/>
                        <m:e>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b="1" i="1">
                                      <a:latin typeface="Cambria Math" panose="02040503050406030204" pitchFamily="18" charset="0"/>
                                    </a:rPr>
                                    <m:t>𝑬</m:t>
                                  </m:r>
                                </m:e>
                                <m:sub>
                                  <m:r>
                                    <m:rPr>
                                      <m:sty m:val="p"/>
                                    </m:rPr>
                                    <a:rPr lang="en-US" altLang="zh-CN">
                                      <a:latin typeface="Cambria Math" panose="02040503050406030204" pitchFamily="18" charset="0"/>
                                    </a:rPr>
                                    <m:t>backward</m:t>
                                  </m:r>
                                </m:sub>
                              </m:sSub>
                              <m:r>
                                <a:rPr lang="en-US" altLang="zh-CN" b="0" i="1" smtClean="0">
                                  <a:latin typeface="Cambria Math" panose="02040503050406030204" pitchFamily="18" charset="0"/>
                                </a:rPr>
                                <m:t>⋅</m:t>
                              </m:r>
                              <m:sSubSup>
                                <m:sSubSupPr>
                                  <m:ctrlPr>
                                    <a:rPr lang="en-US" altLang="zh-CN" i="1">
                                      <a:latin typeface="Cambria Math" panose="02040503050406030204" pitchFamily="18" charset="0"/>
                                    </a:rPr>
                                  </m:ctrlPr>
                                </m:sSubSupPr>
                                <m:e>
                                  <m:r>
                                    <a:rPr lang="en-US" altLang="zh-CN" b="1" i="1">
                                      <a:latin typeface="Cambria Math" panose="02040503050406030204" pitchFamily="18" charset="0"/>
                                    </a:rPr>
                                    <m:t>𝒋</m:t>
                                  </m:r>
                                </m:e>
                                <m:sub>
                                  <m:r>
                                    <a:rPr lang="en-US" altLang="zh-CN" i="1">
                                      <a:latin typeface="Cambria Math" panose="02040503050406030204" pitchFamily="18" charset="0"/>
                                    </a:rPr>
                                    <m:t>𝐷</m:t>
                                  </m:r>
                                </m:sub>
                                <m:sup>
                                  <m:r>
                                    <a:rPr lang="en-US" altLang="zh-CN" i="1">
                                      <a:latin typeface="Cambria Math" panose="02040503050406030204" pitchFamily="18" charset="0"/>
                                    </a:rPr>
                                    <m:t>∗</m:t>
                                  </m:r>
                                </m:sup>
                              </m:sSubSup>
                              <m:r>
                                <a:rPr lang="en-US" altLang="zh-CN" i="1">
                                  <a:latin typeface="Cambria Math" panose="02040503050406030204" pitchFamily="18" charset="0"/>
                                </a:rPr>
                                <m:t>+</m:t>
                              </m:r>
                              <m:r>
                                <a:rPr lang="en-US" altLang="zh-CN"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e>
                          </m:d>
                          <m:r>
                            <a:rPr lang="en-US" altLang="zh-CN" i="1">
                              <a:latin typeface="Cambria Math" panose="02040503050406030204" pitchFamily="18" charset="0"/>
                            </a:rPr>
                            <m:t>𝑑𝑥𝑑𝑦</m:t>
                          </m:r>
                        </m:e>
                      </m:nary>
                    </m:oMath>
                    <m:oMath xmlns:m="http://schemas.openxmlformats.org/officeDocument/2006/math">
                      <m:r>
                        <a:rPr lang="en-US" altLang="zh-CN" b="0" i="1" smtClean="0">
                          <a:latin typeface="Cambria Math" panose="02040503050406030204" pitchFamily="18" charset="0"/>
                        </a:rPr>
                        <m:t>=</m:t>
                      </m:r>
                      <m:r>
                        <a:rPr lang="en-US" altLang="zh-CN" i="1">
                          <a:latin typeface="Cambria Math" panose="02040503050406030204" pitchFamily="18" charset="0"/>
                        </a:rPr>
                        <m:t>−</m:t>
                      </m:r>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1</m:t>
                          </m:r>
                        </m:num>
                        <m:den>
                          <m:r>
                            <a:rPr lang="en-US" altLang="zh-CN" i="1">
                              <a:solidFill>
                                <a:schemeClr val="tx1"/>
                              </a:solidFill>
                              <a:latin typeface="Cambria Math" panose="02040503050406030204" pitchFamily="18" charset="0"/>
                            </a:rPr>
                            <m:t>4</m:t>
                          </m:r>
                        </m:den>
                      </m:f>
                      <m:nary>
                        <m:naryPr>
                          <m:chr m:val="∬"/>
                          <m:supHide m:val="on"/>
                          <m:ctrlPr>
                            <a:rPr lang="en-US" altLang="zh-CN" i="1">
                              <a:solidFill>
                                <a:schemeClr val="tx1"/>
                              </a:solidFill>
                              <a:latin typeface="Cambria Math" panose="02040503050406030204" pitchFamily="18" charset="0"/>
                            </a:rPr>
                          </m:ctrlPr>
                        </m:naryPr>
                        <m:sub>
                          <m:r>
                            <a:rPr lang="en-US" altLang="zh-CN" i="1">
                              <a:solidFill>
                                <a:schemeClr val="tx1"/>
                              </a:solidFill>
                              <a:latin typeface="Cambria Math" panose="02040503050406030204" pitchFamily="18" charset="0"/>
                            </a:rPr>
                            <m:t>∞</m:t>
                          </m:r>
                        </m:sub>
                        <m:sup/>
                        <m:e>
                          <m:d>
                            <m:dPr>
                              <m:ctrlPr>
                                <a:rPr lang="en-US" altLang="zh-CN" i="1">
                                  <a:solidFill>
                                    <a:schemeClr val="tx1"/>
                                  </a:solidFill>
                                  <a:latin typeface="Cambria Math" panose="02040503050406030204" pitchFamily="18" charset="0"/>
                                </a:rPr>
                              </m:ctrlPr>
                            </m:dPr>
                            <m:e>
                              <m:r>
                                <a:rPr lang="en-US" altLang="zh-CN" i="1" smtClean="0">
                                  <a:solidFill>
                                    <a:schemeClr val="tx1"/>
                                  </a:solidFill>
                                  <a:latin typeface="Cambria Math" panose="02040503050406030204" pitchFamily="18" charset="0"/>
                                </a:rPr>
                                <m:t>𝐵</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d>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𝑒</m:t>
                                  </m:r>
                                </m:e>
                                <m:sup>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𝛽</m:t>
                                  </m:r>
                                  <m:r>
                                    <a:rPr lang="en-US" altLang="zh-CN" i="1">
                                      <a:solidFill>
                                        <a:schemeClr val="tx1"/>
                                      </a:solidFill>
                                      <a:latin typeface="Cambria Math" panose="02040503050406030204" pitchFamily="18" charset="0"/>
                                    </a:rPr>
                                    <m:t>𝑧</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𝜔</m:t>
                                  </m:r>
                                  <m:r>
                                    <a:rPr lang="en-US" altLang="zh-CN" i="1">
                                      <a:solidFill>
                                        <a:schemeClr val="tx1"/>
                                      </a:solidFill>
                                      <a:latin typeface="Cambria Math" panose="02040503050406030204" pitchFamily="18" charset="0"/>
                                    </a:rPr>
                                    <m:t>𝑡</m:t>
                                  </m:r>
                                </m:sup>
                              </m:sSup>
                              <m:f>
                                <m:fPr>
                                  <m:ctrlPr>
                                    <a:rPr lang="en-US" altLang="zh-CN" b="1"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1</m:t>
                                  </m:r>
                                </m:num>
                                <m:den>
                                  <m:rad>
                                    <m:radPr>
                                      <m:degHide m:val="on"/>
                                      <m:ctrlPr>
                                        <a:rPr lang="en-US" altLang="zh-CN" i="1">
                                          <a:solidFill>
                                            <a:schemeClr val="tx1"/>
                                          </a:solidFill>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e>
                                  </m:rad>
                                </m:den>
                              </m:f>
                              <m:r>
                                <a:rPr lang="en-US" altLang="zh-CN" b="1" i="1">
                                  <a:solidFill>
                                    <a:schemeClr val="tx1"/>
                                  </a:solidFill>
                                  <a:latin typeface="Cambria Math" panose="02040503050406030204" pitchFamily="18" charset="0"/>
                                </a:rPr>
                                <m:t>𝒆</m:t>
                              </m:r>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𝑖</m:t>
                              </m:r>
                              <m:r>
                                <a:rPr lang="en-US" altLang="zh-CN" i="1" smtClean="0">
                                  <a:solidFill>
                                    <a:schemeClr val="tx1"/>
                                  </a:solidFill>
                                  <a:latin typeface="Cambria Math" panose="02040503050406030204" pitchFamily="18" charset="0"/>
                                </a:rPr>
                                <m:t>𝜔</m:t>
                              </m:r>
                              <m:r>
                                <m:rPr>
                                  <m:sty m:val="p"/>
                                </m:rPr>
                                <a:rPr lang="en-US" altLang="zh-CN" smtClean="0">
                                  <a:solidFill>
                                    <a:schemeClr val="tx1"/>
                                  </a:solidFill>
                                  <a:latin typeface="Cambria Math" panose="02040503050406030204" pitchFamily="18" charset="0"/>
                                </a:rPr>
                                <m:t>Δ</m:t>
                              </m:r>
                              <m:r>
                                <a:rPr lang="en-US" altLang="zh-CN" i="1" smtClean="0">
                                  <a:solidFill>
                                    <a:schemeClr val="tx1"/>
                                  </a:solidFill>
                                  <a:latin typeface="Cambria Math" panose="02040503050406030204" pitchFamily="18" charset="0"/>
                                </a:rPr>
                                <m:t>𝜖</m:t>
                              </m:r>
                              <m:r>
                                <a:rPr lang="en-US" altLang="zh-CN" i="1" smtClean="0">
                                  <a:solidFill>
                                    <a:schemeClr val="tx1"/>
                                  </a:solidFill>
                                  <a:latin typeface="Cambria Math" panose="02040503050406030204" pitchFamily="18" charset="0"/>
                                </a:rPr>
                                <m:t>𝐴</m:t>
                              </m:r>
                              <m:sSup>
                                <m:sSupPr>
                                  <m:ctrlPr>
                                    <a:rPr lang="en-US" altLang="zh-CN" b="0" i="1" smtClean="0">
                                      <a:solidFill>
                                        <a:schemeClr val="tx1"/>
                                      </a:solidFill>
                                      <a:latin typeface="Cambria Math" panose="02040503050406030204" pitchFamily="18" charset="0"/>
                                    </a:rPr>
                                  </m:ctrlPr>
                                </m:sSupPr>
                                <m:e>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d>
                                </m:e>
                                <m:sup>
                                  <m:r>
                                    <a:rPr lang="en-US" altLang="zh-CN" b="0" i="1" smtClean="0">
                                      <a:solidFill>
                                        <a:schemeClr val="tx1"/>
                                      </a:solidFill>
                                      <a:latin typeface="Cambria Math" panose="02040503050406030204" pitchFamily="18" charset="0"/>
                                    </a:rPr>
                                    <m:t>∗</m:t>
                                  </m:r>
                                </m:sup>
                              </m:sSup>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𝑒</m:t>
                                  </m:r>
                                </m:e>
                                <m:sup>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𝛽</m:t>
                                  </m:r>
                                  <m:r>
                                    <a:rPr lang="en-US" altLang="zh-CN" i="1">
                                      <a:solidFill>
                                        <a:schemeClr val="tx1"/>
                                      </a:solidFill>
                                      <a:latin typeface="Cambria Math" panose="02040503050406030204" pitchFamily="18" charset="0"/>
                                    </a:rPr>
                                    <m:t>𝑧</m:t>
                                  </m:r>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𝜔</m:t>
                                  </m:r>
                                  <m:r>
                                    <a:rPr lang="en-US" altLang="zh-CN" i="1">
                                      <a:solidFill>
                                        <a:schemeClr val="tx1"/>
                                      </a:solidFill>
                                      <a:latin typeface="Cambria Math" panose="02040503050406030204" pitchFamily="18" charset="0"/>
                                    </a:rPr>
                                    <m:t>𝑡</m:t>
                                  </m:r>
                                </m:sup>
                              </m:sSup>
                              <m:f>
                                <m:fPr>
                                  <m:ctrlPr>
                                    <a:rPr lang="en-US" altLang="zh-CN" b="1"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1</m:t>
                                  </m:r>
                                </m:num>
                                <m:den>
                                  <m:rad>
                                    <m:radPr>
                                      <m:degHide m:val="on"/>
                                      <m:ctrlPr>
                                        <a:rPr lang="en-US" altLang="zh-CN" i="1">
                                          <a:solidFill>
                                            <a:schemeClr val="tx1"/>
                                          </a:solidFill>
                                          <a:latin typeface="Cambria Math" panose="02040503050406030204" pitchFamily="18" charset="0"/>
                                        </a:rPr>
                                      </m:ctrlPr>
                                    </m:radPr>
                                    <m:deg/>
                                    <m:e>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e>
                                  </m:rad>
                                </m:den>
                              </m:f>
                              <m:sSup>
                                <m:sSupPr>
                                  <m:ctrlPr>
                                    <a:rPr lang="en-US" altLang="zh-CN" b="1" i="1" smtClean="0">
                                      <a:solidFill>
                                        <a:schemeClr val="tx1"/>
                                      </a:solidFill>
                                      <a:latin typeface="Cambria Math" panose="02040503050406030204" pitchFamily="18" charset="0"/>
                                    </a:rPr>
                                  </m:ctrlPr>
                                </m:sSupPr>
                                <m:e>
                                  <m:r>
                                    <a:rPr lang="en-US" altLang="zh-CN" b="1" i="1">
                                      <a:solidFill>
                                        <a:schemeClr val="tx1"/>
                                      </a:solidFill>
                                      <a:latin typeface="Cambria Math" panose="02040503050406030204" pitchFamily="18" charset="0"/>
                                    </a:rPr>
                                    <m:t>𝒆</m:t>
                                  </m:r>
                                </m:e>
                                <m:sup>
                                  <m:r>
                                    <a:rPr lang="en-US" altLang="zh-CN" b="1" i="1" smtClean="0">
                                      <a:solidFill>
                                        <a:schemeClr val="tx1"/>
                                      </a:solidFill>
                                      <a:latin typeface="Cambria Math" panose="02040503050406030204" pitchFamily="18" charset="0"/>
                                    </a:rPr>
                                    <m:t>∗</m:t>
                                  </m:r>
                                </m:sup>
                              </m:sSup>
                              <m:r>
                                <a:rPr lang="en-US" altLang="zh-CN" i="1">
                                  <a:solidFill>
                                    <a:schemeClr val="tx1"/>
                                  </a:solidFill>
                                  <a:latin typeface="Cambria Math" panose="02040503050406030204" pitchFamily="18" charset="0"/>
                                </a:rPr>
                                <m:t>+</m:t>
                              </m:r>
                              <m:r>
                                <a:rPr lang="en-US" altLang="zh-CN" i="1" smtClean="0">
                                  <a:solidFill>
                                    <a:schemeClr val="tx1"/>
                                  </a:solidFill>
                                  <a:latin typeface="Cambria Math" panose="02040503050406030204" pitchFamily="18" charset="0"/>
                                </a:rPr>
                                <m:t>h</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𝑐</m:t>
                              </m:r>
                              <m:r>
                                <a:rPr lang="en-US" altLang="zh-CN" b="0" i="1" smtClean="0">
                                  <a:solidFill>
                                    <a:schemeClr val="tx1"/>
                                  </a:solidFill>
                                  <a:latin typeface="Cambria Math" panose="02040503050406030204" pitchFamily="18" charset="0"/>
                                </a:rPr>
                                <m:t>.</m:t>
                              </m:r>
                            </m:e>
                          </m:d>
                          <m:r>
                            <a:rPr lang="en-US" altLang="zh-CN" i="1">
                              <a:solidFill>
                                <a:schemeClr val="tx1"/>
                              </a:solidFill>
                              <a:latin typeface="Cambria Math" panose="02040503050406030204" pitchFamily="18" charset="0"/>
                            </a:rPr>
                            <m:t>𝑑𝑥𝑑𝑦</m:t>
                          </m:r>
                        </m:e>
                      </m:nary>
                    </m:oMath>
                    <m:oMath xmlns:m="http://schemas.openxmlformats.org/officeDocument/2006/math">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m:t>
                      </m:r>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𝜔</m:t>
                          </m:r>
                        </m:num>
                        <m:den>
                          <m:r>
                            <a:rPr lang="en-US" altLang="zh-CN" i="1">
                              <a:solidFill>
                                <a:schemeClr val="tx1"/>
                              </a:solidFill>
                              <a:latin typeface="Cambria Math" panose="02040503050406030204" pitchFamily="18" charset="0"/>
                            </a:rPr>
                            <m:t>4</m:t>
                          </m:r>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0</m:t>
                              </m:r>
                            </m:sub>
                          </m:sSub>
                        </m:den>
                      </m:f>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𝑒</m:t>
                          </m:r>
                        </m:e>
                        <m:sup>
                          <m:r>
                            <a:rPr lang="en-US" altLang="zh-CN" i="1">
                              <a:solidFill>
                                <a:schemeClr val="tx1"/>
                              </a:solidFill>
                              <a:latin typeface="Cambria Math" panose="02040503050406030204" pitchFamily="18" charset="0"/>
                            </a:rPr>
                            <m:t>−2</m:t>
                          </m:r>
                          <m:r>
                            <a:rPr lang="en-US" altLang="zh-CN" i="1">
                              <a:solidFill>
                                <a:schemeClr val="tx1"/>
                              </a:solidFill>
                              <a:latin typeface="Cambria Math" panose="02040503050406030204" pitchFamily="18" charset="0"/>
                            </a:rPr>
                            <m:t>𝑖</m:t>
                          </m:r>
                          <m:r>
                            <a:rPr lang="en-US" altLang="zh-CN" i="1">
                              <a:solidFill>
                                <a:schemeClr val="tx1"/>
                              </a:solidFill>
                              <a:latin typeface="Cambria Math" panose="02040503050406030204" pitchFamily="18" charset="0"/>
                            </a:rPr>
                            <m:t>𝛽</m:t>
                          </m:r>
                          <m:r>
                            <a:rPr lang="en-US" altLang="zh-CN" i="1">
                              <a:solidFill>
                                <a:schemeClr val="tx1"/>
                              </a:solidFill>
                              <a:latin typeface="Cambria Math" panose="02040503050406030204" pitchFamily="18" charset="0"/>
                            </a:rPr>
                            <m:t>𝑧</m:t>
                          </m:r>
                        </m:sup>
                      </m:sSup>
                      <m:r>
                        <a:rPr lang="en-US" altLang="zh-CN" i="1" smtClean="0">
                          <a:solidFill>
                            <a:schemeClr val="tx1"/>
                          </a:solidFill>
                          <a:latin typeface="Cambria Math" panose="02040503050406030204" pitchFamily="18" charset="0"/>
                        </a:rPr>
                        <m:t>𝐴</m:t>
                      </m:r>
                      <m:sSup>
                        <m:sSupPr>
                          <m:ctrlPr>
                            <a:rPr lang="en-US" altLang="zh-CN" i="1">
                              <a:solidFill>
                                <a:schemeClr val="tx1"/>
                              </a:solidFill>
                              <a:latin typeface="Cambria Math" panose="02040503050406030204" pitchFamily="18" charset="0"/>
                            </a:rPr>
                          </m:ctrlPr>
                        </m:sSupPr>
                        <m:e>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d>
                        </m:e>
                        <m:sup>
                          <m:r>
                            <a:rPr lang="en-US" altLang="zh-CN" i="1">
                              <a:solidFill>
                                <a:schemeClr val="tx1"/>
                              </a:solidFill>
                              <a:latin typeface="Cambria Math" panose="02040503050406030204" pitchFamily="18" charset="0"/>
                            </a:rPr>
                            <m:t>∗</m:t>
                          </m:r>
                        </m:sup>
                      </m:sSup>
                      <m:r>
                        <a:rPr lang="en-US" altLang="zh-CN" i="1">
                          <a:solidFill>
                            <a:schemeClr val="tx1"/>
                          </a:solidFill>
                          <a:latin typeface="Cambria Math" panose="02040503050406030204" pitchFamily="18" charset="0"/>
                        </a:rPr>
                        <m:t>𝐵</m:t>
                      </m:r>
                      <m:d>
                        <m:dPr>
                          <m:ctrlPr>
                            <a:rPr lang="en-US"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𝑧</m:t>
                          </m:r>
                        </m:e>
                      </m:d>
                      <m:nary>
                        <m:naryPr>
                          <m:chr m:val="∬"/>
                          <m:supHide m:val="on"/>
                          <m:ctrlPr>
                            <a:rPr lang="en-US" altLang="zh-CN" i="1">
                              <a:solidFill>
                                <a:schemeClr val="tx1"/>
                              </a:solidFill>
                              <a:latin typeface="Cambria Math" panose="02040503050406030204" pitchFamily="18" charset="0"/>
                            </a:rPr>
                          </m:ctrlPr>
                        </m:naryPr>
                        <m:sub>
                          <m:r>
                            <a:rPr lang="en-US" altLang="zh-CN" i="1">
                              <a:solidFill>
                                <a:schemeClr val="tx1"/>
                              </a:solidFill>
                              <a:latin typeface="Cambria Math" panose="02040503050406030204" pitchFamily="18" charset="0"/>
                            </a:rPr>
                            <m:t>∞</m:t>
                          </m:r>
                        </m:sub>
                        <m:sup/>
                        <m:e>
                          <m:r>
                            <m:rPr>
                              <m:sty m:val="p"/>
                            </m:rPr>
                            <a:rPr lang="en-US" altLang="zh-CN" smtClean="0">
                              <a:solidFill>
                                <a:schemeClr val="tx1"/>
                              </a:solidFill>
                              <a:latin typeface="Cambria Math" panose="02040503050406030204" pitchFamily="18" charset="0"/>
                            </a:rPr>
                            <m:t>Δ</m:t>
                          </m:r>
                          <m:r>
                            <a:rPr lang="en-US" altLang="zh-CN" i="1">
                              <a:solidFill>
                                <a:schemeClr val="tx1"/>
                              </a:solidFill>
                              <a:latin typeface="Cambria Math" panose="02040503050406030204" pitchFamily="18" charset="0"/>
                            </a:rPr>
                            <m:t>𝜖</m:t>
                          </m:r>
                          <m:r>
                            <a:rPr lang="en-US" altLang="zh-CN" b="1" i="1">
                              <a:solidFill>
                                <a:schemeClr val="tx1"/>
                              </a:solidFill>
                              <a:latin typeface="Cambria Math" panose="02040503050406030204" pitchFamily="18" charset="0"/>
                            </a:rPr>
                            <m:t>𝒆</m:t>
                          </m:r>
                          <m:r>
                            <a:rPr lang="en-US" altLang="zh-CN" i="1">
                              <a:solidFill>
                                <a:schemeClr val="tx1"/>
                              </a:solidFill>
                              <a:latin typeface="Cambria Math" panose="02040503050406030204" pitchFamily="18" charset="0"/>
                            </a:rPr>
                            <m:t>⋅</m:t>
                          </m:r>
                          <m:sSup>
                            <m:sSupPr>
                              <m:ctrlPr>
                                <a:rPr lang="en-US" altLang="zh-CN" b="1" i="1">
                                  <a:solidFill>
                                    <a:schemeClr val="tx1"/>
                                  </a:solidFill>
                                  <a:latin typeface="Cambria Math" panose="02040503050406030204" pitchFamily="18" charset="0"/>
                                </a:rPr>
                              </m:ctrlPr>
                            </m:sSupPr>
                            <m:e>
                              <m:r>
                                <a:rPr lang="en-US" altLang="zh-CN" b="1" i="1">
                                  <a:solidFill>
                                    <a:schemeClr val="tx1"/>
                                  </a:solidFill>
                                  <a:latin typeface="Cambria Math" panose="02040503050406030204" pitchFamily="18" charset="0"/>
                                </a:rPr>
                                <m:t>𝒆</m:t>
                              </m:r>
                            </m:e>
                            <m:sup>
                              <m:r>
                                <a:rPr lang="en-US" altLang="zh-CN" b="1" i="1">
                                  <a:solidFill>
                                    <a:schemeClr val="tx1"/>
                                  </a:solidFill>
                                  <a:latin typeface="Cambria Math" panose="02040503050406030204" pitchFamily="18" charset="0"/>
                                </a:rPr>
                                <m:t>∗</m:t>
                              </m:r>
                            </m:sup>
                          </m:sSup>
                          <m:r>
                            <a:rPr lang="en-US" altLang="zh-CN" i="1">
                              <a:solidFill>
                                <a:schemeClr val="tx1"/>
                              </a:solidFill>
                              <a:latin typeface="Cambria Math" panose="02040503050406030204" pitchFamily="18" charset="0"/>
                            </a:rPr>
                            <m:t>𝑑𝑥𝑑𝑦</m:t>
                          </m:r>
                        </m:e>
                      </m:nary>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h</m:t>
                      </m:r>
                      <m:r>
                        <a:rPr lang="en-US" altLang="zh-CN" i="1">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𝑐</m:t>
                      </m:r>
                      <m:r>
                        <a:rPr lang="en-US" altLang="zh-CN" i="1">
                          <a:solidFill>
                            <a:schemeClr val="tx1"/>
                          </a:solidFill>
                          <a:latin typeface="Cambria Math" panose="02040503050406030204" pitchFamily="18" charset="0"/>
                        </a:rPr>
                        <m:t>.</m:t>
                      </m:r>
                    </m:oMath>
                  </m:oMathPara>
                </a14:m>
                <a:br>
                  <a:rPr lang="en-US" altLang="zh-CN" i="1">
                    <a:latin typeface="+mj-lt"/>
                  </a:rPr>
                </a:br>
                <a:endParaRPr lang="en-US" altLang="zh-CN" i="1">
                  <a:latin typeface="+mj-lt"/>
                </a:endParaRPr>
              </a:p>
              <a:p>
                <a:endParaRPr lang="en-US" altLang="zh-CN" i="1">
                  <a:latin typeface="+mj-lt"/>
                </a:endParaRPr>
              </a:p>
              <a:p>
                <a:r>
                  <a:rPr lang="en-US" altLang="zh-CN"/>
                  <a:t>On the other hand, from the coupled mode equations we have:</a:t>
                </a:r>
              </a:p>
              <a:p>
                <a:endParaRPr lang="en-US" altLang="zh-CN"/>
              </a:p>
              <a:p>
                <a:pPr/>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𝑑</m:t>
                          </m:r>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𝐴</m:t>
                                  </m:r>
                                </m:e>
                              </m:d>
                            </m:e>
                            <m:sup>
                              <m:r>
                                <a:rPr lang="en-US" altLang="zh-CN" i="1">
                                  <a:latin typeface="Cambria Math" panose="02040503050406030204" pitchFamily="18" charset="0"/>
                                </a:rPr>
                                <m:t>2</m:t>
                              </m:r>
                            </m:sup>
                          </m:sSup>
                        </m:num>
                        <m:den>
                          <m:r>
                            <a:rPr lang="en-US" altLang="zh-CN" i="1">
                              <a:latin typeface="Cambria Math" panose="02040503050406030204" pitchFamily="18" charset="0"/>
                            </a:rPr>
                            <m:t>𝑑𝑧</m:t>
                          </m:r>
                        </m:den>
                      </m:f>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𝐴</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𝐵</m:t>
                      </m:r>
                      <m:r>
                        <a:rPr lang="en-US" altLang="zh-CN" i="1">
                          <a:latin typeface="Cambria Math" panose="02040503050406030204" pitchFamily="18" charset="0"/>
                        </a:rPr>
                        <m:t>𝑖</m:t>
                      </m:r>
                      <m:r>
                        <a:rPr lang="en-US" altLang="zh-CN" b="0" i="1" smtClean="0">
                          <a:latin typeface="Cambria Math" panose="02040503050406030204" pitchFamily="18" charset="0"/>
                        </a:rPr>
                        <m:t>𝜅</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m:oMathPara>
                </a14:m>
                <a:endParaRPr lang="en-US" altLang="zh-CN"/>
              </a:p>
              <a:p>
                <a:endParaRPr lang="en-US" altLang="zh-CN"/>
              </a:p>
              <a:p>
                <a:r>
                  <a:rPr lang="en-US" altLang="zh-CN"/>
                  <a:t>Comparing the two equations above, we have:</a:t>
                </a:r>
              </a:p>
              <a:p>
                <a:endParaRPr lang="en-US" altLang="zh-CN"/>
              </a:p>
              <a:p>
                <a:pPr/>
                <a14:m>
                  <m:oMathPara xmlns:m="http://schemas.openxmlformats.org/officeDocument/2006/math">
                    <m:oMathParaPr>
                      <m:jc m:val="centerGroup"/>
                    </m:oMathParaPr>
                    <m:oMath xmlns:m="http://schemas.openxmlformats.org/officeDocument/2006/math">
                      <m:r>
                        <a:rPr lang="en-US" altLang="zh-CN" i="1" smtClean="0">
                          <a:solidFill>
                            <a:srgbClr val="C00000"/>
                          </a:solidFill>
                          <a:latin typeface="Cambria Math" panose="02040503050406030204" pitchFamily="18" charset="0"/>
                        </a:rPr>
                        <m:t>𝜅</m:t>
                      </m:r>
                      <m:r>
                        <a:rPr lang="en-US" altLang="zh-CN" i="1" smtClean="0">
                          <a:solidFill>
                            <a:srgbClr val="C00000"/>
                          </a:solidFill>
                          <a:latin typeface="Cambria Math" panose="02040503050406030204" pitchFamily="18" charset="0"/>
                        </a:rPr>
                        <m:t>=−</m:t>
                      </m:r>
                      <m:f>
                        <m:fPr>
                          <m:ctrlPr>
                            <a:rPr lang="en-US" altLang="zh-CN" i="1">
                              <a:solidFill>
                                <a:srgbClr val="C00000"/>
                              </a:solidFill>
                              <a:latin typeface="Cambria Math" panose="02040503050406030204" pitchFamily="18" charset="0"/>
                            </a:rPr>
                          </m:ctrlPr>
                        </m:fPr>
                        <m:num>
                          <m:r>
                            <a:rPr lang="en-US" altLang="zh-CN" i="1">
                              <a:solidFill>
                                <a:srgbClr val="C00000"/>
                              </a:solidFill>
                              <a:latin typeface="Cambria Math" panose="02040503050406030204" pitchFamily="18" charset="0"/>
                            </a:rPr>
                            <m:t>𝜔</m:t>
                          </m:r>
                        </m:num>
                        <m:den>
                          <m:r>
                            <a:rPr lang="en-US" altLang="zh-CN" i="1">
                              <a:solidFill>
                                <a:srgbClr val="C00000"/>
                              </a:solidFill>
                              <a:latin typeface="Cambria Math" panose="02040503050406030204" pitchFamily="18" charset="0"/>
                            </a:rPr>
                            <m:t>4</m:t>
                          </m:r>
                          <m:sSub>
                            <m:sSubPr>
                              <m:ctrlPr>
                                <a:rPr lang="en-US" altLang="zh-CN"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𝑃</m:t>
                              </m:r>
                            </m:e>
                            <m:sub>
                              <m:r>
                                <a:rPr lang="en-US" altLang="zh-CN" i="1">
                                  <a:solidFill>
                                    <a:srgbClr val="C00000"/>
                                  </a:solidFill>
                                  <a:latin typeface="Cambria Math" panose="02040503050406030204" pitchFamily="18" charset="0"/>
                                </a:rPr>
                                <m:t>0</m:t>
                              </m:r>
                            </m:sub>
                          </m:sSub>
                        </m:den>
                      </m:f>
                      <m:sSup>
                        <m:sSupPr>
                          <m:ctrlPr>
                            <a:rPr lang="en-US" altLang="zh-CN" i="1" smtClean="0">
                              <a:solidFill>
                                <a:srgbClr val="C00000"/>
                              </a:solidFill>
                              <a:latin typeface="Cambria Math" panose="02040503050406030204" pitchFamily="18" charset="0"/>
                            </a:rPr>
                          </m:ctrlPr>
                        </m:sSupPr>
                        <m:e>
                          <m:r>
                            <a:rPr lang="en-US" altLang="zh-CN" i="1">
                              <a:solidFill>
                                <a:srgbClr val="C00000"/>
                              </a:solidFill>
                              <a:latin typeface="Cambria Math" panose="02040503050406030204" pitchFamily="18" charset="0"/>
                            </a:rPr>
                            <m:t>𝑒</m:t>
                          </m:r>
                        </m:e>
                        <m:sup>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𝑖</m:t>
                          </m:r>
                          <m:r>
                            <a:rPr lang="en-US" altLang="zh-CN" i="1">
                              <a:solidFill>
                                <a:srgbClr val="C00000"/>
                              </a:solidFill>
                              <a:latin typeface="Cambria Math" panose="02040503050406030204" pitchFamily="18" charset="0"/>
                            </a:rPr>
                            <m:t>2</m:t>
                          </m:r>
                          <m:r>
                            <a:rPr lang="en-US" altLang="zh-CN" i="1">
                              <a:solidFill>
                                <a:srgbClr val="C00000"/>
                              </a:solidFill>
                              <a:latin typeface="Cambria Math" panose="02040503050406030204" pitchFamily="18" charset="0"/>
                            </a:rPr>
                            <m:t>𝛽</m:t>
                          </m:r>
                          <m:r>
                            <a:rPr lang="en-US" altLang="zh-CN" i="1">
                              <a:solidFill>
                                <a:srgbClr val="C00000"/>
                              </a:solidFill>
                              <a:latin typeface="Cambria Math" panose="02040503050406030204" pitchFamily="18" charset="0"/>
                            </a:rPr>
                            <m:t>𝑧</m:t>
                          </m:r>
                        </m:sup>
                      </m:sSup>
                      <m:nary>
                        <m:naryPr>
                          <m:chr m:val="∬"/>
                          <m:supHide m:val="on"/>
                          <m:ctrlPr>
                            <a:rPr lang="en-US" altLang="zh-CN" i="1">
                              <a:solidFill>
                                <a:srgbClr val="C00000"/>
                              </a:solidFill>
                              <a:latin typeface="Cambria Math" panose="02040503050406030204" pitchFamily="18" charset="0"/>
                            </a:rPr>
                          </m:ctrlPr>
                        </m:naryPr>
                        <m:sub>
                          <m:r>
                            <a:rPr lang="en-US" altLang="zh-CN" i="1">
                              <a:solidFill>
                                <a:srgbClr val="C00000"/>
                              </a:solidFill>
                              <a:latin typeface="Cambria Math" panose="02040503050406030204" pitchFamily="18" charset="0"/>
                            </a:rPr>
                            <m:t>∞</m:t>
                          </m:r>
                        </m:sub>
                        <m:sup/>
                        <m:e>
                          <m:r>
                            <m:rPr>
                              <m:sty m:val="p"/>
                            </m:rPr>
                            <a:rPr lang="en-US" altLang="zh-CN">
                              <a:solidFill>
                                <a:srgbClr val="C00000"/>
                              </a:solidFill>
                              <a:latin typeface="Cambria Math" panose="02040503050406030204" pitchFamily="18" charset="0"/>
                            </a:rPr>
                            <m:t>Δ</m:t>
                          </m:r>
                          <m:r>
                            <a:rPr lang="en-US" altLang="zh-CN" i="1">
                              <a:solidFill>
                                <a:srgbClr val="C00000"/>
                              </a:solidFill>
                              <a:latin typeface="Cambria Math" panose="02040503050406030204" pitchFamily="18" charset="0"/>
                            </a:rPr>
                            <m:t>𝜖</m:t>
                          </m:r>
                          <m:sSup>
                            <m:sSupPr>
                              <m:ctrlPr>
                                <a:rPr lang="en-US" altLang="zh-CN" b="1" i="1">
                                  <a:solidFill>
                                    <a:srgbClr val="C00000"/>
                                  </a:solidFill>
                                  <a:latin typeface="Cambria Math" panose="02040503050406030204" pitchFamily="18" charset="0"/>
                                </a:rPr>
                              </m:ctrlPr>
                            </m:sSupPr>
                            <m:e>
                              <m:r>
                                <a:rPr lang="en-US" altLang="zh-CN" b="1" i="1">
                                  <a:solidFill>
                                    <a:srgbClr val="C00000"/>
                                  </a:solidFill>
                                  <a:latin typeface="Cambria Math" panose="02040503050406030204" pitchFamily="18" charset="0"/>
                                </a:rPr>
                                <m:t>𝒆</m:t>
                              </m:r>
                            </m:e>
                            <m:sup>
                              <m:r>
                                <a:rPr lang="en-US" altLang="zh-CN" b="1" i="1">
                                  <a:solidFill>
                                    <a:srgbClr val="C00000"/>
                                  </a:solidFill>
                                  <a:latin typeface="Cambria Math" panose="02040503050406030204" pitchFamily="18" charset="0"/>
                                </a:rPr>
                                <m:t>∗</m:t>
                              </m:r>
                            </m:sup>
                          </m:sSup>
                          <m:d>
                            <m:dPr>
                              <m:ctrlPr>
                                <a:rPr lang="en-US" altLang="zh-CN" b="0" i="1" smtClean="0">
                                  <a:solidFill>
                                    <a:srgbClr val="C00000"/>
                                  </a:solidFill>
                                  <a:latin typeface="Cambria Math" panose="02040503050406030204" pitchFamily="18" charset="0"/>
                                </a:rPr>
                              </m:ctrlPr>
                            </m:dPr>
                            <m:e>
                              <m:r>
                                <a:rPr lang="en-US" altLang="zh-CN" b="0" i="1" smtClean="0">
                                  <a:solidFill>
                                    <a:srgbClr val="C00000"/>
                                  </a:solidFill>
                                  <a:latin typeface="Cambria Math" panose="02040503050406030204" pitchFamily="18" charset="0"/>
                                </a:rPr>
                                <m:t>𝑥</m:t>
                              </m:r>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𝑦</m:t>
                              </m:r>
                            </m:e>
                          </m:d>
                          <m:r>
                            <a:rPr lang="en-US" altLang="zh-CN" i="1">
                              <a:solidFill>
                                <a:srgbClr val="C00000"/>
                              </a:solidFill>
                              <a:latin typeface="Cambria Math" panose="02040503050406030204" pitchFamily="18" charset="0"/>
                            </a:rPr>
                            <m:t>⋅</m:t>
                          </m:r>
                          <m:r>
                            <a:rPr lang="en-US" altLang="zh-CN" b="1" i="1">
                              <a:solidFill>
                                <a:srgbClr val="C00000"/>
                              </a:solidFill>
                              <a:latin typeface="Cambria Math" panose="02040503050406030204" pitchFamily="18" charset="0"/>
                            </a:rPr>
                            <m:t>𝒆</m:t>
                          </m:r>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𝑥</m:t>
                              </m:r>
                              <m:r>
                                <a:rPr lang="en-US" altLang="zh-CN" i="1">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rPr>
                                <m:t>𝑦</m:t>
                              </m:r>
                            </m:e>
                          </m:d>
                          <m:r>
                            <a:rPr lang="en-US" altLang="zh-CN" i="1">
                              <a:solidFill>
                                <a:srgbClr val="C00000"/>
                              </a:solidFill>
                              <a:latin typeface="Cambria Math" panose="02040503050406030204" pitchFamily="18" charset="0"/>
                            </a:rPr>
                            <m:t>𝑑𝑥𝑑𝑦</m:t>
                          </m:r>
                        </m:e>
                      </m:nary>
                    </m:oMath>
                  </m:oMathPara>
                </a14:m>
                <a:endParaRPr lang="en-US" altLang="zh-CN" i="1">
                  <a:solidFill>
                    <a:srgbClr val="C00000"/>
                  </a:solidFill>
                  <a:latin typeface="+mj-lt"/>
                </a:endParaRPr>
              </a:p>
            </p:txBody>
          </p:sp>
        </mc:Choice>
        <mc:Fallback xmlns="">
          <p:sp>
            <p:nvSpPr>
              <p:cNvPr id="2" name="文本框 1">
                <a:extLst>
                  <a:ext uri="{FF2B5EF4-FFF2-40B4-BE49-F238E27FC236}">
                    <a16:creationId xmlns:a16="http://schemas.microsoft.com/office/drawing/2014/main" id="{251AB5F4-4FF2-53C6-4F23-CFD17CD0E7FF}"/>
                  </a:ext>
                </a:extLst>
              </p:cNvPr>
              <p:cNvSpPr txBox="1">
                <a:spLocks noRot="1" noChangeAspect="1" noMove="1" noResize="1" noEditPoints="1" noAdjustHandles="1" noChangeArrowheads="1" noChangeShapeType="1" noTextEdit="1"/>
              </p:cNvSpPr>
              <p:nvPr/>
            </p:nvSpPr>
            <p:spPr>
              <a:xfrm>
                <a:off x="134223" y="829733"/>
                <a:ext cx="12015444" cy="5350439"/>
              </a:xfrm>
              <a:prstGeom prst="rect">
                <a:avLst/>
              </a:prstGeom>
              <a:blipFill>
                <a:blip r:embed="rId4"/>
                <a:stretch>
                  <a:fillRect l="-406" t="-56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EED2C0FA-733C-14B7-A183-9234A6C227D3}"/>
              </a:ext>
            </a:extLst>
          </p:cNvPr>
          <p:cNvSpPr txBox="1"/>
          <p:nvPr/>
        </p:nvSpPr>
        <p:spPr>
          <a:xfrm>
            <a:off x="134224" y="6514050"/>
            <a:ext cx="11656503" cy="276999"/>
          </a:xfrm>
          <a:prstGeom prst="rect">
            <a:avLst/>
          </a:prstGeom>
          <a:noFill/>
        </p:spPr>
        <p:txBody>
          <a:bodyPr wrap="square" rtlCol="0">
            <a:spAutoFit/>
          </a:bodyPr>
          <a:lstStyle/>
          <a:p>
            <a:r>
              <a:rPr lang="en-US" altLang="zh-CN" sz="1200"/>
              <a:t>[1] Osgood Jr, Richard, and Xiang Meng. "Principles of photonic integrated circuits." </a:t>
            </a:r>
            <a:r>
              <a:rPr lang="en-US" altLang="zh-CN" sz="1200" i="1"/>
              <a:t>Graduate Texts in Physics</a:t>
            </a:r>
            <a:r>
              <a:rPr lang="en-US" altLang="zh-CN" sz="1200"/>
              <a:t> (2021).</a:t>
            </a:r>
            <a:endParaRPr lang="zh-CN" altLang="en-US" sz="1200"/>
          </a:p>
        </p:txBody>
      </p:sp>
      <p:sp>
        <p:nvSpPr>
          <p:cNvPr id="5" name="矩形 4">
            <a:extLst>
              <a:ext uri="{FF2B5EF4-FFF2-40B4-BE49-F238E27FC236}">
                <a16:creationId xmlns:a16="http://schemas.microsoft.com/office/drawing/2014/main" id="{81688DC8-C967-42F2-713D-6ED2373950C2}"/>
              </a:ext>
            </a:extLst>
          </p:cNvPr>
          <p:cNvSpPr/>
          <p:nvPr/>
        </p:nvSpPr>
        <p:spPr>
          <a:xfrm>
            <a:off x="8254112" y="4472016"/>
            <a:ext cx="2918713" cy="178646"/>
          </a:xfrm>
          <a:prstGeom prst="rect">
            <a:avLst/>
          </a:prstGeom>
          <a:solidFill>
            <a:schemeClr val="bg2">
              <a:lumMod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78910823-C9DB-DFC7-B0C4-3FEEF7D5A80A}"/>
              </a:ext>
            </a:extLst>
          </p:cNvPr>
          <p:cNvCxnSpPr/>
          <p:nvPr/>
        </p:nvCxnSpPr>
        <p:spPr>
          <a:xfrm>
            <a:off x="7874924" y="4561339"/>
            <a:ext cx="3791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直接箭头连接符 7">
            <a:extLst>
              <a:ext uri="{FF2B5EF4-FFF2-40B4-BE49-F238E27FC236}">
                <a16:creationId xmlns:a16="http://schemas.microsoft.com/office/drawing/2014/main" id="{B8920491-1383-1B59-F0D0-92894FF9166A}"/>
              </a:ext>
            </a:extLst>
          </p:cNvPr>
          <p:cNvCxnSpPr/>
          <p:nvPr/>
        </p:nvCxnSpPr>
        <p:spPr>
          <a:xfrm>
            <a:off x="11172825" y="4561339"/>
            <a:ext cx="3791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5086FF8-650F-8529-FDFD-7D30D4BB0D42}"/>
                  </a:ext>
                </a:extLst>
              </p:cNvPr>
              <p:cNvSpPr txBox="1"/>
              <p:nvPr/>
            </p:nvSpPr>
            <p:spPr>
              <a:xfrm>
                <a:off x="7148040" y="4650662"/>
                <a:ext cx="1832957"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𝑧</m:t>
                          </m:r>
                        </m:e>
                      </m:d>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𝐴</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𝑧</m:t>
                                  </m:r>
                                </m:e>
                              </m:d>
                            </m:e>
                          </m:d>
                        </m:e>
                        <m:sup>
                          <m:r>
                            <a:rPr lang="en-US" altLang="zh-CN" sz="1400" b="0" i="1" smtClean="0">
                              <a:latin typeface="Cambria Math" panose="02040503050406030204" pitchFamily="18" charset="0"/>
                            </a:rPr>
                            <m:t>2</m:t>
                          </m:r>
                        </m:sup>
                      </m:sSup>
                    </m:oMath>
                  </m:oMathPara>
                </a14:m>
                <a:endParaRPr lang="zh-CN" altLang="en-US" sz="1400"/>
              </a:p>
            </p:txBody>
          </p:sp>
        </mc:Choice>
        <mc:Fallback xmlns="">
          <p:sp>
            <p:nvSpPr>
              <p:cNvPr id="9" name="文本框 8">
                <a:extLst>
                  <a:ext uri="{FF2B5EF4-FFF2-40B4-BE49-F238E27FC236}">
                    <a16:creationId xmlns:a16="http://schemas.microsoft.com/office/drawing/2014/main" id="{75086FF8-650F-8529-FDFD-7D30D4BB0D42}"/>
                  </a:ext>
                </a:extLst>
              </p:cNvPr>
              <p:cNvSpPr txBox="1">
                <a:spLocks noRot="1" noChangeAspect="1" noMove="1" noResize="1" noEditPoints="1" noAdjustHandles="1" noChangeArrowheads="1" noChangeShapeType="1" noTextEdit="1"/>
              </p:cNvSpPr>
              <p:nvPr/>
            </p:nvSpPr>
            <p:spPr>
              <a:xfrm>
                <a:off x="7148040" y="4650662"/>
                <a:ext cx="1832957" cy="30777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259BB4E-300D-7091-61CD-B1920ECCF931}"/>
                  </a:ext>
                </a:extLst>
              </p:cNvPr>
              <p:cNvSpPr txBox="1"/>
              <p:nvPr/>
            </p:nvSpPr>
            <p:spPr>
              <a:xfrm>
                <a:off x="9868727" y="4650662"/>
                <a:ext cx="228094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𝑃</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𝑧</m:t>
                          </m:r>
                          <m:r>
                            <a:rPr lang="en-US" altLang="zh-CN" sz="1400" b="0" i="1" smtClean="0">
                              <a:latin typeface="Cambria Math" panose="02040503050406030204" pitchFamily="18" charset="0"/>
                            </a:rPr>
                            <m:t>+</m:t>
                          </m:r>
                          <m:r>
                            <m:rPr>
                              <m:sty m:val="p"/>
                            </m:rPr>
                            <a:rPr lang="en-US" altLang="zh-CN" sz="1400" b="0" i="0" smtClean="0">
                              <a:latin typeface="Cambria Math" panose="02040503050406030204" pitchFamily="18" charset="0"/>
                            </a:rPr>
                            <m:t>Δ</m:t>
                          </m:r>
                          <m:r>
                            <a:rPr lang="en-US" altLang="zh-CN" sz="1400" b="0" i="1" smtClean="0">
                              <a:latin typeface="Cambria Math" panose="02040503050406030204" pitchFamily="18" charset="0"/>
                            </a:rPr>
                            <m:t>𝑧</m:t>
                          </m:r>
                        </m:e>
                      </m:d>
                      <m:r>
                        <a:rPr lang="en-US" altLang="zh-CN" sz="1400" b="0" i="1" smtClean="0">
                          <a:latin typeface="Cambria Math" panose="02040503050406030204" pitchFamily="18" charset="0"/>
                        </a:rPr>
                        <m:t>=</m:t>
                      </m:r>
                      <m:sSup>
                        <m:sSupPr>
                          <m:ctrlPr>
                            <a:rPr lang="en-US" altLang="zh-CN" sz="1400" b="0" i="1" smtClean="0">
                              <a:latin typeface="Cambria Math" panose="02040503050406030204" pitchFamily="18" charset="0"/>
                            </a:rPr>
                          </m:ctrlPr>
                        </m:sSupPr>
                        <m:e>
                          <m:d>
                            <m:dPr>
                              <m:begChr m:val="|"/>
                              <m:endChr m:val="|"/>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𝐴</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𝑧</m:t>
                                  </m:r>
                                  <m:r>
                                    <a:rPr lang="en-US" altLang="zh-CN" sz="1400" b="0" i="1" smtClean="0">
                                      <a:latin typeface="Cambria Math" panose="02040503050406030204" pitchFamily="18" charset="0"/>
                                    </a:rPr>
                                    <m:t>+</m:t>
                                  </m:r>
                                  <m:r>
                                    <m:rPr>
                                      <m:sty m:val="p"/>
                                    </m:rPr>
                                    <a:rPr lang="en-US" altLang="zh-CN" sz="1400" b="0" i="0" smtClean="0">
                                      <a:latin typeface="Cambria Math" panose="02040503050406030204" pitchFamily="18" charset="0"/>
                                    </a:rPr>
                                    <m:t>Δ</m:t>
                                  </m:r>
                                  <m:r>
                                    <a:rPr lang="en-US" altLang="zh-CN" sz="1400" b="0" i="1" smtClean="0">
                                      <a:latin typeface="Cambria Math" panose="02040503050406030204" pitchFamily="18" charset="0"/>
                                    </a:rPr>
                                    <m:t>𝑧</m:t>
                                  </m:r>
                                </m:e>
                              </m:d>
                            </m:e>
                          </m:d>
                        </m:e>
                        <m:sup>
                          <m:r>
                            <a:rPr lang="en-US" altLang="zh-CN" sz="1400" b="0" i="1" smtClean="0">
                              <a:latin typeface="Cambria Math" panose="02040503050406030204" pitchFamily="18" charset="0"/>
                            </a:rPr>
                            <m:t>2</m:t>
                          </m:r>
                        </m:sup>
                      </m:sSup>
                    </m:oMath>
                  </m:oMathPara>
                </a14:m>
                <a:endParaRPr lang="zh-CN" altLang="en-US" sz="1400"/>
              </a:p>
            </p:txBody>
          </p:sp>
        </mc:Choice>
        <mc:Fallback xmlns="">
          <p:sp>
            <p:nvSpPr>
              <p:cNvPr id="10" name="文本框 9">
                <a:extLst>
                  <a:ext uri="{FF2B5EF4-FFF2-40B4-BE49-F238E27FC236}">
                    <a16:creationId xmlns:a16="http://schemas.microsoft.com/office/drawing/2014/main" id="{B259BB4E-300D-7091-61CD-B1920ECCF931}"/>
                  </a:ext>
                </a:extLst>
              </p:cNvPr>
              <p:cNvSpPr txBox="1">
                <a:spLocks noRot="1" noChangeAspect="1" noMove="1" noResize="1" noEditPoints="1" noAdjustHandles="1" noChangeArrowheads="1" noChangeShapeType="1" noTextEdit="1"/>
              </p:cNvSpPr>
              <p:nvPr/>
            </p:nvSpPr>
            <p:spPr>
              <a:xfrm>
                <a:off x="9868727" y="4650662"/>
                <a:ext cx="2280940" cy="307777"/>
              </a:xfrm>
              <a:prstGeom prst="rect">
                <a:avLst/>
              </a:prstGeom>
              <a:blipFill>
                <a:blip r:embed="rId6"/>
                <a:stretch>
                  <a:fillRect/>
                </a:stretch>
              </a:blipFill>
            </p:spPr>
            <p:txBody>
              <a:bodyPr/>
              <a:lstStyle/>
              <a:p>
                <a:r>
                  <a:rPr lang="zh-CN" altLang="en-US">
                    <a:noFill/>
                  </a:rPr>
                  <a:t> </a:t>
                </a:r>
              </a:p>
            </p:txBody>
          </p:sp>
        </mc:Fallback>
      </mc:AlternateContent>
      <p:cxnSp>
        <p:nvCxnSpPr>
          <p:cNvPr id="11" name="直接箭头连接符 10">
            <a:extLst>
              <a:ext uri="{FF2B5EF4-FFF2-40B4-BE49-F238E27FC236}">
                <a16:creationId xmlns:a16="http://schemas.microsoft.com/office/drawing/2014/main" id="{51CF7D2C-B257-47AD-3714-019EE6CF2C3D}"/>
              </a:ext>
            </a:extLst>
          </p:cNvPr>
          <p:cNvCxnSpPr>
            <a:cxnSpLocks/>
          </p:cNvCxnSpPr>
          <p:nvPr/>
        </p:nvCxnSpPr>
        <p:spPr>
          <a:xfrm flipV="1">
            <a:off x="9450867" y="4115916"/>
            <a:ext cx="0" cy="3561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935846E-C53A-CAAC-1938-8481A741972A}"/>
                  </a:ext>
                </a:extLst>
              </p:cNvPr>
              <p:cNvSpPr txBox="1"/>
              <p:nvPr/>
            </p:nvSpPr>
            <p:spPr>
              <a:xfrm>
                <a:off x="9507153" y="3983774"/>
                <a:ext cx="2280940" cy="5329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400" b="0" i="0" smtClean="0">
                          <a:latin typeface="Cambria Math" panose="02040503050406030204" pitchFamily="18" charset="0"/>
                        </a:rPr>
                        <m:t>Δ</m:t>
                      </m:r>
                      <m:r>
                        <a:rPr lang="en-US" altLang="zh-CN" sz="1400" b="0" i="1" smtClean="0">
                          <a:latin typeface="Cambria Math" panose="02040503050406030204" pitchFamily="18" charset="0"/>
                        </a:rPr>
                        <m:t>𝑃</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𝑑𝑧</m:t>
                      </m:r>
                      <m:nary>
                        <m:naryPr>
                          <m:chr m:val="∬"/>
                          <m:subHide m:val="on"/>
                          <m:supHide m:val="on"/>
                          <m:ctrlPr>
                            <a:rPr lang="en-US" altLang="zh-CN" sz="1400" b="0" i="1" smtClean="0">
                              <a:latin typeface="Cambria Math" panose="02040503050406030204" pitchFamily="18" charset="0"/>
                            </a:rPr>
                          </m:ctrlPr>
                        </m:naryPr>
                        <m:sub/>
                        <m:sup/>
                        <m:e>
                          <m:sSub>
                            <m:sSubPr>
                              <m:ctrlPr>
                                <a:rPr lang="en-US" altLang="zh-CN" sz="1400" b="1" i="1" smtClean="0">
                                  <a:latin typeface="Cambria Math" panose="02040503050406030204" pitchFamily="18" charset="0"/>
                                </a:rPr>
                              </m:ctrlPr>
                            </m:sSubPr>
                            <m:e>
                              <m:r>
                                <a:rPr lang="en-US" altLang="zh-CN" sz="1400" b="1" i="1">
                                  <a:latin typeface="Cambria Math" panose="02040503050406030204" pitchFamily="18" charset="0"/>
                                </a:rPr>
                                <m:t>𝑬</m:t>
                              </m:r>
                            </m:e>
                            <m:sub>
                              <m:r>
                                <m:rPr>
                                  <m:sty m:val="p"/>
                                </m:rPr>
                                <a:rPr lang="en-US" altLang="zh-CN" sz="1400" b="0" i="0" smtClean="0">
                                  <a:latin typeface="Cambria Math" panose="02040503050406030204" pitchFamily="18" charset="0"/>
                                </a:rPr>
                                <m:t>back</m:t>
                              </m:r>
                            </m:sub>
                          </m:sSub>
                          <m:r>
                            <a:rPr lang="en-US" altLang="zh-CN" sz="1400" b="1"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b="1" i="1">
                                  <a:latin typeface="Cambria Math" panose="02040503050406030204" pitchFamily="18" charset="0"/>
                                </a:rPr>
                                <m:t>𝒋</m:t>
                              </m:r>
                            </m:e>
                            <m:sub>
                              <m:r>
                                <a:rPr lang="en-US" altLang="zh-CN" sz="1400" i="1">
                                  <a:latin typeface="Cambria Math" panose="02040503050406030204" pitchFamily="18" charset="0"/>
                                </a:rPr>
                                <m:t>𝐷</m:t>
                              </m:r>
                            </m:sub>
                          </m:sSub>
                          <m:r>
                            <a:rPr lang="en-US" altLang="zh-CN" sz="1400" b="0" i="1" smtClean="0">
                              <a:latin typeface="Cambria Math" panose="02040503050406030204" pitchFamily="18" charset="0"/>
                            </a:rPr>
                            <m:t>𝑑𝑥𝑑𝑦</m:t>
                          </m:r>
                        </m:e>
                      </m:nary>
                    </m:oMath>
                  </m:oMathPara>
                </a14:m>
                <a:endParaRPr lang="zh-CN" altLang="en-US" sz="1400"/>
              </a:p>
            </p:txBody>
          </p:sp>
        </mc:Choice>
        <mc:Fallback xmlns="">
          <p:sp>
            <p:nvSpPr>
              <p:cNvPr id="14" name="文本框 13">
                <a:extLst>
                  <a:ext uri="{FF2B5EF4-FFF2-40B4-BE49-F238E27FC236}">
                    <a16:creationId xmlns:a16="http://schemas.microsoft.com/office/drawing/2014/main" id="{0935846E-C53A-CAAC-1938-8481A741972A}"/>
                  </a:ext>
                </a:extLst>
              </p:cNvPr>
              <p:cNvSpPr txBox="1">
                <a:spLocks noRot="1" noChangeAspect="1" noMove="1" noResize="1" noEditPoints="1" noAdjustHandles="1" noChangeArrowheads="1" noChangeShapeType="1" noTextEdit="1"/>
              </p:cNvSpPr>
              <p:nvPr/>
            </p:nvSpPr>
            <p:spPr>
              <a:xfrm>
                <a:off x="9507153" y="3983774"/>
                <a:ext cx="2280940" cy="532903"/>
              </a:xfrm>
              <a:prstGeom prst="rect">
                <a:avLst/>
              </a:prstGeom>
              <a:blipFill>
                <a:blip r:embed="rId7"/>
                <a:stretch>
                  <a:fillRect t="-164368" r="-1872" b="-235632"/>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1FCC53FD-7EA8-10A8-6AF4-1D7FD2C2187B}"/>
              </a:ext>
            </a:extLst>
          </p:cNvPr>
          <p:cNvSpPr txBox="1"/>
          <p:nvPr/>
        </p:nvSpPr>
        <p:spPr>
          <a:xfrm>
            <a:off x="7595843" y="5047761"/>
            <a:ext cx="4461934" cy="369332"/>
          </a:xfrm>
          <a:prstGeom prst="rect">
            <a:avLst/>
          </a:prstGeom>
          <a:noFill/>
        </p:spPr>
        <p:txBody>
          <a:bodyPr wrap="square" rtlCol="0">
            <a:spAutoFit/>
          </a:bodyPr>
          <a:lstStyle/>
          <a:p>
            <a:pPr algn="ctr"/>
            <a:r>
              <a:rPr lang="en-US" altLang="zh-CN"/>
              <a:t>Illustration of power in forward wave</a:t>
            </a:r>
          </a:p>
        </p:txBody>
      </p:sp>
      <p:sp>
        <p:nvSpPr>
          <p:cNvPr id="6" name="灯片编号占位符 5">
            <a:extLst>
              <a:ext uri="{FF2B5EF4-FFF2-40B4-BE49-F238E27FC236}">
                <a16:creationId xmlns:a16="http://schemas.microsoft.com/office/drawing/2014/main" id="{F36B49D1-FDCE-6343-56A3-C1B330B35C1B}"/>
              </a:ext>
            </a:extLst>
          </p:cNvPr>
          <p:cNvSpPr>
            <a:spLocks noGrp="1"/>
          </p:cNvSpPr>
          <p:nvPr>
            <p:ph type="sldNum" sz="quarter" idx="12"/>
          </p:nvPr>
        </p:nvSpPr>
        <p:spPr/>
        <p:txBody>
          <a:bodyPr/>
          <a:lstStyle/>
          <a:p>
            <a:fld id="{81360D91-3B06-4001-BEBA-7D60DA98D83B}" type="slidenum">
              <a:rPr lang="zh-CN" altLang="en-US" smtClean="0"/>
              <a:t>8</a:t>
            </a:fld>
            <a:endParaRPr lang="zh-CN" altLang="en-US"/>
          </a:p>
        </p:txBody>
      </p:sp>
    </p:spTree>
    <p:extLst>
      <p:ext uri="{BB962C8B-B14F-4D97-AF65-F5344CB8AC3E}">
        <p14:creationId xmlns:p14="http://schemas.microsoft.com/office/powerpoint/2010/main" val="9197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F3509-82B5-9C12-B0FF-B308E1A92B4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7858ADC-EA5D-C152-518A-A2B9B5DB5C63}"/>
              </a:ext>
            </a:extLst>
          </p:cNvPr>
          <p:cNvSpPr txBox="1"/>
          <p:nvPr/>
        </p:nvSpPr>
        <p:spPr>
          <a:xfrm>
            <a:off x="134224" y="146807"/>
            <a:ext cx="9496338" cy="461665"/>
          </a:xfrm>
          <a:prstGeom prst="rect">
            <a:avLst/>
          </a:prstGeom>
          <a:noFill/>
        </p:spPr>
        <p:txBody>
          <a:bodyPr wrap="square" rtlCol="0">
            <a:spAutoFit/>
          </a:bodyPr>
          <a:lstStyle/>
          <a:p>
            <a:r>
              <a:rPr lang="en-US" altLang="zh-CN" sz="2400"/>
              <a:t>Coupled mode equations for gratings</a:t>
            </a:r>
            <a:endParaRPr lang="zh-CN" altLang="en-US" sz="2400"/>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AE05D19-3BFE-4105-D900-5002DE3A811A}"/>
                  </a:ext>
                </a:extLst>
              </p:cNvPr>
              <p:cNvSpPr txBox="1"/>
              <p:nvPr/>
            </p:nvSpPr>
            <p:spPr>
              <a:xfrm>
                <a:off x="134223" y="829733"/>
                <a:ext cx="12015444" cy="5355056"/>
              </a:xfrm>
              <a:prstGeom prst="rect">
                <a:avLst/>
              </a:prstGeom>
              <a:noFill/>
            </p:spPr>
            <p:txBody>
              <a:bodyPr wrap="square" rtlCol="0">
                <a:spAutoFit/>
              </a:bodyPr>
              <a:lstStyle/>
              <a:p>
                <a:r>
                  <a:rPr lang="en-US" altLang="zh-CN"/>
                  <a:t>Let’s consider a periodic index perturbation to a waveguide that forms a waveguide grating. We assume the index perturbation has the following form:</a:t>
                </a:r>
              </a:p>
              <a:p>
                <a:endParaRPr lang="en-US" altLang="zh-CN" i="1">
                  <a:solidFill>
                    <a:srgbClr val="C00000"/>
                  </a:solidFill>
                  <a:latin typeface="+mj-lt"/>
                </a:endParaRPr>
              </a:p>
              <a:p>
                <a:pPr/>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rPr>
                        <m:t>𝛿</m:t>
                      </m:r>
                      <m:r>
                        <a:rPr lang="en-US" altLang="zh-CN" b="0" i="1" smtClean="0">
                          <a:solidFill>
                            <a:schemeClr val="tx1"/>
                          </a:solidFill>
                          <a:latin typeface="Cambria Math" panose="02040503050406030204" pitchFamily="18" charset="0"/>
                        </a:rPr>
                        <m:t>𝑛</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𝑦</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𝑧</m:t>
                          </m:r>
                        </m:e>
                      </m:d>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𝛿</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𝑛</m:t>
                          </m:r>
                        </m:e>
                        <m:sub>
                          <m:r>
                            <a:rPr lang="en-US" altLang="zh-CN" b="0" i="1" smtClean="0">
                              <a:solidFill>
                                <a:schemeClr val="tx1"/>
                              </a:solidFill>
                              <a:latin typeface="Cambria Math" panose="02040503050406030204" pitchFamily="18" charset="0"/>
                            </a:rPr>
                            <m:t>0</m:t>
                          </m:r>
                        </m:sub>
                      </m:sSub>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𝑥</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𝑦</m:t>
                          </m:r>
                        </m:e>
                      </m:d>
                      <m:d>
                        <m:dPr>
                          <m:begChr m:val="["/>
                          <m:endChr m:val="]"/>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1+</m:t>
                          </m:r>
                          <m:r>
                            <a:rPr lang="en-US" altLang="zh-CN" b="0" i="1" smtClean="0">
                              <a:solidFill>
                                <a:schemeClr val="tx1"/>
                              </a:solidFill>
                              <a:latin typeface="Cambria Math" panose="02040503050406030204" pitchFamily="18" charset="0"/>
                            </a:rPr>
                            <m:t>𝑣</m:t>
                          </m:r>
                          <m:func>
                            <m:funcPr>
                              <m:ctrlPr>
                                <a:rPr lang="en-US" altLang="zh-CN" b="0" i="1" smtClean="0">
                                  <a:solidFill>
                                    <a:schemeClr val="tx1"/>
                                  </a:solidFill>
                                  <a:latin typeface="Cambria Math" panose="02040503050406030204" pitchFamily="18" charset="0"/>
                                </a:rPr>
                              </m:ctrlPr>
                            </m:funcPr>
                            <m:fName>
                              <m:r>
                                <m:rPr>
                                  <m:sty m:val="p"/>
                                </m:rPr>
                                <a:rPr lang="en-US" altLang="zh-CN" b="0" i="0" smtClean="0">
                                  <a:solidFill>
                                    <a:schemeClr val="tx1"/>
                                  </a:solidFill>
                                  <a:latin typeface="Cambria Math" panose="02040503050406030204" pitchFamily="18" charset="0"/>
                                </a:rPr>
                                <m:t>cos</m:t>
                              </m:r>
                            </m:fName>
                            <m:e>
                              <m:d>
                                <m:dPr>
                                  <m:ctrlPr>
                                    <a:rPr lang="en-US" altLang="zh-CN" b="0" i="1" smtClean="0">
                                      <a:solidFill>
                                        <a:schemeClr val="tx1"/>
                                      </a:solidFill>
                                      <a:latin typeface="Cambria Math" panose="02040503050406030204" pitchFamily="18" charset="0"/>
                                    </a:rPr>
                                  </m:ctrlPr>
                                </m:dPr>
                                <m:e>
                                  <m:f>
                                    <m:fPr>
                                      <m:ctrlPr>
                                        <a:rPr lang="en-US" altLang="zh-CN" b="0"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2</m:t>
                                      </m:r>
                                      <m:r>
                                        <a:rPr lang="en-US" altLang="zh-CN" b="0" i="1" smtClean="0">
                                          <a:solidFill>
                                            <a:schemeClr val="tx1"/>
                                          </a:solidFill>
                                          <a:latin typeface="Cambria Math" panose="02040503050406030204" pitchFamily="18" charset="0"/>
                                        </a:rPr>
                                        <m:t>𝜋</m:t>
                                      </m:r>
                                    </m:num>
                                    <m:den>
                                      <m:r>
                                        <m:rPr>
                                          <m:sty m:val="p"/>
                                        </m:rPr>
                                        <a:rPr lang="en-US" altLang="zh-CN" b="0" i="0" smtClean="0">
                                          <a:solidFill>
                                            <a:schemeClr val="tx1"/>
                                          </a:solidFill>
                                          <a:latin typeface="Cambria Math" panose="02040503050406030204" pitchFamily="18" charset="0"/>
                                        </a:rPr>
                                        <m:t>Λ</m:t>
                                      </m:r>
                                    </m:den>
                                  </m:f>
                                  <m:r>
                                    <a:rPr lang="en-US" altLang="zh-CN" b="0" i="1" smtClean="0">
                                      <a:solidFill>
                                        <a:schemeClr val="tx1"/>
                                      </a:solidFill>
                                      <a:latin typeface="Cambria Math" panose="02040503050406030204" pitchFamily="18" charset="0"/>
                                    </a:rPr>
                                    <m:t>𝑧</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𝜙</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e>
                              </m:d>
                            </m:e>
                          </m:func>
                        </m:e>
                      </m:d>
                    </m:oMath>
                  </m:oMathPara>
                </a14:m>
                <a:endParaRPr lang="en-US" altLang="zh-CN" i="1">
                  <a:solidFill>
                    <a:schemeClr val="tx1"/>
                  </a:solidFill>
                  <a:latin typeface="+mj-lt"/>
                </a:endParaRPr>
              </a:p>
              <a:p>
                <a:endParaRPr lang="en-US" altLang="zh-CN" i="1">
                  <a:latin typeface="+mj-lt"/>
                </a:endParaRPr>
              </a:p>
              <a:p>
                <a:r>
                  <a:rPr lang="en-US" altLang="zh-CN">
                    <a:solidFill>
                      <a:schemeClr val="tx1"/>
                    </a:solidFill>
                    <a:latin typeface="+mj-lt"/>
                  </a:rPr>
                  <a:t>Where </a:t>
                </a:r>
                <a14:m>
                  <m:oMath xmlns:m="http://schemas.openxmlformats.org/officeDocument/2006/math">
                    <m:r>
                      <a:rPr lang="en-US" altLang="zh-CN" b="0" i="1" smtClean="0">
                        <a:solidFill>
                          <a:schemeClr val="tx1"/>
                        </a:solidFill>
                        <a:latin typeface="Cambria Math" panose="02040503050406030204" pitchFamily="18" charset="0"/>
                      </a:rPr>
                      <m:t>𝛿</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𝑛</m:t>
                        </m:r>
                      </m:e>
                      <m:sub>
                        <m:r>
                          <a:rPr lang="en-US" altLang="zh-CN" b="0" i="1" smtClean="0">
                            <a:solidFill>
                              <a:schemeClr val="tx1"/>
                            </a:solidFill>
                            <a:latin typeface="Cambria Math" panose="02040503050406030204" pitchFamily="18" charset="0"/>
                          </a:rPr>
                          <m:t>0</m:t>
                        </m:r>
                      </m:sub>
                    </m:sSub>
                  </m:oMath>
                </a14:m>
                <a:r>
                  <a:rPr lang="en-US" altLang="zh-CN">
                    <a:solidFill>
                      <a:schemeClr val="tx1"/>
                    </a:solidFill>
                    <a:latin typeface="+mj-lt"/>
                  </a:rPr>
                  <a:t> is localized in the xy plane (i.e., take nonzero values only within a bounded region), it’s called the “dc” index change. </a:t>
                </a:r>
                <a14:m>
                  <m:oMath xmlns:m="http://schemas.openxmlformats.org/officeDocument/2006/math">
                    <m:r>
                      <a:rPr lang="en-US" altLang="zh-CN" b="0" i="1" smtClean="0">
                        <a:solidFill>
                          <a:schemeClr val="tx1"/>
                        </a:solidFill>
                        <a:latin typeface="Cambria Math" panose="02040503050406030204" pitchFamily="18" charset="0"/>
                      </a:rPr>
                      <m:t>𝛿</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𝑛</m:t>
                        </m:r>
                      </m:e>
                      <m:sub>
                        <m:r>
                          <a:rPr lang="en-US" altLang="zh-CN" b="0" i="1" smtClean="0">
                            <a:solidFill>
                              <a:schemeClr val="tx1"/>
                            </a:solidFill>
                            <a:latin typeface="Cambria Math" panose="02040503050406030204" pitchFamily="18" charset="0"/>
                          </a:rPr>
                          <m:t>0</m:t>
                        </m:r>
                      </m:sub>
                    </m:sSub>
                    <m:r>
                      <a:rPr lang="en-US" altLang="zh-CN" b="0" i="1" smtClean="0">
                        <a:solidFill>
                          <a:schemeClr val="tx1"/>
                        </a:solidFill>
                        <a:latin typeface="Cambria Math" panose="02040503050406030204" pitchFamily="18" charset="0"/>
                      </a:rPr>
                      <m:t>𝑣</m:t>
                    </m:r>
                  </m:oMath>
                </a14:m>
                <a:r>
                  <a:rPr lang="en-US" altLang="zh-CN">
                    <a:solidFill>
                      <a:schemeClr val="tx1"/>
                    </a:solidFill>
                    <a:latin typeface="+mj-lt"/>
                  </a:rPr>
                  <a:t> is the “ac” index change, the grating period is </a:t>
                </a:r>
                <a14:m>
                  <m:oMath xmlns:m="http://schemas.openxmlformats.org/officeDocument/2006/math">
                    <m:r>
                      <m:rPr>
                        <m:sty m:val="p"/>
                      </m:rPr>
                      <a:rPr lang="en-US" altLang="zh-CN" b="0" i="0" smtClean="0">
                        <a:solidFill>
                          <a:schemeClr val="tx1"/>
                        </a:solidFill>
                        <a:latin typeface="Cambria Math" panose="02040503050406030204" pitchFamily="18" charset="0"/>
                      </a:rPr>
                      <m:t>Λ</m:t>
                    </m:r>
                  </m:oMath>
                </a14:m>
                <a:r>
                  <a:rPr lang="en-US" altLang="zh-CN">
                    <a:solidFill>
                      <a:schemeClr val="tx1"/>
                    </a:solidFill>
                    <a:latin typeface="+mj-lt"/>
                  </a:rPr>
                  <a:t>, and </a:t>
                </a:r>
                <a14:m>
                  <m:oMath xmlns:m="http://schemas.openxmlformats.org/officeDocument/2006/math">
                    <m:r>
                      <a:rPr lang="en-US" altLang="zh-CN" b="0" i="1" smtClean="0">
                        <a:solidFill>
                          <a:schemeClr val="tx1"/>
                        </a:solidFill>
                        <a:latin typeface="Cambria Math" panose="02040503050406030204" pitchFamily="18" charset="0"/>
                      </a:rPr>
                      <m:t>𝜙</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oMath>
                </a14:m>
                <a:r>
                  <a:rPr lang="en-US" altLang="zh-CN">
                    <a:solidFill>
                      <a:schemeClr val="tx1"/>
                    </a:solidFill>
                    <a:latin typeface="+mj-lt"/>
                  </a:rPr>
                  <a:t> represents grating chirp.</a:t>
                </a:r>
              </a:p>
              <a:p>
                <a:endParaRPr lang="en-US" altLang="zh-CN">
                  <a:latin typeface="+mj-lt"/>
                </a:endParaRPr>
              </a:p>
              <a:p>
                <a:r>
                  <a:rPr lang="en-US" altLang="zh-CN">
                    <a:solidFill>
                      <a:schemeClr val="tx1"/>
                    </a:solidFill>
                    <a:latin typeface="+mj-lt"/>
                  </a:rPr>
                  <a:t>Note that </a:t>
                </a:r>
                <a14:m>
                  <m:oMath xmlns:m="http://schemas.openxmlformats.org/officeDocument/2006/math">
                    <m:r>
                      <a:rPr lang="en-US" altLang="zh-CN" b="0" i="1" smtClean="0">
                        <a:solidFill>
                          <a:schemeClr val="tx1"/>
                        </a:solidFill>
                        <a:latin typeface="Cambria Math" panose="02040503050406030204" pitchFamily="18" charset="0"/>
                      </a:rPr>
                      <m:t>𝛿𝜖</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𝛿</m:t>
                    </m:r>
                    <m:d>
                      <m:dPr>
                        <m:ctrlPr>
                          <a:rPr lang="en-US" altLang="zh-CN" b="0" i="1" smtClean="0">
                            <a:solidFill>
                              <a:schemeClr val="tx1"/>
                            </a:solidFill>
                            <a:latin typeface="Cambria Math" panose="02040503050406030204" pitchFamily="18" charset="0"/>
                          </a:rPr>
                        </m:ctrlPr>
                      </m:dPr>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𝜖</m:t>
                            </m:r>
                          </m:e>
                          <m:sub>
                            <m:r>
                              <a:rPr lang="en-US" altLang="zh-CN" b="0" i="1" smtClean="0">
                                <a:solidFill>
                                  <a:schemeClr val="tx1"/>
                                </a:solidFill>
                                <a:latin typeface="Cambria Math" panose="02040503050406030204" pitchFamily="18" charset="0"/>
                              </a:rPr>
                              <m:t>0</m:t>
                            </m:r>
                          </m:sub>
                        </m:sSub>
                        <m:sSup>
                          <m:sSupPr>
                            <m:ctrlPr>
                              <a:rPr lang="en-US" altLang="zh-CN" b="0"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𝑛</m:t>
                            </m:r>
                          </m:e>
                          <m:sup>
                            <m:r>
                              <a:rPr lang="en-US" altLang="zh-CN" b="0" i="1" smtClean="0">
                                <a:solidFill>
                                  <a:schemeClr val="tx1"/>
                                </a:solidFill>
                                <a:latin typeface="Cambria Math" panose="02040503050406030204" pitchFamily="18" charset="0"/>
                              </a:rPr>
                              <m:t>2</m:t>
                            </m:r>
                          </m:sup>
                        </m:sSup>
                      </m:e>
                    </m:d>
                    <m:r>
                      <a:rPr lang="en-US" altLang="zh-CN" b="0" i="1" smtClean="0">
                        <a:solidFill>
                          <a:schemeClr val="tx1"/>
                        </a:solidFill>
                        <a:latin typeface="Cambria Math" panose="02040503050406030204" pitchFamily="18" charset="0"/>
                      </a:rPr>
                      <m:t>≈2</m:t>
                    </m:r>
                    <m:r>
                      <a:rPr lang="en-US" altLang="zh-CN" b="0" i="1" smtClean="0">
                        <a:solidFill>
                          <a:schemeClr val="tx1"/>
                        </a:solidFill>
                        <a:latin typeface="Cambria Math" panose="02040503050406030204" pitchFamily="18" charset="0"/>
                      </a:rPr>
                      <m:t>𝑛</m:t>
                    </m:r>
                    <m:r>
                      <a:rPr lang="en-US" altLang="zh-CN" b="0" i="1" smtClean="0">
                        <a:solidFill>
                          <a:schemeClr val="tx1"/>
                        </a:solidFill>
                        <a:latin typeface="Cambria Math" panose="02040503050406030204" pitchFamily="18" charset="0"/>
                      </a:rPr>
                      <m:t>𝛿</m:t>
                    </m:r>
                    <m:r>
                      <a:rPr lang="en-US" altLang="zh-CN" b="0" i="1" smtClean="0">
                        <a:solidFill>
                          <a:schemeClr val="tx1"/>
                        </a:solidFill>
                        <a:latin typeface="Cambria Math" panose="02040503050406030204" pitchFamily="18" charset="0"/>
                      </a:rPr>
                      <m:t>𝑛</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𝜖</m:t>
                        </m:r>
                      </m:e>
                      <m:sub>
                        <m:r>
                          <a:rPr lang="en-US" altLang="zh-CN" b="0" i="1" smtClean="0">
                            <a:solidFill>
                              <a:schemeClr val="tx1"/>
                            </a:solidFill>
                            <a:latin typeface="Cambria Math" panose="02040503050406030204" pitchFamily="18" charset="0"/>
                          </a:rPr>
                          <m:t>0</m:t>
                        </m:r>
                      </m:sub>
                    </m:sSub>
                  </m:oMath>
                </a14:m>
                <a:r>
                  <a:rPr lang="en-US" altLang="zh-CN">
                    <a:solidFill>
                      <a:schemeClr val="tx1"/>
                    </a:solidFill>
                    <a:latin typeface="+mj-lt"/>
                  </a:rPr>
                  <a:t>. The corresponding “dc” and “ac” coupling coefficients are:</a:t>
                </a:r>
              </a:p>
              <a:p>
                <a:endParaRPr lang="en-US" altLang="zh-CN">
                  <a:latin typeface="+mj-lt"/>
                </a:endParaRPr>
              </a:p>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rPr>
                        <m:t>𝜎</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r>
                        <a:rPr lang="en-US" altLang="zh-CN" b="0" i="1" smtClean="0">
                          <a:solidFill>
                            <a:schemeClr val="tx1"/>
                          </a:solidFill>
                          <a:latin typeface="Cambria Math" panose="02040503050406030204" pitchFamily="18" charset="0"/>
                        </a:rPr>
                        <m:t>=</m:t>
                      </m:r>
                      <m:f>
                        <m:fPr>
                          <m:ctrlPr>
                            <a:rPr lang="en-US" altLang="zh-CN" i="1" smtClean="0">
                              <a:solidFill>
                                <a:schemeClr val="tx1"/>
                              </a:solidFill>
                              <a:latin typeface="Cambria Math" panose="02040503050406030204" pitchFamily="18" charset="0"/>
                            </a:rPr>
                          </m:ctrlPr>
                        </m:fPr>
                        <m:num>
                          <m:r>
                            <a:rPr lang="en-US" altLang="zh-CN" i="1">
                              <a:solidFill>
                                <a:schemeClr val="tx1"/>
                              </a:solidFill>
                              <a:latin typeface="Cambria Math" panose="02040503050406030204" pitchFamily="18" charset="0"/>
                            </a:rPr>
                            <m:t>𝜔</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𝜖</m:t>
                              </m:r>
                            </m:e>
                            <m:sub>
                              <m:r>
                                <a:rPr lang="en-US" altLang="zh-CN" b="0" i="1" smtClean="0">
                                  <a:solidFill>
                                    <a:schemeClr val="tx1"/>
                                  </a:solidFill>
                                  <a:latin typeface="Cambria Math" panose="02040503050406030204" pitchFamily="18" charset="0"/>
                                </a:rPr>
                                <m:t>0</m:t>
                              </m:r>
                            </m:sub>
                          </m:sSub>
                        </m:num>
                        <m:den>
                          <m:r>
                            <a:rPr lang="en-US" altLang="zh-CN" b="0" i="1" smtClean="0">
                              <a:solidFill>
                                <a:schemeClr val="tx1"/>
                              </a:solidFill>
                              <a:latin typeface="Cambria Math" panose="02040503050406030204" pitchFamily="18" charset="0"/>
                            </a:rPr>
                            <m:t>2</m:t>
                          </m:r>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𝑃</m:t>
                              </m:r>
                            </m:e>
                            <m:sub>
                              <m:r>
                                <a:rPr lang="en-US" altLang="zh-CN" i="1">
                                  <a:solidFill>
                                    <a:schemeClr val="tx1"/>
                                  </a:solidFill>
                                  <a:latin typeface="Cambria Math" panose="02040503050406030204" pitchFamily="18" charset="0"/>
                                </a:rPr>
                                <m:t>0</m:t>
                              </m:r>
                            </m:sub>
                          </m:sSub>
                        </m:den>
                      </m:f>
                      <m:nary>
                        <m:naryPr>
                          <m:chr m:val="∬"/>
                          <m:supHide m:val="on"/>
                          <m:ctrlPr>
                            <a:rPr lang="en-US" altLang="zh-CN" i="1">
                              <a:solidFill>
                                <a:schemeClr val="tx1"/>
                              </a:solidFill>
                              <a:latin typeface="Cambria Math" panose="02040503050406030204" pitchFamily="18" charset="0"/>
                            </a:rPr>
                          </m:ctrlPr>
                        </m:naryPr>
                        <m:sub>
                          <m:r>
                            <a:rPr lang="en-US" altLang="zh-CN" i="1">
                              <a:solidFill>
                                <a:schemeClr val="tx1"/>
                              </a:solidFill>
                              <a:latin typeface="Cambria Math" panose="02040503050406030204" pitchFamily="18" charset="0"/>
                            </a:rPr>
                            <m:t>∞</m:t>
                          </m:r>
                        </m:sub>
                        <m:sup/>
                        <m:e>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𝑛</m:t>
                              </m:r>
                            </m:e>
                            <m:sub>
                              <m:r>
                                <a:rPr lang="en-US" altLang="zh-CN" b="0" i="1" smtClean="0">
                                  <a:solidFill>
                                    <a:schemeClr val="tx1"/>
                                  </a:solidFill>
                                  <a:latin typeface="Cambria Math" panose="02040503050406030204" pitchFamily="18" charset="0"/>
                                </a:rPr>
                                <m:t>0</m:t>
                              </m:r>
                            </m:sub>
                          </m:sSub>
                          <m:r>
                            <a:rPr lang="en-US" altLang="zh-CN" b="0" i="1" smtClean="0">
                              <a:solidFill>
                                <a:schemeClr val="tx1"/>
                              </a:solidFill>
                              <a:latin typeface="Cambria Math" panose="02040503050406030204" pitchFamily="18" charset="0"/>
                            </a:rPr>
                            <m:t>𝛿</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𝑛</m:t>
                              </m:r>
                            </m:e>
                            <m:sub>
                              <m:r>
                                <a:rPr lang="en-US" altLang="zh-CN" b="0" i="1" smtClean="0">
                                  <a:solidFill>
                                    <a:schemeClr val="tx1"/>
                                  </a:solidFill>
                                  <a:latin typeface="Cambria Math" panose="02040503050406030204" pitchFamily="18" charset="0"/>
                                </a:rPr>
                                <m:t>0</m:t>
                              </m:r>
                            </m:sub>
                          </m:sSub>
                          <m:sSup>
                            <m:sSupPr>
                              <m:ctrlPr>
                                <a:rPr lang="en-US" altLang="zh-CN" b="1" i="1">
                                  <a:solidFill>
                                    <a:schemeClr val="tx1"/>
                                  </a:solidFill>
                                  <a:latin typeface="Cambria Math" panose="02040503050406030204" pitchFamily="18" charset="0"/>
                                </a:rPr>
                              </m:ctrlPr>
                            </m:sSupPr>
                            <m:e>
                              <m:r>
                                <a:rPr lang="en-US" altLang="zh-CN" b="1" i="1">
                                  <a:solidFill>
                                    <a:schemeClr val="tx1"/>
                                  </a:solidFill>
                                  <a:latin typeface="Cambria Math" panose="02040503050406030204" pitchFamily="18" charset="0"/>
                                </a:rPr>
                                <m:t>𝒆</m:t>
                              </m:r>
                            </m:e>
                            <m:sup>
                              <m:r>
                                <a:rPr lang="en-US" altLang="zh-CN" b="1" i="1">
                                  <a:solidFill>
                                    <a:schemeClr val="tx1"/>
                                  </a:solidFill>
                                  <a:latin typeface="Cambria Math" panose="02040503050406030204" pitchFamily="18" charset="0"/>
                                </a:rPr>
                                <m:t>∗</m:t>
                              </m:r>
                            </m:sup>
                          </m:sSup>
                          <m:r>
                            <a:rPr lang="en-US" altLang="zh-CN" b="1" i="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𝒆</m:t>
                          </m:r>
                          <m:r>
                            <a:rPr lang="en-US" altLang="zh-CN" i="1">
                              <a:solidFill>
                                <a:schemeClr val="tx1"/>
                              </a:solidFill>
                              <a:latin typeface="Cambria Math" panose="02040503050406030204" pitchFamily="18" charset="0"/>
                            </a:rPr>
                            <m:t>𝑑𝑥𝑑𝑦</m:t>
                          </m:r>
                        </m:e>
                      </m:nary>
                    </m:oMath>
                    <m:oMath xmlns:m="http://schemas.openxmlformats.org/officeDocument/2006/math">
                      <m:r>
                        <a:rPr lang="en-US" altLang="zh-CN" b="0" i="1" smtClean="0">
                          <a:solidFill>
                            <a:schemeClr val="tx1"/>
                          </a:solidFill>
                          <a:latin typeface="Cambria Math" panose="02040503050406030204" pitchFamily="18" charset="0"/>
                        </a:rPr>
                        <m:t>𝜅</m:t>
                      </m:r>
                      <m:d>
                        <m:dPr>
                          <m:ctrlPr>
                            <a:rPr lang="en-US" altLang="zh-CN" b="0" i="1" smtClean="0">
                              <a:solidFill>
                                <a:schemeClr val="tx1"/>
                              </a:solidFill>
                              <a:latin typeface="Cambria Math" panose="02040503050406030204" pitchFamily="18" charset="0"/>
                            </a:rPr>
                          </m:ctrlPr>
                        </m:dPr>
                        <m:e>
                          <m:r>
                            <a:rPr lang="en-US" altLang="zh-CN" b="0" i="1" smtClean="0">
                              <a:solidFill>
                                <a:schemeClr val="tx1"/>
                              </a:solidFill>
                              <a:latin typeface="Cambria Math" panose="02040503050406030204" pitchFamily="18" charset="0"/>
                            </a:rPr>
                            <m:t>𝑧</m:t>
                          </m:r>
                        </m:e>
                      </m:d>
                      <m:r>
                        <a:rPr lang="en-US" altLang="zh-CN" b="0" i="1" smtClean="0">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𝑣</m:t>
                          </m:r>
                        </m:num>
                        <m:den>
                          <m:r>
                            <a:rPr lang="en-US" altLang="zh-CN" i="1">
                              <a:latin typeface="Cambria Math" panose="02040503050406030204" pitchFamily="18" charset="0"/>
                            </a:rPr>
                            <m:t>2</m:t>
                          </m:r>
                        </m:den>
                      </m:f>
                      <m:r>
                        <a:rPr lang="en-US" altLang="zh-CN" i="1">
                          <a:latin typeface="Cambria Math" panose="02040503050406030204" pitchFamily="18" charset="0"/>
                        </a:rPr>
                        <m:t>𝜎</m:t>
                      </m:r>
                      <m:sSup>
                        <m:sSupPr>
                          <m:ctrlPr>
                            <a:rPr lang="en-US"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𝑒</m:t>
                          </m:r>
                        </m:e>
                        <m:sup>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𝑖</m:t>
                          </m:r>
                          <m:r>
                            <a:rPr lang="en-US" altLang="zh-CN" i="1">
                              <a:latin typeface="Cambria Math" panose="02040503050406030204" pitchFamily="18" charset="0"/>
                            </a:rPr>
                            <m:t>2</m:t>
                          </m:r>
                          <m:r>
                            <a:rPr lang="en-US" altLang="zh-CN" b="0" i="1" smtClean="0">
                              <a:latin typeface="Cambria Math" panose="02040503050406030204" pitchFamily="18" charset="0"/>
                            </a:rPr>
                            <m:t>𝛿</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𝜙</m:t>
                          </m:r>
                        </m:sup>
                      </m:sSup>
                      <m:r>
                        <a:rPr lang="en-US" altLang="zh-CN" b="0" i="1" smtClean="0">
                          <a:solidFill>
                            <a:schemeClr val="tx1"/>
                          </a:solidFill>
                          <a:latin typeface="Cambria Math" panose="02040503050406030204" pitchFamily="18" charset="0"/>
                        </a:rPr>
                        <m:t>=</m:t>
                      </m:r>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𝜅</m:t>
                          </m:r>
                        </m:e>
                        <m:sub>
                          <m:r>
                            <a:rPr lang="en-US" altLang="zh-CN" b="0" i="1" smtClean="0">
                              <a:solidFill>
                                <a:schemeClr val="tx1"/>
                              </a:solidFill>
                              <a:latin typeface="Cambria Math" panose="02040503050406030204" pitchFamily="18" charset="0"/>
                            </a:rPr>
                            <m:t>0</m:t>
                          </m:r>
                        </m:sub>
                      </m:sSub>
                      <m:sSup>
                        <m:sSupPr>
                          <m:ctrlPr>
                            <a:rPr lang="en-US"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2</m:t>
                          </m:r>
                          <m:r>
                            <a:rPr lang="en-US" altLang="zh-CN" i="1">
                              <a:latin typeface="Cambria Math" panose="02040503050406030204" pitchFamily="18" charset="0"/>
                            </a:rPr>
                            <m:t>𝛿</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𝜙</m:t>
                          </m:r>
                        </m:sup>
                      </m:sSup>
                    </m:oMath>
                  </m:oMathPara>
                </a14:m>
                <a:endParaRPr lang="en-US" altLang="zh-CN">
                  <a:solidFill>
                    <a:schemeClr val="tx1"/>
                  </a:solidFill>
                  <a:latin typeface="+mj-lt"/>
                </a:endParaRPr>
              </a:p>
              <a:p>
                <a:endParaRPr lang="en-US" altLang="zh-CN">
                  <a:latin typeface="+mj-lt"/>
                </a:endParaRPr>
              </a:p>
              <a:p>
                <a:r>
                  <a:rPr lang="en-US" altLang="zh-CN">
                    <a:latin typeface="+mj-lt"/>
                  </a:rPr>
                  <a:t>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oMath>
                </a14:m>
                <a:r>
                  <a:rPr lang="en-US" altLang="zh-CN">
                    <a:latin typeface="+mj-lt"/>
                  </a:rPr>
                  <a:t> is the unperturbed index distribution, </a:t>
                </a:r>
                <a14:m>
                  <m:oMath xmlns:m="http://schemas.openxmlformats.org/officeDocument/2006/math">
                    <m:r>
                      <a:rPr lang="en-US" altLang="zh-CN" b="0" i="1" smtClean="0">
                        <a:latin typeface="Cambria Math" panose="02040503050406030204" pitchFamily="18" charset="0"/>
                      </a:rPr>
                      <m:t>𝛿</m:t>
                    </m:r>
                    <m:r>
                      <a:rPr lang="en-US" altLang="zh-CN" b="0" i="1" smtClean="0">
                        <a:latin typeface="Cambria Math" panose="02040503050406030204" pitchFamily="18" charset="0"/>
                      </a:rPr>
                      <m:t>=</m:t>
                    </m:r>
                    <m:r>
                      <a:rPr lang="en-US" altLang="zh-CN" b="0" i="1" smtClean="0">
                        <a:latin typeface="Cambria Math" panose="02040503050406030204" pitchFamily="18" charset="0"/>
                      </a:rPr>
                      <m:t>𝛽</m:t>
                    </m:r>
                    <m:r>
                      <a:rPr lang="en-US" altLang="zh-CN" b="0" i="1" smtClean="0">
                        <a:latin typeface="Cambria Math" panose="02040503050406030204" pitchFamily="18" charset="0"/>
                      </a:rPr>
                      <m:t>−</m:t>
                    </m:r>
                    <m:r>
                      <a:rPr lang="en-US" altLang="zh-CN" b="0" i="1" smtClean="0">
                        <a:latin typeface="Cambria Math" panose="02040503050406030204" pitchFamily="18" charset="0"/>
                      </a:rPr>
                      <m:t>𝜋</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Λ</m:t>
                    </m:r>
                  </m:oMath>
                </a14:m>
                <a:r>
                  <a:rPr lang="en-US" altLang="zh-CN">
                    <a:latin typeface="+mj-lt"/>
                  </a:rPr>
                  <a:t>, and </a:t>
                </a:r>
                <a14:m>
                  <m:oMath xmlns:m="http://schemas.openxmlformats.org/officeDocument/2006/math">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𝜅</m:t>
                        </m:r>
                      </m:e>
                      <m:sub>
                        <m:r>
                          <a:rPr lang="en-US" altLang="zh-CN" b="0" i="1" smtClean="0">
                            <a:solidFill>
                              <a:srgbClr val="C00000"/>
                            </a:solidFill>
                            <a:latin typeface="Cambria Math" panose="02040503050406030204" pitchFamily="18" charset="0"/>
                          </a:rPr>
                          <m:t>0</m:t>
                        </m:r>
                      </m:sub>
                    </m:sSub>
                    <m:r>
                      <a:rPr lang="en-US" altLang="zh-CN" b="0" i="1" smtClean="0">
                        <a:solidFill>
                          <a:srgbClr val="C00000"/>
                        </a:solidFill>
                        <a:latin typeface="Cambria Math" panose="02040503050406030204" pitchFamily="18" charset="0"/>
                      </a:rPr>
                      <m:t>=−</m:t>
                    </m:r>
                    <m:r>
                      <a:rPr lang="en-US" altLang="zh-CN" b="0" i="1" smtClean="0">
                        <a:solidFill>
                          <a:srgbClr val="C00000"/>
                        </a:solidFill>
                        <a:latin typeface="Cambria Math" panose="02040503050406030204" pitchFamily="18" charset="0"/>
                      </a:rPr>
                      <m:t>𝑣</m:t>
                    </m:r>
                    <m:r>
                      <a:rPr lang="en-US" altLang="zh-CN" b="0" i="1" smtClean="0">
                        <a:solidFill>
                          <a:srgbClr val="C00000"/>
                        </a:solidFill>
                        <a:latin typeface="Cambria Math" panose="02040503050406030204" pitchFamily="18" charset="0"/>
                      </a:rPr>
                      <m:t>𝜎</m:t>
                    </m:r>
                    <m:r>
                      <a:rPr lang="en-US" altLang="zh-CN" b="0" i="1" smtClean="0">
                        <a:solidFill>
                          <a:srgbClr val="C00000"/>
                        </a:solidFill>
                        <a:latin typeface="Cambria Math" panose="02040503050406030204" pitchFamily="18" charset="0"/>
                      </a:rPr>
                      <m:t>/2</m:t>
                    </m:r>
                  </m:oMath>
                </a14:m>
                <a:r>
                  <a:rPr lang="en-US" altLang="zh-CN">
                    <a:solidFill>
                      <a:srgbClr val="C00000"/>
                    </a:solidFill>
                    <a:latin typeface="+mj-lt"/>
                  </a:rPr>
                  <a:t> is the ac coupling coefficient</a:t>
                </a:r>
                <a:r>
                  <a:rPr lang="en-US" altLang="zh-CN">
                    <a:latin typeface="+mj-lt"/>
                  </a:rPr>
                  <a:t> (note that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𝜅</m:t>
                        </m:r>
                      </m:e>
                      <m:sub>
                        <m:r>
                          <a:rPr lang="en-US" altLang="zh-CN" b="0" i="1" smtClean="0">
                            <a:latin typeface="Cambria Math" panose="02040503050406030204" pitchFamily="18" charset="0"/>
                          </a:rPr>
                          <m:t>0</m:t>
                        </m:r>
                      </m:sub>
                    </m:sSub>
                  </m:oMath>
                </a14:m>
                <a:r>
                  <a:rPr lang="en-US" altLang="zh-CN">
                    <a:latin typeface="+mj-lt"/>
                  </a:rPr>
                  <a:t> is a real number). Here we have neglected the fast oscillating terms in these expressions since their effects average out as the wave propagates (rotating-wave approximation).</a:t>
                </a:r>
              </a:p>
            </p:txBody>
          </p:sp>
        </mc:Choice>
        <mc:Fallback xmlns="">
          <p:sp>
            <p:nvSpPr>
              <p:cNvPr id="2" name="文本框 1">
                <a:extLst>
                  <a:ext uri="{FF2B5EF4-FFF2-40B4-BE49-F238E27FC236}">
                    <a16:creationId xmlns:a16="http://schemas.microsoft.com/office/drawing/2014/main" id="{3AE05D19-3BFE-4105-D900-5002DE3A811A}"/>
                  </a:ext>
                </a:extLst>
              </p:cNvPr>
              <p:cNvSpPr txBox="1">
                <a:spLocks noRot="1" noChangeAspect="1" noMove="1" noResize="1" noEditPoints="1" noAdjustHandles="1" noChangeArrowheads="1" noChangeShapeType="1" noTextEdit="1"/>
              </p:cNvSpPr>
              <p:nvPr/>
            </p:nvSpPr>
            <p:spPr>
              <a:xfrm>
                <a:off x="134223" y="829733"/>
                <a:ext cx="12015444" cy="5355056"/>
              </a:xfrm>
              <a:prstGeom prst="rect">
                <a:avLst/>
              </a:prstGeom>
              <a:blipFill>
                <a:blip r:embed="rId3"/>
                <a:stretch>
                  <a:fillRect l="-406" t="-569" r="-203" b="-796"/>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2ADA1B52-946B-B99E-8ACE-2AAD7AB491C8}"/>
              </a:ext>
            </a:extLst>
          </p:cNvPr>
          <p:cNvSpPr txBox="1"/>
          <p:nvPr/>
        </p:nvSpPr>
        <p:spPr>
          <a:xfrm>
            <a:off x="134224" y="6514050"/>
            <a:ext cx="11656503" cy="276999"/>
          </a:xfrm>
          <a:prstGeom prst="rect">
            <a:avLst/>
          </a:prstGeom>
          <a:noFill/>
        </p:spPr>
        <p:txBody>
          <a:bodyPr wrap="square" rtlCol="0">
            <a:spAutoFit/>
          </a:bodyPr>
          <a:lstStyle/>
          <a:p>
            <a:r>
              <a:rPr lang="en-US" altLang="zh-CN" sz="1200"/>
              <a:t>[1] Erdogan, Turan. "Fiber grating spectra." </a:t>
            </a:r>
            <a:r>
              <a:rPr lang="en-US" altLang="zh-CN" sz="1200" i="1"/>
              <a:t>Journal of lightwave technology</a:t>
            </a:r>
            <a:r>
              <a:rPr lang="en-US" altLang="zh-CN" sz="1200"/>
              <a:t> 15.8 (2002): 1277-1294.</a:t>
            </a:r>
            <a:endParaRPr lang="zh-CN" altLang="en-US" sz="1200"/>
          </a:p>
        </p:txBody>
      </p:sp>
      <p:sp>
        <p:nvSpPr>
          <p:cNvPr id="5" name="灯片编号占位符 4">
            <a:extLst>
              <a:ext uri="{FF2B5EF4-FFF2-40B4-BE49-F238E27FC236}">
                <a16:creationId xmlns:a16="http://schemas.microsoft.com/office/drawing/2014/main" id="{C5FC2944-37AA-0CB0-77E7-AB67A4407F5F}"/>
              </a:ext>
            </a:extLst>
          </p:cNvPr>
          <p:cNvSpPr>
            <a:spLocks noGrp="1"/>
          </p:cNvSpPr>
          <p:nvPr>
            <p:ph type="sldNum" sz="quarter" idx="12"/>
          </p:nvPr>
        </p:nvSpPr>
        <p:spPr/>
        <p:txBody>
          <a:bodyPr/>
          <a:lstStyle/>
          <a:p>
            <a:fld id="{81360D91-3B06-4001-BEBA-7D60DA98D83B}" type="slidenum">
              <a:rPr lang="zh-CN" altLang="en-US" smtClean="0"/>
              <a:t>9</a:t>
            </a:fld>
            <a:endParaRPr lang="zh-CN" altLang="en-US"/>
          </a:p>
        </p:txBody>
      </p:sp>
    </p:spTree>
    <p:extLst>
      <p:ext uri="{BB962C8B-B14F-4D97-AF65-F5344CB8AC3E}">
        <p14:creationId xmlns:p14="http://schemas.microsoft.com/office/powerpoint/2010/main" val="216163581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Nature">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4299</TotalTime>
  <Words>3739</Words>
  <Application>Microsoft Office PowerPoint</Application>
  <PresentationFormat>宽屏</PresentationFormat>
  <Paragraphs>447</Paragraphs>
  <Slides>28</Slides>
  <Notes>18</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地 余</dc:creator>
  <cp:lastModifiedBy>地 余</cp:lastModifiedBy>
  <cp:revision>1</cp:revision>
  <dcterms:created xsi:type="dcterms:W3CDTF">2025-08-19T12:01:00Z</dcterms:created>
  <dcterms:modified xsi:type="dcterms:W3CDTF">2025-09-06T12:00:31Z</dcterms:modified>
</cp:coreProperties>
</file>