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7" r:id="rId3"/>
    <p:sldId id="259" r:id="rId4"/>
    <p:sldId id="256"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5248B-AF28-4049-A0F9-87CB7203FB2B}" v="51" dt="2025-04-21T01:16:46.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3B113-5E3E-4136-B46B-51AA4E7CE597}"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D5498-3B5F-4F2A-A42F-0BE2CA5386A4}" type="slidenum">
              <a:rPr lang="en-IN" smtClean="0"/>
              <a:t>‹#›</a:t>
            </a:fld>
            <a:endParaRPr lang="en-IN"/>
          </a:p>
        </p:txBody>
      </p:sp>
    </p:spTree>
    <p:extLst>
      <p:ext uri="{BB962C8B-B14F-4D97-AF65-F5344CB8AC3E}">
        <p14:creationId xmlns:p14="http://schemas.microsoft.com/office/powerpoint/2010/main" val="171940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CD5498-3B5F-4F2A-A42F-0BE2CA5386A4}" type="slidenum">
              <a:rPr lang="en-IN" smtClean="0"/>
              <a:t>5</a:t>
            </a:fld>
            <a:endParaRPr lang="en-IN"/>
          </a:p>
        </p:txBody>
      </p:sp>
    </p:spTree>
    <p:extLst>
      <p:ext uri="{BB962C8B-B14F-4D97-AF65-F5344CB8AC3E}">
        <p14:creationId xmlns:p14="http://schemas.microsoft.com/office/powerpoint/2010/main" val="599284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207A-7DFA-B222-874F-F4FA64E43C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20DE2C-928B-E6FB-D07E-FDAF9C7DC4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6E3D57-B51A-C229-C5D1-76BA2DF5AA8F}"/>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8AB49768-D239-3D8C-A68A-23341EA91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DB599-B4ED-1D30-E73A-84568C62CB6A}"/>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42355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F512-4C2C-E3F5-BCEA-12B6445D0B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6B37F-AAEE-BFF1-176E-9C553E469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2D234E-273C-C4AC-90E7-236EAAC7C7B2}"/>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848A82C0-6CB4-8233-2689-A7B6B0ABD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06ECA-E2CC-429A-C7DC-048AF900500A}"/>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86795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7FB359-9E51-A439-3E08-24D219F58C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0A7CC-A038-3930-2B90-110841FC26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1F486-3BE6-407B-AE5A-9923D33D0143}"/>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A23D66B5-1073-7976-B070-CE2DB0420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0BF12E-033A-735B-262C-7AEA1034C3F1}"/>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15615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7508-9B1D-DE4E-E5D7-1491ADE121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C38824-3F68-055E-E1E6-B7D66875E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9E384-2020-BCB1-3915-B5DFC683A564}"/>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8DD44E46-14DA-C384-BD8D-7B07E6C5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F4271-87A8-DD9D-20D8-6E300BD262FF}"/>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72392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47C7-F6D1-3FF8-48DD-27A9BF133E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44335D-A556-4CAA-5F8E-0A28EFB17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B545B-F0AF-16E8-BA1A-5F53183F3E62}"/>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A6EE85A8-9645-9E39-27F0-125FAB839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0BD6F-AA3B-A710-F394-7B9999ED1CB7}"/>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82355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CC75-ED97-8EC5-8CE8-6D0C750F2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D7A33F-D0E1-1286-F45B-E471E5687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437100-51B1-7C50-F893-3DB163A37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34D08D-9AA2-167A-37DB-1EDC4E99A7C9}"/>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6" name="Footer Placeholder 5">
            <a:extLst>
              <a:ext uri="{FF2B5EF4-FFF2-40B4-BE49-F238E27FC236}">
                <a16:creationId xmlns:a16="http://schemas.microsoft.com/office/drawing/2014/main" id="{3776784E-A423-6605-D758-B76CA34FED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ACFED-70A8-FC9E-C57A-C4E7EC985C31}"/>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85911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E6279-275E-C9A8-2728-F5B9A7022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B8D0FF-8F74-2C34-3725-214A68214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5518C6-F5B6-8805-DCF5-457D1447E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636AAF-C1C1-5EFC-31F7-E4963FDA5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0B1A8-7D6A-3C2F-B3B0-F5F0CFA811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7BF13A-E066-1ECB-9F1E-873A374ADFF3}"/>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8" name="Footer Placeholder 7">
            <a:extLst>
              <a:ext uri="{FF2B5EF4-FFF2-40B4-BE49-F238E27FC236}">
                <a16:creationId xmlns:a16="http://schemas.microsoft.com/office/drawing/2014/main" id="{562FC76F-6182-52C3-13C6-7FA187CC9E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A9F358-A1D0-5106-5BD8-83E889F00F2D}"/>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54760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1E5E-CDE8-1606-06CD-9E02482D5C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6E6922-FC60-909B-63E0-5FC21F11A0DB}"/>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4" name="Footer Placeholder 3">
            <a:extLst>
              <a:ext uri="{FF2B5EF4-FFF2-40B4-BE49-F238E27FC236}">
                <a16:creationId xmlns:a16="http://schemas.microsoft.com/office/drawing/2014/main" id="{1B0C4B47-D55C-B3FE-7E53-3FEB895697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A9C514-A477-D4C7-3DD6-B498CF86B483}"/>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333683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BCEEE-D1F8-4A4A-B297-59F92FDAA24D}"/>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3" name="Footer Placeholder 2">
            <a:extLst>
              <a:ext uri="{FF2B5EF4-FFF2-40B4-BE49-F238E27FC236}">
                <a16:creationId xmlns:a16="http://schemas.microsoft.com/office/drawing/2014/main" id="{3EE3271B-341B-6B5E-EC18-7127827B9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1BB28F-247A-ABAC-02B5-CD300B22A0B3}"/>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228740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A17A-43D6-5069-F9F9-2AB3A0A7F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55E32-F4B9-89D8-C197-4594CD49E7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193902-7FB8-7FAF-46D1-5467ECCFF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23EAC-2851-D056-454D-B9006778AB22}"/>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6" name="Footer Placeholder 5">
            <a:extLst>
              <a:ext uri="{FF2B5EF4-FFF2-40B4-BE49-F238E27FC236}">
                <a16:creationId xmlns:a16="http://schemas.microsoft.com/office/drawing/2014/main" id="{B39B6DD0-C4A1-AFF7-5AB6-E7F37DF2A6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AC70D-EC03-10AC-C89D-638342C0B5AD}"/>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319647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D9AC-E6A4-985E-006D-C5B425DD9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D93CAE-0FFC-1ADD-7F27-3F8E59B6C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9BA86C-FE02-0A3C-E271-4C8446AF0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C8FEC-E9C0-F98C-2C45-CCC30BEB2B82}"/>
              </a:ext>
            </a:extLst>
          </p:cNvPr>
          <p:cNvSpPr>
            <a:spLocks noGrp="1"/>
          </p:cNvSpPr>
          <p:nvPr>
            <p:ph type="dt" sz="half" idx="10"/>
          </p:nvPr>
        </p:nvSpPr>
        <p:spPr/>
        <p:txBody>
          <a:bodyPr/>
          <a:lstStyle/>
          <a:p>
            <a:fld id="{E2D5633A-F27A-4586-AD23-473BE795E5C6}" type="datetimeFigureOut">
              <a:rPr lang="en-IN" smtClean="0"/>
              <a:t>21-04-2025</a:t>
            </a:fld>
            <a:endParaRPr lang="en-IN"/>
          </a:p>
        </p:txBody>
      </p:sp>
      <p:sp>
        <p:nvSpPr>
          <p:cNvPr id="6" name="Footer Placeholder 5">
            <a:extLst>
              <a:ext uri="{FF2B5EF4-FFF2-40B4-BE49-F238E27FC236}">
                <a16:creationId xmlns:a16="http://schemas.microsoft.com/office/drawing/2014/main" id="{2B181D9B-FD6F-E02A-9AB8-4544682EB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20C7D4-5820-24B5-C843-3315C32C10F6}"/>
              </a:ext>
            </a:extLst>
          </p:cNvPr>
          <p:cNvSpPr>
            <a:spLocks noGrp="1"/>
          </p:cNvSpPr>
          <p:nvPr>
            <p:ph type="sldNum" sz="quarter" idx="12"/>
          </p:nvPr>
        </p:nvSpPr>
        <p:spPr/>
        <p:txBody>
          <a:bodyPr/>
          <a:lstStyle/>
          <a:p>
            <a:fld id="{68B96D41-DFA9-40FA-AA6D-ABD2D2FBDA33}" type="slidenum">
              <a:rPr lang="en-IN" smtClean="0"/>
              <a:t>‹#›</a:t>
            </a:fld>
            <a:endParaRPr lang="en-IN"/>
          </a:p>
        </p:txBody>
      </p:sp>
    </p:spTree>
    <p:extLst>
      <p:ext uri="{BB962C8B-B14F-4D97-AF65-F5344CB8AC3E}">
        <p14:creationId xmlns:p14="http://schemas.microsoft.com/office/powerpoint/2010/main" val="147457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E5896-6128-8779-1020-1F1164B7D0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0FE6EC-650B-6DD5-0236-70A753CBB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59F24-EDA3-5EBF-52EC-00121D18C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5633A-F27A-4586-AD23-473BE795E5C6}" type="datetimeFigureOut">
              <a:rPr lang="en-IN" smtClean="0"/>
              <a:t>21-04-2025</a:t>
            </a:fld>
            <a:endParaRPr lang="en-IN"/>
          </a:p>
        </p:txBody>
      </p:sp>
      <p:sp>
        <p:nvSpPr>
          <p:cNvPr id="5" name="Footer Placeholder 4">
            <a:extLst>
              <a:ext uri="{FF2B5EF4-FFF2-40B4-BE49-F238E27FC236}">
                <a16:creationId xmlns:a16="http://schemas.microsoft.com/office/drawing/2014/main" id="{A1D6C952-74E5-81C4-37DA-C36850097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FA0E-B7AC-E5EF-FABA-76502F81C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96D41-DFA9-40FA-AA6D-ABD2D2FBDA33}" type="slidenum">
              <a:rPr lang="en-IN" smtClean="0"/>
              <a:t>‹#›</a:t>
            </a:fld>
            <a:endParaRPr lang="en-IN"/>
          </a:p>
        </p:txBody>
      </p:sp>
    </p:spTree>
    <p:extLst>
      <p:ext uri="{BB962C8B-B14F-4D97-AF65-F5344CB8AC3E}">
        <p14:creationId xmlns:p14="http://schemas.microsoft.com/office/powerpoint/2010/main" val="411421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AAC6-C0BC-1740-A589-F6A07EF7ED8D}"/>
              </a:ext>
            </a:extLst>
          </p:cNvPr>
          <p:cNvSpPr>
            <a:spLocks noGrp="1"/>
          </p:cNvSpPr>
          <p:nvPr>
            <p:ph type="ctrTitle"/>
          </p:nvPr>
        </p:nvSpPr>
        <p:spPr>
          <a:xfrm>
            <a:off x="374754" y="359765"/>
            <a:ext cx="11542426" cy="1484026"/>
          </a:xfrm>
        </p:spPr>
        <p:txBody>
          <a:bodyPr>
            <a:normAutofit/>
          </a:bodyPr>
          <a:lstStyle/>
          <a:p>
            <a:r>
              <a:rPr lang="en-US" sz="2900" b="1" dirty="0">
                <a:solidFill>
                  <a:schemeClr val="tx1"/>
                </a:solidFill>
                <a:latin typeface="Times New Roman" panose="02020603050405020304" pitchFamily="18" charset="0"/>
                <a:cs typeface="Times New Roman" panose="02020603050405020304" pitchFamily="18" charset="0"/>
              </a:rPr>
              <a:t>           RISE KRISHNA SAI PRAKASAM GROUP OF INSTITUTIONS</a:t>
            </a:r>
            <a:br>
              <a:rPr lang="en-US" sz="2900" b="1"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Cambria" panose="02040503050406030204" pitchFamily="18" charset="0"/>
                <a:cs typeface="Cambria" panose="02040503050406030204" pitchFamily="18" charset="0"/>
              </a:rPr>
              <a:t>(Approved by AICTE-NEW DELHI, Affiliated to JNTUK KAKINADA)</a:t>
            </a:r>
            <a:br>
              <a:rPr lang="en-US" sz="2000" dirty="0">
                <a:latin typeface="Times New Roman" panose="02020603050405020304" pitchFamily="18" charset="0"/>
                <a:ea typeface="Cambria" panose="02040503050406030204" pitchFamily="18" charset="0"/>
                <a:cs typeface="Cambria" panose="02040503050406030204" pitchFamily="18" charset="0"/>
              </a:rPr>
            </a:br>
            <a:r>
              <a:rPr lang="en-US" sz="2000" dirty="0">
                <a:latin typeface="Times New Roman" panose="02020603050405020304" pitchFamily="18" charset="0"/>
                <a:ea typeface="Cambria" panose="02040503050406030204" pitchFamily="18" charset="0"/>
                <a:cs typeface="Cambria" panose="02040503050406030204" pitchFamily="18" charset="0"/>
              </a:rPr>
              <a:t>                  (An ISO 9001:2015 certified Institute, NBA accredited for B.Tech. in CSE, ECE, EEE, CE &amp; ME)</a:t>
            </a:r>
            <a:br>
              <a:rPr lang="en-US" sz="2000" dirty="0">
                <a:solidFill>
                  <a:schemeClr val="accent1"/>
                </a:solidFill>
                <a:latin typeface="Stencil" panose="040409050D0802020404" pitchFamily="82" charset="0"/>
                <a:cs typeface="Times New Roman" panose="02020603050405020304" pitchFamily="18" charset="0"/>
              </a:rPr>
            </a:br>
            <a:r>
              <a:rPr lang="en-US" sz="2000" dirty="0">
                <a:solidFill>
                  <a:schemeClr val="accent1"/>
                </a:solidFill>
                <a:latin typeface="Stencil" panose="040409050D0802020404" pitchFamily="82" charset="0"/>
                <a:cs typeface="Times New Roman" panose="02020603050405020304" pitchFamily="18" charset="0"/>
              </a:rPr>
              <a:t>    </a:t>
            </a:r>
            <a:r>
              <a:rPr lang="en-US" sz="2000" dirty="0">
                <a:latin typeface="Times New Roman" panose="02020603050405020304" pitchFamily="18" charset="0"/>
                <a:ea typeface="Cambria" panose="02040503050406030204" pitchFamily="18" charset="0"/>
              </a:rPr>
              <a:t>NH-16, Valluru,-523272, </a:t>
            </a:r>
            <a:r>
              <a:rPr lang="en-US" sz="2000" dirty="0" err="1">
                <a:latin typeface="Times New Roman" panose="02020603050405020304" pitchFamily="18" charset="0"/>
                <a:ea typeface="Cambria" panose="02040503050406030204" pitchFamily="18" charset="0"/>
              </a:rPr>
              <a:t>Ongole</a:t>
            </a:r>
            <a:r>
              <a:rPr lang="en-US" sz="2000" dirty="0">
                <a:latin typeface="Times New Roman" panose="02020603050405020304" pitchFamily="18" charset="0"/>
                <a:ea typeface="Cambria" panose="02040503050406030204" pitchFamily="18" charset="0"/>
              </a:rPr>
              <a:t>, Prakasam District, A.P</a:t>
            </a:r>
            <a:endParaRPr lang="en-IN" sz="2000" dirty="0"/>
          </a:p>
        </p:txBody>
      </p:sp>
      <p:sp>
        <p:nvSpPr>
          <p:cNvPr id="3" name="Subtitle 2">
            <a:extLst>
              <a:ext uri="{FF2B5EF4-FFF2-40B4-BE49-F238E27FC236}">
                <a16:creationId xmlns:a16="http://schemas.microsoft.com/office/drawing/2014/main" id="{17E367BA-9652-AC70-079E-199C90511C23}"/>
              </a:ext>
            </a:extLst>
          </p:cNvPr>
          <p:cNvSpPr>
            <a:spLocks noGrp="1"/>
          </p:cNvSpPr>
          <p:nvPr>
            <p:ph type="subTitle" idx="1"/>
          </p:nvPr>
        </p:nvSpPr>
        <p:spPr>
          <a:xfrm>
            <a:off x="374753" y="1880715"/>
            <a:ext cx="11542425" cy="4580596"/>
          </a:xfrm>
        </p:spPr>
        <p:txBody>
          <a:bodyPr/>
          <a:lstStyle/>
          <a:p>
            <a:r>
              <a:rPr lang="en-IN" b="1" dirty="0">
                <a:latin typeface="Times New Roman" panose="02020603050405020304" pitchFamily="18" charset="0"/>
                <a:cs typeface="Times New Roman" panose="02020603050405020304" pitchFamily="18" charset="0"/>
              </a:rPr>
              <a:t>Internship Presentation on</a:t>
            </a:r>
          </a:p>
          <a:p>
            <a:r>
              <a:rPr lang="en-IN" sz="4800" b="1" dirty="0">
                <a:latin typeface="Times New Roman" panose="02020603050405020304" pitchFamily="18" charset="0"/>
                <a:cs typeface="Times New Roman" panose="02020603050405020304" pitchFamily="18" charset="0"/>
              </a:rPr>
              <a:t>SOLAR PV PLANT DESIGN</a:t>
            </a:r>
          </a:p>
          <a:p>
            <a:endParaRPr lang="en-IN" sz="4800" b="1"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endParaRPr lang="en-US" sz="2000" b="1"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            Under the guidance of							Presented by:</a:t>
            </a:r>
          </a:p>
          <a:p>
            <a:pPr algn="l"/>
            <a:r>
              <a:rPr lang="en-US" sz="1800" dirty="0">
                <a:effectLst/>
                <a:latin typeface="Cambria" panose="02040503050406030204" pitchFamily="18" charset="0"/>
                <a:ea typeface="Times New Roman" panose="02020603050405020304" pitchFamily="18" charset="0"/>
                <a:cs typeface="Times New Roman" panose="02020603050405020304" pitchFamily="18" charset="0"/>
              </a:rPr>
              <a:t>Mr.</a:t>
            </a:r>
            <a:r>
              <a:rPr lang="en-US" sz="1800" spc="-7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a:t>
            </a:r>
            <a:r>
              <a:rPr lang="en-US" sz="1800" spc="-6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KRANTHI</a:t>
            </a:r>
            <a:r>
              <a:rPr lang="en-US" sz="1800" spc="-6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KUMAR</a:t>
            </a:r>
            <a:r>
              <a:rPr lang="en-US" sz="1800" spc="-6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M.</a:t>
            </a:r>
            <a:r>
              <a:rPr lang="en-US" sz="1800" spc="-4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Tech,</a:t>
            </a:r>
            <a:r>
              <a:rPr lang="en-US" sz="1800" spc="-4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M.I.S.T.I.E.</a:t>
            </a:r>
            <a:r>
              <a:rPr lang="en-US" sz="2000" dirty="0">
                <a:latin typeface="Times New Roman" panose="02020603050405020304" pitchFamily="18" charset="0"/>
                <a:cs typeface="Times New Roman" panose="02020603050405020304" pitchFamily="18" charset="0"/>
              </a:rPr>
              <a:t>                                                                             PALEPU NEERAJA</a:t>
            </a:r>
          </a:p>
          <a:p>
            <a:pPr algn="l"/>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Assistant Professor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218A1A0214</a:t>
            </a:r>
            <a:endParaRPr lang="en-IN"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0BB53CD-FE93-438E-ECCD-14A92A56B2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9" y="396689"/>
            <a:ext cx="1468541" cy="144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3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DE216F-06AC-79F0-E475-EDD32905FE4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6C248564-6311-DABC-0DD8-7EB25BF62DAD}"/>
              </a:ext>
            </a:extLst>
          </p:cNvPr>
          <p:cNvSpPr>
            <a:spLocks noGrp="1"/>
          </p:cNvSpPr>
          <p:nvPr>
            <p:ph idx="1"/>
          </p:nvPr>
        </p:nvSpPr>
        <p:spPr/>
        <p:txBody>
          <a:bodyPr/>
          <a:lstStyle/>
          <a:p>
            <a:pPr marL="0" indent="0" algn="just">
              <a:buNone/>
            </a:pPr>
            <a:r>
              <a:rPr lang="en-US" sz="3200" dirty="0">
                <a:latin typeface="Times New Roman" panose="02020603050405020304" pitchFamily="18" charset="0"/>
                <a:cs typeface="Times New Roman" panose="02020603050405020304" pitchFamily="18" charset="0"/>
              </a:rPr>
              <a:t>Solar PV plant design is a highly efficient and sustainable way to harness solar energy, contributing to cleaner environments and reducing dependence on traditional energy sources. By carefully considering factors like site selection, component choice, and system configuration, a well-designed solar PV plant can provide reliable, cost-effective, and long-term energy solutions. As technology advances, the benefits of solar power continue to grow, making it a key player in the future of global energy production.</a:t>
            </a:r>
          </a:p>
          <a:p>
            <a:pPr marL="0" indent="0">
              <a:buNone/>
            </a:pPr>
            <a:endParaRPr lang="en-IN" dirty="0"/>
          </a:p>
        </p:txBody>
      </p:sp>
    </p:spTree>
    <p:extLst>
      <p:ext uri="{BB962C8B-B14F-4D97-AF65-F5344CB8AC3E}">
        <p14:creationId xmlns:p14="http://schemas.microsoft.com/office/powerpoint/2010/main" val="1956241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45">
            <a:extLst>
              <a:ext uri="{FF2B5EF4-FFF2-40B4-BE49-F238E27FC236}">
                <a16:creationId xmlns:a16="http://schemas.microsoft.com/office/drawing/2014/main" id="{70A093A1-BA80-7204-FBA1-500839179A5F}"/>
              </a:ext>
            </a:extLst>
          </p:cNvPr>
          <p:cNvPicPr>
            <a:picLocks/>
          </p:cNvPicPr>
          <p:nvPr/>
        </p:nvPicPr>
        <p:blipFill>
          <a:blip r:embed="rId2" cstate="print"/>
          <a:stretch>
            <a:fillRect/>
          </a:stretch>
        </p:blipFill>
        <p:spPr>
          <a:xfrm>
            <a:off x="0" y="1"/>
            <a:ext cx="12192000" cy="6858000"/>
          </a:xfrm>
          <a:prstGeom prst="rect">
            <a:avLst/>
          </a:prstGeom>
        </p:spPr>
      </p:pic>
    </p:spTree>
    <p:extLst>
      <p:ext uri="{BB962C8B-B14F-4D97-AF65-F5344CB8AC3E}">
        <p14:creationId xmlns:p14="http://schemas.microsoft.com/office/powerpoint/2010/main" val="220559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Vector thank you lettering">
            <a:extLst>
              <a:ext uri="{FF2B5EF4-FFF2-40B4-BE49-F238E27FC236}">
                <a16:creationId xmlns:a16="http://schemas.microsoft.com/office/drawing/2014/main" id="{28B0197F-BBD4-2CE1-5CAF-B3ED53B28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23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0CCD-83AF-4135-B466-4999C35DBD4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3584E40-C98B-3BCC-7478-14D563245120}"/>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Components of Solar PV Plant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Working Principle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Types of Solar Panel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Site Selection Criteria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Plant Design steps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Certificate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5085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AEEA-FFA6-210C-2FDF-EBB82E1C633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5525AE2-0A01-AEFF-05F2-C5EADA6EB2CD}"/>
              </a:ext>
            </a:extLst>
          </p:cNvPr>
          <p:cNvSpPr>
            <a:spLocks noGrp="1"/>
          </p:cNvSpPr>
          <p:nvPr>
            <p:ph idx="1"/>
          </p:nvPr>
        </p:nvSpPr>
        <p:spPr>
          <a:xfrm>
            <a:off x="314793" y="1825625"/>
            <a:ext cx="11632368" cy="4351338"/>
          </a:xfrm>
        </p:spPr>
        <p:txBody>
          <a:bodyPr>
            <a:normAutofit/>
          </a:bodyPr>
          <a:lstStyle/>
          <a:p>
            <a:pPr algn="just">
              <a:buNone/>
            </a:pPr>
            <a:r>
              <a:rPr lang="en-US" sz="3200" dirty="0">
                <a:latin typeface="Times New Roman" panose="02020603050405020304" pitchFamily="18" charset="0"/>
                <a:cs typeface="Times New Roman" panose="02020603050405020304" pitchFamily="18" charset="0"/>
              </a:rPr>
              <a:t>  Solar photovoltaic (PV) plant design involves planning and creating a system that converts sunlight into electricity using solar panels. It is a crucial step in setting up solar power systems for homes, industries, or large-scale solar farms.</a:t>
            </a:r>
          </a:p>
          <a:p>
            <a:pPr algn="just">
              <a:buNone/>
            </a:pPr>
            <a:r>
              <a:rPr lang="en-US" sz="3200" dirty="0">
                <a:latin typeface="Times New Roman" panose="02020603050405020304" pitchFamily="18" charset="0"/>
                <a:cs typeface="Times New Roman" panose="02020603050405020304" pitchFamily="18" charset="0"/>
              </a:rPr>
              <a:t>  The design process includes selecting the right location, calculating    the energy needs, choosing appropriate solar panels and inverters, and planning the layout for optimal performance. Factors like sunlight availability, shadow analysis, tilt angle, wiring, and safety standards are carefully considered.</a:t>
            </a:r>
          </a:p>
          <a:p>
            <a:pPr marL="0" indent="0">
              <a:buNone/>
            </a:pPr>
            <a:endParaRPr lang="en-IN" dirty="0"/>
          </a:p>
        </p:txBody>
      </p:sp>
    </p:spTree>
    <p:extLst>
      <p:ext uri="{BB962C8B-B14F-4D97-AF65-F5344CB8AC3E}">
        <p14:creationId xmlns:p14="http://schemas.microsoft.com/office/powerpoint/2010/main" val="408565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DE37-7643-E6A3-DBDD-3374D2557D77}"/>
              </a:ext>
            </a:extLst>
          </p:cNvPr>
          <p:cNvSpPr>
            <a:spLocks noGrp="1"/>
          </p:cNvSpPr>
          <p:nvPr>
            <p:ph type="ctrTitle"/>
          </p:nvPr>
        </p:nvSpPr>
        <p:spPr>
          <a:xfrm>
            <a:off x="1524000" y="1057458"/>
            <a:ext cx="9144000" cy="861283"/>
          </a:xfrm>
        </p:spPr>
        <p:txBody>
          <a:bodyPr>
            <a:normAutofit fontScale="90000"/>
          </a:bodyPr>
          <a:lstStyle/>
          <a:p>
            <a:r>
              <a:rPr lang="en-IN" dirty="0">
                <a:latin typeface="Times New Roman" panose="02020603050405020304" pitchFamily="18" charset="0"/>
                <a:cs typeface="Times New Roman" panose="02020603050405020304" pitchFamily="18" charset="0"/>
              </a:rPr>
              <a:t>Components of Solar PV Plant</a:t>
            </a:r>
            <a:br>
              <a:rPr lang="en-IN"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543242D-DA94-932E-7300-8269729EF673}"/>
              </a:ext>
            </a:extLst>
          </p:cNvPr>
          <p:cNvSpPr>
            <a:spLocks noGrp="1"/>
          </p:cNvSpPr>
          <p:nvPr>
            <p:ph type="subTitle" idx="1"/>
          </p:nvPr>
        </p:nvSpPr>
        <p:spPr>
          <a:xfrm>
            <a:off x="614597" y="1514007"/>
            <a:ext cx="11197652" cy="4781862"/>
          </a:xfrm>
        </p:spPr>
        <p:txBody>
          <a:bodyPr>
            <a:normAutofit fontScale="92500" lnSpcReduction="10000"/>
          </a:bodyPr>
          <a:lstStyle/>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Solar Panels (PV Modules)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Inverter</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Mounting Structures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Charge Controller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Battery Bank </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Combiner Box</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DC and AC Cables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Junction Box</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Monitoring System</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Grounding and Lightning Protection</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Metering System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677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6497-7EDE-E751-4B33-D73B7A07D298}"/>
              </a:ext>
            </a:extLst>
          </p:cNvPr>
          <p:cNvSpPr>
            <a:spLocks noGrp="1"/>
          </p:cNvSpPr>
          <p:nvPr>
            <p:ph type="ctrTitle"/>
          </p:nvPr>
        </p:nvSpPr>
        <p:spPr>
          <a:xfrm>
            <a:off x="1524000" y="314793"/>
            <a:ext cx="9144000" cy="884420"/>
          </a:xfrm>
        </p:spPr>
        <p:txBody>
          <a:bodyPr>
            <a:normAutofit fontScale="90000"/>
          </a:bodyPr>
          <a:lstStyle/>
          <a:p>
            <a:r>
              <a:rPr lang="en-IN" b="1" dirty="0">
                <a:latin typeface="Times New Roman" panose="02020603050405020304" pitchFamily="18" charset="0"/>
                <a:cs typeface="Times New Roman" panose="02020603050405020304" pitchFamily="18" charset="0"/>
              </a:rPr>
              <a:t>Working Principle</a:t>
            </a:r>
          </a:p>
        </p:txBody>
      </p:sp>
      <p:sp>
        <p:nvSpPr>
          <p:cNvPr id="8" name="Rectangle 5">
            <a:extLst>
              <a:ext uri="{FF2B5EF4-FFF2-40B4-BE49-F238E27FC236}">
                <a16:creationId xmlns:a16="http://schemas.microsoft.com/office/drawing/2014/main" id="{EB8D61D4-E25B-C286-2720-F5589E0FA9DB}"/>
              </a:ext>
            </a:extLst>
          </p:cNvPr>
          <p:cNvSpPr>
            <a:spLocks noGrp="1" noChangeArrowheads="1"/>
          </p:cNvSpPr>
          <p:nvPr>
            <p:ph type="subTitle" idx="1"/>
          </p:nvPr>
        </p:nvSpPr>
        <p:spPr bwMode="auto">
          <a:xfrm>
            <a:off x="186713" y="1199213"/>
            <a:ext cx="1181857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working principle of a solar PV plant is based on the photovoltaic effect, where sunlight is converted directly into electricity using solar panels. When sunlight (photons) falls on the solar cells in the panels, it generates direct current (DC) electricity. This DC power is then sent to an inverter, which converts it into alternating current (AC) suitable for use in homes, industries, or for feeding into the grid. In off-grid or hybrid systems, a charge controller regulates power to charge the battery bank, storing energy for later use. The system includes protective devices, monitoring equipment, and proper grounding to ensure safe and efficient operation, delivering clean and renewable energy.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177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D8C5-7F72-B444-2C2E-59CAEC7C89E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Types of Solar PV panels</a:t>
            </a:r>
          </a:p>
        </p:txBody>
      </p:sp>
      <p:pic>
        <p:nvPicPr>
          <p:cNvPr id="2052" name="Picture 4" descr="A Deep Dive into Different Types of Solar Panels: Complete Details -  Solarismypassion">
            <a:extLst>
              <a:ext uri="{FF2B5EF4-FFF2-40B4-BE49-F238E27FC236}">
                <a16:creationId xmlns:a16="http://schemas.microsoft.com/office/drawing/2014/main" id="{92680026-F335-B436-4D51-57573A7124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4125" y="1858781"/>
            <a:ext cx="9218950" cy="479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546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C87-C82F-5CFB-E9AF-D2E9EAFE3048}"/>
              </a:ext>
            </a:extLst>
          </p:cNvPr>
          <p:cNvSpPr>
            <a:spLocks noGrp="1"/>
          </p:cNvSpPr>
          <p:nvPr>
            <p:ph type="title"/>
          </p:nvPr>
        </p:nvSpPr>
        <p:spPr/>
        <p:txBody>
          <a:bodyPr/>
          <a:lstStyle/>
          <a:p>
            <a:pPr algn="ct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1A4024F-D652-6E3B-8FE5-B69931F0F892}"/>
              </a:ext>
            </a:extLst>
          </p:cNvPr>
          <p:cNvPicPr>
            <a:picLocks noGrp="1" noChangeAspect="1"/>
          </p:cNvPicPr>
          <p:nvPr>
            <p:ph idx="1"/>
          </p:nvPr>
        </p:nvPicPr>
        <p:blipFill>
          <a:blip r:embed="rId2"/>
          <a:stretch>
            <a:fillRect/>
          </a:stretch>
        </p:blipFill>
        <p:spPr>
          <a:xfrm>
            <a:off x="554636" y="119921"/>
            <a:ext cx="10942820" cy="6372954"/>
          </a:xfrm>
        </p:spPr>
      </p:pic>
    </p:spTree>
    <p:extLst>
      <p:ext uri="{BB962C8B-B14F-4D97-AF65-F5344CB8AC3E}">
        <p14:creationId xmlns:p14="http://schemas.microsoft.com/office/powerpoint/2010/main" val="79033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692A-26AC-6873-43CF-40198335467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Plant Design steps</a:t>
            </a:r>
            <a:br>
              <a:rPr lang="en-IN" dirty="0">
                <a:latin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11A9D07-0DEE-56D9-B0EF-F8F80FAD33C5}"/>
              </a:ext>
            </a:extLst>
          </p:cNvPr>
          <p:cNvPicPr>
            <a:picLocks noGrp="1" noChangeAspect="1"/>
          </p:cNvPicPr>
          <p:nvPr>
            <p:ph idx="1"/>
          </p:nvPr>
        </p:nvPicPr>
        <p:blipFill>
          <a:blip r:embed="rId2"/>
          <a:stretch>
            <a:fillRect/>
          </a:stretch>
        </p:blipFill>
        <p:spPr>
          <a:xfrm>
            <a:off x="1064303" y="1825625"/>
            <a:ext cx="9773586" cy="4351338"/>
          </a:xfrm>
          <a:prstGeom prst="rect">
            <a:avLst/>
          </a:prstGeom>
        </p:spPr>
      </p:pic>
    </p:spTree>
    <p:extLst>
      <p:ext uri="{BB962C8B-B14F-4D97-AF65-F5344CB8AC3E}">
        <p14:creationId xmlns:p14="http://schemas.microsoft.com/office/powerpoint/2010/main" val="135958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EA0C-9069-4F1F-BF0D-6CAD184C8A90}"/>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2CA167CF-EF04-00E2-2746-F84BCFCDE782}"/>
              </a:ext>
            </a:extLst>
          </p:cNvPr>
          <p:cNvSpPr>
            <a:spLocks noGrp="1" noChangeArrowheads="1"/>
          </p:cNvSpPr>
          <p:nvPr>
            <p:ph idx="1"/>
          </p:nvPr>
        </p:nvSpPr>
        <p:spPr bwMode="auto">
          <a:xfrm>
            <a:off x="838200" y="2090172"/>
            <a:ext cx="989475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Operating Costs.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Electricity Bills</a:t>
            </a: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 Lifespan</a:t>
            </a: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Design.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Environmentally Friendly</a:t>
            </a:r>
            <a:endParaRPr lang="en-US" altLang="en-US"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Independence</a:t>
            </a:r>
          </a:p>
        </p:txBody>
      </p:sp>
    </p:spTree>
    <p:extLst>
      <p:ext uri="{BB962C8B-B14F-4D97-AF65-F5344CB8AC3E}">
        <p14:creationId xmlns:p14="http://schemas.microsoft.com/office/powerpoint/2010/main" val="288111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519</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Stencil</vt:lpstr>
      <vt:lpstr>Times New Roman</vt:lpstr>
      <vt:lpstr>Wingdings</vt:lpstr>
      <vt:lpstr>Office Theme</vt:lpstr>
      <vt:lpstr>           RISE KRISHNA SAI PRAKASAM GROUP OF INSTITUTIONS (Approved by AICTE-NEW DELHI, Affiliated to JNTUK KAKINADA)                   (An ISO 9001:2015 certified Institute, NBA accredited for B.Tech. in CSE, ECE, EEE, CE &amp; ME)     NH-16, Valluru,-523272, Ongole, Prakasam District, A.P</vt:lpstr>
      <vt:lpstr>Contents</vt:lpstr>
      <vt:lpstr>Introduction</vt:lpstr>
      <vt:lpstr>Components of Solar PV Plant </vt:lpstr>
      <vt:lpstr>Working Principle</vt:lpstr>
      <vt:lpstr>Types of Solar PV panels</vt:lpstr>
      <vt:lpstr>PowerPoint Presentation</vt:lpstr>
      <vt:lpstr>Plant Design steps </vt:lpstr>
      <vt:lpstr>Advantages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Potluri</dc:creator>
  <cp:lastModifiedBy>Siva Potluri</cp:lastModifiedBy>
  <cp:revision>2</cp:revision>
  <dcterms:created xsi:type="dcterms:W3CDTF">2025-04-20T12:33:32Z</dcterms:created>
  <dcterms:modified xsi:type="dcterms:W3CDTF">2025-04-21T01:19:34Z</dcterms:modified>
</cp:coreProperties>
</file>