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66" r:id="rId5"/>
    <p:sldId id="259" r:id="rId6"/>
    <p:sldId id="260" r:id="rId7"/>
    <p:sldId id="267" r:id="rId8"/>
    <p:sldId id="270" r:id="rId9"/>
    <p:sldId id="268" r:id="rId10"/>
    <p:sldId id="263" r:id="rId11"/>
    <p:sldId id="269"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Raleway" pitchFamily="2"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4660"/>
  </p:normalViewPr>
  <p:slideViewPr>
    <p:cSldViewPr snapToGrid="0">
      <p:cViewPr varScale="1">
        <p:scale>
          <a:sx n="78" d="100"/>
          <a:sy n="78" d="100"/>
        </p:scale>
        <p:origin x="108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1b3122a770_3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1b3122a770_3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1b3122a770_3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1b3122a770_3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5832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1b3122a770_3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1b3122a770_3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1b3122a770_3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1b3122a770_3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1b3122a770_3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1b3122a770_3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3459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1b3122a770_3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1b3122a770_3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1b3122a770_3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1b3122a770_3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1b3122a770_3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1b3122a770_3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5058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1b3122a770_3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1b3122a770_3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5108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1b3122a770_3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1b3122a770_3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172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243050" y="51330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IoTArM0r</a:t>
            </a:r>
            <a:endParaRPr dirty="0"/>
          </a:p>
        </p:txBody>
      </p:sp>
      <p:sp>
        <p:nvSpPr>
          <p:cNvPr id="87" name="Google Shape;87;p13"/>
          <p:cNvSpPr txBox="1">
            <a:spLocks noGrp="1"/>
          </p:cNvSpPr>
          <p:nvPr>
            <p:ph type="subTitle" idx="1"/>
          </p:nvPr>
        </p:nvSpPr>
        <p:spPr>
          <a:xfrm>
            <a:off x="314700" y="1451187"/>
            <a:ext cx="8118600" cy="78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Automatic IoT Device Scanner and Vulnerability Detector for Internet of Things Device</a:t>
            </a:r>
            <a:endParaRPr dirty="0"/>
          </a:p>
        </p:txBody>
      </p:sp>
      <p:sp>
        <p:nvSpPr>
          <p:cNvPr id="88" name="Google Shape;88;p13"/>
          <p:cNvSpPr txBox="1"/>
          <p:nvPr/>
        </p:nvSpPr>
        <p:spPr>
          <a:xfrm>
            <a:off x="548525" y="3494314"/>
            <a:ext cx="8046950" cy="1477297"/>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b="1" dirty="0"/>
              <a:t>Submitted by </a:t>
            </a:r>
            <a:endParaRPr b="1" dirty="0"/>
          </a:p>
          <a:p>
            <a:pPr marL="0" lvl="0" indent="0" algn="r" rtl="0">
              <a:spcBef>
                <a:spcPts val="0"/>
              </a:spcBef>
              <a:spcAft>
                <a:spcPts val="0"/>
              </a:spcAft>
              <a:buNone/>
            </a:pPr>
            <a:endParaRPr dirty="0"/>
          </a:p>
          <a:p>
            <a:pPr marL="0" lvl="0" indent="0" algn="r" rtl="0">
              <a:spcBef>
                <a:spcPts val="0"/>
              </a:spcBef>
              <a:spcAft>
                <a:spcPts val="0"/>
              </a:spcAft>
              <a:buNone/>
            </a:pPr>
            <a:r>
              <a:rPr lang="en-US" dirty="0"/>
              <a:t>Tejaswi Kanneganti(U00871526) </a:t>
            </a:r>
          </a:p>
          <a:p>
            <a:pPr marL="0" lvl="0" indent="0" algn="r" rtl="0">
              <a:spcBef>
                <a:spcPts val="0"/>
              </a:spcBef>
              <a:spcAft>
                <a:spcPts val="0"/>
              </a:spcAft>
              <a:buNone/>
            </a:pPr>
            <a:r>
              <a:rPr lang="en-US" dirty="0"/>
              <a:t>Sadhvi Mandha(U00873887) </a:t>
            </a:r>
          </a:p>
          <a:p>
            <a:pPr lvl="1" algn="r"/>
            <a:r>
              <a:rPr lang="en-US" dirty="0"/>
              <a:t>Naga Venkat Allu(U00878572)</a:t>
            </a:r>
            <a:endParaRPr dirty="0"/>
          </a:p>
          <a:p>
            <a:pPr marL="0" lvl="0" indent="0" algn="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ctrTitle"/>
          </p:nvPr>
        </p:nvSpPr>
        <p:spPr>
          <a:xfrm>
            <a:off x="0" y="49085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Demonstration</a:t>
            </a:r>
            <a:endParaRPr/>
          </a:p>
        </p:txBody>
      </p:sp>
      <p:pic>
        <p:nvPicPr>
          <p:cNvPr id="133" name="Google Shape;133;p20"/>
          <p:cNvPicPr preferRelativeResize="0"/>
          <p:nvPr/>
        </p:nvPicPr>
        <p:blipFill>
          <a:blip r:embed="rId3">
            <a:alphaModFix/>
          </a:blip>
          <a:stretch>
            <a:fillRect/>
          </a:stretch>
        </p:blipFill>
        <p:spPr>
          <a:xfrm>
            <a:off x="849600" y="1708675"/>
            <a:ext cx="6736526" cy="2585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ctrTitle"/>
          </p:nvPr>
        </p:nvSpPr>
        <p:spPr>
          <a:xfrm>
            <a:off x="0" y="41050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Feedback from Proposal</a:t>
            </a:r>
            <a:endParaRPr dirty="0"/>
          </a:p>
        </p:txBody>
      </p:sp>
      <p:sp>
        <p:nvSpPr>
          <p:cNvPr id="107" name="Google Shape;107;p16"/>
          <p:cNvSpPr txBox="1"/>
          <p:nvPr/>
        </p:nvSpPr>
        <p:spPr>
          <a:xfrm>
            <a:off x="225995" y="1515400"/>
            <a:ext cx="8969100" cy="1661963"/>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endParaRPr lang="en-US" sz="1600" dirty="0"/>
          </a:p>
          <a:p>
            <a:pPr marL="285750" lvl="0" indent="-285750" algn="l" rtl="0">
              <a:spcBef>
                <a:spcPts val="0"/>
              </a:spcBef>
              <a:spcAft>
                <a:spcPts val="0"/>
              </a:spcAft>
              <a:buFont typeface="Arial" panose="020B0604020202020204" pitchFamily="34" charset="0"/>
              <a:buChar char="•"/>
            </a:pPr>
            <a:r>
              <a:rPr lang="en-US" sz="1600" dirty="0"/>
              <a:t>What type of tools that we are testing?</a:t>
            </a:r>
            <a:br>
              <a:rPr lang="en-US" sz="1600" dirty="0"/>
            </a:br>
            <a:r>
              <a:rPr lang="en-US" sz="1600" dirty="0"/>
              <a:t>We are testing the Security and activity trackers like home security cameras.</a:t>
            </a:r>
          </a:p>
          <a:p>
            <a:pPr marL="285750" lvl="0" indent="-285750" algn="l" rtl="0">
              <a:spcBef>
                <a:spcPts val="0"/>
              </a:spcBef>
              <a:spcAft>
                <a:spcPts val="0"/>
              </a:spcAft>
              <a:buFont typeface="Arial" panose="020B0604020202020204" pitchFamily="34" charset="0"/>
              <a:buChar char="•"/>
            </a:pPr>
            <a:r>
              <a:rPr lang="en-US" sz="1600" dirty="0"/>
              <a:t>Are you developing a new IOT vulnerability scanner or using the existing?</a:t>
            </a:r>
            <a:br>
              <a:rPr lang="en-US" sz="1600" dirty="0"/>
            </a:br>
            <a:r>
              <a:rPr lang="en-US" sz="1600" dirty="0"/>
              <a:t>We are developing new IOT vulnerability scanner using the existing scanning methods(</a:t>
            </a:r>
            <a:r>
              <a:rPr lang="en-US" sz="1600" dirty="0" err="1"/>
              <a:t>nmap,shodan,censys,zoomeye</a:t>
            </a:r>
            <a:r>
              <a:rPr lang="en-US" sz="1600" dirty="0"/>
              <a:t>).</a:t>
            </a:r>
            <a:endParaRPr lang="en" sz="1600" dirty="0"/>
          </a:p>
        </p:txBody>
      </p:sp>
    </p:spTree>
    <p:extLst>
      <p:ext uri="{BB962C8B-B14F-4D97-AF65-F5344CB8AC3E}">
        <p14:creationId xmlns:p14="http://schemas.microsoft.com/office/powerpoint/2010/main" val="3238561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ctrTitle"/>
          </p:nvPr>
        </p:nvSpPr>
        <p:spPr>
          <a:xfrm>
            <a:off x="185700" y="49085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Content</a:t>
            </a:r>
            <a:endParaRPr/>
          </a:p>
        </p:txBody>
      </p:sp>
      <p:sp>
        <p:nvSpPr>
          <p:cNvPr id="94" name="Google Shape;94;p14"/>
          <p:cNvSpPr txBox="1"/>
          <p:nvPr/>
        </p:nvSpPr>
        <p:spPr>
          <a:xfrm>
            <a:off x="185700" y="1595750"/>
            <a:ext cx="8514600" cy="2954625"/>
          </a:xfrm>
          <a:prstGeom prst="rect">
            <a:avLst/>
          </a:prstGeom>
          <a:noFill/>
          <a:ln>
            <a:noFill/>
          </a:ln>
        </p:spPr>
        <p:txBody>
          <a:bodyPr spcFirstLastPara="1" wrap="square" lIns="91425" tIns="91425" rIns="91425" bIns="91425" anchor="t" anchorCtr="0">
            <a:spAutoFit/>
          </a:bodyPr>
          <a:lstStyle/>
          <a:p>
            <a:pPr marL="457200" lvl="0" indent="-406400" algn="l" rtl="0">
              <a:spcBef>
                <a:spcPts val="0"/>
              </a:spcBef>
              <a:spcAft>
                <a:spcPts val="0"/>
              </a:spcAft>
              <a:buSzPts val="2800"/>
              <a:buChar char="●"/>
            </a:pPr>
            <a:r>
              <a:rPr lang="en" sz="2000" dirty="0"/>
              <a:t>Introduction</a:t>
            </a:r>
          </a:p>
          <a:p>
            <a:pPr marL="457200" lvl="0" indent="-406400" algn="l" rtl="0">
              <a:spcBef>
                <a:spcPts val="0"/>
              </a:spcBef>
              <a:spcAft>
                <a:spcPts val="0"/>
              </a:spcAft>
              <a:buSzPts val="2800"/>
              <a:buChar char="●"/>
            </a:pPr>
            <a:r>
              <a:rPr lang="en" sz="2000" dirty="0"/>
              <a:t>Problem</a:t>
            </a:r>
            <a:endParaRPr sz="2000" dirty="0"/>
          </a:p>
          <a:p>
            <a:pPr marL="457200" lvl="0" indent="-406400" algn="l" rtl="0">
              <a:spcBef>
                <a:spcPts val="0"/>
              </a:spcBef>
              <a:spcAft>
                <a:spcPts val="0"/>
              </a:spcAft>
              <a:buSzPts val="2800"/>
              <a:buChar char="●"/>
            </a:pPr>
            <a:r>
              <a:rPr lang="en" sz="2000" dirty="0"/>
              <a:t>Technique</a:t>
            </a:r>
            <a:endParaRPr sz="2000" dirty="0"/>
          </a:p>
          <a:p>
            <a:pPr marL="457200" lvl="0" indent="-406400" algn="l" rtl="0">
              <a:spcBef>
                <a:spcPts val="0"/>
              </a:spcBef>
              <a:spcAft>
                <a:spcPts val="0"/>
              </a:spcAft>
              <a:buSzPts val="2800"/>
              <a:buChar char="●"/>
            </a:pPr>
            <a:r>
              <a:rPr lang="en" sz="2000" dirty="0"/>
              <a:t>Structural Design</a:t>
            </a:r>
          </a:p>
          <a:p>
            <a:pPr marL="457200" lvl="0" indent="-406400" algn="l" rtl="0">
              <a:spcBef>
                <a:spcPts val="0"/>
              </a:spcBef>
              <a:spcAft>
                <a:spcPts val="0"/>
              </a:spcAft>
              <a:buSzPts val="2800"/>
              <a:buChar char="●"/>
            </a:pPr>
            <a:r>
              <a:rPr lang="en" sz="2000" dirty="0"/>
              <a:t>Progress</a:t>
            </a:r>
          </a:p>
          <a:p>
            <a:pPr marL="457200" lvl="0" indent="-406400" algn="l" rtl="0">
              <a:spcBef>
                <a:spcPts val="0"/>
              </a:spcBef>
              <a:spcAft>
                <a:spcPts val="0"/>
              </a:spcAft>
              <a:buSzPts val="2800"/>
              <a:buChar char="●"/>
            </a:pPr>
            <a:r>
              <a:rPr lang="en" sz="2000" dirty="0"/>
              <a:t>Related work</a:t>
            </a:r>
          </a:p>
          <a:p>
            <a:pPr marL="457200" lvl="0" indent="-406400" algn="l" rtl="0">
              <a:spcBef>
                <a:spcPts val="0"/>
              </a:spcBef>
              <a:spcAft>
                <a:spcPts val="0"/>
              </a:spcAft>
              <a:buSzPts val="2800"/>
              <a:buChar char="●"/>
            </a:pPr>
            <a:r>
              <a:rPr lang="en" sz="2000" dirty="0"/>
              <a:t>Contribution</a:t>
            </a:r>
            <a:endParaRPr sz="2000" dirty="0"/>
          </a:p>
          <a:p>
            <a:pPr marL="457200" lvl="0" indent="-406400" algn="l" rtl="0">
              <a:spcBef>
                <a:spcPts val="0"/>
              </a:spcBef>
              <a:spcAft>
                <a:spcPts val="0"/>
              </a:spcAft>
              <a:buSzPts val="2800"/>
              <a:buChar char="●"/>
            </a:pPr>
            <a:r>
              <a:rPr lang="en" sz="2000" dirty="0"/>
              <a:t>Demonstration</a:t>
            </a:r>
            <a:endParaRPr sz="2000" dirty="0"/>
          </a:p>
          <a:p>
            <a:pPr marL="457200" lvl="0" indent="-406400" algn="l" rtl="0">
              <a:spcBef>
                <a:spcPts val="0"/>
              </a:spcBef>
              <a:spcAft>
                <a:spcPts val="0"/>
              </a:spcAft>
              <a:buSzPts val="2800"/>
              <a:buChar char="●"/>
            </a:pPr>
            <a:r>
              <a:rPr lang="en" sz="2000" dirty="0"/>
              <a:t>Feedback from proposal</a:t>
            </a:r>
            <a:endParaRP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ctrTitle"/>
          </p:nvPr>
        </p:nvSpPr>
        <p:spPr>
          <a:xfrm>
            <a:off x="0" y="49085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Introduction</a:t>
            </a:r>
            <a:endParaRPr dirty="0"/>
          </a:p>
        </p:txBody>
      </p:sp>
      <p:sp>
        <p:nvSpPr>
          <p:cNvPr id="100" name="Google Shape;100;p15"/>
          <p:cNvSpPr txBox="1"/>
          <p:nvPr/>
        </p:nvSpPr>
        <p:spPr>
          <a:xfrm>
            <a:off x="314700" y="1825375"/>
            <a:ext cx="8514600" cy="4311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600"/>
          </a:p>
        </p:txBody>
      </p:sp>
      <p:sp>
        <p:nvSpPr>
          <p:cNvPr id="101" name="Google Shape;101;p15"/>
          <p:cNvSpPr txBox="1"/>
          <p:nvPr/>
        </p:nvSpPr>
        <p:spPr>
          <a:xfrm>
            <a:off x="173700" y="1216108"/>
            <a:ext cx="7944900" cy="38779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latin typeface="+mj-lt"/>
                <a:ea typeface="Lexend"/>
                <a:cs typeface="Lexend"/>
                <a:sym typeface="Lexend"/>
              </a:rPr>
              <a:t>IoTArM0r is a powerful tool designed to automate the detection of IOT devices on a network, detecting vulnerabilities and providing a mitigation for them. It can scan IoT devices over exposed internet for common vulnerabilities such as Unsecure communication, Insufficient authentication and password hygiene, Insecure networks.</a:t>
            </a:r>
            <a:endParaRPr sz="1500" dirty="0">
              <a:latin typeface="+mj-lt"/>
              <a:ea typeface="Lexend"/>
              <a:cs typeface="Lexend"/>
              <a:sym typeface="Lexend"/>
            </a:endParaRPr>
          </a:p>
          <a:p>
            <a:pPr marL="0" lvl="0" indent="0" algn="l" rtl="0">
              <a:spcBef>
                <a:spcPts val="0"/>
              </a:spcBef>
              <a:spcAft>
                <a:spcPts val="0"/>
              </a:spcAft>
              <a:buNone/>
            </a:pPr>
            <a:endParaRPr sz="1500" dirty="0">
              <a:latin typeface="+mj-lt"/>
              <a:ea typeface="Lexend"/>
              <a:cs typeface="Lexend"/>
              <a:sym typeface="Lexend"/>
            </a:endParaRPr>
          </a:p>
          <a:p>
            <a:pPr marL="0" lvl="0" indent="0" algn="l" rtl="0">
              <a:spcBef>
                <a:spcPts val="0"/>
              </a:spcBef>
              <a:spcAft>
                <a:spcPts val="0"/>
              </a:spcAft>
              <a:buNone/>
            </a:pPr>
            <a:r>
              <a:rPr lang="en" sz="1500" dirty="0">
                <a:latin typeface="+mj-lt"/>
                <a:ea typeface="Lexend"/>
                <a:cs typeface="Lexend"/>
                <a:sym typeface="Lexend"/>
              </a:rPr>
              <a:t>In addition, IoTArM0r can enumerate open ports, discover devices over local network, get server information, and detect device misconfigurations and exposed credentials. It also offers Docker support and integrated with internet surface.</a:t>
            </a:r>
            <a:endParaRPr sz="1500" dirty="0">
              <a:latin typeface="+mj-lt"/>
              <a:ea typeface="Lexend"/>
              <a:cs typeface="Lexend"/>
              <a:sym typeface="Lexend"/>
            </a:endParaRPr>
          </a:p>
          <a:p>
            <a:pPr marL="0" lvl="0" indent="0" algn="l" rtl="0">
              <a:spcBef>
                <a:spcPts val="0"/>
              </a:spcBef>
              <a:spcAft>
                <a:spcPts val="0"/>
              </a:spcAft>
              <a:buNone/>
            </a:pPr>
            <a:endParaRPr sz="1500" dirty="0">
              <a:latin typeface="+mj-lt"/>
              <a:ea typeface="Lexend"/>
              <a:cs typeface="Lexend"/>
              <a:sym typeface="Lexend"/>
            </a:endParaRPr>
          </a:p>
          <a:p>
            <a:pPr marL="0" lvl="0" indent="0" algn="l" rtl="0">
              <a:spcBef>
                <a:spcPts val="0"/>
              </a:spcBef>
              <a:spcAft>
                <a:spcPts val="0"/>
              </a:spcAft>
              <a:buNone/>
            </a:pPr>
            <a:r>
              <a:rPr lang="en" sz="1500" dirty="0">
                <a:latin typeface="+mj-lt"/>
                <a:ea typeface="Lexend"/>
                <a:cs typeface="Lexend"/>
                <a:sym typeface="Lexend"/>
              </a:rPr>
              <a:t>IoTArM0r generates a detailed scan report after execution, allowing users to view and analyze the results and take appropriate action to mitigate any vulnerabilities detected.</a:t>
            </a:r>
            <a:endParaRPr sz="1500" dirty="0">
              <a:latin typeface="+mj-lt"/>
              <a:ea typeface="Lexend"/>
              <a:cs typeface="Lexend"/>
              <a:sym typeface="Lexend"/>
            </a:endParaRPr>
          </a:p>
          <a:p>
            <a:pPr marL="0" lvl="0" indent="0" algn="l" rtl="0">
              <a:spcBef>
                <a:spcPts val="0"/>
              </a:spcBef>
              <a:spcAft>
                <a:spcPts val="0"/>
              </a:spcAft>
              <a:buNone/>
            </a:pPr>
            <a:endParaRPr sz="1500" dirty="0">
              <a:latin typeface="+mj-lt"/>
              <a:ea typeface="Lexend"/>
              <a:cs typeface="Lexend"/>
              <a:sym typeface="Lexend"/>
            </a:endParaRPr>
          </a:p>
          <a:p>
            <a:pPr marL="0" lvl="0" indent="0" algn="l" rtl="0">
              <a:spcBef>
                <a:spcPts val="0"/>
              </a:spcBef>
              <a:spcAft>
                <a:spcPts val="0"/>
              </a:spcAft>
              <a:buNone/>
            </a:pPr>
            <a:r>
              <a:rPr lang="en" sz="1500" dirty="0">
                <a:latin typeface="+mj-lt"/>
                <a:ea typeface="Lexend"/>
                <a:cs typeface="Lexend"/>
                <a:sym typeface="Lexend"/>
              </a:rPr>
              <a:t>With IoTArM0r, you can easily secure your online presence of IoT devices and protect your organization from cyber threats.</a:t>
            </a:r>
            <a:endParaRPr sz="1500" dirty="0">
              <a:latin typeface="+mj-lt"/>
              <a:ea typeface="Lexend"/>
              <a:cs typeface="Lexend"/>
              <a:sym typeface="Lexend"/>
            </a:endParaRPr>
          </a:p>
          <a:p>
            <a:pPr marL="0" lvl="0" indent="0" algn="l" rtl="0">
              <a:spcBef>
                <a:spcPts val="0"/>
              </a:spcBef>
              <a:spcAft>
                <a:spcPts val="0"/>
              </a:spcAft>
              <a:buNone/>
            </a:pPr>
            <a:endParaRPr sz="1500" dirty="0">
              <a:latin typeface="+mj-lt"/>
              <a:ea typeface="Lexend"/>
              <a:cs typeface="Lexend"/>
              <a:sym typeface="Lexend"/>
            </a:endParaRPr>
          </a:p>
          <a:p>
            <a:pPr marL="0" lvl="0" indent="0" algn="l" rtl="0">
              <a:spcBef>
                <a:spcPts val="0"/>
              </a:spcBef>
              <a:spcAft>
                <a:spcPts val="0"/>
              </a:spcAft>
              <a:buNone/>
            </a:pPr>
            <a:r>
              <a:rPr lang="en" sz="1500" dirty="0">
                <a:latin typeface="+mj-lt"/>
                <a:ea typeface="Lexend"/>
                <a:cs typeface="Lexend"/>
                <a:sym typeface="Lexend"/>
              </a:rPr>
              <a:t>Tech Stack used : Python</a:t>
            </a:r>
            <a:endParaRPr sz="1500" dirty="0">
              <a:latin typeface="+mj-lt"/>
              <a:ea typeface="Lexend"/>
              <a:cs typeface="Lexend"/>
              <a:sym typeface="Lexe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ctrTitle"/>
          </p:nvPr>
        </p:nvSpPr>
        <p:spPr>
          <a:xfrm>
            <a:off x="0" y="49085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Problem</a:t>
            </a:r>
            <a:endParaRPr dirty="0"/>
          </a:p>
        </p:txBody>
      </p:sp>
      <p:sp>
        <p:nvSpPr>
          <p:cNvPr id="100" name="Google Shape;100;p15"/>
          <p:cNvSpPr txBox="1"/>
          <p:nvPr/>
        </p:nvSpPr>
        <p:spPr>
          <a:xfrm>
            <a:off x="314700" y="1825375"/>
            <a:ext cx="8514600" cy="4311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600"/>
          </a:p>
        </p:txBody>
      </p:sp>
      <p:sp>
        <p:nvSpPr>
          <p:cNvPr id="101" name="Google Shape;101;p15"/>
          <p:cNvSpPr txBox="1"/>
          <p:nvPr/>
        </p:nvSpPr>
        <p:spPr>
          <a:xfrm>
            <a:off x="173700" y="1412050"/>
            <a:ext cx="7944900" cy="1908184"/>
          </a:xfrm>
          <a:prstGeom prst="rect">
            <a:avLst/>
          </a:prstGeom>
          <a:noFill/>
          <a:ln>
            <a:noFill/>
          </a:ln>
        </p:spPr>
        <p:txBody>
          <a:bodyPr spcFirstLastPara="1" wrap="square" lIns="91425" tIns="91425" rIns="91425" bIns="91425" anchor="t" anchorCtr="0">
            <a:spAutoFit/>
          </a:bodyPr>
          <a:lstStyle/>
          <a:p>
            <a:pPr marL="146050" indent="0">
              <a:buNone/>
            </a:pPr>
            <a:r>
              <a:rPr lang="en-US" sz="1600" dirty="0">
                <a:solidFill>
                  <a:srgbClr val="000000"/>
                </a:solidFill>
                <a:latin typeface="+mj-lt"/>
                <a:sym typeface="Arial"/>
              </a:rPr>
              <a:t>The security issues that are becoming an increasing problem as the use of IoT devices grows at a never-before-seen pace. As more people rely on IoT devices for essential tasks like turning on lights in their homes and running industrial machinery, it is imperative that their security is not compromised.</a:t>
            </a:r>
          </a:p>
          <a:p>
            <a:pPr marL="146050" indent="0">
              <a:buNone/>
            </a:pPr>
            <a:endParaRPr lang="en-US" sz="1600" dirty="0">
              <a:solidFill>
                <a:srgbClr val="000000"/>
              </a:solidFill>
              <a:latin typeface="+mj-lt"/>
              <a:sym typeface="Arial"/>
            </a:endParaRPr>
          </a:p>
          <a:p>
            <a:pPr marL="146050" indent="0">
              <a:buNone/>
            </a:pPr>
            <a:r>
              <a:rPr lang="en-US" sz="1600" dirty="0">
                <a:solidFill>
                  <a:srgbClr val="000000"/>
                </a:solidFill>
                <a:latin typeface="+mj-lt"/>
                <a:sym typeface="Arial"/>
              </a:rPr>
              <a:t>The idea for this project was inspired by the critical need to create a tool that accurately pinpoints flaws in IoT devices and provides usable mitigation techniques.</a:t>
            </a:r>
          </a:p>
        </p:txBody>
      </p:sp>
    </p:spTree>
    <p:extLst>
      <p:ext uri="{BB962C8B-B14F-4D97-AF65-F5344CB8AC3E}">
        <p14:creationId xmlns:p14="http://schemas.microsoft.com/office/powerpoint/2010/main" val="1814142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ctrTitle"/>
          </p:nvPr>
        </p:nvSpPr>
        <p:spPr>
          <a:xfrm>
            <a:off x="0" y="41050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Technique</a:t>
            </a:r>
            <a:endParaRPr dirty="0"/>
          </a:p>
        </p:txBody>
      </p:sp>
      <p:sp>
        <p:nvSpPr>
          <p:cNvPr id="107" name="Google Shape;107;p16"/>
          <p:cNvSpPr txBox="1"/>
          <p:nvPr/>
        </p:nvSpPr>
        <p:spPr>
          <a:xfrm>
            <a:off x="87450" y="1584275"/>
            <a:ext cx="8969100" cy="2893069"/>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b="1" dirty="0"/>
              <a:t>Network scanning: </a:t>
            </a:r>
            <a:r>
              <a:rPr lang="en" sz="1600" dirty="0"/>
              <a:t>The tool will use port scanning and packet sniffing techniques like nmap to identify IoT devices on the network.</a:t>
            </a:r>
            <a:endParaRPr sz="1600" dirty="0"/>
          </a:p>
          <a:p>
            <a:pPr marL="457200" lvl="0" indent="-330200" algn="l" rtl="0">
              <a:spcBef>
                <a:spcPts val="0"/>
              </a:spcBef>
              <a:spcAft>
                <a:spcPts val="0"/>
              </a:spcAft>
              <a:buSzPts val="1600"/>
              <a:buChar char="●"/>
            </a:pPr>
            <a:r>
              <a:rPr lang="en" sz="1600" b="1" dirty="0"/>
              <a:t>Vulnerability scanning: </a:t>
            </a:r>
            <a:r>
              <a:rPr lang="en" sz="1600" dirty="0"/>
              <a:t>The tool will use IoT scanners like Shodan and Censys to identify known vulnerabilities in the identified IoT devices.</a:t>
            </a:r>
            <a:endParaRPr sz="1600" dirty="0"/>
          </a:p>
          <a:p>
            <a:pPr marL="457200" lvl="0" indent="-330200" algn="l" rtl="0">
              <a:spcBef>
                <a:spcPts val="0"/>
              </a:spcBef>
              <a:spcAft>
                <a:spcPts val="0"/>
              </a:spcAft>
              <a:buSzPts val="1600"/>
              <a:buChar char="●"/>
            </a:pPr>
            <a:r>
              <a:rPr lang="en" sz="1600" b="1" dirty="0"/>
              <a:t>Password cracking: </a:t>
            </a:r>
            <a:r>
              <a:rPr lang="en" sz="1600" dirty="0"/>
              <a:t>The tool will attempt to crack device passwords using dictionary and brute-force attacks with hydra to test the strength of passwords.</a:t>
            </a:r>
            <a:endParaRPr sz="1600" dirty="0"/>
          </a:p>
          <a:p>
            <a:pPr marL="457200" lvl="0" indent="-330200" algn="l" rtl="0">
              <a:spcBef>
                <a:spcPts val="0"/>
              </a:spcBef>
              <a:spcAft>
                <a:spcPts val="0"/>
              </a:spcAft>
              <a:buSzPts val="1600"/>
              <a:buChar char="●"/>
            </a:pPr>
            <a:r>
              <a:rPr lang="en" sz="1600" b="1" dirty="0"/>
              <a:t>Vulnerability exploitation: </a:t>
            </a:r>
            <a:r>
              <a:rPr lang="en" sz="1600" dirty="0"/>
              <a:t>The tool will confirm the presence of vulnerabilities by exploiting them and assessing their impact.</a:t>
            </a:r>
            <a:endParaRPr sz="1600" dirty="0"/>
          </a:p>
          <a:p>
            <a:pPr marL="457200" lvl="0" indent="-330200" algn="l" rtl="0">
              <a:spcBef>
                <a:spcPts val="0"/>
              </a:spcBef>
              <a:spcAft>
                <a:spcPts val="0"/>
              </a:spcAft>
              <a:buSzPts val="1600"/>
              <a:buChar char="●"/>
            </a:pPr>
            <a:r>
              <a:rPr lang="en" sz="1600" b="1" dirty="0"/>
              <a:t>Report generation: </a:t>
            </a:r>
            <a:r>
              <a:rPr lang="en" sz="1600" dirty="0"/>
              <a:t>Finally, the tool will generate a report that summarizes the vulnerabilities found and the mitigation recommendations provided.</a:t>
            </a:r>
            <a:endParaRPr dirty="0">
              <a:solidFill>
                <a:srgbClr val="D1D5DB"/>
              </a:solidFill>
              <a:highlight>
                <a:srgbClr val="444654"/>
              </a:highlight>
              <a:latin typeface="Roboto"/>
              <a:ea typeface="Roboto"/>
              <a:cs typeface="Roboto"/>
              <a:sym typeface="Roboto"/>
            </a:endParaRPr>
          </a:p>
          <a:p>
            <a:pPr marL="0" lvl="0" indent="0" algn="l" rtl="0">
              <a:spcBef>
                <a:spcPts val="0"/>
              </a:spcBef>
              <a:spcAft>
                <a:spcPts val="0"/>
              </a:spcAft>
              <a:buNone/>
            </a:pPr>
            <a:r>
              <a:rPr lang="en" sz="1600" dirty="0"/>
              <a:t> </a:t>
            </a: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ctrTitle"/>
          </p:nvPr>
        </p:nvSpPr>
        <p:spPr>
          <a:xfrm>
            <a:off x="0" y="49085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Structural Design</a:t>
            </a:r>
            <a:endParaRPr/>
          </a:p>
        </p:txBody>
      </p:sp>
      <p:sp>
        <p:nvSpPr>
          <p:cNvPr id="113" name="Google Shape;113;p17"/>
          <p:cNvSpPr txBox="1"/>
          <p:nvPr/>
        </p:nvSpPr>
        <p:spPr>
          <a:xfrm>
            <a:off x="314700" y="1825375"/>
            <a:ext cx="8514600" cy="4311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600"/>
          </a:p>
        </p:txBody>
      </p:sp>
      <p:pic>
        <p:nvPicPr>
          <p:cNvPr id="114" name="Google Shape;114;p17"/>
          <p:cNvPicPr preferRelativeResize="0"/>
          <p:nvPr/>
        </p:nvPicPr>
        <p:blipFill>
          <a:blip r:embed="rId3">
            <a:alphaModFix/>
          </a:blip>
          <a:stretch>
            <a:fillRect/>
          </a:stretch>
        </p:blipFill>
        <p:spPr>
          <a:xfrm>
            <a:off x="3974175" y="0"/>
            <a:ext cx="5275051" cy="5752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ctrTitle"/>
          </p:nvPr>
        </p:nvSpPr>
        <p:spPr>
          <a:xfrm>
            <a:off x="0" y="41050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Progress</a:t>
            </a:r>
            <a:endParaRPr dirty="0"/>
          </a:p>
        </p:txBody>
      </p:sp>
      <p:sp>
        <p:nvSpPr>
          <p:cNvPr id="107" name="Google Shape;107;p16"/>
          <p:cNvSpPr txBox="1"/>
          <p:nvPr/>
        </p:nvSpPr>
        <p:spPr>
          <a:xfrm>
            <a:off x="87450" y="1584275"/>
            <a:ext cx="8969100" cy="1908184"/>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 sz="1600" dirty="0"/>
              <a:t>Discovered the basic tools that can be used in the tool.</a:t>
            </a:r>
          </a:p>
          <a:p>
            <a:pPr marL="285750" lvl="0" indent="-285750" algn="l" rtl="0">
              <a:spcBef>
                <a:spcPts val="0"/>
              </a:spcBef>
              <a:spcAft>
                <a:spcPts val="0"/>
              </a:spcAft>
              <a:buFont typeface="Arial" panose="020B0604020202020204" pitchFamily="34" charset="0"/>
              <a:buChar char="•"/>
            </a:pPr>
            <a:r>
              <a:rPr lang="en" sz="1600" dirty="0"/>
              <a:t>Designed the control flow of the tool.</a:t>
            </a:r>
          </a:p>
          <a:p>
            <a:pPr marL="285750" lvl="1" indent="-285750">
              <a:buFont typeface="Arial" panose="020B0604020202020204" pitchFamily="34" charset="0"/>
              <a:buChar char="•"/>
            </a:pPr>
            <a:r>
              <a:rPr lang="en" sz="1600" dirty="0"/>
              <a:t>Developed the python module for integrating the nmap scanning to the tool.</a:t>
            </a:r>
          </a:p>
          <a:p>
            <a:pPr marL="285750" lvl="1" indent="-285750">
              <a:buFont typeface="Arial" panose="020B0604020202020204" pitchFamily="34" charset="0"/>
              <a:buChar char="•"/>
            </a:pPr>
            <a:r>
              <a:rPr lang="en" sz="1600" dirty="0"/>
              <a:t>Developed the code for vulnerabilities scans using the Censys Certificates,CensysIPv4 search,Zoomeye scan,Onyphe scan and Shodan scan.</a:t>
            </a:r>
          </a:p>
          <a:p>
            <a:pPr marL="285750" lvl="1" indent="-285750">
              <a:buFont typeface="Arial" panose="020B0604020202020204" pitchFamily="34" charset="0"/>
              <a:buChar char="•"/>
            </a:pPr>
            <a:endParaRPr lang="en" sz="1600" dirty="0"/>
          </a:p>
          <a:p>
            <a:pPr lvl="1"/>
            <a:r>
              <a:rPr lang="en" sz="1600" dirty="0"/>
              <a:t>Github link:- </a:t>
            </a:r>
            <a:r>
              <a:rPr lang="en-US" sz="1600" dirty="0"/>
              <a:t>https://github.com/nagavenkatallu/IoTArM0r</a:t>
            </a:r>
            <a:endParaRPr lang="en" sz="1600" dirty="0"/>
          </a:p>
        </p:txBody>
      </p:sp>
    </p:spTree>
    <p:extLst>
      <p:ext uri="{BB962C8B-B14F-4D97-AF65-F5344CB8AC3E}">
        <p14:creationId xmlns:p14="http://schemas.microsoft.com/office/powerpoint/2010/main" val="3383626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ctrTitle"/>
          </p:nvPr>
        </p:nvSpPr>
        <p:spPr>
          <a:xfrm>
            <a:off x="0" y="41050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Related Work</a:t>
            </a:r>
            <a:endParaRPr dirty="0"/>
          </a:p>
        </p:txBody>
      </p:sp>
      <p:sp>
        <p:nvSpPr>
          <p:cNvPr id="107" name="Google Shape;107;p16"/>
          <p:cNvSpPr txBox="1"/>
          <p:nvPr/>
        </p:nvSpPr>
        <p:spPr>
          <a:xfrm>
            <a:off x="87450" y="1316710"/>
            <a:ext cx="8969100" cy="3877954"/>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r>
              <a:rPr lang="en-US" sz="1500" dirty="0"/>
              <a:t>1)Mirza Abdur Razzaq, Sajid Habib Gill, Muhammad Ali Qureshi, and Saleem Ullah. Security Issues in the Internet of Things (IoT): A Comprehensive Study. International Journal of Advanced Computer Science and Applications (IJACSA), Vol. 8, No. 6, pp. 383-388, 2017.</a:t>
            </a:r>
          </a:p>
          <a:p>
            <a:pPr marL="285750" indent="-285750">
              <a:buFont typeface="Arial" panose="020B0604020202020204" pitchFamily="34" charset="0"/>
              <a:buChar char="•"/>
            </a:pPr>
            <a:r>
              <a:rPr lang="en-US" sz="1500" dirty="0"/>
              <a:t>The main emphasis of this paper was to highlight major security issues of IoT particularly, focusing the security attacks and their countermeasures.</a:t>
            </a:r>
          </a:p>
          <a:p>
            <a:pPr marL="285750" indent="-285750">
              <a:buFont typeface="Arial" panose="020B0604020202020204" pitchFamily="34" charset="0"/>
              <a:buChar char="•"/>
            </a:pPr>
            <a:endParaRPr lang="en-US" sz="1500" dirty="0"/>
          </a:p>
          <a:p>
            <a:pPr lvl="0" algn="l" rtl="0">
              <a:spcBef>
                <a:spcPts val="0"/>
              </a:spcBef>
              <a:spcAft>
                <a:spcPts val="0"/>
              </a:spcAft>
            </a:pPr>
            <a:r>
              <a:rPr lang="en-US" sz="1500" dirty="0"/>
              <a:t>2)M. </a:t>
            </a:r>
            <a:r>
              <a:rPr lang="en-US" sz="1500" dirty="0" err="1"/>
              <a:t>Abomhara</a:t>
            </a:r>
            <a:r>
              <a:rPr lang="en-US" sz="1500" dirty="0"/>
              <a:t> and G. M. </a:t>
            </a:r>
            <a:r>
              <a:rPr lang="en-US" sz="1500" dirty="0" err="1"/>
              <a:t>Køien</a:t>
            </a:r>
            <a:r>
              <a:rPr lang="en-US" sz="1500" dirty="0"/>
              <a:t>, “Security and privacy in the internet of things: Current status and open issues,” in Privacy and Security in Mobile Systems (PRISMS), International Conference on. IEEE, 2014, pp.1–8.</a:t>
            </a:r>
          </a:p>
          <a:p>
            <a:pPr marL="285750" lvl="0" indent="-285750" algn="l" rtl="0">
              <a:spcBef>
                <a:spcPts val="0"/>
              </a:spcBef>
              <a:spcAft>
                <a:spcPts val="0"/>
              </a:spcAft>
              <a:buFont typeface="Arial" panose="020B0604020202020204" pitchFamily="34" charset="0"/>
              <a:buChar char="•"/>
            </a:pPr>
            <a:r>
              <a:rPr lang="en-US" sz="1500" dirty="0"/>
              <a:t>The main goal of this paper was to provide an explicit survey of the most important aspects of IoT with particular focus on the vision and security challenges involved in the Internet of Things.</a:t>
            </a:r>
          </a:p>
          <a:p>
            <a:pPr marL="285750" lvl="0" indent="-285750" algn="l" rtl="0">
              <a:spcBef>
                <a:spcPts val="0"/>
              </a:spcBef>
              <a:spcAft>
                <a:spcPts val="0"/>
              </a:spcAft>
              <a:buFont typeface="Arial" panose="020B0604020202020204" pitchFamily="34" charset="0"/>
              <a:buChar char="•"/>
            </a:pPr>
            <a:endParaRPr lang="en-US" sz="1500" dirty="0"/>
          </a:p>
          <a:p>
            <a:pPr lvl="0" algn="l" rtl="0">
              <a:spcBef>
                <a:spcPts val="0"/>
              </a:spcBef>
              <a:spcAft>
                <a:spcPts val="0"/>
              </a:spcAft>
            </a:pPr>
            <a:r>
              <a:rPr lang="en-US" sz="1500" dirty="0"/>
              <a:t>Based on these papers the identification and resolving the security challenges in IOT devices is very vital. So, we are designing a tool which launches various scans on the IOT devices and try to exploit the vulnerabilities and provide us a report which may be used to provide mitigations to the end user of the device. </a:t>
            </a:r>
          </a:p>
        </p:txBody>
      </p:sp>
    </p:spTree>
    <p:extLst>
      <p:ext uri="{BB962C8B-B14F-4D97-AF65-F5344CB8AC3E}">
        <p14:creationId xmlns:p14="http://schemas.microsoft.com/office/powerpoint/2010/main" val="155967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ctrTitle"/>
          </p:nvPr>
        </p:nvSpPr>
        <p:spPr>
          <a:xfrm>
            <a:off x="0" y="41050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Contribution</a:t>
            </a:r>
            <a:endParaRPr dirty="0"/>
          </a:p>
        </p:txBody>
      </p:sp>
      <p:sp>
        <p:nvSpPr>
          <p:cNvPr id="107" name="Google Shape;107;p16"/>
          <p:cNvSpPr txBox="1"/>
          <p:nvPr/>
        </p:nvSpPr>
        <p:spPr>
          <a:xfrm>
            <a:off x="87450" y="1584275"/>
            <a:ext cx="8969100" cy="2154406"/>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 sz="1600" dirty="0"/>
              <a:t>All three of us were involved in the discussions on the basic discovery and structural design of the tool.</a:t>
            </a:r>
          </a:p>
          <a:p>
            <a:pPr marL="285750" lvl="0" indent="-285750" algn="l" rtl="0">
              <a:spcBef>
                <a:spcPts val="0"/>
              </a:spcBef>
              <a:spcAft>
                <a:spcPts val="0"/>
              </a:spcAft>
              <a:buFont typeface="Arial" panose="020B0604020202020204" pitchFamily="34" charset="0"/>
              <a:buChar char="•"/>
            </a:pPr>
            <a:r>
              <a:rPr lang="en" sz="1600" dirty="0"/>
              <a:t>Venkat and Tejaswi has identified the python libraries for the various scanning tools(nmap,shodan,censys,zoomeye,etc..,)</a:t>
            </a:r>
          </a:p>
          <a:p>
            <a:pPr marL="285750" lvl="0" indent="-285750" algn="l" rtl="0">
              <a:spcBef>
                <a:spcPts val="0"/>
              </a:spcBef>
              <a:spcAft>
                <a:spcPts val="0"/>
              </a:spcAft>
              <a:buFont typeface="Arial" panose="020B0604020202020204" pitchFamily="34" charset="0"/>
              <a:buChar char="•"/>
            </a:pPr>
            <a:r>
              <a:rPr lang="en" sz="1600" dirty="0"/>
              <a:t>Tejaswi a</a:t>
            </a:r>
            <a:r>
              <a:rPr lang="en-US" sz="1600" dirty="0" err="1"/>
              <a:t>nd</a:t>
            </a:r>
            <a:r>
              <a:rPr lang="en" sz="1600" dirty="0"/>
              <a:t> Sadhvi written code for performing the nmap scans and Censys Certificates,CensysIPv4 search</a:t>
            </a:r>
          </a:p>
          <a:p>
            <a:pPr marL="285750" lvl="0" indent="-285750" algn="l" rtl="0">
              <a:spcBef>
                <a:spcPts val="0"/>
              </a:spcBef>
              <a:spcAft>
                <a:spcPts val="0"/>
              </a:spcAft>
              <a:buFont typeface="Arial" panose="020B0604020202020204" pitchFamily="34" charset="0"/>
              <a:buChar char="•"/>
            </a:pPr>
            <a:r>
              <a:rPr lang="en" sz="1600" dirty="0"/>
              <a:t>Venkat and Sadhvi developed the code for the Zoomeye scan,Onyphe scan and Shodan scan.</a:t>
            </a:r>
          </a:p>
        </p:txBody>
      </p:sp>
    </p:spTree>
    <p:extLst>
      <p:ext uri="{BB962C8B-B14F-4D97-AF65-F5344CB8AC3E}">
        <p14:creationId xmlns:p14="http://schemas.microsoft.com/office/powerpoint/2010/main" val="314730936"/>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823</Words>
  <Application>Microsoft Office PowerPoint</Application>
  <PresentationFormat>On-screen Show (16:9)</PresentationFormat>
  <Paragraphs>64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Raleway</vt:lpstr>
      <vt:lpstr>Roboto</vt:lpstr>
      <vt:lpstr>Lato</vt:lpstr>
      <vt:lpstr>Arial</vt:lpstr>
      <vt:lpstr>Streamline</vt:lpstr>
      <vt:lpstr>IoTArM0r</vt:lpstr>
      <vt:lpstr>Content</vt:lpstr>
      <vt:lpstr>Introduction</vt:lpstr>
      <vt:lpstr>Problem</vt:lpstr>
      <vt:lpstr>Technique</vt:lpstr>
      <vt:lpstr>Structural Design</vt:lpstr>
      <vt:lpstr>Progress</vt:lpstr>
      <vt:lpstr>Related Work</vt:lpstr>
      <vt:lpstr>Contribution</vt:lpstr>
      <vt:lpstr>Demonstration</vt:lpstr>
      <vt:lpstr>Feedback from Proposal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IoTArM0r</dc:title>
  <dc:creator>Naga Venkat Allu</dc:creator>
  <cp:lastModifiedBy>Naga Venkat Allu</cp:lastModifiedBy>
  <cp:revision>24</cp:revision>
  <dcterms:modified xsi:type="dcterms:W3CDTF">2023-03-31T03:07:06Z</dcterms:modified>
</cp:coreProperties>
</file>