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17"/>
          <p:cNvSpPr/>
          <p:nvPr/>
        </p:nvSpPr>
        <p:spPr bwMode="auto">
          <a:xfrm>
            <a:off x="3276600" y="2286000"/>
            <a:ext cx="2362200" cy="844971"/>
          </a:xfrm>
          <a:prstGeom prst="roundRect">
            <a:avLst/>
          </a:prstGeom>
          <a:solidFill>
            <a:srgbClr val="3A5A82"/>
          </a:solidFill>
          <a:ln>
            <a:noFill/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Bosch Office Sans" panose="020B0604020202020204" pitchFamily="34" charset="0"/>
              </a:rPr>
              <a:t>Bosch </a:t>
            </a:r>
            <a:r>
              <a:rPr lang="en-US" sz="1000" dirty="0" err="1" smtClean="0">
                <a:solidFill>
                  <a:schemeClr val="bg1"/>
                </a:solidFill>
                <a:latin typeface="Bosch Office Sans" panose="020B0604020202020204" pitchFamily="34" charset="0"/>
              </a:rPr>
              <a:t>IoT</a:t>
            </a:r>
            <a:r>
              <a:rPr lang="en-US" sz="1000" dirty="0" smtClean="0">
                <a:solidFill>
                  <a:schemeClr val="bg1"/>
                </a:solidFill>
                <a:latin typeface="Bosch Office Sans" panose="020B0604020202020204" pitchFamily="34" charset="0"/>
              </a:rPr>
              <a:t> Hub</a:t>
            </a:r>
          </a:p>
        </p:txBody>
      </p:sp>
      <p:sp>
        <p:nvSpPr>
          <p:cNvPr id="5" name="Abgerundetes Rechteck 18"/>
          <p:cNvSpPr/>
          <p:nvPr/>
        </p:nvSpPr>
        <p:spPr bwMode="auto">
          <a:xfrm>
            <a:off x="3505200" y="3810001"/>
            <a:ext cx="1905000" cy="8382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algn="ctr" defTabSz="995050" eaLnBrk="0" hangingPunct="0"/>
            <a:r>
              <a:rPr lang="en-US" sz="1000" dirty="0" smtClean="0">
                <a:latin typeface="Bosch Office Sans" panose="020B0604020202020204" pitchFamily="34" charset="0"/>
                <a:cs typeface="Arial" charset="0"/>
              </a:rPr>
              <a:t>HTTP Connector</a:t>
            </a:r>
          </a:p>
        </p:txBody>
      </p:sp>
      <p:sp>
        <p:nvSpPr>
          <p:cNvPr id="7" name="Abgerundetes Rechteck 20"/>
          <p:cNvSpPr/>
          <p:nvPr/>
        </p:nvSpPr>
        <p:spPr bwMode="auto">
          <a:xfrm>
            <a:off x="3581400" y="762000"/>
            <a:ext cx="1752600" cy="844971"/>
          </a:xfrm>
          <a:prstGeom prst="roundRect">
            <a:avLst/>
          </a:prstGeom>
          <a:solidFill>
            <a:srgbClr val="A9D680"/>
          </a:solidFill>
          <a:ln>
            <a:solidFill>
              <a:srgbClr val="A9D680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 defTabSz="995050" eaLnBrk="0" hangingPunct="0"/>
            <a:r>
              <a:rPr lang="en-US" sz="1000" dirty="0" smtClean="0">
                <a:latin typeface="Bosch Office Sans" panose="020B0604020202020204" pitchFamily="34" charset="0"/>
                <a:cs typeface="Arial" charset="0"/>
              </a:rPr>
              <a:t>Your Business Application</a:t>
            </a:r>
          </a:p>
        </p:txBody>
      </p:sp>
      <p:cxnSp>
        <p:nvCxnSpPr>
          <p:cNvPr id="12" name="Gerader Verbinder 25"/>
          <p:cNvCxnSpPr/>
          <p:nvPr/>
        </p:nvCxnSpPr>
        <p:spPr>
          <a:xfrm flipV="1">
            <a:off x="3962400" y="3200400"/>
            <a:ext cx="0" cy="609599"/>
          </a:xfrm>
          <a:prstGeom prst="line">
            <a:avLst/>
          </a:prstGeom>
          <a:ln w="38100" cap="rnd">
            <a:solidFill>
              <a:srgbClr val="00326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29"/>
          <p:cNvSpPr txBox="1"/>
          <p:nvPr/>
        </p:nvSpPr>
        <p:spPr>
          <a:xfrm>
            <a:off x="5181600" y="3352800"/>
            <a:ext cx="12191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en-US" sz="900" dirty="0" smtClean="0">
                <a:latin typeface="Bosch Office Sans" panose="020B0604020202020204" pitchFamily="34" charset="0"/>
              </a:rPr>
              <a:t>s</a:t>
            </a:r>
            <a:r>
              <a:rPr lang="en-US" sz="900" dirty="0" smtClean="0">
                <a:latin typeface="Bosch Office Sans" panose="020B0604020202020204" pitchFamily="34" charset="0"/>
              </a:rPr>
              <a:t>end hub messages at arbitrary topics</a:t>
            </a:r>
            <a:endParaRPr lang="en-US" sz="900" dirty="0">
              <a:latin typeface="Bosch Office Sans" panose="020B0604020202020204" pitchFamily="34" charset="0"/>
            </a:endParaRPr>
          </a:p>
        </p:txBody>
      </p:sp>
      <p:pic>
        <p:nvPicPr>
          <p:cNvPr id="29" name="Picture 8" descr="M:\Icons_Database\PNG\with-blue-frame\Icon_tip_blue-fram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505200" y="5334000"/>
            <a:ext cx="533400" cy="533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" descr="C:\Users\glr1imb\AppData\Local\Microsoft\Windows\Temporary Internet Files\Content.IE5\I3G2GNRD\temperature-icon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95800" y="5334000"/>
            <a:ext cx="538263" cy="538263"/>
          </a:xfrm>
          <a:prstGeom prst="rect">
            <a:avLst/>
          </a:prstGeom>
          <a:noFill/>
        </p:spPr>
      </p:pic>
      <p:pic>
        <p:nvPicPr>
          <p:cNvPr id="31" name="Picture 3" descr="C:\Users\glr1imb\AppData\Local\Microsoft\Windows\Temporary Internet Files\Content.IE5\FX9BO6J1\SpeedTest-logo[1]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953000" y="5334000"/>
            <a:ext cx="505037" cy="505037"/>
          </a:xfrm>
          <a:prstGeom prst="rect">
            <a:avLst/>
          </a:prstGeom>
          <a:noFill/>
        </p:spPr>
      </p:pic>
      <p:cxnSp>
        <p:nvCxnSpPr>
          <p:cNvPr id="42" name="Gerader Verbinder 25"/>
          <p:cNvCxnSpPr/>
          <p:nvPr/>
        </p:nvCxnSpPr>
        <p:spPr>
          <a:xfrm>
            <a:off x="5029200" y="3124200"/>
            <a:ext cx="0" cy="609600"/>
          </a:xfrm>
          <a:prstGeom prst="line">
            <a:avLst/>
          </a:prstGeom>
          <a:ln w="38100" cap="rnd">
            <a:solidFill>
              <a:srgbClr val="00326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29"/>
          <p:cNvSpPr txBox="1"/>
          <p:nvPr/>
        </p:nvSpPr>
        <p:spPr>
          <a:xfrm>
            <a:off x="2514600" y="3352800"/>
            <a:ext cx="1295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algn="r"/>
            <a:r>
              <a:rPr lang="en-US" sz="900" dirty="0" smtClean="0">
                <a:latin typeface="Bosch Office Sans" panose="020B0604020202020204" pitchFamily="34" charset="0"/>
              </a:rPr>
              <a:t>d</a:t>
            </a:r>
            <a:r>
              <a:rPr lang="en-US" sz="900" dirty="0" smtClean="0">
                <a:latin typeface="Bosch Office Sans" panose="020B0604020202020204" pitchFamily="34" charset="0"/>
              </a:rPr>
              <a:t>eliver hub messages at arbitrary topics</a:t>
            </a:r>
            <a:endParaRPr lang="en-US" sz="900" dirty="0">
              <a:latin typeface="Bosch Office Sans" panose="020B0604020202020204" pitchFamily="34" charset="0"/>
            </a:endParaRPr>
          </a:p>
        </p:txBody>
      </p:sp>
      <p:cxnSp>
        <p:nvCxnSpPr>
          <p:cNvPr id="47" name="Gerader Verbinder 25"/>
          <p:cNvCxnSpPr/>
          <p:nvPr/>
        </p:nvCxnSpPr>
        <p:spPr>
          <a:xfrm flipV="1">
            <a:off x="3810000" y="4724400"/>
            <a:ext cx="0" cy="609599"/>
          </a:xfrm>
          <a:prstGeom prst="line">
            <a:avLst/>
          </a:prstGeom>
          <a:ln w="38100" cap="rnd">
            <a:solidFill>
              <a:srgbClr val="00326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29"/>
          <p:cNvSpPr txBox="1"/>
          <p:nvPr/>
        </p:nvSpPr>
        <p:spPr>
          <a:xfrm>
            <a:off x="2438400" y="4800600"/>
            <a:ext cx="12954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algn="r"/>
            <a:r>
              <a:rPr lang="en-US" sz="900" dirty="0" smtClean="0">
                <a:latin typeface="Bosch Office Sans" panose="020B0604020202020204" pitchFamily="34" charset="0"/>
              </a:rPr>
              <a:t>d</a:t>
            </a:r>
            <a:r>
              <a:rPr lang="en-US" sz="900" dirty="0" smtClean="0">
                <a:latin typeface="Bosch Office Sans" panose="020B0604020202020204" pitchFamily="34" charset="0"/>
              </a:rPr>
              <a:t>eliver messages via HTTP SSE streamed at arbitrary URIs</a:t>
            </a:r>
            <a:endParaRPr lang="en-US" sz="900" dirty="0">
              <a:latin typeface="Bosch Office Sans" panose="020B0604020202020204" pitchFamily="34" charset="0"/>
            </a:endParaRPr>
          </a:p>
        </p:txBody>
      </p:sp>
      <p:cxnSp>
        <p:nvCxnSpPr>
          <p:cNvPr id="49" name="Gerader Verbinder 25"/>
          <p:cNvCxnSpPr/>
          <p:nvPr/>
        </p:nvCxnSpPr>
        <p:spPr>
          <a:xfrm>
            <a:off x="5181600" y="4648200"/>
            <a:ext cx="0" cy="609600"/>
          </a:xfrm>
          <a:prstGeom prst="line">
            <a:avLst/>
          </a:prstGeom>
          <a:ln w="38100" cap="rnd">
            <a:solidFill>
              <a:srgbClr val="00326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25"/>
          <p:cNvCxnSpPr/>
          <p:nvPr/>
        </p:nvCxnSpPr>
        <p:spPr>
          <a:xfrm>
            <a:off x="4800600" y="4648200"/>
            <a:ext cx="0" cy="609600"/>
          </a:xfrm>
          <a:prstGeom prst="line">
            <a:avLst/>
          </a:prstGeom>
          <a:ln w="38100" cap="rnd">
            <a:solidFill>
              <a:srgbClr val="00326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29"/>
          <p:cNvSpPr txBox="1"/>
          <p:nvPr/>
        </p:nvSpPr>
        <p:spPr>
          <a:xfrm>
            <a:off x="5257800" y="4800600"/>
            <a:ext cx="12954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en-US" sz="900" dirty="0" smtClean="0">
                <a:latin typeface="Bosch Office Sans" panose="020B0604020202020204" pitchFamily="34" charset="0"/>
              </a:rPr>
              <a:t>s</a:t>
            </a:r>
            <a:r>
              <a:rPr lang="en-US" sz="900" dirty="0" smtClean="0">
                <a:latin typeface="Bosch Office Sans" panose="020B0604020202020204" pitchFamily="34" charset="0"/>
              </a:rPr>
              <a:t>end messages via HTTP POST at arbitrary URIs</a:t>
            </a:r>
            <a:endParaRPr lang="en-US" sz="900" dirty="0">
              <a:latin typeface="Bosch Office Sans" panose="020B0604020202020204" pitchFamily="34" charset="0"/>
            </a:endParaRPr>
          </a:p>
        </p:txBody>
      </p:sp>
      <p:cxnSp>
        <p:nvCxnSpPr>
          <p:cNvPr id="53" name="Gerader Verbinder 25"/>
          <p:cNvCxnSpPr/>
          <p:nvPr/>
        </p:nvCxnSpPr>
        <p:spPr>
          <a:xfrm>
            <a:off x="5029200" y="1600200"/>
            <a:ext cx="0" cy="609600"/>
          </a:xfrm>
          <a:prstGeom prst="line">
            <a:avLst/>
          </a:prstGeom>
          <a:ln w="38100" cap="rnd">
            <a:solidFill>
              <a:srgbClr val="00326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29"/>
          <p:cNvSpPr txBox="1"/>
          <p:nvPr/>
        </p:nvSpPr>
        <p:spPr>
          <a:xfrm>
            <a:off x="5105400" y="1676400"/>
            <a:ext cx="12954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en-US" sz="900" dirty="0" smtClean="0">
                <a:latin typeface="Bosch Office Sans" panose="020B0604020202020204" pitchFamily="34" charset="0"/>
              </a:rPr>
              <a:t>d</a:t>
            </a:r>
            <a:r>
              <a:rPr lang="en-US" sz="900" dirty="0" smtClean="0">
                <a:latin typeface="Bosch Office Sans" panose="020B0604020202020204" pitchFamily="34" charset="0"/>
              </a:rPr>
              <a:t>eliver messages from HTTP –connected devices at arbitrary topics</a:t>
            </a:r>
            <a:endParaRPr lang="en-US" sz="900" dirty="0">
              <a:latin typeface="Bosch Office Sans" panose="020B0604020202020204" pitchFamily="34" charset="0"/>
            </a:endParaRPr>
          </a:p>
        </p:txBody>
      </p:sp>
      <p:sp>
        <p:nvSpPr>
          <p:cNvPr id="55" name="Textfeld 29"/>
          <p:cNvSpPr txBox="1"/>
          <p:nvPr/>
        </p:nvSpPr>
        <p:spPr>
          <a:xfrm>
            <a:off x="2590800" y="1676400"/>
            <a:ext cx="12954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algn="r"/>
            <a:r>
              <a:rPr lang="en-US" sz="900" dirty="0" smtClean="0">
                <a:latin typeface="Bosch Office Sans" panose="020B0604020202020204" pitchFamily="34" charset="0"/>
              </a:rPr>
              <a:t>s</a:t>
            </a:r>
            <a:r>
              <a:rPr lang="en-US" sz="900" dirty="0" smtClean="0">
                <a:latin typeface="Bosch Office Sans" panose="020B0604020202020204" pitchFamily="34" charset="0"/>
              </a:rPr>
              <a:t>end messages to HTTP connected devices at arbitrary topics</a:t>
            </a:r>
            <a:endParaRPr lang="en-US" sz="900" dirty="0">
              <a:latin typeface="Bosch Office Sans" panose="020B0604020202020204" pitchFamily="34" charset="0"/>
            </a:endParaRPr>
          </a:p>
        </p:txBody>
      </p:sp>
      <p:cxnSp>
        <p:nvCxnSpPr>
          <p:cNvPr id="56" name="Gerader Verbinder 25"/>
          <p:cNvCxnSpPr/>
          <p:nvPr/>
        </p:nvCxnSpPr>
        <p:spPr>
          <a:xfrm flipV="1">
            <a:off x="3962400" y="1676400"/>
            <a:ext cx="0" cy="609599"/>
          </a:xfrm>
          <a:prstGeom prst="line">
            <a:avLst/>
          </a:prstGeom>
          <a:ln w="38100" cap="rnd">
            <a:solidFill>
              <a:srgbClr val="00326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krümmte Verbindung 78"/>
          <p:cNvCxnSpPr/>
          <p:nvPr/>
        </p:nvCxnSpPr>
        <p:spPr>
          <a:xfrm rot="10800000" flipH="1">
            <a:off x="5562600" y="4191000"/>
            <a:ext cx="35481" cy="1375376"/>
          </a:xfrm>
          <a:prstGeom prst="curvedConnector3">
            <a:avLst>
              <a:gd name="adj1" fmla="val 3664844"/>
            </a:avLst>
          </a:prstGeom>
          <a:ln w="38100" cap="rnd">
            <a:solidFill>
              <a:srgbClr val="00326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29"/>
          <p:cNvSpPr txBox="1"/>
          <p:nvPr/>
        </p:nvSpPr>
        <p:spPr>
          <a:xfrm>
            <a:off x="6934200" y="4800600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en-US" sz="900" dirty="0" smtClean="0">
                <a:latin typeface="Bosch Office Sans" panose="020B0604020202020204" pitchFamily="34" charset="0"/>
              </a:rPr>
              <a:t>a</a:t>
            </a:r>
            <a:r>
              <a:rPr lang="en-US" sz="900" dirty="0" smtClean="0">
                <a:latin typeface="Bosch Office Sans" panose="020B0604020202020204" pitchFamily="34" charset="0"/>
              </a:rPr>
              <a:t>uthenticate using basic authentication</a:t>
            </a:r>
            <a:endParaRPr lang="en-US" sz="900" dirty="0">
              <a:latin typeface="Bosch Office Sans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60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PROSYST Gramatova Elena</dc:creator>
  <cp:lastModifiedBy>Elena Gramatova</cp:lastModifiedBy>
  <cp:revision>14</cp:revision>
  <dcterms:created xsi:type="dcterms:W3CDTF">2006-08-16T00:00:00Z</dcterms:created>
  <dcterms:modified xsi:type="dcterms:W3CDTF">2016-06-15T11:14:04Z</dcterms:modified>
</cp:coreProperties>
</file>