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288" y="-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455F-DFC8-403A-A49F-44592FB38E4E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4F7C-A870-4B09-94D8-7361F3EEB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3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455F-DFC8-403A-A49F-44592FB38E4E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4F7C-A870-4B09-94D8-7361F3EEB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2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455F-DFC8-403A-A49F-44592FB38E4E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4F7C-A870-4B09-94D8-7361F3EEB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57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455F-DFC8-403A-A49F-44592FB38E4E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4F7C-A870-4B09-94D8-7361F3EEB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50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455F-DFC8-403A-A49F-44592FB38E4E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4F7C-A870-4B09-94D8-7361F3EEB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26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455F-DFC8-403A-A49F-44592FB38E4E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4F7C-A870-4B09-94D8-7361F3EEB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455F-DFC8-403A-A49F-44592FB38E4E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4F7C-A870-4B09-94D8-7361F3EEB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89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455F-DFC8-403A-A49F-44592FB38E4E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4F7C-A870-4B09-94D8-7361F3EEB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36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455F-DFC8-403A-A49F-44592FB38E4E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4F7C-A870-4B09-94D8-7361F3EEB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88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455F-DFC8-403A-A49F-44592FB38E4E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4F7C-A870-4B09-94D8-7361F3EEB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99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455F-DFC8-403A-A49F-44592FB38E4E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4F7C-A870-4B09-94D8-7361F3EEB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11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455F-DFC8-403A-A49F-44592FB38E4E}" type="datetimeFigureOut">
              <a:rPr lang="de-DE" smtClean="0"/>
              <a:t>04.05.2016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4F7C-A870-4B09-94D8-7361F3EEB8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82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5487857" y="3660312"/>
            <a:ext cx="915961" cy="844971"/>
          </a:xfrm>
          <a:prstGeom prst="roundRect">
            <a:avLst/>
          </a:prstGeom>
          <a:solidFill>
            <a:srgbClr val="3A5A82"/>
          </a:solidFill>
          <a:ln>
            <a:noFill/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Bosch Office Sans" panose="020B0604020202020204" pitchFamily="34" charset="0"/>
              </a:rPr>
              <a:t>Bosch</a:t>
            </a:r>
            <a:br>
              <a:rPr lang="en-US" sz="1000" dirty="0" smtClean="0">
                <a:solidFill>
                  <a:schemeClr val="bg1"/>
                </a:solidFill>
                <a:latin typeface="Bosch Office Sans" panose="020B0604020202020204" pitchFamily="34" charset="0"/>
              </a:rPr>
            </a:br>
            <a:r>
              <a:rPr lang="en-US" sz="1000" dirty="0" smtClean="0">
                <a:solidFill>
                  <a:schemeClr val="bg1"/>
                </a:solidFill>
                <a:latin typeface="Bosch Office Sans" panose="020B0604020202020204" pitchFamily="34" charset="0"/>
              </a:rPr>
              <a:t>IoT</a:t>
            </a:r>
            <a:br>
              <a:rPr lang="en-US" sz="1000" dirty="0" smtClean="0">
                <a:solidFill>
                  <a:schemeClr val="bg1"/>
                </a:solidFill>
                <a:latin typeface="Bosch Office Sans" panose="020B0604020202020204" pitchFamily="34" charset="0"/>
              </a:rPr>
            </a:br>
            <a:r>
              <a:rPr lang="en-US" sz="1000" dirty="0" smtClean="0">
                <a:solidFill>
                  <a:schemeClr val="bg1"/>
                </a:solidFill>
                <a:latin typeface="Bosch Office Sans" panose="020B0604020202020204" pitchFamily="34" charset="0"/>
              </a:rPr>
              <a:t>Things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25399" y="3660312"/>
            <a:ext cx="845000" cy="844971"/>
          </a:xfrm>
          <a:prstGeom prst="roundRect">
            <a:avLst/>
          </a:prstGeom>
          <a:solidFill>
            <a:srgbClr val="A9D680"/>
          </a:solidFill>
          <a:ln>
            <a:solidFill>
              <a:srgbClr val="A9D680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 defTabSz="995050" eaLnBrk="0" hangingPunct="0"/>
            <a:r>
              <a:rPr lang="en-US" sz="1000" dirty="0" smtClean="0">
                <a:latin typeface="Bosch Office Sans" panose="020B0604020202020204" pitchFamily="34" charset="0"/>
                <a:cs typeface="Arial" charset="0"/>
              </a:rPr>
              <a:t>Your Device Integration</a:t>
            </a:r>
          </a:p>
        </p:txBody>
      </p:sp>
      <p:pic>
        <p:nvPicPr>
          <p:cNvPr id="20" name="Picture 8" descr="M:\Icons_Database\PNG\with-blue-frame\Icon_tip_blue-fr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0156" y="3812186"/>
            <a:ext cx="557906" cy="5764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Abgerundetes Rechteck 20"/>
          <p:cNvSpPr/>
          <p:nvPr/>
        </p:nvSpPr>
        <p:spPr bwMode="auto">
          <a:xfrm>
            <a:off x="7197557" y="3660312"/>
            <a:ext cx="844998" cy="844971"/>
          </a:xfrm>
          <a:prstGeom prst="roundRect">
            <a:avLst/>
          </a:prstGeom>
          <a:solidFill>
            <a:srgbClr val="A9D680"/>
          </a:solidFill>
          <a:ln>
            <a:solidFill>
              <a:srgbClr val="A9D680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 defTabSz="995050" eaLnBrk="0" hangingPunct="0"/>
            <a:r>
              <a:rPr lang="en-US" sz="1000" dirty="0" smtClean="0">
                <a:latin typeface="Bosch Office Sans" panose="020B0604020202020204" pitchFamily="34" charset="0"/>
                <a:cs typeface="Arial" charset="0"/>
              </a:rPr>
              <a:t>Your Business Application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84727" y="2229505"/>
            <a:ext cx="845000" cy="844971"/>
          </a:xfrm>
          <a:prstGeom prst="roundRect">
            <a:avLst/>
          </a:prstGeom>
          <a:solidFill>
            <a:srgbClr val="A9D680"/>
          </a:solidFill>
          <a:ln>
            <a:solidFill>
              <a:srgbClr val="A9D680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 defTabSz="995050" eaLnBrk="0" hangingPunct="0"/>
            <a:r>
              <a:rPr lang="en-US" sz="1000" dirty="0" smtClean="0">
                <a:latin typeface="Bosch Office Sans" panose="020B0604020202020204" pitchFamily="34" charset="0"/>
                <a:cs typeface="Arial" charset="0"/>
              </a:rPr>
              <a:t>Historian</a:t>
            </a:r>
          </a:p>
        </p:txBody>
      </p:sp>
      <p:cxnSp>
        <p:nvCxnSpPr>
          <p:cNvPr id="23" name="Gerader Verbinder 14"/>
          <p:cNvCxnSpPr/>
          <p:nvPr/>
        </p:nvCxnSpPr>
        <p:spPr>
          <a:xfrm>
            <a:off x="6406131" y="2571691"/>
            <a:ext cx="1213926" cy="1005570"/>
          </a:xfrm>
          <a:prstGeom prst="curvedConnector2">
            <a:avLst/>
          </a:prstGeom>
          <a:ln w="38100" cap="rnd">
            <a:solidFill>
              <a:srgbClr val="0032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5703034" y="3141244"/>
            <a:ext cx="0" cy="405291"/>
          </a:xfrm>
          <a:prstGeom prst="line">
            <a:avLst/>
          </a:prstGeom>
          <a:ln w="38100" cap="rnd">
            <a:solidFill>
              <a:srgbClr val="0032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3197166" y="4087203"/>
            <a:ext cx="539127" cy="0"/>
          </a:xfrm>
          <a:prstGeom prst="line">
            <a:avLst/>
          </a:prstGeom>
          <a:ln w="38100" cap="rnd">
            <a:solidFill>
              <a:srgbClr val="00326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789144" y="4087203"/>
            <a:ext cx="609610" cy="0"/>
          </a:xfrm>
          <a:prstGeom prst="line">
            <a:avLst/>
          </a:prstGeom>
          <a:ln w="38100" cap="rnd">
            <a:solidFill>
              <a:srgbClr val="00326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6492924" y="4082797"/>
            <a:ext cx="586330" cy="4404"/>
          </a:xfrm>
          <a:prstGeom prst="line">
            <a:avLst/>
          </a:prstGeom>
          <a:ln w="38100" cap="rnd">
            <a:solidFill>
              <a:srgbClr val="00326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960211" y="3221833"/>
            <a:ext cx="5963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900" dirty="0" smtClean="0">
                <a:latin typeface="Bosch Office Sans" panose="020B0604020202020204" pitchFamily="34" charset="0"/>
              </a:rPr>
              <a:t>notification</a:t>
            </a:r>
            <a:br>
              <a:rPr lang="en-US" sz="900" dirty="0" smtClean="0">
                <a:latin typeface="Bosch Office Sans" panose="020B0604020202020204" pitchFamily="34" charset="0"/>
              </a:rPr>
            </a:br>
            <a:r>
              <a:rPr lang="en-US" sz="900" dirty="0" smtClean="0">
                <a:latin typeface="Bosch Office Sans" panose="020B0604020202020204" pitchFamily="34" charset="0"/>
              </a:rPr>
              <a:t>on changes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362575" y="2628511"/>
            <a:ext cx="730969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900" dirty="0" smtClean="0">
                <a:latin typeface="Bosch Office Sans" panose="020B0604020202020204" pitchFamily="34" charset="0"/>
              </a:rPr>
              <a:t>access history</a:t>
            </a:r>
            <a:br>
              <a:rPr lang="en-US" sz="900" dirty="0" smtClean="0">
                <a:latin typeface="Bosch Office Sans" panose="020B0604020202020204" pitchFamily="34" charset="0"/>
              </a:rPr>
            </a:br>
            <a:r>
              <a:rPr lang="en-US" sz="900" dirty="0" smtClean="0">
                <a:latin typeface="Bosch Office Sans" panose="020B0604020202020204" pitchFamily="34" charset="0"/>
              </a:rPr>
              <a:t>(raw data/</a:t>
            </a:r>
            <a:br>
              <a:rPr lang="en-US" sz="900" dirty="0" smtClean="0">
                <a:latin typeface="Bosch Office Sans" panose="020B0604020202020204" pitchFamily="34" charset="0"/>
              </a:rPr>
            </a:br>
            <a:r>
              <a:rPr lang="en-US" sz="900" dirty="0" smtClean="0">
                <a:latin typeface="Bosch Office Sans" panose="020B0604020202020204" pitchFamily="34" charset="0"/>
              </a:rPr>
              <a:t>chart view)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4771351" y="4254683"/>
            <a:ext cx="6155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algn="ctr"/>
            <a:r>
              <a:rPr lang="en-US" sz="900" dirty="0" smtClean="0">
                <a:latin typeface="Bosch Office Sans" panose="020B0604020202020204" pitchFamily="34" charset="0"/>
              </a:rPr>
              <a:t>synchronize</a:t>
            </a:r>
            <a:br>
              <a:rPr lang="en-US" sz="900" dirty="0" smtClean="0">
                <a:latin typeface="Bosch Office Sans" panose="020B0604020202020204" pitchFamily="34" charset="0"/>
              </a:rPr>
            </a:br>
            <a:r>
              <a:rPr lang="en-US" sz="900" dirty="0" smtClean="0">
                <a:latin typeface="Bosch Office Sans" panose="020B0604020202020204" pitchFamily="34" charset="0"/>
              </a:rPr>
              <a:t>thing state</a:t>
            </a:r>
            <a:endParaRPr lang="en-US" sz="900" dirty="0">
              <a:latin typeface="Bosch Office Sans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541274" y="4254683"/>
            <a:ext cx="4424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algn="ctr"/>
            <a:r>
              <a:rPr lang="en-US" sz="900" dirty="0" smtClean="0">
                <a:latin typeface="Bosch Office Sans" panose="020B0604020202020204" pitchFamily="34" charset="0"/>
              </a:rPr>
              <a:t>use your</a:t>
            </a:r>
            <a:br>
              <a:rPr lang="en-US" sz="900" dirty="0" smtClean="0">
                <a:latin typeface="Bosch Office Sans" panose="020B0604020202020204" pitchFamily="34" charset="0"/>
              </a:rPr>
            </a:br>
            <a:r>
              <a:rPr lang="en-US" sz="900" dirty="0" smtClean="0">
                <a:latin typeface="Bosch Office Sans" panose="020B0604020202020204" pitchFamily="34" charset="0"/>
              </a:rPr>
              <a:t>things</a:t>
            </a:r>
            <a:endParaRPr lang="en-US" sz="900" dirty="0">
              <a:latin typeface="Bosch Office Sans" panose="020B0604020202020204" pitchFamily="34" charset="0"/>
            </a:endParaRPr>
          </a:p>
        </p:txBody>
      </p:sp>
      <p:sp>
        <p:nvSpPr>
          <p:cNvPr id="3" name="Flussdiagramm: Magnetplattenspeicher 2"/>
          <p:cNvSpPr/>
          <p:nvPr/>
        </p:nvSpPr>
        <p:spPr>
          <a:xfrm>
            <a:off x="3931804" y="2305409"/>
            <a:ext cx="908814" cy="693163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 defTabSz="995050" eaLnBrk="0" hangingPunct="0"/>
            <a:r>
              <a:rPr lang="en-US" sz="1000" dirty="0" smtClean="0">
                <a:solidFill>
                  <a:schemeClr val="tx1"/>
                </a:solidFill>
                <a:latin typeface="Bosch Office Sans" panose="020B0604020202020204" pitchFamily="34" charset="0"/>
                <a:cs typeface="Arial" charset="0"/>
              </a:rPr>
              <a:t>MongoDB</a:t>
            </a:r>
            <a:endParaRPr lang="en-US" sz="1000" dirty="0">
              <a:solidFill>
                <a:schemeClr val="tx1"/>
              </a:solidFill>
              <a:latin typeface="Bosch Office Sans" panose="020B0604020202020204" pitchFamily="34" charset="0"/>
              <a:cs typeface="Arial" charset="0"/>
            </a:endParaRPr>
          </a:p>
        </p:txBody>
      </p:sp>
      <p:cxnSp>
        <p:nvCxnSpPr>
          <p:cNvPr id="32" name="Gerader Verbinder 31"/>
          <p:cNvCxnSpPr/>
          <p:nvPr/>
        </p:nvCxnSpPr>
        <p:spPr>
          <a:xfrm>
            <a:off x="4955367" y="2651990"/>
            <a:ext cx="408729" cy="0"/>
          </a:xfrm>
          <a:prstGeom prst="line">
            <a:avLst/>
          </a:prstGeom>
          <a:ln w="38100" cap="rnd">
            <a:solidFill>
              <a:srgbClr val="00326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ihandform 15"/>
          <p:cNvSpPr/>
          <p:nvPr/>
        </p:nvSpPr>
        <p:spPr>
          <a:xfrm>
            <a:off x="6197619" y="2923656"/>
            <a:ext cx="377480" cy="642754"/>
          </a:xfrm>
          <a:custGeom>
            <a:avLst/>
            <a:gdLst>
              <a:gd name="connsiteX0" fmla="*/ 123825 w 373586"/>
              <a:gd name="connsiteY0" fmla="*/ 0 h 904875"/>
              <a:gd name="connsiteX1" fmla="*/ 371475 w 373586"/>
              <a:gd name="connsiteY1" fmla="*/ 519112 h 904875"/>
              <a:gd name="connsiteX2" fmla="*/ 0 w 373586"/>
              <a:gd name="connsiteY2" fmla="*/ 904875 h 904875"/>
              <a:gd name="connsiteX0" fmla="*/ 123825 w 361075"/>
              <a:gd name="connsiteY0" fmla="*/ 0 h 904875"/>
              <a:gd name="connsiteX1" fmla="*/ 358775 w 361075"/>
              <a:gd name="connsiteY1" fmla="*/ 423862 h 904875"/>
              <a:gd name="connsiteX2" fmla="*/ 0 w 361075"/>
              <a:gd name="connsiteY2" fmla="*/ 904875 h 904875"/>
              <a:gd name="connsiteX0" fmla="*/ 288925 w 533127"/>
              <a:gd name="connsiteY0" fmla="*/ 0 h 892175"/>
              <a:gd name="connsiteX1" fmla="*/ 523875 w 533127"/>
              <a:gd name="connsiteY1" fmla="*/ 423862 h 892175"/>
              <a:gd name="connsiteX2" fmla="*/ 0 w 533127"/>
              <a:gd name="connsiteY2" fmla="*/ 892175 h 892175"/>
              <a:gd name="connsiteX0" fmla="*/ 263525 w 530931"/>
              <a:gd name="connsiteY0" fmla="*/ 0 h 803275"/>
              <a:gd name="connsiteX1" fmla="*/ 523875 w 530931"/>
              <a:gd name="connsiteY1" fmla="*/ 334962 h 803275"/>
              <a:gd name="connsiteX2" fmla="*/ 0 w 530931"/>
              <a:gd name="connsiteY2" fmla="*/ 803275 h 803275"/>
              <a:gd name="connsiteX0" fmla="*/ 263525 w 538832"/>
              <a:gd name="connsiteY0" fmla="*/ 0 h 803275"/>
              <a:gd name="connsiteX1" fmla="*/ 523875 w 538832"/>
              <a:gd name="connsiteY1" fmla="*/ 334962 h 803275"/>
              <a:gd name="connsiteX2" fmla="*/ 0 w 538832"/>
              <a:gd name="connsiteY2" fmla="*/ 803275 h 803275"/>
              <a:gd name="connsiteX0" fmla="*/ 263525 w 445379"/>
              <a:gd name="connsiteY0" fmla="*/ 0 h 803275"/>
              <a:gd name="connsiteX1" fmla="*/ 396875 w 445379"/>
              <a:gd name="connsiteY1" fmla="*/ 366712 h 803275"/>
              <a:gd name="connsiteX2" fmla="*/ 0 w 445379"/>
              <a:gd name="connsiteY2" fmla="*/ 803275 h 803275"/>
              <a:gd name="connsiteX0" fmla="*/ 263525 w 471751"/>
              <a:gd name="connsiteY0" fmla="*/ 0 h 803275"/>
              <a:gd name="connsiteX1" fmla="*/ 396875 w 471751"/>
              <a:gd name="connsiteY1" fmla="*/ 366712 h 803275"/>
              <a:gd name="connsiteX2" fmla="*/ 0 w 471751"/>
              <a:gd name="connsiteY2" fmla="*/ 803275 h 80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751" h="803275">
                <a:moveTo>
                  <a:pt x="263525" y="0"/>
                </a:moveTo>
                <a:cubicBezTo>
                  <a:pt x="524668" y="44450"/>
                  <a:pt x="504296" y="220133"/>
                  <a:pt x="396875" y="366712"/>
                </a:cubicBezTo>
                <a:cubicBezTo>
                  <a:pt x="289454" y="513291"/>
                  <a:pt x="5556" y="747713"/>
                  <a:pt x="0" y="803275"/>
                </a:cubicBezTo>
              </a:path>
            </a:pathLst>
          </a:custGeom>
          <a:ln w="38100" cap="rnd">
            <a:solidFill>
              <a:srgbClr val="00326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Textfeld 16"/>
          <p:cNvSpPr txBox="1"/>
          <p:nvPr/>
        </p:nvSpPr>
        <p:spPr>
          <a:xfrm>
            <a:off x="6594699" y="2933887"/>
            <a:ext cx="41678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algn="r">
              <a:defRPr sz="1200">
                <a:latin typeface="Bosch Office Sans" panose="020B0604020202020204" pitchFamily="34" charset="0"/>
              </a:defRPr>
            </a:lvl1pPr>
          </a:lstStyle>
          <a:p>
            <a:r>
              <a:rPr lang="en-US" sz="900" dirty="0" smtClean="0"/>
              <a:t>access</a:t>
            </a:r>
            <a:br>
              <a:rPr lang="en-US" sz="900" dirty="0" smtClean="0"/>
            </a:br>
            <a:r>
              <a:rPr lang="en-US" sz="900" dirty="0" smtClean="0"/>
              <a:t>control</a:t>
            </a:r>
          </a:p>
          <a:p>
            <a:r>
              <a:rPr lang="en-US" sz="900" dirty="0" smtClean="0"/>
              <a:t>callback</a:t>
            </a:r>
            <a:endParaRPr lang="en-US" sz="900" dirty="0"/>
          </a:p>
        </p:txBody>
      </p:sp>
      <p:sp>
        <p:nvSpPr>
          <p:cNvPr id="33" name="Textfeld 32"/>
          <p:cNvSpPr txBox="1"/>
          <p:nvPr/>
        </p:nvSpPr>
        <p:spPr>
          <a:xfrm>
            <a:off x="4989321" y="2269152"/>
            <a:ext cx="3398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900" dirty="0" smtClean="0">
                <a:latin typeface="Bosch Office Sans" panose="020B0604020202020204" pitchFamily="34" charset="0"/>
              </a:rPr>
              <a:t>store</a:t>
            </a:r>
            <a:br>
              <a:rPr lang="en-US" sz="900" dirty="0" smtClean="0">
                <a:latin typeface="Bosch Office Sans" panose="020B0604020202020204" pitchFamily="34" charset="0"/>
              </a:rPr>
            </a:br>
            <a:r>
              <a:rPr lang="en-US" sz="900" dirty="0" smtClean="0">
                <a:latin typeface="Bosch Office Sans" panose="020B0604020202020204" pitchFamily="34" charset="0"/>
              </a:rPr>
              <a:t>history</a:t>
            </a:r>
            <a:endParaRPr lang="en-US" sz="900" dirty="0" smtClean="0">
              <a:latin typeface="Bosch Office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1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Bosch Office Sans</vt:lpstr>
      <vt:lpstr>Calibri</vt:lpstr>
      <vt:lpstr>Calibri Light</vt:lpstr>
      <vt:lpstr>Office Theme</vt:lpstr>
      <vt:lpstr>PowerPoint-Präsentation</vt:lpstr>
    </vt:vector>
  </TitlesOfParts>
  <Company>Bosch Software Innovations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Glocker Gerald (INST/ESW-Imb)</dc:creator>
  <cp:lastModifiedBy>Glocker Gerald (INST/ESW-Imb)</cp:lastModifiedBy>
  <cp:revision>8</cp:revision>
  <dcterms:created xsi:type="dcterms:W3CDTF">2016-05-03T14:19:41Z</dcterms:created>
  <dcterms:modified xsi:type="dcterms:W3CDTF">2016-05-04T09:35:57Z</dcterms:modified>
</cp:coreProperties>
</file>