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58" r:id="rId5"/>
    <p:sldId id="263" r:id="rId6"/>
    <p:sldId id="264" r:id="rId7"/>
    <p:sldId id="259" r:id="rId8"/>
    <p:sldId id="260" r:id="rId9"/>
    <p:sldId id="261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99E4E-A94A-4AD3-8641-F40A1A5A919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6D754-0FA5-40B0-B2D9-D325CCD876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423"/>
            <a:fld id="{6C11A244-5742-40FA-97CA-309674497596}" type="slidenum">
              <a:rPr lang="en-US" smtClean="0">
                <a:ea typeface="ＭＳ Ｐゴシック" pitchFamily="34" charset="-128"/>
              </a:rPr>
              <a:pPr defTabSz="914423"/>
              <a:t>11</a:t>
            </a:fld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850F-826C-4C82-84F0-2566590AB8E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D607-5D6E-4F51-9E36-3C9B2D2AC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850F-826C-4C82-84F0-2566590AB8E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D607-5D6E-4F51-9E36-3C9B2D2AC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850F-826C-4C82-84F0-2566590AB8E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D607-5D6E-4F51-9E36-3C9B2D2AC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850F-826C-4C82-84F0-2566590AB8E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D607-5D6E-4F51-9E36-3C9B2D2AC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850F-826C-4C82-84F0-2566590AB8E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D607-5D6E-4F51-9E36-3C9B2D2AC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850F-826C-4C82-84F0-2566590AB8E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D607-5D6E-4F51-9E36-3C9B2D2AC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850F-826C-4C82-84F0-2566590AB8E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D607-5D6E-4F51-9E36-3C9B2D2AC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850F-826C-4C82-84F0-2566590AB8E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D607-5D6E-4F51-9E36-3C9B2D2AC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850F-826C-4C82-84F0-2566590AB8E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D607-5D6E-4F51-9E36-3C9B2D2AC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850F-826C-4C82-84F0-2566590AB8E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D607-5D6E-4F51-9E36-3C9B2D2AC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850F-826C-4C82-84F0-2566590AB8E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D607-5D6E-4F51-9E36-3C9B2D2AC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3850F-826C-4C82-84F0-2566590AB8E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BD607-5D6E-4F51-9E36-3C9B2D2AC9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t="21071"/>
          <a:stretch>
            <a:fillRect/>
          </a:stretch>
        </p:blipFill>
        <p:spPr bwMode="auto">
          <a:xfrm>
            <a:off x="4763" y="4762"/>
            <a:ext cx="9134475" cy="685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First Time </a:t>
            </a:r>
            <a:r>
              <a:rPr lang="en-US" b="1" dirty="0" err="1" smtClean="0"/>
              <a:t>Git</a:t>
            </a:r>
            <a:r>
              <a:rPr lang="en-US" b="1" dirty="0" smtClean="0"/>
              <a:t> Setup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Download the </a:t>
            </a:r>
            <a:r>
              <a:rPr lang="en-US" b="1" dirty="0" err="1" smtClean="0">
                <a:solidFill>
                  <a:srgbClr val="FF0000"/>
                </a:solidFill>
              </a:rPr>
              <a:t>Git</a:t>
            </a:r>
            <a:r>
              <a:rPr lang="en-US" b="1" dirty="0" smtClean="0">
                <a:solidFill>
                  <a:srgbClr val="FF0000"/>
                </a:solidFill>
              </a:rPr>
              <a:t> from </a:t>
            </a:r>
            <a:r>
              <a:rPr lang="en-US" b="1" dirty="0" err="1" smtClean="0">
                <a:solidFill>
                  <a:srgbClr val="0070C0"/>
                </a:solidFill>
              </a:rPr>
              <a:t>git-scm</a:t>
            </a:r>
            <a:r>
              <a:rPr lang="en-US" b="1" dirty="0" smtClean="0">
                <a:solidFill>
                  <a:srgbClr val="0070C0"/>
                </a:solidFill>
              </a:rPr>
              <a:t>/download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 Windows/Linux and configure into the local system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Your Identity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/>
              <a:t>user. name “Your Name”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conﬂg</a:t>
            </a:r>
            <a:r>
              <a:rPr lang="en-US" dirty="0" smtClean="0"/>
              <a:t> --global </a:t>
            </a:r>
            <a:r>
              <a:rPr lang="en-US" dirty="0"/>
              <a:t>user. email </a:t>
            </a:r>
            <a:r>
              <a:rPr lang="en-US" dirty="0" smtClean="0"/>
              <a:t>“example@mail.com”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graphicFrame>
        <p:nvGraphicFramePr>
          <p:cNvPr id="324747" name="Group 13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04800" y="1393825"/>
          <a:ext cx="8534400" cy="3779253"/>
        </p:xfrm>
        <a:graphic>
          <a:graphicData uri="http://schemas.openxmlformats.org/drawingml/2006/table">
            <a:tbl>
              <a:tblPr/>
              <a:tblGrid>
                <a:gridCol w="3886200"/>
                <a:gridCol w="4648200"/>
              </a:tblGrid>
              <a:tr h="3962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command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clone </a:t>
                      </a:r>
                      <a:r>
                        <a:rPr kumimoji="0" 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url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[http or </a:t>
                      </a:r>
                      <a:r>
                        <a:rPr kumimoji="0" 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ssh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]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Clone your Repo to your local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syatem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add </a:t>
                      </a: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files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adds file contents to the staging area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commit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records a snapshot of the staging area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40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status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view the status of your files in the working directory and staging area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help </a:t>
                      </a: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[command]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get help info about a particular command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push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push your new branches and data to a remote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repository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4002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others: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init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, reset, branch, checkout, merge, log, tag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a typeface="ＭＳ Ｐゴシック" pitchFamily="34" charset="-128"/>
              </a:rPr>
              <a:t>Git</a:t>
            </a:r>
            <a:r>
              <a:rPr lang="en-US" dirty="0" smtClean="0">
                <a:ea typeface="ＭＳ Ｐゴシック" pitchFamily="34" charset="-128"/>
              </a:rPr>
              <a:t> commands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310800"/>
          <a:ext cx="8229600" cy="4785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git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clone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url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[http or </a:t>
                      </a:r>
                      <a:r>
                        <a:rPr kumimoji="0" lang="en-US" sz="1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ssh</a:t>
                      </a: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]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T="45700" marB="4570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Clone your Repo to your local </a:t>
                      </a: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system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00" marB="457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0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git</a:t>
                      </a: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add files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T="45700" marB="4570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adds </a:t>
                      </a:r>
                      <a:r>
                        <a:rPr kumimoji="0" 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file </a:t>
                      </a:r>
                      <a:r>
                        <a:rPr kumimoji="0" 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contents to the staging area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00" marB="457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0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git</a:t>
                      </a: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commit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T="45700" marB="4570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records a snapshot of the staging area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00" marB="457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0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git</a:t>
                      </a: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status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T="45700" marB="4570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view the status of your files in the working directory and staging area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00" marB="457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0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git</a:t>
                      </a: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help [command]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T="45700" marB="4570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get help info about a particular command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00" marB="457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0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git</a:t>
                      </a: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push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T="45700" marB="4570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push your new branches and data to a remote repository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00" marB="45700" horzOverflow="overflow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Git</a:t>
                      </a:r>
                      <a:r>
                        <a:rPr lang="en-US" b="1" dirty="0" smtClean="0"/>
                        <a:t> Branch 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 Create Branch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Git</a:t>
                      </a:r>
                      <a:r>
                        <a:rPr lang="en-US" b="1" dirty="0" smtClean="0"/>
                        <a:t> Checkout 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 Switch Branch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Git</a:t>
                      </a:r>
                      <a:r>
                        <a:rPr lang="en-US" b="1" baseline="0" dirty="0" smtClean="0"/>
                        <a:t> Log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Displaying the Commits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6211669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0901"/>
              </a:buClr>
              <a:buSzPct val="100000"/>
            </a:pPr>
            <a:r>
              <a:rPr lang="en-US" b="1" dirty="0">
                <a:solidFill>
                  <a:srgbClr val="262626"/>
                </a:solidFill>
                <a:latin typeface="Calibri" pitchFamily="34" charset="0"/>
              </a:rPr>
              <a:t>others:</a:t>
            </a:r>
            <a:r>
              <a:rPr lang="en-US" b="1" dirty="0">
                <a:solidFill>
                  <a:srgbClr val="262626"/>
                </a:solidFill>
                <a:latin typeface="Consolas" pitchFamily="49" charset="0"/>
              </a:rPr>
              <a:t> init, </a:t>
            </a:r>
            <a:r>
              <a:rPr lang="en-US" b="1" dirty="0" err="1" smtClean="0">
                <a:solidFill>
                  <a:srgbClr val="262626"/>
                </a:solidFill>
                <a:latin typeface="Consolas" pitchFamily="49" charset="0"/>
              </a:rPr>
              <a:t>reset,merge,rebase,pull</a:t>
            </a:r>
            <a:endParaRPr lang="en-US" b="1" dirty="0">
              <a:solidFill>
                <a:srgbClr val="262626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6000" b="1" dirty="0"/>
          </a:p>
          <a:p>
            <a:pPr algn="ctr">
              <a:buNone/>
            </a:pPr>
            <a:r>
              <a:rPr lang="en-US" sz="6000" b="1" dirty="0" smtClean="0"/>
              <a:t>Thank you</a:t>
            </a:r>
            <a:endParaRPr lang="en-US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do I Need GIT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Makes it way easier to </a:t>
            </a:r>
            <a:r>
              <a:rPr lang="en-US" b="1" dirty="0" smtClean="0"/>
              <a:t>Undo Errors/ Roll Back to earlier version of code.</a:t>
            </a:r>
          </a:p>
          <a:p>
            <a:pPr algn="just"/>
            <a:r>
              <a:rPr lang="en-US" b="1" dirty="0" smtClean="0"/>
              <a:t>Share </a:t>
            </a:r>
            <a:r>
              <a:rPr lang="en-US" b="1" dirty="0"/>
              <a:t>a </a:t>
            </a:r>
            <a:r>
              <a:rPr lang="en-US" b="1" dirty="0" smtClean="0"/>
              <a:t>code</a:t>
            </a:r>
            <a:r>
              <a:rPr lang="en-US" dirty="0" smtClean="0"/>
              <a:t> </a:t>
            </a:r>
            <a:r>
              <a:rPr lang="en-US" dirty="0"/>
              <a:t>between developers without creating </a:t>
            </a:r>
            <a:r>
              <a:rPr lang="en-US" dirty="0" smtClean="0"/>
              <a:t>conflicts. </a:t>
            </a:r>
            <a:endParaRPr lang="en-US" dirty="0"/>
          </a:p>
          <a:p>
            <a:pPr algn="just"/>
            <a:r>
              <a:rPr lang="en-US" b="1" dirty="0" smtClean="0"/>
              <a:t>Deploy </a:t>
            </a:r>
            <a:r>
              <a:rPr lang="en-US" b="1" dirty="0"/>
              <a:t>changes from development to </a:t>
            </a:r>
            <a:r>
              <a:rPr lang="en-US" b="1" dirty="0" smtClean="0"/>
              <a:t>production environments. </a:t>
            </a:r>
            <a:endParaRPr lang="en-US" b="1" dirty="0"/>
          </a:p>
          <a:p>
            <a:pPr algn="just"/>
            <a:r>
              <a:rPr lang="en-US" dirty="0" smtClean="0"/>
              <a:t>Revert files to previous state.</a:t>
            </a:r>
          </a:p>
          <a:p>
            <a:pPr algn="just"/>
            <a:r>
              <a:rPr lang="en-US" dirty="0" smtClean="0"/>
              <a:t>Revert entire project back to previous sate.</a:t>
            </a:r>
          </a:p>
          <a:p>
            <a:pPr algn="just"/>
            <a:r>
              <a:rPr lang="en-US" dirty="0" smtClean="0"/>
              <a:t>Compare changes over the time.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Popular Version Control Systems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CVS </a:t>
            </a:r>
            <a:r>
              <a:rPr lang="en-US" dirty="0"/>
              <a:t>- Concurrent Version System </a:t>
            </a:r>
          </a:p>
          <a:p>
            <a:r>
              <a:rPr lang="en-US" dirty="0" smtClean="0"/>
              <a:t>SVN </a:t>
            </a:r>
            <a:r>
              <a:rPr lang="en-US" dirty="0"/>
              <a:t>- </a:t>
            </a:r>
            <a:r>
              <a:rPr lang="en-US" dirty="0" err="1"/>
              <a:t>SubVersioN</a:t>
            </a:r>
            <a:r>
              <a:rPr lang="en-US" dirty="0"/>
              <a:t>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Mercurial </a:t>
            </a:r>
            <a:endParaRPr lang="en-US" dirty="0"/>
          </a:p>
          <a:p>
            <a:r>
              <a:rPr lang="en-US" dirty="0" smtClean="0"/>
              <a:t>Bazaar </a:t>
            </a:r>
            <a:endParaRPr lang="en-US" dirty="0"/>
          </a:p>
          <a:p>
            <a:r>
              <a:rPr lang="en-US" dirty="0" err="1" smtClean="0"/>
              <a:t>LibreSource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BIT Bucket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2667000"/>
            <a:ext cx="1238480" cy="107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03394" y="3962400"/>
            <a:ext cx="139491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97600" y="5486400"/>
            <a:ext cx="2767011" cy="118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it is Easier ?</a:t>
            </a:r>
            <a:endParaRPr lang="en-US" b="1" dirty="0"/>
          </a:p>
        </p:txBody>
      </p:sp>
      <p:sp>
        <p:nvSpPr>
          <p:cNvPr id="21" name="TextBox 5"/>
          <p:cNvSpPr txBox="1">
            <a:spLocks noGrp="1" noChangeArrowheads="1"/>
          </p:cNvSpPr>
          <p:nvPr>
            <p:ph idx="1"/>
            <p:custDataLst>
              <p:tags r:id="rId1"/>
            </p:custDataLst>
          </p:nvPr>
        </p:nvSpPr>
        <p:spPr bwMode="auto">
          <a:xfrm>
            <a:off x="228600" y="1371600"/>
            <a:ext cx="32265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/>
              <a:t>Centralized Model</a:t>
            </a:r>
          </a:p>
        </p:txBody>
      </p:sp>
      <p:sp>
        <p:nvSpPr>
          <p:cNvPr id="22" name="Text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62264" y="1396425"/>
            <a:ext cx="32245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3200" dirty="0" smtClean="0"/>
              <a:t>Distributed Model</a:t>
            </a:r>
            <a:endParaRPr lang="en-US" dirty="0"/>
          </a:p>
        </p:txBody>
      </p:sp>
      <p:pic>
        <p:nvPicPr>
          <p:cNvPr id="23" name="Content Placeholder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234170" y="2209800"/>
            <a:ext cx="3652030" cy="3886200"/>
          </a:xfrm>
          <a:prstGeom prst="rect">
            <a:avLst/>
          </a:prstGeom>
        </p:spPr>
      </p:pic>
      <p:pic>
        <p:nvPicPr>
          <p:cNvPr id="24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5181600" y="2214563"/>
            <a:ext cx="3352800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2000" y="6248400"/>
            <a:ext cx="1856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b="1" dirty="0"/>
              <a:t>(CVS, </a:t>
            </a:r>
            <a:r>
              <a:rPr lang="en-US" b="1" dirty="0" smtClean="0"/>
              <a:t>Subversion)</a:t>
            </a:r>
            <a:endParaRPr lang="en-US" b="1" dirty="0"/>
          </a:p>
        </p:txBody>
      </p:sp>
      <p:sp>
        <p:nvSpPr>
          <p:cNvPr id="26" name="Text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791200" y="6172200"/>
            <a:ext cx="1728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b="1" dirty="0"/>
              <a:t>(</a:t>
            </a:r>
            <a:r>
              <a:rPr lang="en-US" b="1" dirty="0" err="1"/>
              <a:t>Git</a:t>
            </a:r>
            <a:r>
              <a:rPr lang="en-US" b="1" dirty="0"/>
              <a:t>, </a:t>
            </a:r>
            <a:r>
              <a:rPr lang="en-US" b="1" dirty="0" smtClean="0"/>
              <a:t>BIT Bucket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ext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67120" y="6488113"/>
            <a:ext cx="33752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b="1" dirty="0"/>
              <a:t>Result: Many operations are local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Distributed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Every </a:t>
            </a:r>
            <a:r>
              <a:rPr lang="en-US" dirty="0" err="1"/>
              <a:t>Git</a:t>
            </a:r>
            <a:r>
              <a:rPr lang="en-US" dirty="0"/>
              <a:t> working directory contains the complete repository and history and full revision tracking </a:t>
            </a:r>
            <a:r>
              <a:rPr lang="en-US" dirty="0" smtClean="0"/>
              <a:t>capabilities.</a:t>
            </a:r>
            <a:endParaRPr lang="en-US" dirty="0"/>
          </a:p>
          <a:p>
            <a:pPr algn="just"/>
            <a:r>
              <a:rPr lang="en-US" dirty="0" smtClean="0"/>
              <a:t>You’re </a:t>
            </a:r>
            <a:r>
              <a:rPr lang="en-US" dirty="0"/>
              <a:t>not dependent on a central server and you don’t have to be </a:t>
            </a:r>
            <a:r>
              <a:rPr lang="en-US" dirty="0" smtClean="0"/>
              <a:t>online.</a:t>
            </a:r>
            <a:endParaRPr lang="en-US" dirty="0"/>
          </a:p>
          <a:p>
            <a:pPr algn="just"/>
            <a:r>
              <a:rPr lang="en-US" dirty="0" smtClean="0"/>
              <a:t>It’s </a:t>
            </a:r>
            <a:r>
              <a:rPr lang="en-US" dirty="0"/>
              <a:t>extremely fast - much faster than SVN, CVS and other </a:t>
            </a:r>
            <a:r>
              <a:rPr lang="en-US" dirty="0" smtClean="0"/>
              <a:t>systems.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- Use Cases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Development.</a:t>
            </a:r>
          </a:p>
          <a:p>
            <a:r>
              <a:rPr lang="en-US" dirty="0" smtClean="0"/>
              <a:t>Collaborative Development. </a:t>
            </a:r>
            <a:endParaRPr lang="en-US" dirty="0"/>
          </a:p>
          <a:p>
            <a:r>
              <a:rPr lang="en-US" dirty="0" err="1" smtClean="0"/>
              <a:t>Oﬁline</a:t>
            </a:r>
            <a:r>
              <a:rPr lang="en-US" dirty="0" smtClean="0"/>
              <a:t> Usage.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 Flow 3 Stages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426830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0089" y="3228748"/>
            <a:ext cx="4481511" cy="3324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 Flow 3 Stages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0817" y="1600200"/>
            <a:ext cx="770236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 Flow 3 Stages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2370" y="1600200"/>
            <a:ext cx="793925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119</TotalTime>
  <Words>424</Words>
  <Application>Microsoft Office PowerPoint</Application>
  <PresentationFormat>On-screen Show (4:3)</PresentationFormat>
  <Paragraphs>79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Why do I Need GIT ?</vt:lpstr>
      <vt:lpstr>Popular Version Control Systems  </vt:lpstr>
      <vt:lpstr>Why it is Easier ?</vt:lpstr>
      <vt:lpstr>Distributed Model</vt:lpstr>
      <vt:lpstr>Git - Use Cases</vt:lpstr>
      <vt:lpstr>Git Work Flow 3 Stages</vt:lpstr>
      <vt:lpstr>Git Work Flow 3 Stages</vt:lpstr>
      <vt:lpstr>Git Work Flow 3 Stages</vt:lpstr>
      <vt:lpstr>First Time Git Setup</vt:lpstr>
      <vt:lpstr>Slide 11</vt:lpstr>
      <vt:lpstr>Git commands</vt:lpstr>
      <vt:lpstr>Slide 13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srujan</dc:creator>
  <cp:lastModifiedBy>srujan</cp:lastModifiedBy>
  <cp:revision>26</cp:revision>
  <dcterms:created xsi:type="dcterms:W3CDTF">2018-03-06T05:27:11Z</dcterms:created>
  <dcterms:modified xsi:type="dcterms:W3CDTF">2018-03-06T07:26:39Z</dcterms:modified>
</cp:coreProperties>
</file>