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4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29" r:id="rId48"/>
    <p:sldId id="301" r:id="rId49"/>
    <p:sldId id="302" r:id="rId50"/>
    <p:sldId id="303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8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7726-7079-4721-8514-6ACAF10FEDC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orland.com/bes/appserver/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java.sun.com/j2ee/compatibility.html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iplanet.com/products/iplanet_application_ee/home_2_1_1an.html" TargetMode="External"/><Relationship Id="rId2" Type="http://schemas.openxmlformats.org/officeDocument/2006/relationships/hyperlink" Target="http://www.jboss.org/" TargetMode="Externa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7b.boulder.ibm.com/wsdd/downloads/wstechnology_tech_preview.html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pramati.com/products/server30/" TargetMode="External"/><Relationship Id="rId4" Type="http://schemas.openxmlformats.org/officeDocument/2006/relationships/hyperlink" Target="http://www.bea.com/products/weblogic/server/j2ee_13_compliance.shtml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oracle.com/ip/deploy/ias/index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- JEE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8064896" cy="36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36712"/>
            <a:ext cx="25336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part of the HTTP 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06489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that is the Response? What is in the Request?</a:t>
            </a:r>
          </a:p>
          <a:p>
            <a:endParaRPr lang="en-US" dirty="0"/>
          </a:p>
          <a:p>
            <a:pPr lvl="1"/>
            <a:r>
              <a:rPr lang="en-US" dirty="0" smtClean="0"/>
              <a:t>HTTP method </a:t>
            </a:r>
          </a:p>
          <a:p>
            <a:pPr lvl="1"/>
            <a:r>
              <a:rPr lang="en-US" dirty="0" smtClean="0"/>
              <a:t>GET and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136904" cy="346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is a Simple Request</a:t>
            </a:r>
          </a:p>
          <a:p>
            <a:r>
              <a:rPr lang="en-US" dirty="0" smtClean="0"/>
              <a:t>POST can send  User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is simple HTTP Method.</a:t>
            </a:r>
          </a:p>
          <a:p>
            <a:r>
              <a:rPr lang="en-US" dirty="0" smtClean="0"/>
              <a:t>Ask the server to get Resource</a:t>
            </a:r>
          </a:p>
          <a:p>
            <a:pPr lvl="1"/>
            <a:r>
              <a:rPr lang="en-US" dirty="0" smtClean="0"/>
              <a:t>Resource might be an HTML page, Image, PDF, etc</a:t>
            </a:r>
          </a:p>
          <a:p>
            <a:r>
              <a:rPr lang="en-US" dirty="0" smtClean="0"/>
              <a:t>POST is a more powerful request.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HTTP Methods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CONNECT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true we can send small amount data with </a:t>
            </a:r>
            <a:r>
              <a:rPr lang="en-US" smtClean="0"/>
              <a:t>HTTP GET </a:t>
            </a:r>
            <a:r>
              <a:rPr lang="en-US" dirty="0" smtClean="0"/>
              <a:t>request.</a:t>
            </a:r>
          </a:p>
          <a:p>
            <a:r>
              <a:rPr lang="en-US" dirty="0" smtClean="0"/>
              <a:t>Total amount of characters in a GET is really limited ( Depending on Server ).</a:t>
            </a:r>
          </a:p>
          <a:p>
            <a:r>
              <a:rPr lang="en-US" dirty="0" smtClean="0"/>
              <a:t>The Data we send with GET, will appended with URL.</a:t>
            </a:r>
          </a:p>
          <a:p>
            <a:r>
              <a:rPr lang="en-US" dirty="0" smtClean="0"/>
              <a:t>GET Request URL can bookmarked on web browser.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2008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Request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52928" cy="415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20880" cy="374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 Request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9"/>
            <a:ext cx="8424936" cy="39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2816"/>
            <a:ext cx="82296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208912" cy="478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0891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229600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Web Servers love serving static Web Pages.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92887" cy="40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Server+ Web Container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70485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web server do?</a:t>
            </a:r>
          </a:p>
          <a:p>
            <a:pPr lvl="1"/>
            <a:r>
              <a:rPr lang="en-US" dirty="0" smtClean="0"/>
              <a:t>A web server takes client request and gives something back to client.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4806"/>
            <a:ext cx="5112568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84076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the web Server alone can’t do</a:t>
            </a:r>
          </a:p>
          <a:p>
            <a:pPr lvl="1"/>
            <a:r>
              <a:rPr lang="en-US" dirty="0" smtClean="0"/>
              <a:t>Dynamic Content</a:t>
            </a:r>
          </a:p>
          <a:p>
            <a:pPr lvl="1"/>
            <a:r>
              <a:rPr lang="en-US" dirty="0" smtClean="0"/>
              <a:t>Saving Data on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128792" cy="282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</a:p>
          <a:p>
            <a:r>
              <a:rPr lang="en-US" dirty="0" smtClean="0"/>
              <a:t>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Container?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Servlets don’t have main(). They are under the control of another Java Application called Container.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700808"/>
            <a:ext cx="7734300" cy="334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136904" cy="338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had Java? But no Servlets or Containers.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does container gives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Support</a:t>
            </a:r>
          </a:p>
          <a:p>
            <a:r>
              <a:rPr lang="en-US" dirty="0" smtClean="0"/>
              <a:t>Life Cycle Management</a:t>
            </a:r>
          </a:p>
          <a:p>
            <a:r>
              <a:rPr lang="en-US" dirty="0" smtClean="0"/>
              <a:t>Multi Threading Support</a:t>
            </a:r>
          </a:p>
          <a:p>
            <a:r>
              <a:rPr lang="en-US" dirty="0" smtClean="0"/>
              <a:t>Declarative security</a:t>
            </a:r>
          </a:p>
          <a:p>
            <a:r>
              <a:rPr lang="en-US" dirty="0" smtClean="0"/>
              <a:t>JSP Support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58156"/>
            <a:ext cx="7992888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Container will handles a Request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2348880"/>
            <a:ext cx="7267575" cy="23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208911" cy="293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3"/>
            <a:ext cx="8138864" cy="28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5"/>
            <a:ext cx="8208911" cy="2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280920" cy="303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916833"/>
            <a:ext cx="8058150" cy="297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7" y="2386806"/>
            <a:ext cx="7324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J2EE Servers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676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of Sept ’01 - MetaGroup Survey by sales $$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 Weblogic - 37%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 Websphere – 22%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 – 11%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Iplanet – 5%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Other- 12%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Open-source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Jboss –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www.jboss.org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Sun’s listing of J2EE compatible servers -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http://java.sun.com/j2ee/compatibility.html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BEA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737225"/>
            <a:ext cx="1714500" cy="1120775"/>
          </a:xfrm>
          <a:prstGeom prst="rect">
            <a:avLst/>
          </a:prstGeom>
          <a:noFill/>
        </p:spPr>
      </p:pic>
      <p:pic>
        <p:nvPicPr>
          <p:cNvPr id="7" name="Picture 7" descr="IBM logo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4267200"/>
            <a:ext cx="1295400" cy="533400"/>
          </a:xfrm>
          <a:prstGeom prst="rect">
            <a:avLst/>
          </a:prstGeom>
          <a:noFill/>
        </p:spPr>
      </p:pic>
      <p:pic>
        <p:nvPicPr>
          <p:cNvPr id="8" name="Picture 9" descr="Borland logo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6035675"/>
            <a:ext cx="1736725" cy="822325"/>
          </a:xfrm>
          <a:prstGeom prst="rect">
            <a:avLst/>
          </a:prstGeom>
          <a:noFill/>
        </p:spPr>
      </p:pic>
      <p:pic>
        <p:nvPicPr>
          <p:cNvPr id="9" name="Picture 11" descr="Pramati logo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6022975"/>
            <a:ext cx="2057400" cy="835025"/>
          </a:xfrm>
          <a:prstGeom prst="rect">
            <a:avLst/>
          </a:prstGeom>
          <a:noFill/>
        </p:spPr>
      </p:pic>
      <p:pic>
        <p:nvPicPr>
          <p:cNvPr id="10" name="Picture 13" descr="iPlane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1219200"/>
            <a:ext cx="1096963" cy="754063"/>
          </a:xfrm>
          <a:prstGeom prst="rect">
            <a:avLst/>
          </a:prstGeom>
          <a:noFill/>
        </p:spPr>
      </p:pic>
      <p:pic>
        <p:nvPicPr>
          <p:cNvPr id="11" name="Picture 15" descr="Oracle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34200" y="3505200"/>
            <a:ext cx="2209800" cy="296863"/>
          </a:xfrm>
          <a:prstGeom prst="rect">
            <a:avLst/>
          </a:prstGeom>
          <a:noFill/>
        </p:spPr>
      </p:pic>
      <p:pic>
        <p:nvPicPr>
          <p:cNvPr id="12" name="Picture 21" descr="http://www.jboss.org/online-manual/HTML/images/jboss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0"/>
            <a:ext cx="4038600" cy="738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</a:t>
            </a:r>
            <a:r>
              <a:rPr lang="en-US" dirty="0"/>
              <a:t>w</a:t>
            </a:r>
            <a:r>
              <a:rPr lang="en-US" dirty="0" smtClean="0"/>
              <a:t>eb client  do?</a:t>
            </a:r>
          </a:p>
          <a:p>
            <a:pPr lvl="1"/>
            <a:r>
              <a:rPr lang="en-US" dirty="0" smtClean="0"/>
              <a:t>A web client lets user  request something on the server and shows the result of the request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J2EE?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and standard based platform for</a:t>
            </a:r>
          </a:p>
          <a:p>
            <a:pPr lvl="1"/>
            <a:r>
              <a:rPr lang="en-GB" dirty="0" smtClean="0"/>
              <a:t>developing, deploying and managing </a:t>
            </a:r>
          </a:p>
          <a:p>
            <a:pPr lvl="1"/>
            <a:r>
              <a:rPr lang="en-GB" dirty="0" smtClean="0"/>
              <a:t>n-tier, Web-enabled, server-centric, and component-based enterprise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11560" y="332656"/>
            <a:ext cx="7716837" cy="722312"/>
          </a:xfrm>
          <a:prstGeom prst="rect">
            <a:avLst/>
          </a:prstGeom>
          <a:ln/>
        </p:spPr>
        <p:txBody>
          <a:bodyPr vert="horz" lIns="41400" tIns="41400" rIns="41400" bIns="414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Java™ Platform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75" y="4327525"/>
            <a:ext cx="7754938" cy="252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5850" y="1974850"/>
            <a:ext cx="1220788" cy="1195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1688" y="2176463"/>
            <a:ext cx="708025" cy="1027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1288" y="1898650"/>
            <a:ext cx="887412" cy="1304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3863" y="1860550"/>
            <a:ext cx="638175" cy="1249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2247900"/>
            <a:ext cx="62230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178050" y="3054350"/>
            <a:ext cx="1588" cy="1344613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4144963" y="3082925"/>
            <a:ext cx="1587" cy="1468438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6199188" y="3109913"/>
            <a:ext cx="1587" cy="1568450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8255000" y="3125788"/>
            <a:ext cx="1588" cy="1666875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7673975" y="3382963"/>
            <a:ext cx="1084263" cy="536575"/>
            <a:chOff x="4834" y="2131"/>
            <a:chExt cx="683" cy="338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4834" y="2131"/>
              <a:ext cx="684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834" y="2131"/>
              <a:ext cx="684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High-End</a:t>
              </a:r>
            </a:p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Server</a:t>
              </a: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149600" y="3382963"/>
            <a:ext cx="2070100" cy="536575"/>
            <a:chOff x="1984" y="2131"/>
            <a:chExt cx="1304" cy="338"/>
          </a:xfrm>
        </p:grpSpPr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1984" y="2131"/>
              <a:ext cx="1305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984" y="2131"/>
              <a:ext cx="1305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 Technology Enabled Desktop</a:t>
              </a: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5622925" y="3382963"/>
            <a:ext cx="1268413" cy="536575"/>
            <a:chOff x="3542" y="2131"/>
            <a:chExt cx="799" cy="338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3543" y="2131"/>
              <a:ext cx="798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542" y="2131"/>
              <a:ext cx="800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Workgroup</a:t>
              </a:r>
            </a:p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Server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709613" y="3394075"/>
            <a:ext cx="2733675" cy="536575"/>
            <a:chOff x="447" y="2138"/>
            <a:chExt cx="1722" cy="338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857" y="2138"/>
              <a:ext cx="901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47" y="2138"/>
              <a:ext cx="1723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 Technology </a:t>
              </a:r>
            </a:p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Enabled Devices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Up JEE?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API and Technology specifications</a:t>
            </a:r>
          </a:p>
          <a:p>
            <a:r>
              <a:rPr lang="en-GB" dirty="0" smtClean="0"/>
              <a:t>Development and Deployment Platform</a:t>
            </a:r>
          </a:p>
          <a:p>
            <a:r>
              <a:rPr lang="en-GB" dirty="0" smtClean="0"/>
              <a:t>Standard and production-quality implementation </a:t>
            </a:r>
          </a:p>
          <a:p>
            <a:r>
              <a:rPr lang="en-GB" dirty="0" smtClean="0"/>
              <a:t>Compatibility Test Suite (CTS)</a:t>
            </a:r>
          </a:p>
          <a:p>
            <a:r>
              <a:rPr lang="en-GB" dirty="0" smtClean="0"/>
              <a:t>J2EE brand</a:t>
            </a:r>
          </a:p>
          <a:p>
            <a:r>
              <a:rPr lang="en-GB" dirty="0" smtClean="0"/>
              <a:t>J2EE Blueprints</a:t>
            </a:r>
          </a:p>
          <a:p>
            <a:r>
              <a:rPr lang="en-GB" dirty="0" smtClean="0"/>
              <a:t>Sample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and Standard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"component and container" model in which container provides system services in a well-defined and as industry standard</a:t>
            </a:r>
          </a:p>
          <a:p>
            <a:endParaRPr lang="en-GB" dirty="0" smtClean="0"/>
          </a:p>
          <a:p>
            <a:r>
              <a:rPr lang="en-GB" dirty="0" smtClean="0"/>
              <a:t>J2EE is that standard that also provides portability of code because it is based on Java technology and standard-based Java programming APIs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>
                <a:solidFill>
                  <a:srgbClr val="4C1900"/>
                </a:solidFill>
                <a:ea typeface="msmincho" charset="0"/>
                <a:cs typeface="msmincho" charset="0"/>
              </a:rPr>
              <a:t>Why J2EE?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GB" sz="1600" dirty="0" smtClean="0">
              <a:solidFill>
                <a:srgbClr val="000000"/>
              </a:solidFill>
              <a:latin typeface="SunSans-Demi" pitchFamily="16" charset="0"/>
              <a:ea typeface="msmincho" charset="0"/>
              <a:cs typeface="msmincho" charset="0"/>
            </a:endParaRPr>
          </a:p>
          <a:p>
            <a:r>
              <a:rPr lang="en-GB" dirty="0" smtClean="0"/>
              <a:t>Platform Value to Developers</a:t>
            </a:r>
          </a:p>
          <a:p>
            <a:r>
              <a:rPr lang="en-GB" dirty="0" smtClean="0"/>
              <a:t>Platform Value to Vendors</a:t>
            </a:r>
          </a:p>
          <a:p>
            <a:r>
              <a:rPr lang="en-GB" dirty="0" smtClean="0"/>
              <a:t>Platform Value to Business Customers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373812" y="2204864"/>
            <a:ext cx="4033732" cy="223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000" dirty="0" smtClean="0">
                <a:solidFill>
                  <a:srgbClr val="4C1900"/>
                </a:solidFill>
                <a:ea typeface="msmincho" charset="0"/>
                <a:cs typeface="msmincho" charset="0"/>
              </a:rPr>
              <a:t>JEE </a:t>
            </a:r>
            <a:r>
              <a:rPr lang="en-GB" sz="6000" dirty="0">
                <a:solidFill>
                  <a:srgbClr val="4C1900"/>
                </a:solidFill>
                <a:ea typeface="msmincho" charset="0"/>
                <a:cs typeface="msmincho" charset="0"/>
              </a:rPr>
              <a:t>APIs &amp;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000" dirty="0">
                <a:solidFill>
                  <a:srgbClr val="4C1900"/>
                </a:solidFill>
                <a:ea typeface="msmincho" charset="0"/>
                <a:cs typeface="msmincho" charset="0"/>
              </a:rPr>
              <a:t>Technologies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GB" sz="3600" dirty="0">
              <a:solidFill>
                <a:srgbClr val="000000"/>
              </a:solidFill>
              <a:latin typeface="SunSans-Demi" pitchFamily="16" charset="0"/>
              <a:ea typeface="msmincho" charset="0"/>
              <a:cs typeface="msmincho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2898775"/>
            <a:ext cx="9144000" cy="1588"/>
          </a:xfrm>
          <a:prstGeom prst="line">
            <a:avLst/>
          </a:prstGeom>
          <a:noFill/>
          <a:ln w="2736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J2EE 1.4 APIs and Technologies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GB" sz="2600" dirty="0"/>
              <a:t>J2SE 1.4 (improved)</a:t>
            </a:r>
          </a:p>
          <a:p>
            <a:r>
              <a:rPr lang="en-GB" sz="2600" dirty="0"/>
              <a:t>JAX-RPC (new)</a:t>
            </a:r>
          </a:p>
          <a:p>
            <a:r>
              <a:rPr lang="en-GB" sz="2600" dirty="0"/>
              <a:t>Web Service for J2EE</a:t>
            </a:r>
          </a:p>
          <a:p>
            <a:r>
              <a:rPr lang="en-GB" sz="2600" dirty="0"/>
              <a:t>J2EE Management</a:t>
            </a:r>
          </a:p>
          <a:p>
            <a:r>
              <a:rPr lang="en-GB" sz="2600" dirty="0"/>
              <a:t>J2EE Deployment</a:t>
            </a:r>
          </a:p>
          <a:p>
            <a:r>
              <a:rPr lang="en-GB" sz="2600" dirty="0"/>
              <a:t>JMX 1.1</a:t>
            </a:r>
          </a:p>
          <a:p>
            <a:r>
              <a:rPr lang="en-GB" sz="2600" dirty="0"/>
              <a:t>JMS 1.1</a:t>
            </a:r>
          </a:p>
          <a:p>
            <a:r>
              <a:rPr lang="en-GB" sz="2600" dirty="0"/>
              <a:t>JTA 1.0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648200" y="1295400"/>
            <a:ext cx="40386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 2.4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 2.0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 2.1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JAXR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Connector 1.5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JACC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JAXP 1.2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JavaMail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JAF 1.0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JAX-WS 2.0 &amp; JSR 181</a:t>
            </a:r>
          </a:p>
          <a:p>
            <a:r>
              <a:rPr lang="en-GB" dirty="0" smtClean="0"/>
              <a:t>Java Persistence</a:t>
            </a:r>
          </a:p>
          <a:p>
            <a:r>
              <a:rPr lang="en-GB" dirty="0" smtClean="0"/>
              <a:t>EJB 3.0</a:t>
            </a:r>
          </a:p>
          <a:p>
            <a:r>
              <a:rPr lang="en-GB" dirty="0" smtClean="0"/>
              <a:t>JAXB 2.0</a:t>
            </a:r>
          </a:p>
          <a:p>
            <a:r>
              <a:rPr lang="en-GB" dirty="0" err="1" smtClean="0"/>
              <a:t>JavaSever</a:t>
            </a:r>
            <a:r>
              <a:rPr lang="en-GB" dirty="0" smtClean="0"/>
              <a:t> Faces 1.2 – new to Platform</a:t>
            </a:r>
          </a:p>
          <a:p>
            <a:r>
              <a:rPr lang="en-GB" dirty="0" smtClean="0"/>
              <a:t>JSP 2.1 – Unification w/ JSF 1.2</a:t>
            </a:r>
          </a:p>
          <a:p>
            <a:r>
              <a:rPr lang="en-GB" dirty="0" err="1" smtClean="0"/>
              <a:t>StAX</a:t>
            </a:r>
            <a:r>
              <a:rPr lang="en-GB" dirty="0" smtClean="0"/>
              <a:t> – Pull Parser – new to Platform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395536" y="2924944"/>
            <a:ext cx="8229600" cy="877163"/>
          </a:xfrm>
          <a:ln/>
        </p:spPr>
        <p:txBody>
          <a:bodyPr lIns="0" tIns="0" rIns="0" bIns="0" anchor="ctr">
            <a:spAutoFit/>
          </a:bodyPr>
          <a:lstStyle/>
          <a:p>
            <a:pPr algn="ctr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5700" dirty="0">
                <a:solidFill>
                  <a:schemeClr val="tx1"/>
                </a:solidFill>
                <a:latin typeface="Verdana" pitchFamily="34" charset="0"/>
              </a:rPr>
              <a:t>Servlet &amp; </a:t>
            </a:r>
            <a:r>
              <a:rPr lang="en-GB" sz="5700" dirty="0" smtClean="0">
                <a:solidFill>
                  <a:schemeClr val="tx1"/>
                </a:solidFill>
                <a:latin typeface="Verdana" pitchFamily="34" charset="0"/>
              </a:rPr>
              <a:t>JSP</a:t>
            </a:r>
            <a:endParaRPr lang="en-GB" sz="57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Servlet?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Java™ objects which extend the functionality of a HTTP server</a:t>
            </a:r>
          </a:p>
          <a:p>
            <a:r>
              <a:rPr lang="en-GB" dirty="0" smtClean="0"/>
              <a:t>Dynamic contents generation</a:t>
            </a:r>
          </a:p>
          <a:p>
            <a:r>
              <a:rPr lang="en-GB" dirty="0" smtClean="0"/>
              <a:t>Better alternative to CGI, NSAPI, ISAPI, etc.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Platform and server independent</a:t>
            </a:r>
          </a:p>
          <a:p>
            <a:pPr lvl="1"/>
            <a:r>
              <a:rPr lang="en-GB" dirty="0" smtClean="0"/>
              <a:t>Session management</a:t>
            </a:r>
          </a:p>
          <a:p>
            <a:pPr lvl="1"/>
            <a:r>
              <a:rPr lang="en-GB" dirty="0" smtClean="0"/>
              <a:t>Java-based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00200"/>
            <a:ext cx="8064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Servlet vs. CGI</a:t>
            </a:r>
            <a:endParaRPr lang="en-US" dirty="0"/>
          </a:p>
        </p:txBody>
      </p:sp>
      <p:grpSp>
        <p:nvGrpSpPr>
          <p:cNvPr id="4" name="Group 65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1019" y="1242"/>
            <a:chExt cx="4365" cy="2723"/>
          </a:xfrm>
        </p:grpSpPr>
        <p:pic>
          <p:nvPicPr>
            <p:cNvPr id="5" name="Picture 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9" y="1288"/>
              <a:ext cx="4365" cy="26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" name="Text Box 67"/>
            <p:cNvSpPr txBox="1">
              <a:spLocks noChangeArrowheads="1"/>
            </p:cNvSpPr>
            <p:nvPr/>
          </p:nvSpPr>
          <p:spPr bwMode="auto">
            <a:xfrm>
              <a:off x="1196" y="1692"/>
              <a:ext cx="99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CGI2</a:t>
              </a:r>
            </a:p>
          </p:txBody>
        </p:sp>
        <p:sp>
          <p:nvSpPr>
            <p:cNvPr id="7" name="Text Box 68"/>
            <p:cNvSpPr txBox="1">
              <a:spLocks noChangeArrowheads="1"/>
            </p:cNvSpPr>
            <p:nvPr/>
          </p:nvSpPr>
          <p:spPr bwMode="auto">
            <a:xfrm>
              <a:off x="1196" y="2143"/>
              <a:ext cx="99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CGI1</a:t>
              </a:r>
            </a:p>
          </p:txBody>
        </p:sp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1221" y="2625"/>
              <a:ext cx="115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Servlet1</a:t>
              </a: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1221" y="3075"/>
              <a:ext cx="115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Servlet2</a:t>
              </a: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auto">
            <a:xfrm>
              <a:off x="1221" y="3510"/>
              <a:ext cx="115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Servlet1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2691" y="1600"/>
              <a:ext cx="885" cy="6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CGI</a:t>
              </a:r>
            </a:p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Based</a:t>
              </a:r>
            </a:p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Webserver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4058" y="1803"/>
              <a:ext cx="106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Child for CGI2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4058" y="2256"/>
              <a:ext cx="106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Child for CGI1</a:t>
              </a: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3094" y="2697"/>
              <a:ext cx="1830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Servlet Based Webserver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2951" y="3258"/>
              <a:ext cx="429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JVM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4314" y="3066"/>
              <a:ext cx="62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Servlet1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4314" y="3476"/>
              <a:ext cx="62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Servlet2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1196" y="1242"/>
              <a:ext cx="99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CGI1</a:t>
              </a:r>
            </a:p>
          </p:txBody>
        </p:sp>
        <p:sp>
          <p:nvSpPr>
            <p:cNvPr id="19" name="Text Box 80"/>
            <p:cNvSpPr txBox="1">
              <a:spLocks noChangeArrowheads="1"/>
            </p:cNvSpPr>
            <p:nvPr/>
          </p:nvSpPr>
          <p:spPr bwMode="auto">
            <a:xfrm>
              <a:off x="4058" y="1348"/>
              <a:ext cx="106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Child for CGI1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JSP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Enables </a:t>
            </a:r>
            <a:r>
              <a:rPr lang="en-GB" dirty="0" smtClean="0">
                <a:solidFill>
                  <a:srgbClr val="FF0000"/>
                </a:solidFill>
              </a:rPr>
              <a:t>separation </a:t>
            </a:r>
            <a:r>
              <a:rPr lang="en-GB" dirty="0" smtClean="0"/>
              <a:t>of</a:t>
            </a:r>
            <a:r>
              <a:rPr lang="en-GB" dirty="0" smtClean="0">
                <a:solidFill>
                  <a:srgbClr val="FF0000"/>
                </a:solidFill>
              </a:rPr>
              <a:t> business logic </a:t>
            </a:r>
            <a:r>
              <a:rPr lang="en-GB" dirty="0" smtClean="0"/>
              <a:t>from</a:t>
            </a:r>
            <a:r>
              <a:rPr lang="en-GB" dirty="0" smtClean="0">
                <a:solidFill>
                  <a:srgbClr val="FF0000"/>
                </a:solidFill>
              </a:rPr>
              <a:t> presentation</a:t>
            </a:r>
          </a:p>
          <a:p>
            <a:pPr lvl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Presentation is in the form of HTML or XML/XSLT</a:t>
            </a:r>
          </a:p>
          <a:p>
            <a:pPr lvl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Business logic is implemented as </a:t>
            </a:r>
            <a:r>
              <a:rPr lang="en-GB" dirty="0" smtClean="0">
                <a:solidFill>
                  <a:srgbClr val="FF0000"/>
                </a:solidFill>
              </a:rPr>
              <a:t>Java Beans or custom tags</a:t>
            </a:r>
          </a:p>
          <a:p>
            <a:pPr lvl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Better maintainability, reusability</a:t>
            </a:r>
          </a:p>
          <a:p>
            <a:pPr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Extensible via custom tags</a:t>
            </a:r>
          </a:p>
          <a:p>
            <a:pPr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Builds on Servlet technology</a:t>
            </a:r>
          </a:p>
          <a:p>
            <a:pPr>
              <a:spcBef>
                <a:spcPts val="80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440277" y="1600200"/>
            <a:ext cx="6263446" cy="19020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6000" dirty="0" smtClean="0">
                <a:ea typeface="msmincho" charset="0"/>
                <a:cs typeface="msmincho" charset="0"/>
              </a:rPr>
              <a:t>JEE </a:t>
            </a:r>
            <a:r>
              <a:rPr lang="en-GB" sz="6000" dirty="0">
                <a:ea typeface="msmincho" charset="0"/>
                <a:cs typeface="msmincho" charset="0"/>
              </a:rPr>
              <a:t>is an End-to-End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6000" dirty="0">
                <a:ea typeface="msmincho" charset="0"/>
                <a:cs typeface="msmincho" charset="0"/>
              </a:rPr>
              <a:t>Architecture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J2EE Platform Architecture</a:t>
            </a:r>
            <a:endParaRPr lang="en-US" dirty="0"/>
          </a:p>
        </p:txBody>
      </p:sp>
      <p:grpSp>
        <p:nvGrpSpPr>
          <p:cNvPr id="4" name="Group 15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329" y="1215"/>
            <a:chExt cx="5115" cy="26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9" y="1215"/>
              <a:ext cx="958" cy="26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>
              <a:off x="1220" y="2426"/>
              <a:ext cx="510" cy="230"/>
            </a:xfrm>
            <a:custGeom>
              <a:avLst/>
              <a:gdLst/>
              <a:ahLst/>
              <a:cxnLst>
                <a:cxn ang="0">
                  <a:pos x="561" y="0"/>
                </a:cxn>
                <a:cxn ang="0">
                  <a:pos x="561" y="254"/>
                </a:cxn>
                <a:cxn ang="0">
                  <a:pos x="2249" y="254"/>
                </a:cxn>
                <a:cxn ang="0">
                  <a:pos x="2249" y="760"/>
                </a:cxn>
                <a:cxn ang="0">
                  <a:pos x="561" y="760"/>
                </a:cxn>
                <a:cxn ang="0">
                  <a:pos x="561" y="1014"/>
                </a:cxn>
                <a:cxn ang="0">
                  <a:pos x="0" y="506"/>
                </a:cxn>
                <a:cxn ang="0">
                  <a:pos x="561" y="0"/>
                </a:cxn>
              </a:cxnLst>
              <a:rect l="0" t="0" r="r" b="b"/>
              <a:pathLst>
                <a:path w="2250" h="1015">
                  <a:moveTo>
                    <a:pt x="561" y="0"/>
                  </a:moveTo>
                  <a:lnTo>
                    <a:pt x="561" y="254"/>
                  </a:lnTo>
                  <a:lnTo>
                    <a:pt x="2249" y="254"/>
                  </a:lnTo>
                  <a:lnTo>
                    <a:pt x="2249" y="760"/>
                  </a:lnTo>
                  <a:lnTo>
                    <a:pt x="561" y="760"/>
                  </a:lnTo>
                  <a:lnTo>
                    <a:pt x="561" y="1014"/>
                  </a:lnTo>
                  <a:lnTo>
                    <a:pt x="0" y="506"/>
                  </a:lnTo>
                  <a:lnTo>
                    <a:pt x="561" y="0"/>
                  </a:lnTo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30" y="1302"/>
              <a:ext cx="732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B2B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30" y="2022"/>
              <a:ext cx="732" cy="2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B2C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5" y="2753"/>
              <a:ext cx="558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79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b="1">
                  <a:solidFill>
                    <a:srgbClr val="FFFF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Web</a:t>
              </a:r>
              <a:br>
                <a:rPr lang="en-GB" b="1">
                  <a:solidFill>
                    <a:srgbClr val="FFFF00"/>
                  </a:solidFill>
                  <a:latin typeface="SunSans-Regular" pitchFamily="32" charset="0"/>
                  <a:ea typeface="msmincho" charset="0"/>
                  <a:cs typeface="msmincho" charset="0"/>
                </a:rPr>
              </a:br>
              <a:r>
                <a:rPr lang="en-GB" b="1">
                  <a:solidFill>
                    <a:srgbClr val="FFFF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Services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30" y="3423"/>
              <a:ext cx="732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Wireless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115" y="3312"/>
              <a:ext cx="1594" cy="2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26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 Server</a:t>
              </a:r>
            </a:p>
          </p:txBody>
        </p:sp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1728"/>
              <a:ext cx="2784" cy="1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4224" y="2448"/>
              <a:ext cx="367" cy="230"/>
            </a:xfrm>
            <a:custGeom>
              <a:avLst/>
              <a:gdLst/>
              <a:ahLst/>
              <a:cxnLst>
                <a:cxn ang="0">
                  <a:pos x="563" y="0"/>
                </a:cxn>
                <a:cxn ang="0">
                  <a:pos x="563" y="254"/>
                </a:cxn>
                <a:cxn ang="0">
                  <a:pos x="2254" y="254"/>
                </a:cxn>
                <a:cxn ang="0">
                  <a:pos x="2254" y="760"/>
                </a:cxn>
                <a:cxn ang="0">
                  <a:pos x="563" y="760"/>
                </a:cxn>
                <a:cxn ang="0">
                  <a:pos x="563" y="1014"/>
                </a:cxn>
                <a:cxn ang="0">
                  <a:pos x="0" y="506"/>
                </a:cxn>
                <a:cxn ang="0">
                  <a:pos x="563" y="0"/>
                </a:cxn>
              </a:cxnLst>
              <a:rect l="0" t="0" r="r" b="b"/>
              <a:pathLst>
                <a:path w="2255" h="1015">
                  <a:moveTo>
                    <a:pt x="563" y="0"/>
                  </a:moveTo>
                  <a:lnTo>
                    <a:pt x="563" y="254"/>
                  </a:lnTo>
                  <a:lnTo>
                    <a:pt x="2254" y="254"/>
                  </a:lnTo>
                  <a:lnTo>
                    <a:pt x="2254" y="760"/>
                  </a:lnTo>
                  <a:lnTo>
                    <a:pt x="563" y="760"/>
                  </a:lnTo>
                  <a:lnTo>
                    <a:pt x="563" y="1014"/>
                  </a:lnTo>
                  <a:lnTo>
                    <a:pt x="0" y="506"/>
                  </a:lnTo>
                  <a:lnTo>
                    <a:pt x="563" y="0"/>
                  </a:lnTo>
                </a:path>
              </a:pathLst>
            </a:custGeom>
            <a:solidFill>
              <a:srgbClr val="3333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89" y="1666"/>
              <a:ext cx="1055" cy="17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628" y="3372"/>
              <a:ext cx="754" cy="3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7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Enterprise</a:t>
              </a:r>
              <a:b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</a:br>
              <a: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Information</a:t>
              </a:r>
              <a:b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</a:br>
              <a: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Systems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548" y="1818"/>
              <a:ext cx="732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Existing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N-tier J2EE Architecture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964"/>
            <a:ext cx="6624736" cy="3952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5400" dirty="0">
                <a:solidFill>
                  <a:srgbClr val="4C1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mincho" charset="0"/>
                <a:cs typeface="msmincho" charset="0"/>
              </a:rPr>
              <a:t>J2EE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5400" dirty="0">
                <a:solidFill>
                  <a:srgbClr val="4C1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mincho" charset="0"/>
                <a:cs typeface="msmincho" charset="0"/>
              </a:rPr>
              <a:t>Component &amp; Container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5400" dirty="0">
                <a:solidFill>
                  <a:srgbClr val="4C1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mincho" charset="0"/>
                <a:cs typeface="msmincho" charset="0"/>
              </a:rPr>
              <a:t>Architecture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J2EE Containers &amp; Components 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51520" y="1660525"/>
            <a:ext cx="8686800" cy="5197475"/>
            <a:chOff x="732" y="1046"/>
            <a:chExt cx="5028" cy="3274"/>
          </a:xfrm>
        </p:grpSpPr>
        <p:sp>
          <p:nvSpPr>
            <p:cNvPr id="8" name="AutoShape 1"/>
            <p:cNvSpPr>
              <a:spLocks noChangeArrowheads="1"/>
            </p:cNvSpPr>
            <p:nvPr/>
          </p:nvSpPr>
          <p:spPr bwMode="auto">
            <a:xfrm>
              <a:off x="4678" y="3555"/>
              <a:ext cx="1082" cy="765"/>
            </a:xfrm>
            <a:prstGeom prst="roundRect">
              <a:avLst>
                <a:gd name="adj" fmla="val 13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" y="1046"/>
              <a:ext cx="4950" cy="32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 rot="16200000">
              <a:off x="795" y="3016"/>
              <a:ext cx="390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JNDI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143" y="3318"/>
              <a:ext cx="358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 rot="16200000">
              <a:off x="1025" y="3024"/>
              <a:ext cx="363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JMS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 rot="16200000">
              <a:off x="1182" y="3011"/>
              <a:ext cx="544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3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RMI/IIOP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rot="16200000">
              <a:off x="1471" y="3024"/>
              <a:ext cx="444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JDBC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4348" y="3863"/>
              <a:ext cx="628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Database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076" y="2326"/>
              <a:ext cx="391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</a:t>
              </a:r>
              <a:b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</a:b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Client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32" y="2078"/>
              <a:ext cx="1218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0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 Client Container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671" y="2365"/>
              <a:ext cx="396" cy="2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0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HTTP/</a:t>
              </a:r>
              <a:b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</a:b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HTTPS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443" y="3318"/>
              <a:ext cx="359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609" y="2629"/>
              <a:ext cx="309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RMI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616" y="2376"/>
              <a:ext cx="358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 rot="16200000">
              <a:off x="1920" y="2020"/>
              <a:ext cx="390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JNDI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 rot="16200000">
              <a:off x="2176" y="1997"/>
              <a:ext cx="363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JMS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 rot="16200000">
              <a:off x="3078" y="2018"/>
              <a:ext cx="544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3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RMI/IIOP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 rot="16200000">
              <a:off x="3372" y="2020"/>
              <a:ext cx="444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JDBC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 rot="16200000">
              <a:off x="2439" y="2001"/>
              <a:ext cx="343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JTA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2732" y="1873"/>
              <a:ext cx="534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JavaMail</a:t>
              </a: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866" y="2127"/>
              <a:ext cx="300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JAF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 rot="16200000">
              <a:off x="3831" y="2028"/>
              <a:ext cx="390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JNDI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 rot="16200000">
              <a:off x="4107" y="2029"/>
              <a:ext cx="363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JMS</a:t>
              </a: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 rot="16200000">
              <a:off x="4969" y="2030"/>
              <a:ext cx="544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3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RMI/IIOP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 rot="16200000">
              <a:off x="5283" y="2016"/>
              <a:ext cx="444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JDBC</a:t>
              </a: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 rot="16200000">
              <a:off x="4362" y="2026"/>
              <a:ext cx="343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JTA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636" y="1866"/>
              <a:ext cx="534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JavaMail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4735" y="2135"/>
              <a:ext cx="301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JAF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1701" y="1453"/>
              <a:ext cx="396" cy="2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0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HTTP/</a:t>
              </a:r>
              <a:b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</a:b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HTTPS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754" y="1137"/>
              <a:ext cx="110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Applet Container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891" y="1450"/>
              <a:ext cx="66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Applet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2120" y="1480"/>
              <a:ext cx="66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JSP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947" y="1465"/>
              <a:ext cx="6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Servlet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446" y="1488"/>
              <a:ext cx="66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EJB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1890" y="1137"/>
              <a:ext cx="198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Web Container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120" y="1137"/>
              <a:ext cx="1338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EJB Container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676" y="1489"/>
              <a:ext cx="29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RMI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1062" y="1783"/>
              <a:ext cx="358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487196" y="1600200"/>
          <a:ext cx="8169608" cy="4525963"/>
        </p:xfrm>
        <a:graphic>
          <a:graphicData uri="http://schemas.openxmlformats.org/presentationml/2006/ole">
            <p:oleObj spid="_x0000_s3074" name="Photo Editor Photo" r:id="rId3" imgW="14289495" imgH="7914286" progId="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912813"/>
            <a:ext cx="3490913" cy="5253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914400"/>
            <a:ext cx="3641725" cy="525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540250" y="1390650"/>
            <a:ext cx="3581400" cy="4419600"/>
            <a:chOff x="3168" y="1200"/>
            <a:chExt cx="2256" cy="2784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3168" y="1200"/>
              <a:ext cx="2256" cy="2784"/>
            </a:xfrm>
            <a:prstGeom prst="roundRect">
              <a:avLst>
                <a:gd name="adj" fmla="val 42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168" y="1200"/>
              <a:ext cx="2256" cy="10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5073650" y="1238250"/>
            <a:ext cx="3114675" cy="4419600"/>
            <a:chOff x="3504" y="1104"/>
            <a:chExt cx="1962" cy="2784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504" y="1104"/>
              <a:ext cx="1962" cy="2784"/>
            </a:xfrm>
            <a:prstGeom prst="roundRect">
              <a:avLst>
                <a:gd name="adj" fmla="val 51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504" y="1104"/>
              <a:ext cx="1962" cy="6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38713" y="1030288"/>
            <a:ext cx="3379787" cy="94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spcBef>
                <a:spcPts val="750"/>
              </a:spcBef>
              <a:buClr>
                <a:srgbClr val="FFFFFF"/>
              </a:buClr>
              <a:buSzPct val="6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Components</a:t>
            </a:r>
            <a:b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Handle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252538" y="2076450"/>
            <a:ext cx="2600325" cy="367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5680" tIns="42840" rIns="85680" bIns="42840">
            <a:spAutoFit/>
          </a:bodyPr>
          <a:lstStyle/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Concurrency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Security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Availability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Scalability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Persistence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Transaction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Life-cycle management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Management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092700" y="2076450"/>
            <a:ext cx="3195638" cy="84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5680" tIns="42840" rIns="85680" bIns="42840">
            <a:spAutoFit/>
          </a:bodyPr>
          <a:lstStyle/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>
                <a:solidFill>
                  <a:srgbClr val="FFFFFF"/>
                </a:solidFill>
                <a:ea typeface="msmincho" charset="0"/>
                <a:cs typeface="msmincho" charset="0"/>
              </a:rPr>
              <a:t>Presentation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>
                <a:solidFill>
                  <a:srgbClr val="FFFFFF"/>
                </a:solidFill>
                <a:ea typeface="msmincho" charset="0"/>
                <a:cs typeface="msmincho" charset="0"/>
              </a:rPr>
              <a:t>Business Logic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55688" y="1030288"/>
            <a:ext cx="3379787" cy="94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spcBef>
                <a:spcPts val="750"/>
              </a:spcBef>
              <a:buClr>
                <a:srgbClr val="FFFFFF"/>
              </a:buClr>
              <a:buSzPct val="6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Containers</a:t>
            </a:r>
            <a:b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Handle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Containers &amp;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Containers do their work invisibly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No complicated APIs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They control by interposition</a:t>
            </a:r>
          </a:p>
          <a:p>
            <a:pPr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Containers implement J2EE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Look the same to components 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Vendors making the containers have great freedom to innovate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Servers know HTML and HTTP.</a:t>
            </a:r>
          </a:p>
          <a:p>
            <a:endParaRPr lang="en-US" dirty="0"/>
          </a:p>
          <a:p>
            <a:pPr lvl="1"/>
            <a:r>
              <a:rPr lang="en-US" dirty="0" smtClean="0"/>
              <a:t>HTML tells the browser  how to display the content to the user.</a:t>
            </a:r>
          </a:p>
          <a:p>
            <a:pPr lvl="1"/>
            <a:r>
              <a:rPr lang="en-US" dirty="0" smtClean="0"/>
              <a:t>HTTP is the protocol clients and servers use on the web to communicate.</a:t>
            </a:r>
          </a:p>
          <a:p>
            <a:pPr lvl="1"/>
            <a:r>
              <a:rPr lang="en-US" dirty="0" smtClean="0"/>
              <a:t>The Server uses HTTP to send HTML to 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600" dirty="0">
                <a:ea typeface="msmincho" charset="0"/>
                <a:cs typeface="msmincho" charset="0"/>
              </a:rPr>
              <a:t>J2EE Application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600" dirty="0">
                <a:ea typeface="msmincho" charset="0"/>
                <a:cs typeface="msmincho" charset="0"/>
              </a:rPr>
              <a:t>Anatomies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GB" sz="3600" dirty="0">
              <a:latin typeface="SunSans-Demi" pitchFamily="16" charset="0"/>
              <a:ea typeface="msmincho" charset="0"/>
              <a:cs typeface="msmincho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Possible J2EE Application Anatomies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990725"/>
            <a:ext cx="7475538" cy="367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07288" y="2763838"/>
            <a:ext cx="1303337" cy="87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600" b="1">
                <a:solidFill>
                  <a:srgbClr val="000000"/>
                </a:solidFill>
                <a:ea typeface="msmincho" charset="0"/>
                <a:cs typeface="msmincho" charset="0"/>
              </a:rPr>
              <a:t>DB &amp; EIS</a:t>
            </a:r>
          </a:p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600" b="1">
                <a:solidFill>
                  <a:srgbClr val="000000"/>
                </a:solidFill>
                <a:ea typeface="msmincho" charset="0"/>
                <a:cs typeface="msmincho" charset="0"/>
              </a:rPr>
              <a:t>Resources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27163" y="4017963"/>
            <a:ext cx="13033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b="1">
                <a:solidFill>
                  <a:srgbClr val="000000"/>
                </a:solidFill>
                <a:ea typeface="msmincho" charset="0"/>
                <a:cs typeface="msmincho" charset="0"/>
              </a:rPr>
              <a:t>Browser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04925" y="5114925"/>
            <a:ext cx="15001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000000"/>
                </a:solidFill>
                <a:ea typeface="msmincho" charset="0"/>
                <a:cs typeface="msmincho" charset="0"/>
              </a:rPr>
              <a:t>Stand-alone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19500" y="4005263"/>
            <a:ext cx="1482725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Web Server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462588" y="4005263"/>
            <a:ext cx="151765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EJB Server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3625" y="2103438"/>
            <a:ext cx="1482725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Web Server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588000" y="1976438"/>
            <a:ext cx="1428750" cy="62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EJB Server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J2EE Application Anatomies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4-tier J2EE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HTML client, JSP/Servlets, EJB, JDBC/Connector</a:t>
            </a:r>
          </a:p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3-tier J2EE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HTML client, JSP/Servlets, JDBC</a:t>
            </a:r>
          </a:p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3-tier J2EE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EJB standalone applications, EJB, JDBC/Connector</a:t>
            </a:r>
          </a:p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B2B Enterprise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J2EE platform to J2EE platform through the exchange of JMS or XML-based messages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One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Depends on several factors</a:t>
            </a:r>
          </a:p>
          <a:p>
            <a:pPr lvl="1"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75000"/>
              <a:buFont typeface="Symbol" pitchFamily="18" charset="2"/>
              <a:buChar char="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Requirements of applications</a:t>
            </a:r>
          </a:p>
          <a:p>
            <a:pPr lvl="1"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75000"/>
              <a:buFont typeface="Symbol" pitchFamily="18" charset="2"/>
              <a:buChar char="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Availability of EJB tier</a:t>
            </a:r>
          </a:p>
          <a:p>
            <a:pPr lvl="1"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75000"/>
              <a:buFont typeface="Symbol" pitchFamily="18" charset="2"/>
              <a:buChar char="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Availability of developer resource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         </a:t>
            </a:r>
          </a:p>
          <a:p>
            <a:pPr>
              <a:buNone/>
            </a:pPr>
            <a:r>
              <a:rPr lang="en-US" sz="6000" dirty="0" smtClean="0"/>
              <a:t>                 Servlet</a:t>
            </a:r>
            <a:endParaRPr lang="en-US" sz="6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 + Web Container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7187133" cy="241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" y="1988840"/>
            <a:ext cx="7800975" cy="294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204864"/>
            <a:ext cx="7686675" cy="26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1988840"/>
            <a:ext cx="7915275" cy="310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2" y="2204864"/>
            <a:ext cx="7724775" cy="273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916833"/>
            <a:ext cx="8134350" cy="32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 Cycle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482453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55272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00200"/>
            <a:ext cx="5112568" cy="47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Request runs in separate thread.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08912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runs on top of TCP/IP.</a:t>
            </a:r>
          </a:p>
          <a:p>
            <a:r>
              <a:rPr lang="en-US" dirty="0" smtClean="0"/>
              <a:t>The structure of an HTTP conversation is simple Request/Response sequence. </a:t>
            </a:r>
          </a:p>
          <a:p>
            <a:pPr lvl="1"/>
            <a:r>
              <a:rPr lang="en-US" dirty="0" smtClean="0"/>
              <a:t>Browser requests and a Server Responds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963</Words>
  <Application>Microsoft Office PowerPoint</Application>
  <PresentationFormat>On-screen Show (4:3)</PresentationFormat>
  <Paragraphs>267</Paragraphs>
  <Slides>86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Office Theme</vt:lpstr>
      <vt:lpstr>Photo Editor Photo</vt:lpstr>
      <vt:lpstr>Web - JEE</vt:lpstr>
      <vt:lpstr>Slide 2</vt:lpstr>
      <vt:lpstr>Slide 3</vt:lpstr>
      <vt:lpstr>Slide 4</vt:lpstr>
      <vt:lpstr>Slide 5</vt:lpstr>
      <vt:lpstr>Slide 6</vt:lpstr>
      <vt:lpstr>Slide 7</vt:lpstr>
      <vt:lpstr>HTML- Demo</vt:lpstr>
      <vt:lpstr>What is HTTP protocol?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HTTP GET Request</vt:lpstr>
      <vt:lpstr>Slide 21</vt:lpstr>
      <vt:lpstr>HTTP Post Request</vt:lpstr>
      <vt:lpstr>Slide 23</vt:lpstr>
      <vt:lpstr>HTTP Response</vt:lpstr>
      <vt:lpstr>Slide 25</vt:lpstr>
      <vt:lpstr>URL</vt:lpstr>
      <vt:lpstr>Slide 27</vt:lpstr>
      <vt:lpstr>Slide 28</vt:lpstr>
      <vt:lpstr>WEB Server+ Web Container</vt:lpstr>
      <vt:lpstr>Slide 30</vt:lpstr>
      <vt:lpstr>Slide 31</vt:lpstr>
      <vt:lpstr>Slide 32</vt:lpstr>
      <vt:lpstr>Static Vs Dynamic</vt:lpstr>
      <vt:lpstr>Dynamic Components</vt:lpstr>
      <vt:lpstr>What is Web Container?</vt:lpstr>
      <vt:lpstr>Slide 36</vt:lpstr>
      <vt:lpstr>Slide 37</vt:lpstr>
      <vt:lpstr>Slide 38</vt:lpstr>
      <vt:lpstr>What the does container gives us?</vt:lpstr>
      <vt:lpstr>How Container will handles a Request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Example</vt:lpstr>
      <vt:lpstr>Slide 49</vt:lpstr>
      <vt:lpstr>What Is the J2EE?</vt:lpstr>
      <vt:lpstr>Slide 51</vt:lpstr>
      <vt:lpstr>What Makes Up JEE?</vt:lpstr>
      <vt:lpstr>Open and Standard Solution</vt:lpstr>
      <vt:lpstr>Slide 54</vt:lpstr>
      <vt:lpstr>Slide 55</vt:lpstr>
      <vt:lpstr>J2EE 1.4 APIs and Technologies</vt:lpstr>
      <vt:lpstr>Java EE 5</vt:lpstr>
      <vt:lpstr>Slide 58</vt:lpstr>
      <vt:lpstr>What is a Servlet? </vt:lpstr>
      <vt:lpstr>Servlet vs. CGI</vt:lpstr>
      <vt:lpstr>What is JSP Technology?</vt:lpstr>
      <vt:lpstr>Slide 62</vt:lpstr>
      <vt:lpstr>The J2EE Platform Architecture</vt:lpstr>
      <vt:lpstr>N-tier J2EE Architecture</vt:lpstr>
      <vt:lpstr>Slide 65</vt:lpstr>
      <vt:lpstr>J2EE Containers &amp; Components </vt:lpstr>
      <vt:lpstr>Slide 67</vt:lpstr>
      <vt:lpstr>Slide 68</vt:lpstr>
      <vt:lpstr>Containers &amp; Components </vt:lpstr>
      <vt:lpstr>Slide 70</vt:lpstr>
      <vt:lpstr>Possible J2EE Application Anatomies</vt:lpstr>
      <vt:lpstr>J2EE Application Anatomies</vt:lpstr>
      <vt:lpstr>Which One to Use?</vt:lpstr>
      <vt:lpstr>Slide 74</vt:lpstr>
      <vt:lpstr>Servlets + Web Container</vt:lpstr>
      <vt:lpstr>Slide 76</vt:lpstr>
      <vt:lpstr>Slide 77</vt:lpstr>
      <vt:lpstr>Slide 78</vt:lpstr>
      <vt:lpstr>Slide 79</vt:lpstr>
      <vt:lpstr>Slide 80</vt:lpstr>
      <vt:lpstr>Servlet Life Cycle</vt:lpstr>
      <vt:lpstr>Slide 82</vt:lpstr>
      <vt:lpstr>Slide 83</vt:lpstr>
      <vt:lpstr>Slide 84</vt:lpstr>
      <vt:lpstr>Slide 85</vt:lpstr>
      <vt:lpstr>Slide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JEE</dc:title>
  <dc:creator>Sangi</dc:creator>
  <cp:lastModifiedBy>bush</cp:lastModifiedBy>
  <cp:revision>10</cp:revision>
  <dcterms:created xsi:type="dcterms:W3CDTF">2011-07-26T15:27:15Z</dcterms:created>
  <dcterms:modified xsi:type="dcterms:W3CDTF">2014-04-27T06:05:33Z</dcterms:modified>
</cp:coreProperties>
</file>