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2"/>
  </p:normalViewPr>
  <p:slideViewPr>
    <p:cSldViewPr snapToGrid="0">
      <p:cViewPr>
        <p:scale>
          <a:sx n="101" d="100"/>
          <a:sy n="101" d="100"/>
        </p:scale>
        <p:origin x="110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5A5808-3B61-48CC-92EF-85AC2E0DFA56}" type="datetime2">
              <a:rPr lang="en-US" smtClean="0"/>
              <a:t>Tuesday, March 26, 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01389E6-C847-4AD0-B56D-D205B2EAB1E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16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428873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6184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9942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4551396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162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116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0643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4452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715326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t>Tuesday, March 26,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8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232002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5430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March 26,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98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Tuesday, March 26,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6642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Tuesday, March 26, 2024</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15395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Tuesday, March 26, 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13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0C963C-C1DB-4AFD-9DDC-0691666BF49B}" type="datetime2">
              <a:rPr lang="en-US" smtClean="0"/>
              <a:pPr/>
              <a:t>Tuesday, March 26, 2024</a:t>
            </a:fld>
            <a:endParaRPr lang="en-US" cap="all"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l"/>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881032478"/>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CE44-51E3-8618-A61F-EDC0BC138D4B}"/>
              </a:ext>
            </a:extLst>
          </p:cNvPr>
          <p:cNvSpPr>
            <a:spLocks noGrp="1"/>
          </p:cNvSpPr>
          <p:nvPr>
            <p:ph type="ctrTitle"/>
          </p:nvPr>
        </p:nvSpPr>
        <p:spPr/>
        <p:txBody>
          <a:bodyPr/>
          <a:lstStyle/>
          <a:p>
            <a:r>
              <a:rPr lang="en-US" sz="3000" b="1" i="0" u="none" strike="noStrike" dirty="0">
                <a:solidFill>
                  <a:srgbClr val="000000"/>
                </a:solidFill>
                <a:effectLst/>
                <a:latin typeface="Times New Roman" panose="02020603050405020304" pitchFamily="18" charset="0"/>
              </a:rPr>
              <a:t>Company Management System</a:t>
            </a:r>
            <a:br>
              <a:rPr lang="en-US" sz="3000" b="1" i="0" u="none" strike="noStrike" dirty="0">
                <a:solidFill>
                  <a:srgbClr val="000000"/>
                </a:solidFill>
                <a:effectLst/>
                <a:latin typeface="Times New Roman" panose="02020603050405020304" pitchFamily="18" charset="0"/>
              </a:rPr>
            </a:br>
            <a:endParaRPr lang="en-US" sz="3000" dirty="0"/>
          </a:p>
        </p:txBody>
      </p:sp>
      <p:sp>
        <p:nvSpPr>
          <p:cNvPr id="3" name="Subtitle 2">
            <a:extLst>
              <a:ext uri="{FF2B5EF4-FFF2-40B4-BE49-F238E27FC236}">
                <a16:creationId xmlns:a16="http://schemas.microsoft.com/office/drawing/2014/main" id="{277F2BFD-E427-3A6A-3E9E-406F0C2BC914}"/>
              </a:ext>
            </a:extLst>
          </p:cNvPr>
          <p:cNvSpPr>
            <a:spLocks noGrp="1"/>
          </p:cNvSpPr>
          <p:nvPr>
            <p:ph type="subTitle" idx="1"/>
          </p:nvPr>
        </p:nvSpPr>
        <p:spPr/>
        <p:txBody>
          <a:bodyPr/>
          <a:lstStyle/>
          <a:p>
            <a:r>
              <a:rPr lang="en-US" b="1" dirty="0"/>
              <a:t>By: Srija Nagella</a:t>
            </a:r>
            <a:br>
              <a:rPr lang="en-US" b="1" dirty="0"/>
            </a:br>
            <a:r>
              <a:rPr lang="en-US" b="1" dirty="0"/>
              <a:t>       </a:t>
            </a:r>
            <a:r>
              <a:rPr lang="en-US" b="1" dirty="0" err="1"/>
              <a:t>Sathvik</a:t>
            </a:r>
            <a:r>
              <a:rPr lang="en-US" b="1" dirty="0"/>
              <a:t> </a:t>
            </a:r>
            <a:r>
              <a:rPr lang="en-US" b="1" dirty="0" err="1"/>
              <a:t>Putta</a:t>
            </a:r>
            <a:endParaRPr lang="en-US" b="1" dirty="0"/>
          </a:p>
          <a:p>
            <a:r>
              <a:rPr lang="en-US" b="1" dirty="0"/>
              <a:t>           </a:t>
            </a:r>
            <a:r>
              <a:rPr lang="en-US" b="1" dirty="0" err="1"/>
              <a:t>Tejagni</a:t>
            </a:r>
            <a:r>
              <a:rPr lang="en-US" b="1" dirty="0"/>
              <a:t> </a:t>
            </a:r>
            <a:r>
              <a:rPr lang="en-US" b="1" dirty="0" err="1"/>
              <a:t>Chichili</a:t>
            </a:r>
            <a:endParaRPr lang="en-US" b="1" dirty="0"/>
          </a:p>
        </p:txBody>
      </p:sp>
    </p:spTree>
    <p:extLst>
      <p:ext uri="{BB962C8B-B14F-4D97-AF65-F5344CB8AC3E}">
        <p14:creationId xmlns:p14="http://schemas.microsoft.com/office/powerpoint/2010/main" val="289176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39ECD8-0E3E-43C1-9E56-3604E9A1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B592F0F-402B-4FF5-BC6B-00A024655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8EF0DA20-3B85-45BF-BA3A-BFB1E8447C8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8777C3F1-A465-43B3-85B0-DD54F9F15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1DB29FDA-E291-482E-AAF5-3E0C5C321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00024A88-E45C-43D3-B94F-346AF518B1C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05C90E1-EC7D-626B-FE0F-8AD1D076426F}"/>
              </a:ext>
            </a:extLst>
          </p:cNvPr>
          <p:cNvSpPr>
            <a:spLocks noGrp="1"/>
          </p:cNvSpPr>
          <p:nvPr>
            <p:ph type="title"/>
          </p:nvPr>
        </p:nvSpPr>
        <p:spPr>
          <a:xfrm>
            <a:off x="1170564" y="982132"/>
            <a:ext cx="4561069" cy="1416721"/>
          </a:xfrm>
        </p:spPr>
        <p:txBody>
          <a:bodyPr>
            <a:normAutofit/>
          </a:bodyPr>
          <a:lstStyle/>
          <a:p>
            <a:r>
              <a:rPr lang="en-US" sz="3000" dirty="0">
                <a:latin typeface="Times New Roman" panose="02020603050405020304" pitchFamily="18" charset="0"/>
                <a:cs typeface="Times New Roman" panose="02020603050405020304" pitchFamily="18" charset="0"/>
              </a:rPr>
              <a:t>Update Employee Details</a:t>
            </a:r>
          </a:p>
        </p:txBody>
      </p:sp>
      <p:cxnSp>
        <p:nvCxnSpPr>
          <p:cNvPr id="24" name="Straight Connector 23">
            <a:extLst>
              <a:ext uri="{FF2B5EF4-FFF2-40B4-BE49-F238E27FC236}">
                <a16:creationId xmlns:a16="http://schemas.microsoft.com/office/drawing/2014/main" id="{DFBD34B5-7777-4A8A-8ED2-97A4A3C27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39418"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Content Placeholder 12">
            <a:extLst>
              <a:ext uri="{FF2B5EF4-FFF2-40B4-BE49-F238E27FC236}">
                <a16:creationId xmlns:a16="http://schemas.microsoft.com/office/drawing/2014/main" id="{0CBABF1E-B12C-4F5B-DCE3-7F6821C2F94E}"/>
              </a:ext>
            </a:extLst>
          </p:cNvPr>
          <p:cNvSpPr>
            <a:spLocks noGrp="1"/>
          </p:cNvSpPr>
          <p:nvPr>
            <p:ph idx="1"/>
          </p:nvPr>
        </p:nvSpPr>
        <p:spPr>
          <a:xfrm>
            <a:off x="1167385" y="2556932"/>
            <a:ext cx="4567427" cy="3318936"/>
          </a:xfrm>
        </p:spPr>
        <p:txBody>
          <a:bodyPr>
            <a:normAutofit/>
          </a:bodyPr>
          <a:lstStyle/>
          <a:p>
            <a:r>
              <a:rPr lang="en-US" sz="2000" dirty="0">
                <a:latin typeface="Times New Roman" panose="02020603050405020304" pitchFamily="18" charset="0"/>
                <a:cs typeface="Times New Roman" panose="02020603050405020304" pitchFamily="18" charset="0"/>
              </a:rPr>
              <a:t>The "Update employee details" feature on the home page portal enables users to modify the information of employees already present in the database. Any changes made through this feature are immediately reflected in the search employee functionality and are also updated in the MongoDB database.</a:t>
            </a:r>
          </a:p>
        </p:txBody>
      </p:sp>
      <p:pic>
        <p:nvPicPr>
          <p:cNvPr id="7" name="Picture 6" descr="A screenshot of a computer&#10;&#10;Description automatically generated">
            <a:extLst>
              <a:ext uri="{FF2B5EF4-FFF2-40B4-BE49-F238E27FC236}">
                <a16:creationId xmlns:a16="http://schemas.microsoft.com/office/drawing/2014/main" id="{9DA86EDF-8204-BD3A-8079-BEBD4BD1576B}"/>
              </a:ext>
            </a:extLst>
          </p:cNvPr>
          <p:cNvPicPr>
            <a:picLocks noChangeAspect="1"/>
          </p:cNvPicPr>
          <p:nvPr/>
        </p:nvPicPr>
        <p:blipFill rotWithShape="1">
          <a:blip r:embed="rId5"/>
          <a:srcRect l="21097" r="20636" b="2"/>
          <a:stretch/>
        </p:blipFill>
        <p:spPr>
          <a:xfrm>
            <a:off x="6093447" y="821175"/>
            <a:ext cx="2584054" cy="2494531"/>
          </a:xfrm>
          <a:prstGeom prst="rect">
            <a:avLst/>
          </a:prstGeom>
        </p:spPr>
      </p:pic>
      <p:sp>
        <p:nvSpPr>
          <p:cNvPr id="26" name="Rectangle 25">
            <a:extLst>
              <a:ext uri="{FF2B5EF4-FFF2-40B4-BE49-F238E27FC236}">
                <a16:creationId xmlns:a16="http://schemas.microsoft.com/office/drawing/2014/main" id="{018F8D27-BFDB-4BF9-A512-FF930275B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5486" y="821175"/>
            <a:ext cx="2510350" cy="2494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FC67703-3820-9E30-043F-33500162FCE9}"/>
              </a:ext>
            </a:extLst>
          </p:cNvPr>
          <p:cNvPicPr>
            <a:picLocks noChangeAspect="1"/>
          </p:cNvPicPr>
          <p:nvPr/>
        </p:nvPicPr>
        <p:blipFill rotWithShape="1">
          <a:blip r:embed="rId6"/>
          <a:srcRect l="21881" r="21514" b="2"/>
          <a:stretch/>
        </p:blipFill>
        <p:spPr>
          <a:xfrm>
            <a:off x="8855486" y="821175"/>
            <a:ext cx="2510350" cy="249453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92F74C5-92CB-D11A-02FD-79FF2C0899B7}"/>
              </a:ext>
            </a:extLst>
          </p:cNvPr>
          <p:cNvPicPr>
            <a:picLocks noChangeAspect="1"/>
          </p:cNvPicPr>
          <p:nvPr/>
        </p:nvPicPr>
        <p:blipFill rotWithShape="1">
          <a:blip r:embed="rId7"/>
          <a:srcRect t="10996" r="-2" b="5288"/>
          <a:stretch/>
        </p:blipFill>
        <p:spPr>
          <a:xfrm>
            <a:off x="6093448" y="3453833"/>
            <a:ext cx="5297408" cy="2494531"/>
          </a:xfrm>
          <a:prstGeom prst="rect">
            <a:avLst/>
          </a:prstGeom>
        </p:spPr>
      </p:pic>
    </p:spTree>
    <p:extLst>
      <p:ext uri="{BB962C8B-B14F-4D97-AF65-F5344CB8AC3E}">
        <p14:creationId xmlns:p14="http://schemas.microsoft.com/office/powerpoint/2010/main" val="218418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B9955E1-D30A-7BFA-E6B0-0881BFA6A99D}"/>
              </a:ext>
            </a:extLst>
          </p:cNvPr>
          <p:cNvSpPr>
            <a:spLocks noGrp="1"/>
          </p:cNvSpPr>
          <p:nvPr>
            <p:ph type="title"/>
          </p:nvPr>
        </p:nvSpPr>
        <p:spPr>
          <a:xfrm>
            <a:off x="1256858" y="982132"/>
            <a:ext cx="4842190" cy="175874"/>
          </a:xfrm>
        </p:spPr>
        <p:txBody>
          <a:bodyPr>
            <a:noAutofit/>
          </a:bodyPr>
          <a:lstStyle/>
          <a:p>
            <a:r>
              <a:rPr lang="en-US" sz="2500" dirty="0">
                <a:latin typeface="Times New Roman" panose="02020603050405020304" pitchFamily="18" charset="0"/>
                <a:cs typeface="Times New Roman" panose="02020603050405020304" pitchFamily="18" charset="0"/>
              </a:rPr>
              <a:t>Delete Employee</a:t>
            </a:r>
          </a:p>
        </p:txBody>
      </p:sp>
      <p:cxnSp>
        <p:nvCxnSpPr>
          <p:cNvPr id="20" name="Straight Connector 19">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966C3165-C6EE-BAE0-01B7-724BC30730BE}"/>
              </a:ext>
            </a:extLst>
          </p:cNvPr>
          <p:cNvPicPr>
            <a:picLocks noChangeAspect="1"/>
          </p:cNvPicPr>
          <p:nvPr/>
        </p:nvPicPr>
        <p:blipFill>
          <a:blip r:embed="rId5"/>
          <a:stretch>
            <a:fillRect/>
          </a:stretch>
        </p:blipFill>
        <p:spPr>
          <a:xfrm>
            <a:off x="1295401" y="2971805"/>
            <a:ext cx="4317999" cy="3111490"/>
          </a:xfrm>
          <a:prstGeom prst="rect">
            <a:avLst/>
          </a:prstGeom>
          <a:ln w="57150" cmpd="thickThin">
            <a:noFill/>
            <a:miter lim="800000"/>
          </a:ln>
        </p:spPr>
      </p:pic>
      <p:pic>
        <p:nvPicPr>
          <p:cNvPr id="7" name="Picture 6" descr="A screenshot of a computer&#10;&#10;Description automatically generated">
            <a:extLst>
              <a:ext uri="{FF2B5EF4-FFF2-40B4-BE49-F238E27FC236}">
                <a16:creationId xmlns:a16="http://schemas.microsoft.com/office/drawing/2014/main" id="{6674D901-09D6-8B3A-C4DE-01DFEC647043}"/>
              </a:ext>
            </a:extLst>
          </p:cNvPr>
          <p:cNvPicPr>
            <a:picLocks noChangeAspect="1"/>
          </p:cNvPicPr>
          <p:nvPr/>
        </p:nvPicPr>
        <p:blipFill>
          <a:blip r:embed="rId6"/>
          <a:stretch>
            <a:fillRect/>
          </a:stretch>
        </p:blipFill>
        <p:spPr>
          <a:xfrm>
            <a:off x="6059247" y="1807324"/>
            <a:ext cx="5369871" cy="3299440"/>
          </a:xfrm>
          <a:prstGeom prst="rect">
            <a:avLst/>
          </a:prstGeom>
          <a:ln w="57150" cmpd="thickThin">
            <a:noFill/>
            <a:miter lim="800000"/>
          </a:ln>
        </p:spPr>
      </p:pic>
      <p:sp>
        <p:nvSpPr>
          <p:cNvPr id="3" name="Content Placeholder 2">
            <a:extLst>
              <a:ext uri="{FF2B5EF4-FFF2-40B4-BE49-F238E27FC236}">
                <a16:creationId xmlns:a16="http://schemas.microsoft.com/office/drawing/2014/main" id="{0802FFE9-4AD8-124A-400C-8D8D7A80CE20}"/>
              </a:ext>
            </a:extLst>
          </p:cNvPr>
          <p:cNvSpPr>
            <a:spLocks noGrp="1"/>
          </p:cNvSpPr>
          <p:nvPr>
            <p:ph idx="1"/>
          </p:nvPr>
        </p:nvSpPr>
        <p:spPr>
          <a:xfrm>
            <a:off x="1398319" y="1190446"/>
            <a:ext cx="4559267" cy="2095102"/>
          </a:xfrm>
        </p:spPr>
        <p:txBody>
          <a:bodyPr>
            <a:normAutofit/>
          </a:bodyPr>
          <a:lstStyle/>
          <a:p>
            <a:pPr algn="just"/>
            <a:r>
              <a:rPr lang="en-US" sz="1700" dirty="0">
                <a:latin typeface="Times New Roman" panose="02020603050405020304" pitchFamily="18" charset="0"/>
                <a:cs typeface="Times New Roman" panose="02020603050405020304" pitchFamily="18" charset="0"/>
              </a:rPr>
              <a:t>The "Delete employee" feature removes the employee details from the webpage and simultaneously updates the MongoDB database. Consequently, when searching for the deleted employee, they will be marked as not found.</a:t>
            </a:r>
          </a:p>
        </p:txBody>
      </p:sp>
    </p:spTree>
    <p:extLst>
      <p:ext uri="{BB962C8B-B14F-4D97-AF65-F5344CB8AC3E}">
        <p14:creationId xmlns:p14="http://schemas.microsoft.com/office/powerpoint/2010/main" val="391370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B164-DAA2-1836-CB0F-DA989B7B5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8CC6AD-A0A7-0B41-4551-F87DEEF601D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 conclusion, this code implements a web-based company management system using Flask and MongoDB. Key features of the system include user authentication, employee management functionalities such as adding, updating, searching, and deleting employee records, as well as automatic determination of employee leave status based on leave taken. The integration with MongoDB allows for efficient storage and retrieval of employee data. This project showcases the capabilities of Flask and MongoDB in building dynamic and scalable web applications for managing company resources effectively.</a:t>
            </a:r>
          </a:p>
        </p:txBody>
      </p:sp>
    </p:spTree>
    <p:extLst>
      <p:ext uri="{BB962C8B-B14F-4D97-AF65-F5344CB8AC3E}">
        <p14:creationId xmlns:p14="http://schemas.microsoft.com/office/powerpoint/2010/main" val="113622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B9CB-4C2D-E101-2A49-8085E4EF7D62}"/>
              </a:ext>
            </a:extLst>
          </p:cNvPr>
          <p:cNvSpPr>
            <a:spLocks noGrp="1"/>
          </p:cNvSpPr>
          <p:nvPr>
            <p:ph type="title"/>
          </p:nvPr>
        </p:nvSpPr>
        <p:spPr/>
        <p:txBody>
          <a:bodyPr>
            <a:normAutofit/>
          </a:bodyPr>
          <a:lstStyle/>
          <a:p>
            <a:r>
              <a:rPr lang="en-US" sz="2500" b="1" i="0" u="none" strike="noStrike" dirty="0">
                <a:solidFill>
                  <a:srgbClr val="000000"/>
                </a:solidFill>
                <a:effectLst/>
                <a:latin typeface="Times New Roman" panose="02020603050405020304" pitchFamily="18" charset="0"/>
              </a:rPr>
              <a:t>Company Management System</a:t>
            </a:r>
            <a:endParaRPr lang="en-US" sz="2500" dirty="0"/>
          </a:p>
        </p:txBody>
      </p:sp>
      <p:sp>
        <p:nvSpPr>
          <p:cNvPr id="3" name="Content Placeholder 2">
            <a:extLst>
              <a:ext uri="{FF2B5EF4-FFF2-40B4-BE49-F238E27FC236}">
                <a16:creationId xmlns:a16="http://schemas.microsoft.com/office/drawing/2014/main" id="{8A5E59F6-3582-0CD2-3419-A3A0CB185456}"/>
              </a:ext>
            </a:extLst>
          </p:cNvPr>
          <p:cNvSpPr>
            <a:spLocks noGrp="1"/>
          </p:cNvSpPr>
          <p:nvPr>
            <p:ph idx="1"/>
          </p:nvPr>
        </p:nvSpPr>
        <p:spPr/>
        <p:txBody>
          <a:bodyPr>
            <a:normAutofit/>
          </a:bodyPr>
          <a:lstStyle/>
          <a:p>
            <a:pPr marL="628650" indent="-342900">
              <a:spcBef>
                <a:spcPts val="0"/>
              </a:spcBef>
              <a:spcAft>
                <a:spcPts val="0"/>
              </a:spcAft>
            </a:pPr>
            <a:r>
              <a:rPr lang="en-US" i="0" u="none" strike="noStrike" dirty="0">
                <a:solidFill>
                  <a:srgbClr val="000000"/>
                </a:solidFill>
                <a:effectLst/>
                <a:latin typeface="Times New Roman" panose="02020603050405020304" pitchFamily="18" charset="0"/>
                <a:cs typeface="Times New Roman" panose="02020603050405020304" pitchFamily="18" charset="0"/>
              </a:rPr>
              <a:t>An adaptable Company Management System enabling effortless insertion, updating, deletion, retrieval, and replacement of employee, department, and project data utilizing MongoDB's comprehensive CRUD functionalities.</a:t>
            </a:r>
          </a:p>
          <a:p>
            <a:pPr marL="628650" indent="-342900">
              <a:spcBef>
                <a:spcPts val="0"/>
              </a:spcBef>
              <a:spcAft>
                <a:spcPts val="0"/>
              </a:spcAft>
            </a:pPr>
            <a:r>
              <a:rPr lang="en-US" dirty="0">
                <a:latin typeface="Times New Roman" panose="02020603050405020304" pitchFamily="18" charset="0"/>
                <a:cs typeface="Times New Roman" panose="02020603050405020304" pitchFamily="18" charset="0"/>
              </a:rPr>
              <a:t>Key features of the system include user authentication, employee     management functionalities such as adding, updating, searching, and deleting employee records, as well as automatic determination of employee leave status based on leave taken.</a:t>
            </a:r>
            <a:endParaRPr lang="en-US"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2008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55488-02DB-F574-558D-089700198E42}"/>
              </a:ext>
            </a:extLst>
          </p:cNvPr>
          <p:cNvSpPr>
            <a:spLocks noGrp="1"/>
          </p:cNvSpPr>
          <p:nvPr>
            <p:ph type="title"/>
          </p:nvPr>
        </p:nvSpPr>
        <p:spPr>
          <a:xfrm>
            <a:off x="804421" y="796374"/>
            <a:ext cx="10583158" cy="880027"/>
          </a:xfrm>
        </p:spPr>
        <p:txBody>
          <a:bodyPr>
            <a:normAutofit/>
          </a:bodyPr>
          <a:lstStyle/>
          <a:p>
            <a:r>
              <a:rPr lang="en-US" sz="2500" b="0" i="0" u="none" strike="noStrike" dirty="0">
                <a:solidFill>
                  <a:srgbClr val="ECECEC"/>
                </a:solidFill>
                <a:effectLst/>
                <a:highlight>
                  <a:srgbClr val="212121"/>
                </a:highlight>
                <a:latin typeface="Times New Roman" panose="02020603050405020304" pitchFamily="18" charset="0"/>
                <a:cs typeface="Times New Roman" panose="02020603050405020304" pitchFamily="18" charset="0"/>
              </a:rPr>
              <a:t>Building a Company Management System with Flask and MongoDB</a:t>
            </a:r>
            <a:endParaRPr lang="en-US" sz="2500" dirty="0">
              <a:solidFill>
                <a:srgbClr val="FFFFFF"/>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EBC315-1689-F947-A402-8309C8EDAB15}"/>
              </a:ext>
            </a:extLst>
          </p:cNvPr>
          <p:cNvSpPr>
            <a:spLocks noGrp="1"/>
          </p:cNvSpPr>
          <p:nvPr>
            <p:ph idx="1"/>
          </p:nvPr>
        </p:nvSpPr>
        <p:spPr>
          <a:xfrm>
            <a:off x="1295401" y="2448899"/>
            <a:ext cx="9601196" cy="4118156"/>
          </a:xfrm>
        </p:spPr>
        <p:txBody>
          <a:bodyPr>
            <a:noAutofit/>
          </a:bodyPr>
          <a:lstStyle/>
          <a:p>
            <a:pPr algn="l">
              <a:buFont typeface="+mj-lt"/>
              <a:buAutoNum type="arabicPeriod"/>
            </a:pPr>
            <a:r>
              <a:rPr lang="en-US" sz="1700" b="1" i="0" u="none" strike="noStrike" dirty="0">
                <a:solidFill>
                  <a:schemeClr val="tx1"/>
                </a:solidFill>
                <a:effectLst/>
                <a:latin typeface="Times New Roman" panose="02020603050405020304" pitchFamily="18" charset="0"/>
                <a:cs typeface="Times New Roman" panose="02020603050405020304" pitchFamily="18" charset="0"/>
              </a:rPr>
              <a:t>Import Statements</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lvl="1"/>
            <a:r>
              <a:rPr lang="en-US" sz="1700" b="0" i="0" u="none" strike="noStrike" dirty="0">
                <a:solidFill>
                  <a:schemeClr val="tx1"/>
                </a:solidFill>
                <a:effectLst/>
                <a:latin typeface="Times New Roman" panose="02020603050405020304" pitchFamily="18" charset="0"/>
                <a:cs typeface="Times New Roman" panose="02020603050405020304" pitchFamily="18" charset="0"/>
              </a:rPr>
              <a:t>The initial part of the code imports essential modules from Flask and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pymongo</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which are necessary for building web applications with Python and for interacting with MongoDB databases.</a:t>
            </a:r>
          </a:p>
          <a:p>
            <a:pPr algn="l">
              <a:buFont typeface="+mj-lt"/>
              <a:buAutoNum type="arabicPeriod"/>
            </a:pPr>
            <a:r>
              <a:rPr lang="en-US" sz="1700" b="1" i="0" u="none" strike="noStrike" dirty="0">
                <a:solidFill>
                  <a:schemeClr val="tx1"/>
                </a:solidFill>
                <a:effectLst/>
                <a:latin typeface="Times New Roman" panose="02020603050405020304" pitchFamily="18" charset="0"/>
                <a:cs typeface="Times New Roman" panose="02020603050405020304" pitchFamily="18" charset="0"/>
              </a:rPr>
              <a:t>Flask App Initialization</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lvl="1"/>
            <a:r>
              <a:rPr lang="en-US" sz="1700" b="0" i="0" u="none" strike="noStrike" dirty="0">
                <a:solidFill>
                  <a:schemeClr val="tx1"/>
                </a:solidFill>
                <a:effectLst/>
                <a:latin typeface="Times New Roman" panose="02020603050405020304" pitchFamily="18" charset="0"/>
                <a:cs typeface="Times New Roman" panose="02020603050405020304" pitchFamily="18" charset="0"/>
              </a:rPr>
              <a:t>Following the imports, the Flask application is initialized by creating an instance of the Flask class named app.</a:t>
            </a:r>
          </a:p>
          <a:p>
            <a:pPr algn="l">
              <a:buFont typeface="+mj-lt"/>
              <a:buAutoNum type="arabicPeriod"/>
            </a:pPr>
            <a:r>
              <a:rPr lang="en-US" sz="1700" b="1" i="0" u="none" strike="noStrike" dirty="0">
                <a:solidFill>
                  <a:schemeClr val="tx1"/>
                </a:solidFill>
                <a:effectLst/>
                <a:latin typeface="Times New Roman" panose="02020603050405020304" pitchFamily="18" charset="0"/>
                <a:cs typeface="Times New Roman" panose="02020603050405020304" pitchFamily="18" charset="0"/>
              </a:rPr>
              <a:t>MongoDB Connection</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lvl="1"/>
            <a:r>
              <a:rPr lang="en-US" sz="1700" b="0" i="0" u="none" strike="noStrike" dirty="0">
                <a:solidFill>
                  <a:schemeClr val="tx1"/>
                </a:solidFill>
                <a:effectLst/>
                <a:latin typeface="Times New Roman" panose="02020603050405020304" pitchFamily="18" charset="0"/>
                <a:cs typeface="Times New Roman" panose="02020603050405020304" pitchFamily="18" charset="0"/>
              </a:rPr>
              <a:t>The code establishes a connection to a MongoDB database hosted on MongoDB Atlas using a connection URI. This URI contains the necessary credentials and database information.</a:t>
            </a:r>
          </a:p>
          <a:p>
            <a:pPr lvl="1"/>
            <a:r>
              <a:rPr lang="en-US" sz="1700" b="0" i="0" u="none" strike="noStrike" dirty="0">
                <a:solidFill>
                  <a:schemeClr val="tx1"/>
                </a:solidFill>
                <a:effectLst/>
                <a:latin typeface="Times New Roman" panose="02020603050405020304" pitchFamily="18" charset="0"/>
                <a:cs typeface="Times New Roman" panose="02020603050405020304" pitchFamily="18" charset="0"/>
              </a:rPr>
              <a:t>A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MongoClient</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object is created using this URI to connect to the MongoDB server. Subsequently, the code accesses a specific database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company_management_system</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and its employees collection.</a:t>
            </a:r>
          </a:p>
          <a:p>
            <a:endParaRPr lang="en-US"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23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0EA4B-91DB-132D-513F-F8F8D78C0234}"/>
              </a:ext>
            </a:extLst>
          </p:cNvPr>
          <p:cNvSpPr txBox="1"/>
          <p:nvPr/>
        </p:nvSpPr>
        <p:spPr>
          <a:xfrm>
            <a:off x="1143000" y="1062990"/>
            <a:ext cx="9761220" cy="4878259"/>
          </a:xfrm>
          <a:prstGeom prst="rect">
            <a:avLst/>
          </a:prstGeom>
          <a:noFill/>
        </p:spPr>
        <p:txBody>
          <a:bodyPr wrap="square" rtlCol="0">
            <a:spAutoFit/>
          </a:bodyPr>
          <a:lstStyle/>
          <a:p>
            <a:pPr marL="0" indent="0" algn="l">
              <a:buNone/>
            </a:pPr>
            <a:r>
              <a:rPr lang="en-US" sz="2000" b="1"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4.</a:t>
            </a:r>
            <a:r>
              <a:rPr lang="en-US" sz="1700" b="1" i="0" u="none" strike="noStrike" dirty="0">
                <a:solidFill>
                  <a:schemeClr val="tx1"/>
                </a:solidFill>
                <a:effectLst/>
                <a:latin typeface="Times New Roman" panose="02020603050405020304" pitchFamily="18" charset="0"/>
                <a:cs typeface="Times New Roman" panose="02020603050405020304" pitchFamily="18" charset="0"/>
              </a:rPr>
              <a:t> Route for Inserting Sample Employee Data</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This route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insert_sample_employee</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is designed to handle GET requests.</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When accessed, it inserts a predefined set of sample employee data into the MongoDB collection named employees.</a:t>
            </a:r>
            <a:endParaRPr lang="en-US" sz="1700" b="0" i="0" u="none" strike="noStrike" dirty="0">
              <a:effectLst/>
              <a:latin typeface="Times New Roman" panose="02020603050405020304" pitchFamily="18" charset="0"/>
              <a:cs typeface="Times New Roman" panose="02020603050405020304" pitchFamily="18" charset="0"/>
            </a:endParaRPr>
          </a:p>
          <a:p>
            <a:pPr lvl="1"/>
            <a:r>
              <a:rPr lang="en-US" sz="1700" dirty="0">
                <a:solidFill>
                  <a:schemeClr val="tx1"/>
                </a:solidFill>
                <a:latin typeface="Times New Roman" panose="02020603050405020304" pitchFamily="18" charset="0"/>
                <a:cs typeface="Times New Roman" panose="02020603050405020304" pitchFamily="18" charset="0"/>
              </a:rPr>
              <a:t>5. </a:t>
            </a:r>
            <a:r>
              <a:rPr lang="en-US" sz="1700" b="1" i="0" u="none" strike="noStrike" dirty="0">
                <a:solidFill>
                  <a:schemeClr val="tx1"/>
                </a:solidFill>
                <a:effectLst/>
                <a:latin typeface="Times New Roman" panose="02020603050405020304" pitchFamily="18" charset="0"/>
                <a:cs typeface="Times New Roman" panose="02020603050405020304" pitchFamily="18" charset="0"/>
              </a:rPr>
              <a:t>Route for Login Page</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The root route (/) is configured to handle both GET and POST requests.</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For POST requests, the code validates the provided employee credentials against data stored in the MongoDB collection.</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If the credentials are valid, the user is redirected to the home page. Otherwise, an error message is displayed on the login page.</a:t>
            </a:r>
          </a:p>
          <a:p>
            <a:pPr marL="0" indent="0" algn="l">
              <a:buNone/>
            </a:pPr>
            <a:r>
              <a:rPr lang="en-US" sz="1700" dirty="0">
                <a:solidFill>
                  <a:schemeClr val="tx1"/>
                </a:solidFill>
                <a:latin typeface="Times New Roman" panose="02020603050405020304" pitchFamily="18" charset="0"/>
                <a:cs typeface="Times New Roman" panose="02020603050405020304" pitchFamily="18" charset="0"/>
              </a:rPr>
              <a:t>       6. </a:t>
            </a:r>
            <a:r>
              <a:rPr lang="en-US" sz="1700" b="1" i="0" u="none" strike="noStrike" dirty="0">
                <a:solidFill>
                  <a:schemeClr val="tx1"/>
                </a:solidFill>
                <a:effectLst/>
                <a:latin typeface="Times New Roman" panose="02020603050405020304" pitchFamily="18" charset="0"/>
                <a:cs typeface="Times New Roman" panose="02020603050405020304" pitchFamily="18" charset="0"/>
              </a:rPr>
              <a:t>Route for Home Page</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This route (/home) simply renders the HTML template for the home page.</a:t>
            </a:r>
          </a:p>
          <a:p>
            <a:pPr marL="457200" lvl="1" indent="0" algn="l">
              <a:buNone/>
            </a:pPr>
            <a:r>
              <a:rPr lang="en-US" sz="1700" b="1" i="0" u="none" strike="noStrike" dirty="0">
                <a:solidFill>
                  <a:schemeClr val="tx1"/>
                </a:solidFill>
                <a:effectLst/>
                <a:latin typeface="Times New Roman" panose="02020603050405020304" pitchFamily="18" charset="0"/>
                <a:cs typeface="Times New Roman" panose="02020603050405020304" pitchFamily="18" charset="0"/>
              </a:rPr>
              <a:t>7. Routes for Employee Management</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700" b="0" i="0" u="none" strike="noStrike" dirty="0">
                <a:solidFill>
                  <a:schemeClr val="tx1"/>
                </a:solidFill>
                <a:effectLst/>
                <a:latin typeface="Times New Roman" panose="02020603050405020304" pitchFamily="18" charset="0"/>
                <a:cs typeface="Times New Roman" panose="02020603050405020304" pitchFamily="18" charset="0"/>
              </a:rPr>
              <a:t>Various routes are defined for managing employees, such as fetching all employees (/employees), searching for employees by name (/employees/search), adding new employees (/</a:t>
            </a:r>
            <a:r>
              <a:rPr lang="en-US" sz="1700" b="0" i="0" u="none" strike="noStrike" dirty="0" err="1">
                <a:solidFill>
                  <a:schemeClr val="tx1"/>
                </a:solidFill>
                <a:effectLst/>
                <a:latin typeface="Times New Roman" panose="02020603050405020304" pitchFamily="18" charset="0"/>
                <a:cs typeface="Times New Roman" panose="02020603050405020304" pitchFamily="18" charset="0"/>
              </a:rPr>
              <a:t>add_employee</a:t>
            </a:r>
            <a:r>
              <a:rPr lang="en-US" sz="1700" b="0" i="0" u="none" strike="noStrike" dirty="0">
                <a:solidFill>
                  <a:schemeClr val="tx1"/>
                </a:solidFill>
                <a:effectLst/>
                <a:latin typeface="Times New Roman" panose="02020603050405020304" pitchFamily="18" charset="0"/>
                <a:cs typeface="Times New Roman" panose="02020603050405020304" pitchFamily="18" charset="0"/>
              </a:rPr>
              <a:t>), deleting employees (/employees/delete), and updating employee details (/employees/update).</a:t>
            </a:r>
          </a:p>
          <a:p>
            <a:pPr marL="457200" lvl="1" indent="0" algn="l">
              <a:buNone/>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488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84BF7-EBC4-1664-ABAE-774E50D7B150}"/>
              </a:ext>
            </a:extLst>
          </p:cNvPr>
          <p:cNvSpPr txBox="1"/>
          <p:nvPr/>
        </p:nvSpPr>
        <p:spPr>
          <a:xfrm>
            <a:off x="1085850" y="1097280"/>
            <a:ext cx="9829800" cy="2446824"/>
          </a:xfrm>
          <a:prstGeom prst="rect">
            <a:avLst/>
          </a:prstGeom>
          <a:noFill/>
        </p:spPr>
        <p:txBody>
          <a:bodyPr wrap="square" rtlCol="0">
            <a:spAutoFit/>
          </a:bodyPr>
          <a:lstStyle/>
          <a:p>
            <a:pPr algn="l"/>
            <a:r>
              <a:rPr lang="en-US" sz="1700" b="1" i="0" u="none" strike="noStrike" dirty="0">
                <a:effectLst/>
                <a:latin typeface="Times New Roman" panose="02020603050405020304" pitchFamily="18" charset="0"/>
                <a:cs typeface="Times New Roman" panose="02020603050405020304" pitchFamily="18" charset="0"/>
              </a:rPr>
              <a:t>8. Rendering Templates</a:t>
            </a:r>
            <a:r>
              <a:rPr lang="en-US" sz="1700" b="0" i="0" u="none" strike="noStrike" dirty="0">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The code utilizes the </a:t>
            </a:r>
            <a:r>
              <a:rPr lang="en-US" sz="1700" b="0" i="0" u="none" strike="noStrike" dirty="0" err="1">
                <a:effectLst/>
                <a:latin typeface="Times New Roman" panose="02020603050405020304" pitchFamily="18" charset="0"/>
                <a:cs typeface="Times New Roman" panose="02020603050405020304" pitchFamily="18" charset="0"/>
              </a:rPr>
              <a:t>render_template</a:t>
            </a:r>
            <a:r>
              <a:rPr lang="en-US" sz="1700" b="0" i="0" u="none" strike="noStrike" dirty="0">
                <a:effectLst/>
                <a:latin typeface="Times New Roman" panose="02020603050405020304" pitchFamily="18" charset="0"/>
                <a:cs typeface="Times New Roman" panose="02020603050405020304" pitchFamily="18" charset="0"/>
              </a:rPr>
              <a:t> function to render HTML templates for the login page and the add employee page.</a:t>
            </a:r>
          </a:p>
          <a:p>
            <a:pPr algn="l"/>
            <a:r>
              <a:rPr lang="en-US" sz="1700" b="1" i="0" u="none" strike="noStrike" dirty="0">
                <a:effectLst/>
                <a:latin typeface="Times New Roman" panose="02020603050405020304" pitchFamily="18" charset="0"/>
                <a:cs typeface="Times New Roman" panose="02020603050405020304" pitchFamily="18" charset="0"/>
              </a:rPr>
              <a:t>9. Run the Flask App</a:t>
            </a:r>
            <a:r>
              <a:rPr lang="en-US" sz="1700" b="0" i="0" u="none" strike="noStrike" dirty="0">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700" b="0" i="0" u="none" strike="noStrike" dirty="0">
                <a:effectLst/>
                <a:latin typeface="Times New Roman" panose="02020603050405020304" pitchFamily="18" charset="0"/>
                <a:cs typeface="Times New Roman" panose="02020603050405020304" pitchFamily="18" charset="0"/>
              </a:rPr>
              <a:t>Finally, the Flask application is run in debug mode, allowing for convenient debugging, by executing </a:t>
            </a:r>
            <a:r>
              <a:rPr lang="en-US" sz="1700" b="0" i="0" u="none" strike="noStrike" dirty="0" err="1">
                <a:effectLst/>
                <a:latin typeface="Times New Roman" panose="02020603050405020304" pitchFamily="18" charset="0"/>
                <a:cs typeface="Times New Roman" panose="02020603050405020304" pitchFamily="18" charset="0"/>
              </a:rPr>
              <a:t>app.run</a:t>
            </a:r>
            <a:r>
              <a:rPr lang="en-US" sz="1700" b="0" i="0" u="none" strike="noStrike" dirty="0">
                <a:effectLst/>
                <a:latin typeface="Times New Roman" panose="02020603050405020304" pitchFamily="18" charset="0"/>
                <a:cs typeface="Times New Roman" panose="02020603050405020304" pitchFamily="18" charset="0"/>
              </a:rPr>
              <a:t>(debug=True).</a:t>
            </a:r>
          </a:p>
          <a:p>
            <a:pPr algn="l"/>
            <a:endParaRPr lang="en-US" sz="1700" b="0" i="0" u="none" strike="noStrike" dirty="0">
              <a:effectLst/>
              <a:latin typeface="Times New Roman" panose="02020603050405020304" pitchFamily="18" charset="0"/>
              <a:cs typeface="Times New Roman" panose="02020603050405020304" pitchFamily="18" charset="0"/>
            </a:endParaRPr>
          </a:p>
          <a:p>
            <a:pPr algn="l"/>
            <a:r>
              <a:rPr lang="en-US" sz="1700" b="0" i="0" u="none" strike="noStrike" dirty="0">
                <a:effectLst/>
                <a:latin typeface="Times New Roman" panose="02020603050405020304" pitchFamily="18" charset="0"/>
                <a:cs typeface="Times New Roman" panose="02020603050405020304" pitchFamily="18" charset="0"/>
              </a:rPr>
              <a:t>In summary, this code sets up a Flask application for a basic company management system, incorporating functionality for user authentication, employee management, and interaction with a MongoDB database.</a:t>
            </a:r>
          </a:p>
        </p:txBody>
      </p:sp>
    </p:spTree>
    <p:extLst>
      <p:ext uri="{BB962C8B-B14F-4D97-AF65-F5344CB8AC3E}">
        <p14:creationId xmlns:p14="http://schemas.microsoft.com/office/powerpoint/2010/main" val="112381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D225397-80F6-E396-F667-96204AC5410A}"/>
              </a:ext>
            </a:extLst>
          </p:cNvPr>
          <p:cNvSpPr>
            <a:spLocks noGrp="1"/>
          </p:cNvSpPr>
          <p:nvPr>
            <p:ph type="title"/>
          </p:nvPr>
        </p:nvSpPr>
        <p:spPr>
          <a:xfrm>
            <a:off x="7535825" y="982132"/>
            <a:ext cx="3360772" cy="1303867"/>
          </a:xfrm>
        </p:spPr>
        <p:txBody>
          <a:bodyPr>
            <a:normAutofit/>
          </a:bodyPr>
          <a:lstStyle/>
          <a:p>
            <a:r>
              <a:rPr lang="en-US" sz="2000" dirty="0">
                <a:latin typeface="Times New Roman" panose="02020603050405020304" pitchFamily="18" charset="0"/>
                <a:cs typeface="Times New Roman" panose="02020603050405020304" pitchFamily="18" charset="0"/>
              </a:rPr>
              <a:t>Login- company Management System</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732923E1-1C58-348A-B339-F5B185AA248B}"/>
              </a:ext>
            </a:extLst>
          </p:cNvPr>
          <p:cNvPicPr>
            <a:picLocks noChangeAspect="1"/>
          </p:cNvPicPr>
          <p:nvPr/>
        </p:nvPicPr>
        <p:blipFill rotWithShape="1">
          <a:blip r:embed="rId5"/>
          <a:srcRect l="11856" r="11194" b="-1"/>
          <a:stretch/>
        </p:blipFill>
        <p:spPr>
          <a:xfrm>
            <a:off x="1092516" y="1092200"/>
            <a:ext cx="5902917" cy="4515104"/>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9FA0212-6946-1449-450F-E77D285387C1}"/>
              </a:ext>
            </a:extLst>
          </p:cNvPr>
          <p:cNvSpPr>
            <a:spLocks noGrp="1"/>
          </p:cNvSpPr>
          <p:nvPr>
            <p:ph idx="1"/>
          </p:nvPr>
        </p:nvSpPr>
        <p:spPr>
          <a:xfrm>
            <a:off x="7535824" y="2556932"/>
            <a:ext cx="3360771" cy="3318936"/>
          </a:xfrm>
        </p:spPr>
        <p:txBody>
          <a:bodyPr>
            <a:normAutofit/>
          </a:bodyPr>
          <a:lstStyle/>
          <a:p>
            <a:r>
              <a:rPr lang="en-US" dirty="0">
                <a:latin typeface="Times New Roman" panose="02020603050405020304" pitchFamily="18" charset="0"/>
                <a:cs typeface="Times New Roman" panose="02020603050405020304" pitchFamily="18" charset="0"/>
              </a:rPr>
              <a:t>This page enables users to log in to the primary company portal using their employee's name and the current project they are assigned to, retrieved from the database.</a:t>
            </a:r>
          </a:p>
        </p:txBody>
      </p:sp>
    </p:spTree>
    <p:extLst>
      <p:ext uri="{BB962C8B-B14F-4D97-AF65-F5344CB8AC3E}">
        <p14:creationId xmlns:p14="http://schemas.microsoft.com/office/powerpoint/2010/main" val="83802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 name="Picture 29">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D225397-80F6-E396-F667-96204AC5410A}"/>
              </a:ext>
            </a:extLst>
          </p:cNvPr>
          <p:cNvSpPr>
            <a:spLocks noGrp="1"/>
          </p:cNvSpPr>
          <p:nvPr>
            <p:ph type="title"/>
          </p:nvPr>
        </p:nvSpPr>
        <p:spPr>
          <a:xfrm>
            <a:off x="1180101" y="1460502"/>
            <a:ext cx="4445999" cy="825497"/>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Home Page &amp; Search Employee - company Management System</a:t>
            </a:r>
          </a:p>
        </p:txBody>
      </p:sp>
      <p:cxnSp>
        <p:nvCxnSpPr>
          <p:cNvPr id="35" name="Straight Connector 34">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9FA0212-6946-1449-450F-E77D285387C1}"/>
              </a:ext>
            </a:extLst>
          </p:cNvPr>
          <p:cNvSpPr>
            <a:spLocks noGrp="1"/>
          </p:cNvSpPr>
          <p:nvPr>
            <p:ph idx="1"/>
          </p:nvPr>
        </p:nvSpPr>
        <p:spPr>
          <a:xfrm>
            <a:off x="1167385" y="2556932"/>
            <a:ext cx="4928615" cy="3318936"/>
          </a:xfrm>
        </p:spPr>
        <p:txBody>
          <a:bodyPr>
            <a:normAutofit/>
          </a:bodyPr>
          <a:lstStyle/>
          <a:p>
            <a:r>
              <a:rPr lang="en-US" dirty="0">
                <a:latin typeface="Times New Roman" panose="02020603050405020304" pitchFamily="18" charset="0"/>
                <a:cs typeface="Times New Roman" panose="02020603050405020304" pitchFamily="18" charset="0"/>
              </a:rPr>
              <a:t>On the company portal's home page, users have access to various options and actions. One of these is the ability to search for any employee by name in the database and retrieve additional details.</a:t>
            </a:r>
          </a:p>
        </p:txBody>
      </p:sp>
      <p:pic>
        <p:nvPicPr>
          <p:cNvPr id="4" name="Picture 3" descr="A screenshot of a computer&#10;&#10;Description automatically generated">
            <a:extLst>
              <a:ext uri="{FF2B5EF4-FFF2-40B4-BE49-F238E27FC236}">
                <a16:creationId xmlns:a16="http://schemas.microsoft.com/office/drawing/2014/main" id="{05BB0CA9-D3B4-3605-87B5-D13FD196A8A1}"/>
              </a:ext>
            </a:extLst>
          </p:cNvPr>
          <p:cNvPicPr>
            <a:picLocks noChangeAspect="1"/>
          </p:cNvPicPr>
          <p:nvPr/>
        </p:nvPicPr>
        <p:blipFill rotWithShape="1">
          <a:blip r:embed="rId5"/>
          <a:srcRect l="11596" r="11124" b="4"/>
          <a:stretch/>
        </p:blipFill>
        <p:spPr>
          <a:xfrm>
            <a:off x="6362701" y="698506"/>
            <a:ext cx="4613902" cy="2526062"/>
          </a:xfrm>
          <a:prstGeom prst="rect">
            <a:avLst/>
          </a:prstGeom>
          <a:ln w="57150" cmpd="thickThin">
            <a:solidFill>
              <a:schemeClr val="tx1">
                <a:lumMod val="50000"/>
                <a:lumOff val="50000"/>
              </a:schemeClr>
            </a:solidFill>
            <a:miter lim="800000"/>
          </a:ln>
        </p:spPr>
      </p:pic>
      <p:pic>
        <p:nvPicPr>
          <p:cNvPr id="7" name="Picture 6" descr="A screenshot of a computer&#10;&#10;Description automatically generated">
            <a:extLst>
              <a:ext uri="{FF2B5EF4-FFF2-40B4-BE49-F238E27FC236}">
                <a16:creationId xmlns:a16="http://schemas.microsoft.com/office/drawing/2014/main" id="{E1D8EA1E-A6E4-A52A-68F6-A815F4ADE68D}"/>
              </a:ext>
            </a:extLst>
          </p:cNvPr>
          <p:cNvPicPr>
            <a:picLocks noChangeAspect="1"/>
          </p:cNvPicPr>
          <p:nvPr/>
        </p:nvPicPr>
        <p:blipFill rotWithShape="1">
          <a:blip r:embed="rId6"/>
          <a:srcRect l="11539" r="11079" b="4"/>
          <a:stretch/>
        </p:blipFill>
        <p:spPr>
          <a:xfrm>
            <a:off x="6362701" y="3429000"/>
            <a:ext cx="4615773" cy="2728708"/>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8600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2AAA7B-DD5A-486B-B28F-F19588315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DB99B21-A649-42D2-BB86-486C2E73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4A631EEB-EF96-4032-8B47-62220C131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90B37569-6E3D-4B34-AD3E-0FC79D7CB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A3A0A741-DE46-43B7-A732-2C6D71E7B1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3FB4AD13-112F-436E-9596-F7557110C0D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6E3D0CF-FA5A-A93E-A97F-DACD24934117}"/>
              </a:ext>
            </a:extLst>
          </p:cNvPr>
          <p:cNvSpPr>
            <a:spLocks noGrp="1"/>
          </p:cNvSpPr>
          <p:nvPr>
            <p:ph type="title"/>
          </p:nvPr>
        </p:nvSpPr>
        <p:spPr>
          <a:xfrm>
            <a:off x="1180100" y="752305"/>
            <a:ext cx="6354633" cy="427568"/>
          </a:xfrm>
        </p:spPr>
        <p:txBody>
          <a:bodyPr>
            <a:normAutofit/>
          </a:bodyPr>
          <a:lstStyle/>
          <a:p>
            <a:r>
              <a:rPr lang="en-US" sz="2000" dirty="0">
                <a:latin typeface="Times New Roman" panose="02020603050405020304" pitchFamily="18" charset="0"/>
                <a:cs typeface="Times New Roman" panose="02020603050405020304" pitchFamily="18" charset="0"/>
              </a:rPr>
              <a:t>Add Employee</a:t>
            </a:r>
          </a:p>
        </p:txBody>
      </p:sp>
      <p:cxnSp>
        <p:nvCxnSpPr>
          <p:cNvPr id="20" name="Straight Connector 19">
            <a:extLst>
              <a:ext uri="{FF2B5EF4-FFF2-40B4-BE49-F238E27FC236}">
                <a16:creationId xmlns:a16="http://schemas.microsoft.com/office/drawing/2014/main" id="{496D98D9-A8AD-432E-BD4E-FF8001244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26E93CB-114C-D750-9F8A-406A4AE7B3C0}"/>
              </a:ext>
            </a:extLst>
          </p:cNvPr>
          <p:cNvSpPr>
            <a:spLocks noGrp="1"/>
          </p:cNvSpPr>
          <p:nvPr>
            <p:ph idx="1"/>
          </p:nvPr>
        </p:nvSpPr>
        <p:spPr>
          <a:xfrm>
            <a:off x="1244353" y="1206162"/>
            <a:ext cx="6380065" cy="3318936"/>
          </a:xfrm>
        </p:spPr>
        <p:txBody>
          <a:bodyPr>
            <a:normAutofit/>
          </a:bodyPr>
          <a:lstStyle/>
          <a:p>
            <a:r>
              <a:rPr lang="en-US" sz="1700" dirty="0">
                <a:latin typeface="Times New Roman" panose="02020603050405020304" pitchFamily="18" charset="0"/>
                <a:cs typeface="Times New Roman" panose="02020603050405020304" pitchFamily="18" charset="0"/>
              </a:rPr>
              <a:t>Another available option on the home page is the capability to add employees directly to the database using the portal's actions. Additionally, this newly added employee can be found when searched from the portal's homepage search option.</a:t>
            </a:r>
          </a:p>
        </p:txBody>
      </p:sp>
      <p:pic>
        <p:nvPicPr>
          <p:cNvPr id="7" name="Picture 6" descr="A screenshot of a computer&#10;&#10;Description automatically generated">
            <a:extLst>
              <a:ext uri="{FF2B5EF4-FFF2-40B4-BE49-F238E27FC236}">
                <a16:creationId xmlns:a16="http://schemas.microsoft.com/office/drawing/2014/main" id="{A6BE8FBB-2C0D-D17F-1EB1-5879E68B7939}"/>
              </a:ext>
            </a:extLst>
          </p:cNvPr>
          <p:cNvPicPr>
            <a:picLocks noChangeAspect="1"/>
          </p:cNvPicPr>
          <p:nvPr/>
        </p:nvPicPr>
        <p:blipFill rotWithShape="1">
          <a:blip r:embed="rId5"/>
          <a:srcRect l="32425" r="11126" b="4702"/>
          <a:stretch/>
        </p:blipFill>
        <p:spPr>
          <a:xfrm>
            <a:off x="5429221" y="2596251"/>
            <a:ext cx="6007765" cy="3318935"/>
          </a:xfrm>
          <a:prstGeom prst="rect">
            <a:avLst/>
          </a:prstGeom>
          <a:ln w="57150" cmpd="thickThin">
            <a:solidFill>
              <a:schemeClr val="tx1">
                <a:lumMod val="50000"/>
                <a:lumOff val="50000"/>
              </a:schemeClr>
            </a:solidFill>
            <a:miter lim="800000"/>
          </a:ln>
        </p:spPr>
      </p:pic>
      <p:pic>
        <p:nvPicPr>
          <p:cNvPr id="9" name="Picture 8" descr="A screenshot of a computer&#10;&#10;Description automatically generated">
            <a:extLst>
              <a:ext uri="{FF2B5EF4-FFF2-40B4-BE49-F238E27FC236}">
                <a16:creationId xmlns:a16="http://schemas.microsoft.com/office/drawing/2014/main" id="{FF55D327-EB35-0B91-C9FB-1E6AF8D57778}"/>
              </a:ext>
            </a:extLst>
          </p:cNvPr>
          <p:cNvPicPr>
            <a:picLocks noChangeAspect="1"/>
          </p:cNvPicPr>
          <p:nvPr/>
        </p:nvPicPr>
        <p:blipFill rotWithShape="1">
          <a:blip r:embed="rId6"/>
          <a:srcRect r="31981" b="11989"/>
          <a:stretch/>
        </p:blipFill>
        <p:spPr>
          <a:xfrm>
            <a:off x="777240" y="2580127"/>
            <a:ext cx="4467508" cy="3251610"/>
          </a:xfrm>
          <a:prstGeom prst="rect">
            <a:avLst/>
          </a:prstGeom>
        </p:spPr>
      </p:pic>
    </p:spTree>
    <p:extLst>
      <p:ext uri="{BB962C8B-B14F-4D97-AF65-F5344CB8AC3E}">
        <p14:creationId xmlns:p14="http://schemas.microsoft.com/office/powerpoint/2010/main" val="253879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B540-F77B-7744-0363-B67135565341}"/>
              </a:ext>
            </a:extLst>
          </p:cNvPr>
          <p:cNvSpPr>
            <a:spLocks noGrp="1"/>
          </p:cNvSpPr>
          <p:nvPr>
            <p:ph type="title"/>
          </p:nvPr>
        </p:nvSpPr>
        <p:spPr>
          <a:xfrm>
            <a:off x="1295402" y="982133"/>
            <a:ext cx="9601196" cy="1011768"/>
          </a:xfrm>
        </p:spPr>
        <p:txBody>
          <a:bodyPr>
            <a:normAutofit/>
          </a:bodyPr>
          <a:lstStyle/>
          <a:p>
            <a:r>
              <a:rPr lang="en-US" sz="2000" dirty="0">
                <a:latin typeface="Times New Roman" panose="02020603050405020304" pitchFamily="18" charset="0"/>
                <a:cs typeface="Times New Roman" panose="02020603050405020304" pitchFamily="18" charset="0"/>
              </a:rPr>
              <a:t>The details of the newly added employee are also directly stored in the MongoDB database through the established connection.</a:t>
            </a:r>
          </a:p>
        </p:txBody>
      </p:sp>
      <p:pic>
        <p:nvPicPr>
          <p:cNvPr id="5" name="Content Placeholder 4" descr="A screenshot of a computer&#10;&#10;Description automatically generated">
            <a:extLst>
              <a:ext uri="{FF2B5EF4-FFF2-40B4-BE49-F238E27FC236}">
                <a16:creationId xmlns:a16="http://schemas.microsoft.com/office/drawing/2014/main" id="{1E5079C0-33E6-5FD9-4AA6-117E9635778C}"/>
              </a:ext>
            </a:extLst>
          </p:cNvPr>
          <p:cNvPicPr>
            <a:picLocks noGrp="1" noChangeAspect="1"/>
          </p:cNvPicPr>
          <p:nvPr>
            <p:ph idx="1"/>
          </p:nvPr>
        </p:nvPicPr>
        <p:blipFill>
          <a:blip r:embed="rId2"/>
          <a:stretch>
            <a:fillRect/>
          </a:stretch>
        </p:blipFill>
        <p:spPr>
          <a:xfrm>
            <a:off x="1549400" y="1993901"/>
            <a:ext cx="8851900" cy="3881437"/>
          </a:xfrm>
        </p:spPr>
      </p:pic>
    </p:spTree>
    <p:extLst>
      <p:ext uri="{BB962C8B-B14F-4D97-AF65-F5344CB8AC3E}">
        <p14:creationId xmlns:p14="http://schemas.microsoft.com/office/powerpoint/2010/main" val="3669042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187</TotalTime>
  <Words>830</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Times New Roman</vt:lpstr>
      <vt:lpstr>Organic</vt:lpstr>
      <vt:lpstr>Company Management System </vt:lpstr>
      <vt:lpstr>Company Management System</vt:lpstr>
      <vt:lpstr>Building a Company Management System with Flask and MongoDB</vt:lpstr>
      <vt:lpstr>PowerPoint Presentation</vt:lpstr>
      <vt:lpstr>PowerPoint Presentation</vt:lpstr>
      <vt:lpstr>Login- company Management System</vt:lpstr>
      <vt:lpstr>Home Page &amp; Search Employee - company Management System</vt:lpstr>
      <vt:lpstr>Add Employee</vt:lpstr>
      <vt:lpstr>The details of the newly added employee are also directly stored in the MongoDB database through the established connection.</vt:lpstr>
      <vt:lpstr>Update Employee Details</vt:lpstr>
      <vt:lpstr>Delete Employee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Management System </dc:title>
  <dc:creator>Nagella, Srija</dc:creator>
  <cp:lastModifiedBy>Nagella, Srija</cp:lastModifiedBy>
  <cp:revision>1</cp:revision>
  <dcterms:created xsi:type="dcterms:W3CDTF">2024-03-27T00:28:22Z</dcterms:created>
  <dcterms:modified xsi:type="dcterms:W3CDTF">2024-03-27T03:35:58Z</dcterms:modified>
</cp:coreProperties>
</file>