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3" autoAdjust="0"/>
  </p:normalViewPr>
  <p:slideViewPr>
    <p:cSldViewPr>
      <p:cViewPr>
        <p:scale>
          <a:sx n="75" d="100"/>
          <a:sy n="75" d="100"/>
        </p:scale>
        <p:origin x="-123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/>
          <p:cNvSpPr>
            <a:spLocks noChangeArrowheads="1"/>
          </p:cNvSpPr>
          <p:nvPr userDrawn="1"/>
        </p:nvSpPr>
        <p:spPr bwMode="auto">
          <a:xfrm>
            <a:off x="7308869" y="657225"/>
            <a:ext cx="1439863" cy="18000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23"/>
          <p:cNvSpPr>
            <a:spLocks noChangeArrowheads="1"/>
          </p:cNvSpPr>
          <p:nvPr userDrawn="1"/>
        </p:nvSpPr>
        <p:spPr bwMode="auto">
          <a:xfrm>
            <a:off x="396875" y="657225"/>
            <a:ext cx="6840538" cy="18000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394861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395305" y="775252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7921671" y="6484979"/>
            <a:ext cx="428574" cy="23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fld id="{8E9D34F9-30B1-4A02-BE66-67ADC1223E88}" type="slidenum">
              <a:rPr lang="en-US" altLang="zh-CN"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32839" y="6621642"/>
            <a:ext cx="5868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 b="34123"/>
          <a:stretch>
            <a:fillRect/>
          </a:stretch>
        </p:blipFill>
        <p:spPr bwMode="auto">
          <a:xfrm>
            <a:off x="1866145" y="6507959"/>
            <a:ext cx="880206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连接符 20"/>
          <p:cNvCxnSpPr/>
          <p:nvPr userDrawn="1"/>
        </p:nvCxnSpPr>
        <p:spPr>
          <a:xfrm rot="5400000">
            <a:off x="1692621" y="6623158"/>
            <a:ext cx="1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8335963" y="6618510"/>
            <a:ext cx="39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David Chen\公司团队\公司介绍\CI模版\LOGO\ways 威尔森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787" y="6542512"/>
            <a:ext cx="1223256" cy="163575"/>
          </a:xfrm>
          <a:prstGeom prst="rect">
            <a:avLst/>
          </a:prstGeom>
          <a:noFill/>
        </p:spPr>
      </p:pic>
      <p:graphicFrame>
        <p:nvGraphicFramePr>
          <p:cNvPr id="145409" name="Object 35"/>
          <p:cNvGraphicFramePr>
            <a:graphicFrameLocks noChangeAspect="1"/>
          </p:cNvGraphicFramePr>
          <p:nvPr/>
        </p:nvGraphicFramePr>
        <p:xfrm>
          <a:off x="7539038" y="80628"/>
          <a:ext cx="1228725" cy="471487"/>
        </p:xfrm>
        <a:graphic>
          <a:graphicData uri="http://schemas.openxmlformats.org/presentationml/2006/ole">
            <p:oleObj spid="_x0000_s1026" name="Photo Editor Photo" r:id="rId5" imgW="5504762" imgH="1952898" progId="">
              <p:embed/>
            </p:oleObj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4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4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2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7175636-A2FA-4923-9640-3E401BC9484B}" type="datetimeFigureOut">
              <a:rPr lang="zh-CN" altLang="en-US"/>
              <a:pPr>
                <a:defRPr/>
              </a:pPr>
              <a:t>2012-10-12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4" y="635639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4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02D4794-92A6-4B31-829C-3590DB2FD9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平台系统构建方式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传统模式</a:t>
            </a:r>
            <a:endParaRPr lang="zh-CN" altLang="en-US" dirty="0"/>
          </a:p>
        </p:txBody>
      </p:sp>
      <p:sp>
        <p:nvSpPr>
          <p:cNvPr id="168" name="Text Box 70"/>
          <p:cNvSpPr txBox="1">
            <a:spLocks noChangeArrowheads="1"/>
          </p:cNvSpPr>
          <p:nvPr/>
        </p:nvSpPr>
        <p:spPr bwMode="auto">
          <a:xfrm>
            <a:off x="539552" y="806515"/>
            <a:ext cx="8136904" cy="2462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瀑布模式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Waterfall Model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）：软件过程按顺序展开的开发方法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27584" y="1412776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概念构想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55676" y="2084851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形状 67"/>
          <p:cNvCxnSpPr>
            <a:stCxn id="65" idx="3"/>
            <a:endCxn id="66" idx="0"/>
          </p:cNvCxnSpPr>
          <p:nvPr/>
        </p:nvCxnSpPr>
        <p:spPr>
          <a:xfrm>
            <a:off x="1907704" y="1628800"/>
            <a:ext cx="288032" cy="456051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文档 69"/>
          <p:cNvSpPr/>
          <p:nvPr/>
        </p:nvSpPr>
        <p:spPr>
          <a:xfrm>
            <a:off x="7380312" y="1412776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用户需求文档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83768" y="2756926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形状 71"/>
          <p:cNvCxnSpPr>
            <a:stCxn id="66" idx="3"/>
            <a:endCxn id="71" idx="0"/>
          </p:cNvCxnSpPr>
          <p:nvPr/>
        </p:nvCxnSpPr>
        <p:spPr>
          <a:xfrm>
            <a:off x="2735796" y="2300875"/>
            <a:ext cx="288032" cy="456051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文档 74"/>
          <p:cNvSpPr/>
          <p:nvPr/>
        </p:nvSpPr>
        <p:spPr>
          <a:xfrm>
            <a:off x="7380312" y="2029987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软件需求原型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11860" y="3429001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形状 76"/>
          <p:cNvCxnSpPr>
            <a:stCxn id="71" idx="3"/>
            <a:endCxn id="76" idx="0"/>
          </p:cNvCxnSpPr>
          <p:nvPr/>
        </p:nvCxnSpPr>
        <p:spPr>
          <a:xfrm>
            <a:off x="3563888" y="2972950"/>
            <a:ext cx="288032" cy="456051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文档 79"/>
          <p:cNvSpPr/>
          <p:nvPr/>
        </p:nvSpPr>
        <p:spPr>
          <a:xfrm>
            <a:off x="7380312" y="2647198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软件需求原型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Line 74"/>
          <p:cNvSpPr>
            <a:spLocks noChangeShapeType="1"/>
          </p:cNvSpPr>
          <p:nvPr/>
        </p:nvSpPr>
        <p:spPr bwMode="auto">
          <a:xfrm>
            <a:off x="7092280" y="1268760"/>
            <a:ext cx="0" cy="496796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139952" y="4101076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编码实现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流程图: 文档 82"/>
          <p:cNvSpPr/>
          <p:nvPr/>
        </p:nvSpPr>
        <p:spPr>
          <a:xfrm>
            <a:off x="7380312" y="3264409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架构设计文档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流程图: 文档 83"/>
          <p:cNvSpPr/>
          <p:nvPr/>
        </p:nvSpPr>
        <p:spPr>
          <a:xfrm>
            <a:off x="7380312" y="3881620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软件模型设计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流程图: 文档 84"/>
          <p:cNvSpPr/>
          <p:nvPr/>
        </p:nvSpPr>
        <p:spPr>
          <a:xfrm>
            <a:off x="7380312" y="4498831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系统源代码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流程图: 文档 85"/>
          <p:cNvSpPr/>
          <p:nvPr/>
        </p:nvSpPr>
        <p:spPr>
          <a:xfrm>
            <a:off x="7380312" y="5116042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测试文档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流程图: 文档 86"/>
          <p:cNvSpPr/>
          <p:nvPr/>
        </p:nvSpPr>
        <p:spPr>
          <a:xfrm>
            <a:off x="7380312" y="5733256"/>
            <a:ext cx="1152128" cy="360040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部署使用文档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68044" y="4773151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测试校验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96136" y="5445224"/>
            <a:ext cx="1080120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部署上线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形状 91"/>
          <p:cNvCxnSpPr>
            <a:stCxn id="76" idx="3"/>
            <a:endCxn id="82" idx="0"/>
          </p:cNvCxnSpPr>
          <p:nvPr/>
        </p:nvCxnSpPr>
        <p:spPr>
          <a:xfrm>
            <a:off x="4391980" y="3645025"/>
            <a:ext cx="288032" cy="456051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形状 97"/>
          <p:cNvCxnSpPr>
            <a:stCxn id="82" idx="3"/>
            <a:endCxn id="88" idx="0"/>
          </p:cNvCxnSpPr>
          <p:nvPr/>
        </p:nvCxnSpPr>
        <p:spPr>
          <a:xfrm>
            <a:off x="5220072" y="4317100"/>
            <a:ext cx="288032" cy="456051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形状 102"/>
          <p:cNvCxnSpPr>
            <a:stCxn id="88" idx="3"/>
            <a:endCxn id="89" idx="0"/>
          </p:cNvCxnSpPr>
          <p:nvPr/>
        </p:nvCxnSpPr>
        <p:spPr>
          <a:xfrm>
            <a:off x="6048164" y="4989175"/>
            <a:ext cx="288032" cy="456049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4499992" y="1540096"/>
            <a:ext cx="2232248" cy="96949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优点：各阶段明确的检查点，前一段完成后才能继续，只需关注后续阶段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 Box 70"/>
          <p:cNvSpPr txBox="1">
            <a:spLocks noChangeArrowheads="1"/>
          </p:cNvSpPr>
          <p:nvPr/>
        </p:nvSpPr>
        <p:spPr bwMode="auto">
          <a:xfrm>
            <a:off x="755576" y="4869161"/>
            <a:ext cx="2232248" cy="96949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缺点：项目实际成果在最后阶段才能看到，适应需求变更的成本过大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平台系统构建方式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威尔森模式</a:t>
            </a:r>
            <a:endParaRPr lang="zh-CN" altLang="en-US" dirty="0"/>
          </a:p>
        </p:txBody>
      </p:sp>
      <p:sp>
        <p:nvSpPr>
          <p:cNvPr id="65" name="Text Box 70"/>
          <p:cNvSpPr txBox="1">
            <a:spLocks noChangeArrowheads="1"/>
          </p:cNvSpPr>
          <p:nvPr/>
        </p:nvSpPr>
        <p:spPr bwMode="auto">
          <a:xfrm>
            <a:off x="539552" y="806515"/>
            <a:ext cx="7920880" cy="2462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规范性敏捷开发（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Ways Model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）：以需求为核心、迭代、循序渐进的开发方法；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74"/>
          <p:cNvSpPr>
            <a:spLocks noChangeShapeType="1"/>
          </p:cNvSpPr>
          <p:nvPr/>
        </p:nvSpPr>
        <p:spPr bwMode="auto">
          <a:xfrm>
            <a:off x="2771800" y="1196752"/>
            <a:ext cx="0" cy="496796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843808" y="1268760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251853" y="2150858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开发构建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659898" y="3032956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283968" y="4797152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功能发布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11560" y="1268760"/>
            <a:ext cx="792088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cxnSp>
        <p:nvCxnSpPr>
          <p:cNvPr id="74" name="形状 73"/>
          <p:cNvCxnSpPr>
            <a:stCxn id="73" idx="4"/>
            <a:endCxn id="73" idx="2"/>
          </p:cNvCxnSpPr>
          <p:nvPr/>
        </p:nvCxnSpPr>
        <p:spPr>
          <a:xfrm rot="5400000" flipH="1">
            <a:off x="683568" y="1448780"/>
            <a:ext cx="252028" cy="396044"/>
          </a:xfrm>
          <a:prstGeom prst="bentConnector4">
            <a:avLst>
              <a:gd name="adj1" fmla="val -90704"/>
              <a:gd name="adj2" fmla="val 157721"/>
            </a:avLst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3659898" y="3915054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产品文档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Line 74"/>
          <p:cNvSpPr>
            <a:spLocks noChangeShapeType="1"/>
          </p:cNvSpPr>
          <p:nvPr/>
        </p:nvSpPr>
        <p:spPr bwMode="auto">
          <a:xfrm>
            <a:off x="5364088" y="1196752"/>
            <a:ext cx="0" cy="496796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51520" y="3501008"/>
            <a:ext cx="2232248" cy="12926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优点：基于标准软件过程，使用敏捷模式大幅度节约开发周期，且便于系统持续性改善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251520" y="5123800"/>
            <a:ext cx="2232248" cy="96949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缺点：测试投入的工作量将增大，架构规划不能一步到位，需要持续改进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 Box 70"/>
          <p:cNvSpPr txBox="1">
            <a:spLocks noChangeArrowheads="1"/>
          </p:cNvSpPr>
          <p:nvPr/>
        </p:nvSpPr>
        <p:spPr bwMode="auto">
          <a:xfrm>
            <a:off x="395536" y="2051556"/>
            <a:ext cx="576064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持续跟进需求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流程图: 文档 86"/>
          <p:cNvSpPr/>
          <p:nvPr/>
        </p:nvSpPr>
        <p:spPr>
          <a:xfrm>
            <a:off x="1115616" y="2708920"/>
            <a:ext cx="936104" cy="504056"/>
          </a:xfrm>
          <a:prstGeom prst="flowChartDocumen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需求变更及补充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右箭头 87"/>
          <p:cNvSpPr/>
          <p:nvPr/>
        </p:nvSpPr>
        <p:spPr>
          <a:xfrm rot="15155381">
            <a:off x="1032749" y="2118263"/>
            <a:ext cx="624593" cy="228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1680" y="1268760"/>
            <a:ext cx="792088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架构规划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箭头连接符 101"/>
          <p:cNvCxnSpPr>
            <a:stCxn id="73" idx="6"/>
            <a:endCxn id="95" idx="2"/>
          </p:cNvCxnSpPr>
          <p:nvPr/>
        </p:nvCxnSpPr>
        <p:spPr>
          <a:xfrm>
            <a:off x="1403648" y="1520788"/>
            <a:ext cx="288032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9" idx="4"/>
            <a:endCxn id="70" idx="0"/>
          </p:cNvCxnSpPr>
          <p:nvPr/>
        </p:nvCxnSpPr>
        <p:spPr>
          <a:xfrm>
            <a:off x="3311860" y="1772816"/>
            <a:ext cx="408045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0" idx="4"/>
            <a:endCxn id="71" idx="0"/>
          </p:cNvCxnSpPr>
          <p:nvPr/>
        </p:nvCxnSpPr>
        <p:spPr>
          <a:xfrm>
            <a:off x="3719905" y="2654914"/>
            <a:ext cx="408045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形状 114"/>
          <p:cNvCxnSpPr>
            <a:stCxn id="71" idx="6"/>
            <a:endCxn id="72" idx="0"/>
          </p:cNvCxnSpPr>
          <p:nvPr/>
        </p:nvCxnSpPr>
        <p:spPr>
          <a:xfrm>
            <a:off x="4596002" y="3284984"/>
            <a:ext cx="156018" cy="1512168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81" idx="4"/>
            <a:endCxn id="72" idx="0"/>
          </p:cNvCxnSpPr>
          <p:nvPr/>
        </p:nvCxnSpPr>
        <p:spPr>
          <a:xfrm>
            <a:off x="4127950" y="4419110"/>
            <a:ext cx="624070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70"/>
          <p:cNvSpPr txBox="1">
            <a:spLocks noChangeArrowheads="1"/>
          </p:cNvSpPr>
          <p:nvPr/>
        </p:nvSpPr>
        <p:spPr bwMode="auto">
          <a:xfrm>
            <a:off x="8316416" y="1290240"/>
            <a:ext cx="360040" cy="424731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迭代进行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。。。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580112" y="1268760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5988157" y="2150858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开发构建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396202" y="3032956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020272" y="4797152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功能发布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396202" y="3915054"/>
            <a:ext cx="936104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产品文档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0" name="直接箭头连接符 129"/>
          <p:cNvCxnSpPr>
            <a:stCxn id="125" idx="4"/>
            <a:endCxn id="126" idx="0"/>
          </p:cNvCxnSpPr>
          <p:nvPr/>
        </p:nvCxnSpPr>
        <p:spPr>
          <a:xfrm>
            <a:off x="6048164" y="1772816"/>
            <a:ext cx="408045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26" idx="4"/>
            <a:endCxn id="127" idx="0"/>
          </p:cNvCxnSpPr>
          <p:nvPr/>
        </p:nvCxnSpPr>
        <p:spPr>
          <a:xfrm>
            <a:off x="6456209" y="2654914"/>
            <a:ext cx="408045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形状 131"/>
          <p:cNvCxnSpPr>
            <a:stCxn id="127" idx="6"/>
            <a:endCxn id="128" idx="0"/>
          </p:cNvCxnSpPr>
          <p:nvPr/>
        </p:nvCxnSpPr>
        <p:spPr>
          <a:xfrm>
            <a:off x="7332306" y="3284984"/>
            <a:ext cx="156018" cy="1512168"/>
          </a:xfrm>
          <a:prstGeom prst="bentConnector2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9" idx="4"/>
            <a:endCxn id="128" idx="0"/>
          </p:cNvCxnSpPr>
          <p:nvPr/>
        </p:nvCxnSpPr>
        <p:spPr>
          <a:xfrm>
            <a:off x="6864254" y="4419110"/>
            <a:ext cx="624070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74"/>
          <p:cNvSpPr>
            <a:spLocks noChangeShapeType="1"/>
          </p:cNvSpPr>
          <p:nvPr/>
        </p:nvSpPr>
        <p:spPr bwMode="auto">
          <a:xfrm>
            <a:off x="8100392" y="1196752"/>
            <a:ext cx="0" cy="496796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项目执行时间：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V="1">
            <a:off x="817056" y="1457297"/>
            <a:ext cx="7734861" cy="1598"/>
          </a:xfrm>
          <a:prstGeom prst="line">
            <a:avLst/>
          </a:prstGeom>
          <a:noFill/>
          <a:ln w="22225">
            <a:solidFill>
              <a:schemeClr val="accent1">
                <a:lumMod val="75000"/>
              </a:schemeClr>
            </a:solidFill>
            <a:round/>
            <a:headEnd/>
            <a:tailEnd type="triangle" w="sm" len="med"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817056" y="19151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9" name="Line 43"/>
          <p:cNvSpPr>
            <a:spLocks noChangeShapeType="1"/>
          </p:cNvSpPr>
          <p:nvPr/>
        </p:nvSpPr>
        <p:spPr bwMode="auto">
          <a:xfrm>
            <a:off x="817056" y="23714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0" name="Line 44"/>
          <p:cNvSpPr>
            <a:spLocks noChangeShapeType="1"/>
          </p:cNvSpPr>
          <p:nvPr/>
        </p:nvSpPr>
        <p:spPr bwMode="auto">
          <a:xfrm>
            <a:off x="817056" y="28277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7558284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5" name="Line 46"/>
          <p:cNvSpPr>
            <a:spLocks noChangeShapeType="1"/>
          </p:cNvSpPr>
          <p:nvPr/>
        </p:nvSpPr>
        <p:spPr bwMode="auto">
          <a:xfrm>
            <a:off x="8000786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8" name="Text Box 70"/>
          <p:cNvSpPr txBox="1">
            <a:spLocks noChangeArrowheads="1"/>
          </p:cNvSpPr>
          <p:nvPr/>
        </p:nvSpPr>
        <p:spPr bwMode="auto">
          <a:xfrm>
            <a:off x="832393" y="873090"/>
            <a:ext cx="1368000" cy="54000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大众品牌网络信息平台系统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74"/>
          <p:cNvSpPr>
            <a:spLocks noChangeShapeType="1"/>
          </p:cNvSpPr>
          <p:nvPr/>
        </p:nvSpPr>
        <p:spPr bwMode="auto">
          <a:xfrm>
            <a:off x="2248200" y="873090"/>
            <a:ext cx="0" cy="53280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0" name="Line 39"/>
          <p:cNvSpPr>
            <a:spLocks noChangeShapeType="1"/>
          </p:cNvSpPr>
          <p:nvPr/>
        </p:nvSpPr>
        <p:spPr bwMode="auto">
          <a:xfrm>
            <a:off x="6230763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1" name="Line 45"/>
          <p:cNvSpPr>
            <a:spLocks noChangeShapeType="1"/>
          </p:cNvSpPr>
          <p:nvPr/>
        </p:nvSpPr>
        <p:spPr bwMode="auto">
          <a:xfrm>
            <a:off x="2690707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2" name="Line 46"/>
          <p:cNvSpPr>
            <a:spLocks noChangeShapeType="1"/>
          </p:cNvSpPr>
          <p:nvPr/>
        </p:nvSpPr>
        <p:spPr bwMode="auto">
          <a:xfrm>
            <a:off x="3133214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3" name="Line 47"/>
          <p:cNvSpPr>
            <a:spLocks noChangeShapeType="1"/>
          </p:cNvSpPr>
          <p:nvPr/>
        </p:nvSpPr>
        <p:spPr bwMode="auto">
          <a:xfrm>
            <a:off x="3575721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4" name="Line 48"/>
          <p:cNvSpPr>
            <a:spLocks noChangeShapeType="1"/>
          </p:cNvSpPr>
          <p:nvPr/>
        </p:nvSpPr>
        <p:spPr bwMode="auto">
          <a:xfrm>
            <a:off x="4460735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5" name="Line 49"/>
          <p:cNvSpPr>
            <a:spLocks noChangeShapeType="1"/>
          </p:cNvSpPr>
          <p:nvPr/>
        </p:nvSpPr>
        <p:spPr bwMode="auto">
          <a:xfrm>
            <a:off x="4903242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6" name="Line 50"/>
          <p:cNvSpPr>
            <a:spLocks noChangeShapeType="1"/>
          </p:cNvSpPr>
          <p:nvPr/>
        </p:nvSpPr>
        <p:spPr bwMode="auto">
          <a:xfrm>
            <a:off x="5345749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>
            <a:off x="4018228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6673270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9" name="Line 53"/>
          <p:cNvSpPr>
            <a:spLocks noChangeShapeType="1"/>
          </p:cNvSpPr>
          <p:nvPr/>
        </p:nvSpPr>
        <p:spPr bwMode="auto">
          <a:xfrm>
            <a:off x="7115777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0" name="Line 67"/>
          <p:cNvSpPr>
            <a:spLocks noChangeShapeType="1"/>
          </p:cNvSpPr>
          <p:nvPr/>
        </p:nvSpPr>
        <p:spPr bwMode="auto">
          <a:xfrm>
            <a:off x="5788256" y="1092168"/>
            <a:ext cx="0" cy="511200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1" name="Line 42"/>
          <p:cNvSpPr>
            <a:spLocks noChangeShapeType="1"/>
          </p:cNvSpPr>
          <p:nvPr/>
        </p:nvSpPr>
        <p:spPr bwMode="auto">
          <a:xfrm>
            <a:off x="817056" y="32840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817056" y="37403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3" name="Line 44"/>
          <p:cNvSpPr>
            <a:spLocks noChangeShapeType="1"/>
          </p:cNvSpPr>
          <p:nvPr/>
        </p:nvSpPr>
        <p:spPr bwMode="auto">
          <a:xfrm>
            <a:off x="817056" y="4196695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4" name="Line 44"/>
          <p:cNvSpPr>
            <a:spLocks noChangeShapeType="1"/>
          </p:cNvSpPr>
          <p:nvPr/>
        </p:nvSpPr>
        <p:spPr bwMode="auto">
          <a:xfrm>
            <a:off x="817056" y="4652997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2374597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2820128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3265659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3711190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4156721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4602252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5006720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5452251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5897782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343313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6788844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11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234375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12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679906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8125436" y="1124744"/>
            <a:ext cx="199417" cy="216000"/>
          </a:xfrm>
          <a:prstGeom prst="rect">
            <a:avLst/>
          </a:prstGeom>
          <a:noFill/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746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1"/>
                </a:solidFill>
              </a:rPr>
              <a:t>14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29950" y="15493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项目沟通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15954" y="200499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竞品网络数据调研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Line 218"/>
          <p:cNvSpPr>
            <a:spLocks noChangeShapeType="1"/>
          </p:cNvSpPr>
          <p:nvPr/>
        </p:nvSpPr>
        <p:spPr bwMode="auto">
          <a:xfrm>
            <a:off x="2322250" y="1700808"/>
            <a:ext cx="3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3" name="Line 218"/>
          <p:cNvSpPr>
            <a:spLocks noChangeShapeType="1"/>
          </p:cNvSpPr>
          <p:nvPr/>
        </p:nvSpPr>
        <p:spPr bwMode="auto">
          <a:xfrm>
            <a:off x="2713583" y="2589201"/>
            <a:ext cx="17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4" name="Line 218"/>
          <p:cNvSpPr>
            <a:spLocks noChangeShapeType="1"/>
          </p:cNvSpPr>
          <p:nvPr/>
        </p:nvSpPr>
        <p:spPr bwMode="auto">
          <a:xfrm>
            <a:off x="2341270" y="2151045"/>
            <a:ext cx="12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5" name="Line 218"/>
          <p:cNvSpPr>
            <a:spLocks noChangeShapeType="1"/>
          </p:cNvSpPr>
          <p:nvPr/>
        </p:nvSpPr>
        <p:spPr bwMode="auto">
          <a:xfrm>
            <a:off x="2519840" y="3429000"/>
            <a:ext cx="395976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14411" y="34075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系统需求沟通确认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29956" y="38340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29954" y="43204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系统开发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429950" y="47311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67525" y="51571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部署试行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Line 44"/>
          <p:cNvSpPr>
            <a:spLocks noChangeShapeType="1"/>
          </p:cNvSpPr>
          <p:nvPr/>
        </p:nvSpPr>
        <p:spPr bwMode="auto">
          <a:xfrm>
            <a:off x="817056" y="5091153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2" name="Line 44"/>
          <p:cNvSpPr>
            <a:spLocks noChangeShapeType="1"/>
          </p:cNvSpPr>
          <p:nvPr/>
        </p:nvSpPr>
        <p:spPr bwMode="auto">
          <a:xfrm>
            <a:off x="817056" y="5492796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1429953" y="556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正式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Line 218"/>
          <p:cNvSpPr>
            <a:spLocks noChangeShapeType="1"/>
          </p:cNvSpPr>
          <p:nvPr/>
        </p:nvSpPr>
        <p:spPr bwMode="auto">
          <a:xfrm>
            <a:off x="3144557" y="3063870"/>
            <a:ext cx="1332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7" name="Line 44"/>
          <p:cNvSpPr>
            <a:spLocks noChangeShapeType="1"/>
          </p:cNvSpPr>
          <p:nvPr/>
        </p:nvSpPr>
        <p:spPr bwMode="auto">
          <a:xfrm>
            <a:off x="817056" y="5948397"/>
            <a:ext cx="7701151" cy="0"/>
          </a:xfrm>
          <a:prstGeom prst="line">
            <a:avLst/>
          </a:prstGeom>
          <a:noFill/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8" name="Line 218"/>
          <p:cNvSpPr>
            <a:spLocks noChangeShapeType="1"/>
          </p:cNvSpPr>
          <p:nvPr/>
        </p:nvSpPr>
        <p:spPr bwMode="auto">
          <a:xfrm>
            <a:off x="2951960" y="3861048"/>
            <a:ext cx="1260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9" name="Line 218"/>
          <p:cNvSpPr>
            <a:spLocks noChangeShapeType="1"/>
          </p:cNvSpPr>
          <p:nvPr/>
        </p:nvSpPr>
        <p:spPr bwMode="auto">
          <a:xfrm>
            <a:off x="3563888" y="4365104"/>
            <a:ext cx="864096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0" name="Line 218"/>
          <p:cNvSpPr>
            <a:spLocks noChangeShapeType="1"/>
          </p:cNvSpPr>
          <p:nvPr/>
        </p:nvSpPr>
        <p:spPr bwMode="auto">
          <a:xfrm>
            <a:off x="4067944" y="4797152"/>
            <a:ext cx="8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3" name="Freeform 455"/>
          <p:cNvSpPr>
            <a:spLocks/>
          </p:cNvSpPr>
          <p:nvPr/>
        </p:nvSpPr>
        <p:spPr bwMode="auto">
          <a:xfrm rot="16200000">
            <a:off x="-377858" y="4592197"/>
            <a:ext cx="2359219" cy="134103"/>
          </a:xfrm>
          <a:custGeom>
            <a:avLst/>
            <a:gdLst>
              <a:gd name="T0" fmla="*/ 0 w 3289"/>
              <a:gd name="T1" fmla="*/ 2147483647 h 113"/>
              <a:gd name="T2" fmla="*/ 0 w 3289"/>
              <a:gd name="T3" fmla="*/ 0 h 113"/>
              <a:gd name="T4" fmla="*/ 2147483647 w 3289"/>
              <a:gd name="T5" fmla="*/ 0 h 113"/>
              <a:gd name="T6" fmla="*/ 2147483647 w 328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89"/>
              <a:gd name="T13" fmla="*/ 0 h 113"/>
              <a:gd name="T14" fmla="*/ 3289 w 328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9" h="113">
                <a:moveTo>
                  <a:pt x="0" y="113"/>
                </a:moveTo>
                <a:lnTo>
                  <a:pt x="0" y="0"/>
                </a:lnTo>
                <a:lnTo>
                  <a:pt x="3289" y="0"/>
                </a:lnTo>
                <a:lnTo>
                  <a:pt x="3289" y="113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34"/>
          <p:cNvSpPr>
            <a:spLocks noChangeArrowheads="1"/>
          </p:cNvSpPr>
          <p:nvPr/>
        </p:nvSpPr>
        <p:spPr bwMode="auto">
          <a:xfrm rot="5400000">
            <a:off x="-572913" y="4495366"/>
            <a:ext cx="2237549" cy="303386"/>
          </a:xfrm>
          <a:prstGeom prst="rect">
            <a:avLst/>
          </a:prstGeom>
          <a:solidFill>
            <a:srgbClr val="4A6F8A"/>
          </a:solidFill>
          <a:ln w="9525" algn="ctr">
            <a:noFill/>
            <a:miter lim="800000"/>
            <a:headEnd/>
            <a:tailEnd/>
          </a:ln>
        </p:spPr>
        <p:txBody>
          <a:bodyPr vert="vert270" anchor="ctr"/>
          <a:lstStyle/>
          <a:p>
            <a:pPr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网络信息平台系统构建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5960" y="24431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土地租赁价格调研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2827" y="28447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宏微观经济、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政策数据梳理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Line 218"/>
          <p:cNvSpPr>
            <a:spLocks noChangeShapeType="1"/>
          </p:cNvSpPr>
          <p:nvPr/>
        </p:nvSpPr>
        <p:spPr bwMode="auto">
          <a:xfrm>
            <a:off x="3835495" y="4077072"/>
            <a:ext cx="3256785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6" name="Line 218"/>
          <p:cNvSpPr>
            <a:spLocks noChangeShapeType="1"/>
          </p:cNvSpPr>
          <p:nvPr/>
        </p:nvSpPr>
        <p:spPr bwMode="auto">
          <a:xfrm>
            <a:off x="2807944" y="3645024"/>
            <a:ext cx="3708272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3808" y="328498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总体需求访谈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4208" y="35120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持续跟进需求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11961" y="372806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总体架构设计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20272" y="39440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架构持续改良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218"/>
          <p:cNvSpPr>
            <a:spLocks noChangeShapeType="1"/>
          </p:cNvSpPr>
          <p:nvPr/>
        </p:nvSpPr>
        <p:spPr bwMode="auto">
          <a:xfrm>
            <a:off x="3995936" y="4509120"/>
            <a:ext cx="1008112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2" name="Line 218"/>
          <p:cNvSpPr>
            <a:spLocks noChangeShapeType="1"/>
          </p:cNvSpPr>
          <p:nvPr/>
        </p:nvSpPr>
        <p:spPr bwMode="auto">
          <a:xfrm>
            <a:off x="4860032" y="4365104"/>
            <a:ext cx="864096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3" name="Line 218"/>
          <p:cNvSpPr>
            <a:spLocks noChangeShapeType="1"/>
          </p:cNvSpPr>
          <p:nvPr/>
        </p:nvSpPr>
        <p:spPr bwMode="auto">
          <a:xfrm>
            <a:off x="5292080" y="4509120"/>
            <a:ext cx="1008112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4" name="Line 218"/>
          <p:cNvSpPr>
            <a:spLocks noChangeShapeType="1"/>
          </p:cNvSpPr>
          <p:nvPr/>
        </p:nvSpPr>
        <p:spPr bwMode="auto">
          <a:xfrm>
            <a:off x="6228184" y="4365104"/>
            <a:ext cx="864096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" name="Line 218"/>
          <p:cNvSpPr>
            <a:spLocks noChangeShapeType="1"/>
          </p:cNvSpPr>
          <p:nvPr/>
        </p:nvSpPr>
        <p:spPr bwMode="auto">
          <a:xfrm>
            <a:off x="6660232" y="4509120"/>
            <a:ext cx="1008112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0352" y="42930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迭代开发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Line 218"/>
          <p:cNvSpPr>
            <a:spLocks noChangeShapeType="1"/>
          </p:cNvSpPr>
          <p:nvPr/>
        </p:nvSpPr>
        <p:spPr bwMode="auto">
          <a:xfrm>
            <a:off x="4464080" y="4941168"/>
            <a:ext cx="82800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8" name="Line 218"/>
          <p:cNvSpPr>
            <a:spLocks noChangeShapeType="1"/>
          </p:cNvSpPr>
          <p:nvPr/>
        </p:nvSpPr>
        <p:spPr bwMode="auto">
          <a:xfrm>
            <a:off x="5328176" y="4797152"/>
            <a:ext cx="8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9" name="Line 218"/>
          <p:cNvSpPr>
            <a:spLocks noChangeShapeType="1"/>
          </p:cNvSpPr>
          <p:nvPr/>
        </p:nvSpPr>
        <p:spPr bwMode="auto">
          <a:xfrm>
            <a:off x="5760224" y="4941168"/>
            <a:ext cx="82800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0" name="Line 218"/>
          <p:cNvSpPr>
            <a:spLocks noChangeShapeType="1"/>
          </p:cNvSpPr>
          <p:nvPr/>
        </p:nvSpPr>
        <p:spPr bwMode="auto">
          <a:xfrm>
            <a:off x="6624320" y="4797152"/>
            <a:ext cx="828000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1" name="Line 218"/>
          <p:cNvSpPr>
            <a:spLocks noChangeShapeType="1"/>
          </p:cNvSpPr>
          <p:nvPr/>
        </p:nvSpPr>
        <p:spPr bwMode="auto">
          <a:xfrm>
            <a:off x="7056368" y="4941168"/>
            <a:ext cx="82800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40352" y="47361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交叉测试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>
            <a:off x="5292080" y="5229200"/>
            <a:ext cx="144016" cy="144016"/>
          </a:xfrm>
          <a:prstGeom prst="triangl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4" name="等腰三角形 83"/>
          <p:cNvSpPr/>
          <p:nvPr/>
        </p:nvSpPr>
        <p:spPr>
          <a:xfrm>
            <a:off x="5824939" y="5229200"/>
            <a:ext cx="144016" cy="144016"/>
          </a:xfrm>
          <a:prstGeom prst="triangl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5" name="等腰三角形 84"/>
          <p:cNvSpPr/>
          <p:nvPr/>
        </p:nvSpPr>
        <p:spPr>
          <a:xfrm>
            <a:off x="6357798" y="5229200"/>
            <a:ext cx="144016" cy="144016"/>
          </a:xfrm>
          <a:prstGeom prst="triangl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6" name="等腰三角形 85"/>
          <p:cNvSpPr/>
          <p:nvPr/>
        </p:nvSpPr>
        <p:spPr>
          <a:xfrm>
            <a:off x="6890657" y="5229200"/>
            <a:ext cx="144016" cy="144016"/>
          </a:xfrm>
          <a:prstGeom prst="triangl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7423516" y="5229200"/>
            <a:ext cx="144016" cy="144016"/>
          </a:xfrm>
          <a:prstGeom prst="triangl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8" name="等腰三角形 87"/>
          <p:cNvSpPr/>
          <p:nvPr/>
        </p:nvSpPr>
        <p:spPr>
          <a:xfrm>
            <a:off x="7956376" y="5229200"/>
            <a:ext cx="144016" cy="144016"/>
          </a:xfrm>
          <a:prstGeom prst="triangl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9" name="五角星 88"/>
          <p:cNvSpPr/>
          <p:nvPr/>
        </p:nvSpPr>
        <p:spPr>
          <a:xfrm>
            <a:off x="8244408" y="5661248"/>
            <a:ext cx="216024" cy="216024"/>
          </a:xfrm>
          <a:prstGeom prst="star5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平台</a:t>
            </a:r>
            <a:r>
              <a:rPr lang="zh-CN" altLang="en-US" dirty="0" smtClean="0"/>
              <a:t>构建总体资源计划</a:t>
            </a:r>
            <a:endParaRPr lang="zh-CN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395536" y="764704"/>
          <a:ext cx="8280921" cy="599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93"/>
                <a:gridCol w="2115564"/>
                <a:gridCol w="1505154"/>
                <a:gridCol w="791744"/>
                <a:gridCol w="1329783"/>
                <a:gridCol w="1329783"/>
              </a:tblGrid>
              <a:tr h="67486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项目事项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资源配备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工作量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人日）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以迭代方式推动需要工作日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备注说明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20078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项目管理及各类事项协调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项目经理*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40284"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需求分析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需求总体沟通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资深业务咨询师*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4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各模块需求细化及原型设计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需求分析师*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0284"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系统规划及设计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总体架构设计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系统架构师*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最早于第二工作周下半周启动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4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系统分析及设计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系统分析师*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7209"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系统构建及测试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数据输入类功能开发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最早于第三工作周下半周启动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4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地图展示类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功能开发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报表展示类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功能开发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单元测试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97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868">
                <a:tc rowSpan="2" grid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培训及部署上线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培训实施工程师*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0661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配置管理工程师*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本案系统平台</a:t>
            </a:r>
            <a:r>
              <a:rPr lang="zh-CN" altLang="en-US" dirty="0" smtClean="0"/>
              <a:t>构建补充说明</a:t>
            </a:r>
            <a:endParaRPr lang="zh-CN" altLang="en-US" dirty="0"/>
          </a:p>
        </p:txBody>
      </p:sp>
      <p:sp>
        <p:nvSpPr>
          <p:cNvPr id="92" name="Text Box 70"/>
          <p:cNvSpPr txBox="1">
            <a:spLocks noChangeArrowheads="1"/>
          </p:cNvSpPr>
          <p:nvPr/>
        </p:nvSpPr>
        <p:spPr bwMode="auto">
          <a:xfrm>
            <a:off x="395536" y="836712"/>
            <a:ext cx="8136904" cy="49859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平台构建难点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系统架构方面：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地理数据的整合；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地图分析平台的集成；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业务需求方面：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理论网点算法的实现；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行车范围的地图展现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平台风险事项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平台整体规划：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功能范围在短期内实现的压力风险；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业务需求方面：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经销商责任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区域示意地图的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需求风险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经销商销售车辆流向图的需求风险；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48048</TotalTime>
  <Words>503</Words>
  <Application>Microsoft Office PowerPoint</Application>
  <PresentationFormat>全屏显示(4:3)</PresentationFormat>
  <Paragraphs>152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Photo Editor Photo</vt:lpstr>
      <vt:lpstr>平台系统构建方式—传统模式</vt:lpstr>
      <vt:lpstr>平台系统构建方式—威尔森模式</vt:lpstr>
      <vt:lpstr>项目执行时间：14周</vt:lpstr>
      <vt:lpstr>系统平台构建总体资源计划</vt:lpstr>
      <vt:lpstr>本案系统平台构建补充说明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一汽-大众品牌网络服务20121010</dc:title>
  <dc:creator>WAYS</dc:creator>
  <dc:description>项目执行时间：14周</dc:description>
  <cp:lastModifiedBy>public</cp:lastModifiedBy>
  <cp:revision>5855</cp:revision>
  <cp:lastPrinted>1601-01-01T00:00:00Z</cp:lastPrinted>
  <dcterms:created xsi:type="dcterms:W3CDTF">2009-09-22T14:48:25Z</dcterms:created>
  <dcterms:modified xsi:type="dcterms:W3CDTF">2012-10-12T07:38:35Z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  <property fmtid="{D5CDD505-2E9C-101B-9397-08002B2CF9AE}" pid="4" name="Presentation">
    <vt:lpwstr>一汽-大众品牌网络服务20121010</vt:lpwstr>
  </property>
  <property fmtid="{D5CDD505-2E9C-101B-9397-08002B2CF9AE}" pid="5" name="SlideDescription">
    <vt:lpwstr>项目执行时间：14周</vt:lpwstr>
  </property>
</Properties>
</file>