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9" r:id="rId2"/>
    <p:sldId id="287" r:id="rId3"/>
    <p:sldId id="288" r:id="rId4"/>
    <p:sldId id="289" r:id="rId5"/>
    <p:sldId id="312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11" r:id="rId16"/>
    <p:sldId id="301" r:id="rId17"/>
    <p:sldId id="302" r:id="rId18"/>
    <p:sldId id="303" r:id="rId19"/>
    <p:sldId id="31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36" autoAdjust="0"/>
  </p:normalViewPr>
  <p:slideViewPr>
    <p:cSldViewPr>
      <p:cViewPr varScale="1">
        <p:scale>
          <a:sx n="62" d="100"/>
          <a:sy n="6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/>
              <a:t>景气</a:t>
            </a:r>
            <a:r>
              <a:rPr lang="zh-CN" altLang="en-US" dirty="0" smtClean="0"/>
              <a:t>指数预警</a:t>
            </a:r>
            <a:endParaRPr lang="zh-CN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景气指数</c:v>
                </c:pt>
              </c:strCache>
            </c:strRef>
          </c:tx>
          <c:marker>
            <c:symbol val="circle"/>
            <c:size val="7"/>
            <c:spPr>
              <a:solidFill>
                <a:schemeClr val="bg1"/>
              </a:solidFill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6.8</c:v>
                </c:pt>
                <c:pt idx="5">
                  <c:v>3.8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884736"/>
        <c:axId val="192886272"/>
      </c:lineChart>
      <c:catAx>
        <c:axId val="192884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2886272"/>
        <c:crosses val="autoZero"/>
        <c:auto val="1"/>
        <c:lblAlgn val="ctr"/>
        <c:lblOffset val="100"/>
        <c:noMultiLvlLbl val="0"/>
      </c:catAx>
      <c:valAx>
        <c:axId val="192886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2884736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4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811973825324275E-2"/>
          <c:y val="7.01119454013506E-2"/>
          <c:w val="0.91602090774978162"/>
          <c:h val="0.7938127555315958"/>
        </c:manualLayout>
      </c:layout>
      <c:lineChart>
        <c:grouping val="standard"/>
        <c:varyColors val="0"/>
        <c:ser>
          <c:idx val="3"/>
          <c:order val="0"/>
          <c:tx>
            <c:strRef>
              <c:f>Sheet1!$C$1</c:f>
              <c:strCache>
                <c:ptCount val="1"/>
                <c:pt idx="0">
                  <c:v>总体</c:v>
                </c:pt>
              </c:strCache>
            </c:strRef>
          </c:tx>
          <c:spPr>
            <a:ln w="285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lt1"/>
              </a:solidFill>
              <a:ln w="12700"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multiLvlStrRef>
              <c:f>Sheet1!$A$2:$B$25</c:f>
              <c:multiLvlStrCache>
                <c:ptCount val="24"/>
                <c:lvl>
                  <c:pt idx="0">
                    <c:v>9</c:v>
                  </c:pt>
                  <c:pt idx="1">
                    <c:v>10</c:v>
                  </c:pt>
                  <c:pt idx="2">
                    <c:v>11</c:v>
                  </c:pt>
                  <c:pt idx="3">
                    <c:v>12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4</c:v>
                  </c:pt>
                  <c:pt idx="8">
                    <c:v>5</c:v>
                  </c:pt>
                  <c:pt idx="9">
                    <c:v>6</c:v>
                  </c:pt>
                  <c:pt idx="10">
                    <c:v>7</c:v>
                  </c:pt>
                  <c:pt idx="11">
                    <c:v>8</c:v>
                  </c:pt>
                  <c:pt idx="12">
                    <c:v>9</c:v>
                  </c:pt>
                  <c:pt idx="13">
                    <c:v>10</c:v>
                  </c:pt>
                  <c:pt idx="14">
                    <c:v>11</c:v>
                  </c:pt>
                  <c:pt idx="15">
                    <c:v>12</c:v>
                  </c:pt>
                  <c:pt idx="16">
                    <c:v>1</c:v>
                  </c:pt>
                  <c:pt idx="17">
                    <c:v>2</c:v>
                  </c:pt>
                  <c:pt idx="18">
                    <c:v>3</c:v>
                  </c:pt>
                  <c:pt idx="19">
                    <c:v>4</c:v>
                  </c:pt>
                  <c:pt idx="20">
                    <c:v>5</c:v>
                  </c:pt>
                  <c:pt idx="21">
                    <c:v>6</c:v>
                  </c:pt>
                  <c:pt idx="22">
                    <c:v>7</c:v>
                  </c:pt>
                  <c:pt idx="23">
                    <c:v>8</c:v>
                  </c:pt>
                </c:lvl>
                <c:lvl>
                  <c:pt idx="0">
                    <c:v>2010年</c:v>
                  </c:pt>
                  <c:pt idx="4">
                    <c:v>2011年</c:v>
                  </c:pt>
                  <c:pt idx="16">
                    <c:v>2012年</c:v>
                  </c:pt>
                </c:lvl>
              </c:multiLvlStrCache>
            </c:multiLvlStrRef>
          </c:cat>
          <c:val>
            <c:numRef>
              <c:f>Sheet1!$C$2:$C$25</c:f>
              <c:numCache>
                <c:formatCode>0.0000</c:formatCode>
                <c:ptCount val="24"/>
                <c:pt idx="0">
                  <c:v>1</c:v>
                </c:pt>
                <c:pt idx="1">
                  <c:v>0.97572880267922735</c:v>
                </c:pt>
                <c:pt idx="2">
                  <c:v>0.9709252068099451</c:v>
                </c:pt>
                <c:pt idx="3">
                  <c:v>0.98091208224695625</c:v>
                </c:pt>
                <c:pt idx="4">
                  <c:v>0.98781036503235675</c:v>
                </c:pt>
                <c:pt idx="5">
                  <c:v>0.98567896281068024</c:v>
                </c:pt>
                <c:pt idx="6">
                  <c:v>0.98225198989930085</c:v>
                </c:pt>
                <c:pt idx="7">
                  <c:v>0.98587899958615077</c:v>
                </c:pt>
                <c:pt idx="8">
                  <c:v>0.98796880186581248</c:v>
                </c:pt>
                <c:pt idx="9">
                  <c:v>0.98332727894452387</c:v>
                </c:pt>
                <c:pt idx="10">
                  <c:v>0.97687805897334345</c:v>
                </c:pt>
                <c:pt idx="11">
                  <c:v>0.97421974741711115</c:v>
                </c:pt>
                <c:pt idx="12">
                  <c:v>0.97606483761342067</c:v>
                </c:pt>
                <c:pt idx="13">
                  <c:v>0.97873641981438664</c:v>
                </c:pt>
                <c:pt idx="14">
                  <c:v>0.97750015798298751</c:v>
                </c:pt>
                <c:pt idx="15">
                  <c:v>0.98297818578696805</c:v>
                </c:pt>
                <c:pt idx="16">
                  <c:v>0.98627519943517494</c:v>
                </c:pt>
                <c:pt idx="17">
                  <c:v>0.98561864975878755</c:v>
                </c:pt>
                <c:pt idx="18">
                  <c:v>0.98358585269675014</c:v>
                </c:pt>
                <c:pt idx="19">
                  <c:v>0.98184545525895761</c:v>
                </c:pt>
                <c:pt idx="20">
                  <c:v>0.97203479251054503</c:v>
                </c:pt>
                <c:pt idx="21">
                  <c:v>0.97272531031490816</c:v>
                </c:pt>
                <c:pt idx="22">
                  <c:v>0.96710000000000029</c:v>
                </c:pt>
                <c:pt idx="23">
                  <c:v>0.96519999999999995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中低级</c:v>
                </c:pt>
              </c:strCache>
            </c:strRef>
          </c:tx>
          <c:spPr>
            <a:ln w="28575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triangle"/>
            <c:size val="5"/>
            <c:spPr>
              <a:solidFill>
                <a:schemeClr val="lt1"/>
              </a:solidFill>
              <a:ln w="16112"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multiLvlStrRef>
              <c:f>Sheet1!$A$2:$B$25</c:f>
              <c:multiLvlStrCache>
                <c:ptCount val="24"/>
                <c:lvl>
                  <c:pt idx="0">
                    <c:v>9</c:v>
                  </c:pt>
                  <c:pt idx="1">
                    <c:v>10</c:v>
                  </c:pt>
                  <c:pt idx="2">
                    <c:v>11</c:v>
                  </c:pt>
                  <c:pt idx="3">
                    <c:v>12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4</c:v>
                  </c:pt>
                  <c:pt idx="8">
                    <c:v>5</c:v>
                  </c:pt>
                  <c:pt idx="9">
                    <c:v>6</c:v>
                  </c:pt>
                  <c:pt idx="10">
                    <c:v>7</c:v>
                  </c:pt>
                  <c:pt idx="11">
                    <c:v>8</c:v>
                  </c:pt>
                  <c:pt idx="12">
                    <c:v>9</c:v>
                  </c:pt>
                  <c:pt idx="13">
                    <c:v>10</c:v>
                  </c:pt>
                  <c:pt idx="14">
                    <c:v>11</c:v>
                  </c:pt>
                  <c:pt idx="15">
                    <c:v>12</c:v>
                  </c:pt>
                  <c:pt idx="16">
                    <c:v>1</c:v>
                  </c:pt>
                  <c:pt idx="17">
                    <c:v>2</c:v>
                  </c:pt>
                  <c:pt idx="18">
                    <c:v>3</c:v>
                  </c:pt>
                  <c:pt idx="19">
                    <c:v>4</c:v>
                  </c:pt>
                  <c:pt idx="20">
                    <c:v>5</c:v>
                  </c:pt>
                  <c:pt idx="21">
                    <c:v>6</c:v>
                  </c:pt>
                  <c:pt idx="22">
                    <c:v>7</c:v>
                  </c:pt>
                  <c:pt idx="23">
                    <c:v>8</c:v>
                  </c:pt>
                </c:lvl>
                <c:lvl>
                  <c:pt idx="0">
                    <c:v>2010年</c:v>
                  </c:pt>
                  <c:pt idx="4">
                    <c:v>2011年</c:v>
                  </c:pt>
                  <c:pt idx="16">
                    <c:v>2012年</c:v>
                  </c:pt>
                </c:lvl>
              </c:multiLvlStrCache>
            </c:multiLvlStrRef>
          </c:cat>
          <c:val>
            <c:numRef>
              <c:f>Sheet1!$F$2:$F$25</c:f>
              <c:numCache>
                <c:formatCode>0.0000</c:formatCode>
                <c:ptCount val="24"/>
                <c:pt idx="0">
                  <c:v>1</c:v>
                </c:pt>
                <c:pt idx="1">
                  <c:v>0.95510153301084344</c:v>
                </c:pt>
                <c:pt idx="2">
                  <c:v>0.94707848890501933</c:v>
                </c:pt>
                <c:pt idx="3">
                  <c:v>0.95141990592803727</c:v>
                </c:pt>
                <c:pt idx="4">
                  <c:v>0.9582049086821155</c:v>
                </c:pt>
                <c:pt idx="5">
                  <c:v>0.95532995539255161</c:v>
                </c:pt>
                <c:pt idx="6">
                  <c:v>0.94309223187141222</c:v>
                </c:pt>
                <c:pt idx="7">
                  <c:v>0.9435833246244455</c:v>
                </c:pt>
                <c:pt idx="8">
                  <c:v>0.94886493830896468</c:v>
                </c:pt>
                <c:pt idx="9">
                  <c:v>0.94474278347601803</c:v>
                </c:pt>
                <c:pt idx="10">
                  <c:v>0.93455765646222089</c:v>
                </c:pt>
                <c:pt idx="11">
                  <c:v>0.93314741747371055</c:v>
                </c:pt>
                <c:pt idx="12">
                  <c:v>0.97896438922494899</c:v>
                </c:pt>
                <c:pt idx="13">
                  <c:v>0.99593323681454249</c:v>
                </c:pt>
                <c:pt idx="14">
                  <c:v>0.99803575011293244</c:v>
                </c:pt>
                <c:pt idx="15">
                  <c:v>1.0188209651326574</c:v>
                </c:pt>
                <c:pt idx="16">
                  <c:v>1.0182198145425791</c:v>
                </c:pt>
                <c:pt idx="17">
                  <c:v>1.0275169692321457</c:v>
                </c:pt>
                <c:pt idx="18">
                  <c:v>1.0147983295319511</c:v>
                </c:pt>
                <c:pt idx="19">
                  <c:v>1.0122484838506371</c:v>
                </c:pt>
                <c:pt idx="20">
                  <c:v>1.011482693838764</c:v>
                </c:pt>
                <c:pt idx="21">
                  <c:v>1.0040875824440605</c:v>
                </c:pt>
                <c:pt idx="22">
                  <c:v>0.99629999999999996</c:v>
                </c:pt>
                <c:pt idx="23">
                  <c:v>0.99390000000000001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Sheet1!$E$1</c:f>
              <c:strCache>
                <c:ptCount val="1"/>
                <c:pt idx="0">
                  <c:v>中级</c:v>
                </c:pt>
              </c:strCache>
            </c:strRef>
          </c:tx>
          <c:spPr>
            <a:ln w="28575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diamond"/>
            <c:size val="5"/>
            <c:spPr>
              <a:solidFill>
                <a:schemeClr val="lt1"/>
              </a:solidFill>
              <a:ln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multiLvlStrRef>
              <c:f>Sheet1!$A$2:$B$25</c:f>
              <c:multiLvlStrCache>
                <c:ptCount val="24"/>
                <c:lvl>
                  <c:pt idx="0">
                    <c:v>9</c:v>
                  </c:pt>
                  <c:pt idx="1">
                    <c:v>10</c:v>
                  </c:pt>
                  <c:pt idx="2">
                    <c:v>11</c:v>
                  </c:pt>
                  <c:pt idx="3">
                    <c:v>12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4</c:v>
                  </c:pt>
                  <c:pt idx="8">
                    <c:v>5</c:v>
                  </c:pt>
                  <c:pt idx="9">
                    <c:v>6</c:v>
                  </c:pt>
                  <c:pt idx="10">
                    <c:v>7</c:v>
                  </c:pt>
                  <c:pt idx="11">
                    <c:v>8</c:v>
                  </c:pt>
                  <c:pt idx="12">
                    <c:v>9</c:v>
                  </c:pt>
                  <c:pt idx="13">
                    <c:v>10</c:v>
                  </c:pt>
                  <c:pt idx="14">
                    <c:v>11</c:v>
                  </c:pt>
                  <c:pt idx="15">
                    <c:v>12</c:v>
                  </c:pt>
                  <c:pt idx="16">
                    <c:v>1</c:v>
                  </c:pt>
                  <c:pt idx="17">
                    <c:v>2</c:v>
                  </c:pt>
                  <c:pt idx="18">
                    <c:v>3</c:v>
                  </c:pt>
                  <c:pt idx="19">
                    <c:v>4</c:v>
                  </c:pt>
                  <c:pt idx="20">
                    <c:v>5</c:v>
                  </c:pt>
                  <c:pt idx="21">
                    <c:v>6</c:v>
                  </c:pt>
                  <c:pt idx="22">
                    <c:v>7</c:v>
                  </c:pt>
                  <c:pt idx="23">
                    <c:v>8</c:v>
                  </c:pt>
                </c:lvl>
                <c:lvl>
                  <c:pt idx="0">
                    <c:v>2010年</c:v>
                  </c:pt>
                  <c:pt idx="4">
                    <c:v>2011年</c:v>
                  </c:pt>
                  <c:pt idx="16">
                    <c:v>2012年</c:v>
                  </c:pt>
                </c:lvl>
              </c:multiLvlStrCache>
            </c:multiLvlStrRef>
          </c:cat>
          <c:val>
            <c:numRef>
              <c:f>Sheet1!$E$2:$E$25</c:f>
              <c:numCache>
                <c:formatCode>0.0000</c:formatCode>
                <c:ptCount val="24"/>
                <c:pt idx="0">
                  <c:v>1</c:v>
                </c:pt>
                <c:pt idx="1">
                  <c:v>0.94836283911725283</c:v>
                </c:pt>
                <c:pt idx="2">
                  <c:v>0.93975119727009726</c:v>
                </c:pt>
                <c:pt idx="3">
                  <c:v>0.95373708100158561</c:v>
                </c:pt>
                <c:pt idx="4">
                  <c:v>0.96090298994876389</c:v>
                </c:pt>
                <c:pt idx="5">
                  <c:v>0.96343467427666696</c:v>
                </c:pt>
                <c:pt idx="6">
                  <c:v>0.95441724136053052</c:v>
                </c:pt>
                <c:pt idx="7">
                  <c:v>0.96071840338408199</c:v>
                </c:pt>
                <c:pt idx="8">
                  <c:v>0.9616777869414237</c:v>
                </c:pt>
                <c:pt idx="9">
                  <c:v>0.96127378893623661</c:v>
                </c:pt>
                <c:pt idx="10">
                  <c:v>0.95350666900203906</c:v>
                </c:pt>
                <c:pt idx="11">
                  <c:v>0.95174511581129895</c:v>
                </c:pt>
                <c:pt idx="12">
                  <c:v>0.9529268740015312</c:v>
                </c:pt>
                <c:pt idx="13">
                  <c:v>0.9508443547812967</c:v>
                </c:pt>
                <c:pt idx="14">
                  <c:v>0.94179009722419482</c:v>
                </c:pt>
                <c:pt idx="15">
                  <c:v>0.95325132955337355</c:v>
                </c:pt>
                <c:pt idx="16">
                  <c:v>0.95679652828074413</c:v>
                </c:pt>
                <c:pt idx="17">
                  <c:v>0.95593060947559094</c:v>
                </c:pt>
                <c:pt idx="18">
                  <c:v>0.95083849493111061</c:v>
                </c:pt>
                <c:pt idx="19">
                  <c:v>0.94187643879869531</c:v>
                </c:pt>
                <c:pt idx="20">
                  <c:v>0.9347317727927914</c:v>
                </c:pt>
                <c:pt idx="21">
                  <c:v>0.93349981764568113</c:v>
                </c:pt>
                <c:pt idx="22">
                  <c:v>0.92043291518642456</c:v>
                </c:pt>
                <c:pt idx="23">
                  <c:v>0.92100000000000004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中高级</c:v>
                </c:pt>
              </c:strCache>
            </c:strRef>
          </c:tx>
          <c:spPr>
            <a:ln w="2857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square"/>
            <c:size val="5"/>
            <c:spPr>
              <a:solidFill>
                <a:schemeClr val="lt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multiLvlStrRef>
              <c:f>Sheet1!$A$2:$B$25</c:f>
              <c:multiLvlStrCache>
                <c:ptCount val="24"/>
                <c:lvl>
                  <c:pt idx="0">
                    <c:v>9</c:v>
                  </c:pt>
                  <c:pt idx="1">
                    <c:v>10</c:v>
                  </c:pt>
                  <c:pt idx="2">
                    <c:v>11</c:v>
                  </c:pt>
                  <c:pt idx="3">
                    <c:v>12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4</c:v>
                  </c:pt>
                  <c:pt idx="8">
                    <c:v>5</c:v>
                  </c:pt>
                  <c:pt idx="9">
                    <c:v>6</c:v>
                  </c:pt>
                  <c:pt idx="10">
                    <c:v>7</c:v>
                  </c:pt>
                  <c:pt idx="11">
                    <c:v>8</c:v>
                  </c:pt>
                  <c:pt idx="12">
                    <c:v>9</c:v>
                  </c:pt>
                  <c:pt idx="13">
                    <c:v>10</c:v>
                  </c:pt>
                  <c:pt idx="14">
                    <c:v>11</c:v>
                  </c:pt>
                  <c:pt idx="15">
                    <c:v>12</c:v>
                  </c:pt>
                  <c:pt idx="16">
                    <c:v>1</c:v>
                  </c:pt>
                  <c:pt idx="17">
                    <c:v>2</c:v>
                  </c:pt>
                  <c:pt idx="18">
                    <c:v>3</c:v>
                  </c:pt>
                  <c:pt idx="19">
                    <c:v>4</c:v>
                  </c:pt>
                  <c:pt idx="20">
                    <c:v>5</c:v>
                  </c:pt>
                  <c:pt idx="21">
                    <c:v>6</c:v>
                  </c:pt>
                  <c:pt idx="22">
                    <c:v>7</c:v>
                  </c:pt>
                  <c:pt idx="23">
                    <c:v>8</c:v>
                  </c:pt>
                </c:lvl>
                <c:lvl>
                  <c:pt idx="0">
                    <c:v>2010年</c:v>
                  </c:pt>
                  <c:pt idx="4">
                    <c:v>2011年</c:v>
                  </c:pt>
                  <c:pt idx="16">
                    <c:v>2012年</c:v>
                  </c:pt>
                </c:lvl>
              </c:multiLvlStrCache>
            </c:multiLvlStrRef>
          </c:cat>
          <c:val>
            <c:numRef>
              <c:f>Sheet1!$D$2:$D$25</c:f>
              <c:numCache>
                <c:formatCode>0.0000</c:formatCode>
                <c:ptCount val="24"/>
                <c:pt idx="0">
                  <c:v>1</c:v>
                </c:pt>
                <c:pt idx="1">
                  <c:v>0.99970570562743466</c:v>
                </c:pt>
                <c:pt idx="2">
                  <c:v>0.99467780685531404</c:v>
                </c:pt>
                <c:pt idx="3">
                  <c:v>1.0085304972583105</c:v>
                </c:pt>
                <c:pt idx="4">
                  <c:v>1.0053142685047234</c:v>
                </c:pt>
                <c:pt idx="5">
                  <c:v>1.000179229743082</c:v>
                </c:pt>
                <c:pt idx="6">
                  <c:v>1.0046026258310012</c:v>
                </c:pt>
                <c:pt idx="7">
                  <c:v>1.0063280104198218</c:v>
                </c:pt>
                <c:pt idx="8">
                  <c:v>1.0149244372730666</c:v>
                </c:pt>
                <c:pt idx="9">
                  <c:v>1.0018922229774327</c:v>
                </c:pt>
                <c:pt idx="10">
                  <c:v>0.99382117403787062</c:v>
                </c:pt>
                <c:pt idx="11">
                  <c:v>0.99148630708041219</c:v>
                </c:pt>
                <c:pt idx="12">
                  <c:v>0.99547485087001097</c:v>
                </c:pt>
                <c:pt idx="13">
                  <c:v>1.0043198962784539</c:v>
                </c:pt>
                <c:pt idx="14">
                  <c:v>1.0055199530247898</c:v>
                </c:pt>
                <c:pt idx="15">
                  <c:v>1.0050337271561018</c:v>
                </c:pt>
                <c:pt idx="16">
                  <c:v>1.017185089158636</c:v>
                </c:pt>
                <c:pt idx="17">
                  <c:v>1.0137527441505119</c:v>
                </c:pt>
                <c:pt idx="18">
                  <c:v>1.0113806329088635</c:v>
                </c:pt>
                <c:pt idx="19">
                  <c:v>1.0086568468410522</c:v>
                </c:pt>
                <c:pt idx="20">
                  <c:v>0.99561857757227723</c:v>
                </c:pt>
                <c:pt idx="21">
                  <c:v>0.98755667794489899</c:v>
                </c:pt>
                <c:pt idx="22">
                  <c:v>0.98570000000000002</c:v>
                </c:pt>
                <c:pt idx="23">
                  <c:v>0.98470000000000002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635776"/>
        <c:axId val="206637312"/>
      </c:lineChart>
      <c:catAx>
        <c:axId val="206635776"/>
        <c:scaling>
          <c:orientation val="minMax"/>
        </c:scaling>
        <c:delete val="0"/>
        <c:axPos val="b"/>
        <c:numFmt formatCode="m" sourceLinked="0"/>
        <c:majorTickMark val="cross"/>
        <c:minorTickMark val="none"/>
        <c:tickLblPos val="low"/>
        <c:spPr>
          <a:ln>
            <a:solidFill>
              <a:schemeClr val="accent3">
                <a:lumMod val="50000"/>
              </a:schemeClr>
            </a:solidFill>
          </a:ln>
        </c:spPr>
        <c:txPr>
          <a:bodyPr rot="0" vert="horz"/>
          <a:lstStyle/>
          <a:p>
            <a:pPr>
              <a:defRPr sz="1218" b="0">
                <a:solidFill>
                  <a:schemeClr val="tx1"/>
                </a:solidFill>
                <a:latin typeface="+mn-lt"/>
              </a:defRPr>
            </a:pPr>
            <a:endParaRPr lang="zh-CN"/>
          </a:p>
        </c:txPr>
        <c:crossAx val="206637312"/>
        <c:crosses val="autoZero"/>
        <c:auto val="1"/>
        <c:lblAlgn val="ctr"/>
        <c:lblOffset val="100"/>
        <c:tickLblSkip val="1"/>
        <c:tickMarkSkip val="1"/>
        <c:noMultiLvlLbl val="1"/>
      </c:catAx>
      <c:valAx>
        <c:axId val="206637312"/>
        <c:scaling>
          <c:orientation val="minMax"/>
        </c:scaling>
        <c:delete val="0"/>
        <c:axPos val="l"/>
        <c:numFmt formatCode="#,##0.00_);[Red]\(#,##0.00\)" sourceLinked="0"/>
        <c:majorTickMark val="in"/>
        <c:minorTickMark val="none"/>
        <c:tickLblPos val="low"/>
        <c:spPr>
          <a:ln>
            <a:solidFill>
              <a:schemeClr val="accent3">
                <a:lumMod val="50000"/>
              </a:schemeClr>
            </a:solidFill>
          </a:ln>
        </c:spPr>
        <c:txPr>
          <a:bodyPr/>
          <a:lstStyle/>
          <a:p>
            <a:pPr>
              <a:defRPr sz="1012">
                <a:latin typeface="+mn-lt"/>
              </a:defRPr>
            </a:pPr>
            <a:endParaRPr lang="zh-CN"/>
          </a:p>
        </c:txPr>
        <c:crossAx val="206635776"/>
        <c:crosses val="autoZero"/>
        <c:crossBetween val="between"/>
      </c:valAx>
      <c:spPr>
        <a:noFill/>
        <a:ln w="25779">
          <a:noFill/>
        </a:ln>
      </c:spPr>
    </c:plotArea>
    <c:plotVisOnly val="1"/>
    <c:dispBlanksAs val="span"/>
    <c:showDLblsOverMax val="0"/>
  </c:chart>
  <c:spPr>
    <a:ln>
      <a:solidFill>
        <a:schemeClr val="bg1">
          <a:lumMod val="75000"/>
        </a:schemeClr>
      </a:solidFill>
    </a:ln>
  </c:spPr>
  <c:txPr>
    <a:bodyPr/>
    <a:lstStyle/>
    <a:p>
      <a:pPr>
        <a:defRPr sz="1824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AA597-75A6-4D12-A4EB-B382484AFA44}" type="datetimeFigureOut">
              <a:rPr lang="zh-CN" altLang="en-US" smtClean="0"/>
              <a:t>2012/10/22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AD65F-A67C-4287-A24B-FAF681E41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9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7125" y="711200"/>
            <a:ext cx="4605338" cy="3452813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xfrm>
            <a:off x="914508" y="4368767"/>
            <a:ext cx="5028986" cy="4064650"/>
          </a:xfrm>
          <a:noFill/>
          <a:ln/>
        </p:spPr>
        <p:txBody>
          <a:bodyPr lIns="92147" tIns="46075" rIns="92147" bIns="46075"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3885453" y="8635188"/>
            <a:ext cx="2972547" cy="50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47" tIns="46075" rIns="92147" bIns="46075" anchor="b"/>
          <a:lstStyle/>
          <a:p>
            <a:pPr algn="r"/>
            <a:fld id="{A7BB7F43-47FE-46EB-9FA9-ACC1DDEA70A0}" type="slidenum">
              <a:rPr lang="en-US" altLang="zh-CN" sz="1200">
                <a:solidFill>
                  <a:srgbClr val="000000"/>
                </a:solidFill>
                <a:latin typeface="Times New Roman" pitchFamily="18" charset="0"/>
              </a:rPr>
              <a:pPr algn="r"/>
              <a:t>1</a:t>
            </a:fld>
            <a:endParaRPr lang="en-US" altLang="zh-CN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0988"/>
            <a:ext cx="5028986" cy="4117286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0988"/>
            <a:ext cx="5028986" cy="4117286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0988"/>
            <a:ext cx="5028986" cy="4117286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0988"/>
            <a:ext cx="5028986" cy="4117286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0988"/>
            <a:ext cx="5028986" cy="4117286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0988"/>
            <a:ext cx="5028986" cy="4117286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0988"/>
            <a:ext cx="5028986" cy="4117286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0988"/>
            <a:ext cx="5028986" cy="4117286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0988"/>
            <a:ext cx="5028986" cy="4117286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0988"/>
            <a:ext cx="5028986" cy="4117286"/>
          </a:xfrm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0988"/>
            <a:ext cx="5028986" cy="4117286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0988"/>
            <a:ext cx="5028986" cy="4117286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83" y="71438"/>
            <a:ext cx="6743700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sz="20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091D9719-413B-4012-99E4-15CC49D2BB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55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8959362" cy="58468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8" y="764357"/>
            <a:ext cx="8229600" cy="936451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Arial" pitchFamily="34" charset="0"/>
              <a:buChar char="•"/>
              <a:defRPr sz="2000" u="none">
                <a:effectLst/>
                <a:latin typeface="微软雅黑" pitchFamily="34" charset="-122"/>
                <a:ea typeface="微软雅黑" pitchFamily="34" charset="-122"/>
              </a:defRPr>
            </a:lvl1pPr>
            <a:lvl2pPr marL="731837" indent="-285750">
              <a:buClrTx/>
              <a:buFont typeface="Arial" pitchFamily="34" charset="0"/>
              <a:buChar char="•"/>
              <a:defRPr sz="1800" u="none">
                <a:effectLst/>
                <a:latin typeface="微软雅黑" pitchFamily="34" charset="-122"/>
                <a:ea typeface="微软雅黑" pitchFamily="34" charset="-122"/>
              </a:defRPr>
            </a:lvl2pPr>
            <a:lvl3pPr marL="827087" indent="-285750">
              <a:buClrTx/>
              <a:buFont typeface="Arial" pitchFamily="34" charset="0"/>
              <a:buChar char="•"/>
              <a:defRPr sz="1600" u="none">
                <a:effectLst/>
                <a:latin typeface="微软雅黑" pitchFamily="34" charset="-122"/>
                <a:ea typeface="微软雅黑" pitchFamily="34" charset="-122"/>
              </a:defRPr>
            </a:lvl3pPr>
            <a:lvl4pPr marL="1657350" indent="-285750">
              <a:buClrTx/>
              <a:buFont typeface="Arial" pitchFamily="34" charset="0"/>
              <a:buChar char="•"/>
              <a:defRPr sz="1600" u="none">
                <a:effectLst/>
                <a:latin typeface="微软雅黑" pitchFamily="34" charset="-122"/>
                <a:ea typeface="微软雅黑" pitchFamily="34" charset="-122"/>
              </a:defRPr>
            </a:lvl4pPr>
            <a:lvl5pPr marL="2114550" indent="-285750">
              <a:buClrTx/>
              <a:buFont typeface="Arial" pitchFamily="34" charset="0"/>
              <a:buChar char="•"/>
              <a:defRPr sz="1600" u="none">
                <a:effectLst/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mtClean="0"/>
              <a:t>-</a:t>
            </a:r>
            <a:fld id="{9932CCF5-1FA2-47E8-8C38-401969FE8E8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42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31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149" name="Line 5"/>
          <p:cNvSpPr>
            <a:spLocks noChangeShapeType="1"/>
          </p:cNvSpPr>
          <p:nvPr/>
        </p:nvSpPr>
        <p:spPr bwMode="auto">
          <a:xfrm flipV="1">
            <a:off x="165589" y="642938"/>
            <a:ext cx="8840665" cy="0"/>
          </a:xfrm>
          <a:prstGeom prst="line">
            <a:avLst/>
          </a:prstGeom>
          <a:noFill/>
          <a:ln w="28575">
            <a:pattFill prst="pct50">
              <a:fgClr>
                <a:srgbClr val="1D528D"/>
              </a:fgClr>
              <a:bgClr>
                <a:srgbClr val="99CCFF"/>
              </a:bgClr>
            </a:patt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 sz="1400">
              <a:solidFill>
                <a:srgbClr val="000000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3462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192" y="63579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kumimoji="1" b="1" i="1">
                <a:solidFill>
                  <a:srgbClr val="1D528D"/>
                </a:solidFill>
                <a:ea typeface="Gulim" pitchFamily="34" charset="-127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6D12AF3-C8CF-47CE-A120-1376C5390A07}" type="slidenum">
              <a:rPr lang="en-US" altLang="zh-CN" sz="1400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 sz="1400"/>
          </a:p>
        </p:txBody>
      </p:sp>
      <p:pic>
        <p:nvPicPr>
          <p:cNvPr id="14342" name="Picture 11" descr="logo"/>
          <p:cNvPicPr>
            <a:picLocks noChangeAspect="1" noChangeArrowheads="1"/>
          </p:cNvPicPr>
          <p:nvPr/>
        </p:nvPicPr>
        <p:blipFill>
          <a:blip r:embed="rId5" cstate="print"/>
          <a:srcRect t="24881" r="-835"/>
          <a:stretch>
            <a:fillRect/>
          </a:stretch>
        </p:blipFill>
        <p:spPr bwMode="auto">
          <a:xfrm>
            <a:off x="7461739" y="71439"/>
            <a:ext cx="15943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53866" y="6335713"/>
            <a:ext cx="8839200" cy="0"/>
          </a:xfrm>
          <a:prstGeom prst="line">
            <a:avLst/>
          </a:prstGeom>
          <a:noFill/>
          <a:ln w="28575">
            <a:pattFill prst="pct50">
              <a:fgClr>
                <a:srgbClr val="1D528D"/>
              </a:fgClr>
              <a:bgClr>
                <a:srgbClr val="99CCFF"/>
              </a:bgClr>
            </a:patt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 sz="1400">
              <a:solidFill>
                <a:srgbClr val="000000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60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D528D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华文细黑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D528D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华文细黑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D528D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华文细黑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D528D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华文细黑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D528D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华文细黑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D528D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D528D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D528D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D528D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9pPr>
    </p:titleStyle>
    <p:bodyStyle>
      <a:lvl1pPr marL="266700" indent="-2667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FF0000"/>
        </a:buClr>
        <a:buSzPct val="110000"/>
        <a:buFont typeface="Wingdings" pitchFamily="2" charset="2"/>
        <a:buChar char="p"/>
        <a:defRPr sz="1600" b="1" u="sng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622300" indent="-17621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1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720725" indent="-179388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0000CC"/>
        </a:buClr>
        <a:buSzPct val="110000"/>
        <a:buFont typeface="Wingdings" pitchFamily="2" charset="2"/>
        <a:buChar char="Ø"/>
        <a:defRPr sz="12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110000"/>
        <a:buChar char="–"/>
        <a:defRPr sz="1200">
          <a:solidFill>
            <a:srgbClr val="1D528D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110000"/>
        <a:buChar char="•"/>
        <a:defRPr sz="1200">
          <a:solidFill>
            <a:srgbClr val="1D528D"/>
          </a:solidFill>
          <a:latin typeface="华文细黑" pitchFamily="2" charset="-122"/>
          <a:ea typeface="华文细黑" pitchFamily="2" charset="-122"/>
        </a:defRPr>
      </a:lvl5pPr>
      <a:lvl6pPr marL="2159000" indent="-1762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110000"/>
        <a:buChar char="•"/>
        <a:defRPr sz="1200">
          <a:solidFill>
            <a:srgbClr val="1D528D"/>
          </a:solidFill>
          <a:latin typeface="+mn-lt"/>
          <a:ea typeface="+mn-ea"/>
        </a:defRPr>
      </a:lvl6pPr>
      <a:lvl7pPr marL="2616200" indent="-1762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110000"/>
        <a:buChar char="•"/>
        <a:defRPr sz="1200">
          <a:solidFill>
            <a:srgbClr val="1D528D"/>
          </a:solidFill>
          <a:latin typeface="+mn-lt"/>
          <a:ea typeface="+mn-ea"/>
        </a:defRPr>
      </a:lvl7pPr>
      <a:lvl8pPr marL="3073400" indent="-1762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110000"/>
        <a:buChar char="•"/>
        <a:defRPr sz="1200">
          <a:solidFill>
            <a:srgbClr val="1D528D"/>
          </a:solidFill>
          <a:latin typeface="+mn-lt"/>
          <a:ea typeface="+mn-ea"/>
        </a:defRPr>
      </a:lvl8pPr>
      <a:lvl9pPr marL="3530600" indent="-1762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110000"/>
        <a:buChar char="•"/>
        <a:defRPr sz="1200">
          <a:solidFill>
            <a:srgbClr val="1D528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hart" Target="../charts/char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708920"/>
            <a:ext cx="9144000" cy="1584325"/>
          </a:xfrm>
          <a:prstGeom prst="rect">
            <a:avLst/>
          </a:prstGeom>
          <a:gradFill rotWithShape="1">
            <a:gsLst>
              <a:gs pos="0">
                <a:srgbClr val="2F5E76">
                  <a:alpha val="70000"/>
                </a:srgbClr>
              </a:gs>
              <a:gs pos="100000">
                <a:srgbClr val="66CCFF">
                  <a:alpha val="39998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28" name="Title 3"/>
          <p:cNvSpPr>
            <a:spLocks noGrp="1"/>
          </p:cNvSpPr>
          <p:nvPr>
            <p:ph type="ctrTitle" idx="4294967295"/>
            <p:custDataLst>
              <p:tags r:id="rId3"/>
            </p:custDataLst>
          </p:nvPr>
        </p:nvSpPr>
        <p:spPr bwMode="auto">
          <a:xfrm>
            <a:off x="383931" y="2997150"/>
            <a:ext cx="8176846" cy="10081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defTabSz="990600">
              <a:tabLst>
                <a:tab pos="647700" algn="l"/>
              </a:tabLst>
              <a:defRPr/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MAC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景气指数体系方案</a:t>
            </a:r>
          </a:p>
        </p:txBody>
      </p:sp>
      <p:sp>
        <p:nvSpPr>
          <p:cNvPr id="1029" name="Subtitle 46"/>
          <p:cNvSpPr>
            <a:spLocks noGrp="1"/>
          </p:cNvSpPr>
          <p:nvPr>
            <p:ph type="subTitle" idx="4294967295"/>
            <p:custDataLst>
              <p:tags r:id="rId4"/>
            </p:custDataLst>
          </p:nvPr>
        </p:nvSpPr>
        <p:spPr bwMode="auto">
          <a:xfrm rot="5400000" flipV="1">
            <a:off x="9157157" y="6754311"/>
            <a:ext cx="65" cy="184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indent="0" algn="ctr">
              <a:buFont typeface="Wingdings" pitchFamily="2" charset="2"/>
              <a:buNone/>
            </a:pPr>
            <a:endParaRPr lang="en-US" altLang="zh-CN" sz="100" smtClean="0">
              <a:solidFill>
                <a:srgbClr val="89898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1026" name="Rectangle 2" hidden="1"/>
          <p:cNvGraphicFramePr>
            <a:graphicFrameLocks/>
          </p:cNvGraphicFramePr>
          <p:nvPr>
            <p:custDataLst>
              <p:tags r:id="rId5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528" y="4725144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市场策略与研究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2012.10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299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景气指数体系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最终的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景气指数体系如下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36180" y="1266410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景气指数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43757" y="2142722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先行指标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28603" y="2142722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滞后指标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036180" y="2142722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一致指标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31800" y="3201599"/>
            <a:ext cx="547695" cy="11684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销售目标批发完成信心指数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732755" y="3201599"/>
            <a:ext cx="547695" cy="11684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销售目标零售完成信心指数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033710" y="3201599"/>
            <a:ext cx="547695" cy="11684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市场人气景气指数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334665" y="3201599"/>
            <a:ext cx="547695" cy="11684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经销商订单景气指数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35620" y="3201599"/>
            <a:ext cx="547695" cy="11684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经销商库存景气指数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924700" y="3201599"/>
            <a:ext cx="547695" cy="11684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经销商资金充裕指数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237530" y="3201599"/>
            <a:ext cx="547695" cy="11684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市场价格景气指数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肘形连接符 50"/>
          <p:cNvCxnSpPr>
            <a:stCxn id="5" idx="2"/>
            <a:endCxn id="6" idx="0"/>
          </p:cNvCxnSpPr>
          <p:nvPr/>
        </p:nvCxnSpPr>
        <p:spPr>
          <a:xfrm rot="5400000">
            <a:off x="3105100" y="645689"/>
            <a:ext cx="401643" cy="2592423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5" idx="2"/>
            <a:endCxn id="7" idx="0"/>
          </p:cNvCxnSpPr>
          <p:nvPr/>
        </p:nvCxnSpPr>
        <p:spPr>
          <a:xfrm rot="16200000" flipH="1">
            <a:off x="5697522" y="645688"/>
            <a:ext cx="401643" cy="2592423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1443757" y="4923038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先行合成指数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628603" y="4923038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滞后合成指数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4036180" y="4923038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一致合成指数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肘形连接符 77"/>
          <p:cNvCxnSpPr>
            <a:stCxn id="40" idx="2"/>
            <a:endCxn id="74" idx="0"/>
          </p:cNvCxnSpPr>
          <p:nvPr/>
        </p:nvCxnSpPr>
        <p:spPr>
          <a:xfrm rot="16200000" flipH="1">
            <a:off x="1081167" y="3994495"/>
            <a:ext cx="553023" cy="1304061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42" idx="2"/>
            <a:endCxn id="74" idx="0"/>
          </p:cNvCxnSpPr>
          <p:nvPr/>
        </p:nvCxnSpPr>
        <p:spPr>
          <a:xfrm rot="16200000" flipH="1">
            <a:off x="1731645" y="4644973"/>
            <a:ext cx="553023" cy="3106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43" idx="2"/>
            <a:endCxn id="74" idx="0"/>
          </p:cNvCxnSpPr>
          <p:nvPr/>
        </p:nvCxnSpPr>
        <p:spPr>
          <a:xfrm rot="5400000">
            <a:off x="2382123" y="3997602"/>
            <a:ext cx="553023" cy="1297849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48" idx="2"/>
            <a:endCxn id="75" idx="0"/>
          </p:cNvCxnSpPr>
          <p:nvPr/>
        </p:nvCxnSpPr>
        <p:spPr>
          <a:xfrm rot="5400000">
            <a:off x="7576456" y="3988115"/>
            <a:ext cx="553023" cy="1316823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036180" y="5716194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预警体系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肘形连接符 37"/>
          <p:cNvCxnSpPr>
            <a:stCxn id="74" idx="2"/>
            <a:endCxn id="36" idx="0"/>
          </p:cNvCxnSpPr>
          <p:nvPr/>
        </p:nvCxnSpPr>
        <p:spPr>
          <a:xfrm rot="16200000" flipH="1">
            <a:off x="3146677" y="4260738"/>
            <a:ext cx="318487" cy="2592423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76" idx="2"/>
            <a:endCxn id="36" idx="0"/>
          </p:cNvCxnSpPr>
          <p:nvPr/>
        </p:nvCxnSpPr>
        <p:spPr>
          <a:xfrm rot="5400000">
            <a:off x="4442889" y="5556950"/>
            <a:ext cx="318487" cy="1588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75" idx="2"/>
            <a:endCxn id="36" idx="0"/>
          </p:cNvCxnSpPr>
          <p:nvPr/>
        </p:nvCxnSpPr>
        <p:spPr>
          <a:xfrm rot="5400000">
            <a:off x="5739101" y="4260739"/>
            <a:ext cx="318487" cy="2592423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" idx="2"/>
            <a:endCxn id="39" idx="0"/>
          </p:cNvCxnSpPr>
          <p:nvPr/>
        </p:nvCxnSpPr>
        <p:spPr>
          <a:xfrm rot="5400000">
            <a:off x="4401311" y="1941900"/>
            <a:ext cx="401643" cy="1588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2"/>
            <a:endCxn id="40" idx="0"/>
          </p:cNvCxnSpPr>
          <p:nvPr/>
        </p:nvCxnSpPr>
        <p:spPr>
          <a:xfrm rot="5400000">
            <a:off x="1065575" y="2257465"/>
            <a:ext cx="584208" cy="1304061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6" idx="2"/>
            <a:endCxn id="42" idx="0"/>
          </p:cNvCxnSpPr>
          <p:nvPr/>
        </p:nvCxnSpPr>
        <p:spPr>
          <a:xfrm rot="5400000">
            <a:off x="1716052" y="2907942"/>
            <a:ext cx="584208" cy="3106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6" idx="2"/>
            <a:endCxn id="43" idx="0"/>
          </p:cNvCxnSpPr>
          <p:nvPr/>
        </p:nvCxnSpPr>
        <p:spPr>
          <a:xfrm rot="16200000" flipH="1">
            <a:off x="2366529" y="2260570"/>
            <a:ext cx="584208" cy="1297849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9" idx="2"/>
            <a:endCxn id="44" idx="0"/>
          </p:cNvCxnSpPr>
          <p:nvPr/>
        </p:nvCxnSpPr>
        <p:spPr>
          <a:xfrm rot="16200000" flipH="1">
            <a:off x="4313218" y="2906304"/>
            <a:ext cx="584208" cy="6381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7" idx="2"/>
            <a:endCxn id="46" idx="0"/>
          </p:cNvCxnSpPr>
          <p:nvPr/>
        </p:nvCxnSpPr>
        <p:spPr>
          <a:xfrm rot="5400000">
            <a:off x="6259908" y="2266952"/>
            <a:ext cx="584208" cy="1285087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7" idx="2"/>
            <a:endCxn id="48" idx="0"/>
          </p:cNvCxnSpPr>
          <p:nvPr/>
        </p:nvCxnSpPr>
        <p:spPr>
          <a:xfrm rot="16200000" flipH="1">
            <a:off x="7560862" y="2251083"/>
            <a:ext cx="584208" cy="1316823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" idx="2"/>
            <a:endCxn id="47" idx="0"/>
          </p:cNvCxnSpPr>
          <p:nvPr/>
        </p:nvCxnSpPr>
        <p:spPr>
          <a:xfrm rot="16200000" flipH="1">
            <a:off x="6904447" y="2907498"/>
            <a:ext cx="584208" cy="3993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46" idx="2"/>
            <a:endCxn id="75" idx="0"/>
          </p:cNvCxnSpPr>
          <p:nvPr/>
        </p:nvCxnSpPr>
        <p:spPr>
          <a:xfrm rot="16200000" flipH="1">
            <a:off x="6275500" y="4003982"/>
            <a:ext cx="553023" cy="1285087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47" idx="2"/>
            <a:endCxn id="75" idx="0"/>
          </p:cNvCxnSpPr>
          <p:nvPr/>
        </p:nvCxnSpPr>
        <p:spPr>
          <a:xfrm rot="5400000">
            <a:off x="6920041" y="4644530"/>
            <a:ext cx="553023" cy="3993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44" idx="2"/>
            <a:endCxn id="76" idx="0"/>
          </p:cNvCxnSpPr>
          <p:nvPr/>
        </p:nvCxnSpPr>
        <p:spPr>
          <a:xfrm rot="5400000">
            <a:off x="4328812" y="4643336"/>
            <a:ext cx="553023" cy="6381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11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预警体系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将指标设定预警体系，根据计算的结果设立预警值</a:t>
            </a:r>
            <a:endParaRPr lang="zh-CN" altLang="en-US" dirty="0"/>
          </a:p>
        </p:txBody>
      </p:sp>
      <p:graphicFrame>
        <p:nvGraphicFramePr>
          <p:cNvPr id="79" name="图表 78"/>
          <p:cNvGraphicFramePr/>
          <p:nvPr>
            <p:extLst>
              <p:ext uri="{D42A27DB-BD31-4B8C-83A1-F6EECF244321}">
                <p14:modId xmlns:p14="http://schemas.microsoft.com/office/powerpoint/2010/main" val="2169338204"/>
              </p:ext>
            </p:extLst>
          </p:nvPr>
        </p:nvGraphicFramePr>
        <p:xfrm>
          <a:off x="431801" y="1373232"/>
          <a:ext cx="5042725" cy="2916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0" name="椭圆 79"/>
          <p:cNvSpPr/>
          <p:nvPr/>
        </p:nvSpPr>
        <p:spPr>
          <a:xfrm>
            <a:off x="952995" y="1823508"/>
            <a:ext cx="344384" cy="3206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952995" y="2180015"/>
            <a:ext cx="344384" cy="32063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952995" y="2536522"/>
            <a:ext cx="344384" cy="3206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952995" y="2893029"/>
            <a:ext cx="344384" cy="3206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952995" y="3249536"/>
            <a:ext cx="344384" cy="3206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328058" y="1839340"/>
            <a:ext cx="73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过热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28058" y="2229247"/>
            <a:ext cx="73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偏热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28058" y="2585507"/>
            <a:ext cx="73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正常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28058" y="2894265"/>
            <a:ext cx="73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偏冷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28058" y="3238649"/>
            <a:ext cx="73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过冷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 rot="19514440">
            <a:off x="3205876" y="2068183"/>
            <a:ext cx="1131903" cy="5111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Rectangle 2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52120" y="1457250"/>
            <a:ext cx="3312368" cy="4753944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根据指数与真实销量的比较，或者根据经验值，可以设定预警档次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63" indent="-182563">
              <a:spcBef>
                <a:spcPct val="30000"/>
              </a:spcBef>
              <a:buFont typeface="Wingdings" pitchFamily="2" charset="2"/>
              <a:buChar char="Ø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63" indent="-182563"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红色表示过热，一般高于正常值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可设为红色预警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63" indent="-182563">
              <a:spcBef>
                <a:spcPct val="30000"/>
              </a:spcBef>
              <a:buFont typeface="Wingdings" pitchFamily="2" charset="2"/>
              <a:buChar char="Ø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63" indent="-182563"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黄色表示偏热，一般高于正常值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25%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可设为黄色预警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63" indent="-182563">
              <a:spcBef>
                <a:spcPct val="30000"/>
              </a:spcBef>
              <a:buFont typeface="Wingdings" pitchFamily="2" charset="2"/>
              <a:buChar char="Ø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63" indent="-182563"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绿色表示正常，一般在合理值的正负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25%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范围内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63" indent="-182563">
              <a:spcBef>
                <a:spcPct val="30000"/>
              </a:spcBef>
              <a:buFont typeface="Wingdings" pitchFamily="2" charset="2"/>
              <a:buChar char="Ø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63" indent="-182563"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淡蓝色表示偏热，一般低于正常值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25%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可设为淡蓝色预警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63" indent="-182563">
              <a:spcBef>
                <a:spcPct val="30000"/>
              </a:spcBef>
              <a:buFont typeface="Wingdings" pitchFamily="2" charset="2"/>
              <a:buChar char="Ø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63" indent="-182563"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蓝色表示过冷，一般低于正常值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可设为蓝色预警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63" indent="-182563">
              <a:spcBef>
                <a:spcPct val="30000"/>
              </a:spcBef>
              <a:buFont typeface="Wingdings" pitchFamily="2" charset="2"/>
              <a:buChar char="Ø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63" indent="-182563">
              <a:spcBef>
                <a:spcPct val="30000"/>
              </a:spcBef>
              <a:buFont typeface="Wingdings" pitchFamily="2" charset="2"/>
              <a:buChar char="Ø"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43545"/>
              </p:ext>
            </p:extLst>
          </p:nvPr>
        </p:nvGraphicFramePr>
        <p:xfrm>
          <a:off x="431802" y="4666132"/>
          <a:ext cx="50664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386"/>
                <a:gridCol w="1076696"/>
                <a:gridCol w="1076696"/>
                <a:gridCol w="107669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指标名称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第一期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第二期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市场人气景气指数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经销商订单景气指数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椭圆 69"/>
          <p:cNvSpPr/>
          <p:nvPr/>
        </p:nvSpPr>
        <p:spPr>
          <a:xfrm>
            <a:off x="2612572" y="5072202"/>
            <a:ext cx="344384" cy="3206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70"/>
          <p:cNvSpPr/>
          <p:nvPr/>
        </p:nvSpPr>
        <p:spPr>
          <a:xfrm>
            <a:off x="3680362" y="5072202"/>
            <a:ext cx="344384" cy="32063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71"/>
          <p:cNvSpPr/>
          <p:nvPr/>
        </p:nvSpPr>
        <p:spPr>
          <a:xfrm>
            <a:off x="4748151" y="5072202"/>
            <a:ext cx="344384" cy="3206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72"/>
          <p:cNvSpPr/>
          <p:nvPr/>
        </p:nvSpPr>
        <p:spPr>
          <a:xfrm>
            <a:off x="2612572" y="5458150"/>
            <a:ext cx="344384" cy="3206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73"/>
          <p:cNvSpPr/>
          <p:nvPr/>
        </p:nvSpPr>
        <p:spPr>
          <a:xfrm>
            <a:off x="2612572" y="5844098"/>
            <a:ext cx="344384" cy="3206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74"/>
          <p:cNvSpPr/>
          <p:nvPr/>
        </p:nvSpPr>
        <p:spPr>
          <a:xfrm>
            <a:off x="3680362" y="5453201"/>
            <a:ext cx="344384" cy="3206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75"/>
          <p:cNvSpPr/>
          <p:nvPr/>
        </p:nvSpPr>
        <p:spPr>
          <a:xfrm>
            <a:off x="4748151" y="5441326"/>
            <a:ext cx="344384" cy="3206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76"/>
          <p:cNvSpPr/>
          <p:nvPr/>
        </p:nvSpPr>
        <p:spPr>
          <a:xfrm>
            <a:off x="3680362" y="5834201"/>
            <a:ext cx="344384" cy="3206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77"/>
          <p:cNvSpPr/>
          <p:nvPr/>
        </p:nvSpPr>
        <p:spPr>
          <a:xfrm>
            <a:off x="4748151" y="5810451"/>
            <a:ext cx="344384" cy="3206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89"/>
          <p:cNvSpPr/>
          <p:nvPr/>
        </p:nvSpPr>
        <p:spPr>
          <a:xfrm rot="19514440">
            <a:off x="476531" y="4651862"/>
            <a:ext cx="1131903" cy="5111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51316" y="4314160"/>
            <a:ext cx="1805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指标预警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1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7033" y="4824581"/>
            <a:ext cx="1866516" cy="141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问卷设计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采用问卷的方式，向区域经理采集所需指标的数据</a:t>
            </a:r>
            <a:endParaRPr lang="en-US" altLang="zh-CN" dirty="0" smtClean="0"/>
          </a:p>
          <a:p>
            <a:r>
              <a:rPr lang="zh-CN" altLang="en-US" dirty="0" smtClean="0"/>
              <a:t>问卷主要包含两大类内容，一类是模糊评价，一类则是原因选择</a:t>
            </a:r>
            <a:endParaRPr lang="zh-CN" altLang="en-US" dirty="0"/>
          </a:p>
        </p:txBody>
      </p:sp>
      <p:graphicFrame>
        <p:nvGraphicFramePr>
          <p:cNvPr id="2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05211"/>
              </p:ext>
            </p:extLst>
          </p:nvPr>
        </p:nvGraphicFramePr>
        <p:xfrm>
          <a:off x="358775" y="1971633"/>
          <a:ext cx="4357688" cy="4163130"/>
        </p:xfrm>
        <a:graphic>
          <a:graphicData uri="http://schemas.openxmlformats.org/drawingml/2006/table">
            <a:tbl>
              <a:tblPr/>
              <a:tblGrid>
                <a:gridCol w="4357688"/>
              </a:tblGrid>
              <a:tr h="46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问卷主要内容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</a:tr>
              <a:tr h="46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现状模糊评价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46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评价当前各指标的情况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6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现状评价的原因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46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对目前的现状评价选择原因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6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指标模糊预测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46257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预测下期各指标的模糊评价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6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预测原因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46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给出各个指标预测的原因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0" name="内容占位符 28"/>
          <p:cNvSpPr>
            <a:spLocks/>
          </p:cNvSpPr>
          <p:nvPr/>
        </p:nvSpPr>
        <p:spPr bwMode="auto">
          <a:xfrm>
            <a:off x="4859338" y="4346533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指标模糊预测</a:t>
            </a:r>
            <a:endParaRPr lang="zh-CN" altLang="en-US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内容占位符 28"/>
          <p:cNvSpPr>
            <a:spLocks/>
          </p:cNvSpPr>
          <p:nvPr/>
        </p:nvSpPr>
        <p:spPr bwMode="auto">
          <a:xfrm>
            <a:off x="4859338" y="2151021"/>
            <a:ext cx="18002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现状模糊评价</a:t>
            </a:r>
            <a:endParaRPr lang="zh-CN" altLang="en-US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内容占位符 28"/>
          <p:cNvSpPr>
            <a:spLocks/>
          </p:cNvSpPr>
          <p:nvPr/>
        </p:nvSpPr>
        <p:spPr bwMode="auto">
          <a:xfrm>
            <a:off x="6985000" y="2151021"/>
            <a:ext cx="18002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现状评价原因</a:t>
            </a:r>
            <a:endParaRPr lang="zh-CN" altLang="en-US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内容占位符 28"/>
          <p:cNvSpPr>
            <a:spLocks/>
          </p:cNvSpPr>
          <p:nvPr/>
        </p:nvSpPr>
        <p:spPr bwMode="auto">
          <a:xfrm>
            <a:off x="6985000" y="4346533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预测原因</a:t>
            </a:r>
            <a:endParaRPr lang="zh-CN" altLang="en-US" sz="1200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1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6434" y="2532643"/>
            <a:ext cx="1586870" cy="153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1058" y="2568269"/>
            <a:ext cx="2100996" cy="13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圆角矩形 37"/>
          <p:cNvSpPr/>
          <p:nvPr/>
        </p:nvSpPr>
        <p:spPr>
          <a:xfrm rot="19514440">
            <a:off x="6259812" y="3096446"/>
            <a:ext cx="1131903" cy="5111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14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64170" y="4824581"/>
            <a:ext cx="2097737" cy="131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圆角矩形 38"/>
          <p:cNvSpPr/>
          <p:nvPr/>
        </p:nvSpPr>
        <p:spPr>
          <a:xfrm rot="19514440">
            <a:off x="6188559" y="5222129"/>
            <a:ext cx="1131903" cy="5111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443233" y="836654"/>
            <a:ext cx="6665271" cy="13143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9388" marR="0" indent="-17938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示例是给经销商的问题，不是提供给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MAC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的，稍作调整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6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问卷设计原则</a:t>
            </a:r>
            <a:endParaRPr lang="zh-CN" altLang="en-US" dirty="0"/>
          </a:p>
        </p:txBody>
      </p:sp>
      <p:sp>
        <p:nvSpPr>
          <p:cNvPr id="32" name="内容占位符 23"/>
          <p:cNvSpPr>
            <a:spLocks noGrp="1"/>
          </p:cNvSpPr>
          <p:nvPr>
            <p:ph idx="1"/>
          </p:nvPr>
        </p:nvSpPr>
        <p:spPr>
          <a:xfrm>
            <a:off x="395288" y="775245"/>
            <a:ext cx="8330701" cy="1285603"/>
          </a:xfrm>
        </p:spPr>
        <p:txBody>
          <a:bodyPr/>
          <a:lstStyle/>
          <a:p>
            <a:r>
              <a:rPr lang="zh-CN" altLang="en-US" sz="1800" dirty="0" smtClean="0"/>
              <a:t>问卷设计获取的数据是模糊评价的数据，一般有三种方法可以获取这些数据，实际应用时，会根据区域经理的反馈沟通，定下一种具体的方法</a:t>
            </a:r>
            <a:endParaRPr lang="en-US" altLang="zh-CN" sz="1800" dirty="0" smtClean="0"/>
          </a:p>
          <a:p>
            <a:r>
              <a:rPr lang="zh-CN" altLang="en-US" sz="1800" dirty="0" smtClean="0"/>
              <a:t>问卷的设计另外一个原则是要简明扼要，一般每个指标设计问题不超过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个，整份问卷的完成时间在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分钟以内</a:t>
            </a:r>
            <a:endParaRPr lang="zh-CN" alt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32546"/>
              </p:ext>
            </p:extLst>
          </p:nvPr>
        </p:nvGraphicFramePr>
        <p:xfrm>
          <a:off x="395536" y="2492896"/>
          <a:ext cx="8352928" cy="352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325"/>
                <a:gridCol w="3941459"/>
                <a:gridCol w="3119144"/>
              </a:tblGrid>
              <a:tr h="7189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方法</a:t>
                      </a:r>
                      <a:endParaRPr lang="zh-CN" sz="16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方法描述</a:t>
                      </a:r>
                      <a:endParaRPr lang="zh-CN" sz="16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计算方法</a:t>
                      </a:r>
                    </a:p>
                  </a:txBody>
                  <a:tcPr marL="108000" marR="108000" marT="72000" marB="72000" anchor="ctr"/>
                </a:tc>
              </a:tr>
              <a:tr h="10452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五档划分法</a:t>
                      </a:r>
                      <a:endParaRPr lang="zh-CN" sz="16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用问卷调查每个问题，答案划分为</a:t>
                      </a:r>
                      <a:r>
                        <a:rPr lang="en-US" altLang="zh-CN" sz="16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zh-CN" altLang="en-US" sz="16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个档次，统计每个问题每个档次回答的百分比</a:t>
                      </a:r>
                      <a:endParaRPr lang="zh-CN" sz="16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对每档加权计算，构造一个从</a:t>
                      </a:r>
                      <a:r>
                        <a:rPr lang="en-US" altLang="zh-CN" sz="16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0-200</a:t>
                      </a:r>
                      <a:r>
                        <a:rPr lang="zh-CN" altLang="en-US" sz="16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的指数</a:t>
                      </a:r>
                      <a:endParaRPr lang="zh-CN" sz="16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08000" marR="108000" marT="72000" marB="72000" anchor="ctr"/>
                </a:tc>
              </a:tr>
              <a:tr h="10452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主观概率法</a:t>
                      </a:r>
                      <a:endParaRPr lang="zh-CN" sz="16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对每个问题设计几个目标值，填写每个目标值的可能发生概率</a:t>
                      </a:r>
                      <a:endParaRPr lang="zh-CN" sz="16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计算每个问题的数学期望值</a:t>
                      </a:r>
                      <a:endParaRPr lang="zh-CN" sz="16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08000" marR="108000" marT="72000" marB="72000" anchor="ctr"/>
                </a:tc>
              </a:tr>
              <a:tr h="7189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经理人法</a:t>
                      </a:r>
                      <a:endParaRPr lang="zh-CN" sz="16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同主观概率法</a:t>
                      </a:r>
                      <a:endParaRPr lang="zh-CN" sz="16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加权计算每个问题的数学期望值</a:t>
                      </a:r>
                      <a:endParaRPr lang="zh-CN" sz="16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08000" marR="108000" marT="72000" marB="72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6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产出案例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产出的数据和报告如下图所示</a:t>
            </a:r>
            <a:endParaRPr lang="zh-CN" altLang="en-US" dirty="0"/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634" y="1686296"/>
            <a:ext cx="4042988" cy="203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1840676" y="1294414"/>
            <a:ext cx="1805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指标调查结果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 rot="19514440">
            <a:off x="702160" y="1775086"/>
            <a:ext cx="1131903" cy="5111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04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330" y="1722201"/>
            <a:ext cx="3855239" cy="197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5769430" y="1363687"/>
            <a:ext cx="1805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预测原因分析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 rot="19514440">
            <a:off x="7290986" y="1535602"/>
            <a:ext cx="1131903" cy="5111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050516"/>
              </p:ext>
            </p:extLst>
          </p:nvPr>
        </p:nvGraphicFramePr>
        <p:xfrm>
          <a:off x="418531" y="4263242"/>
          <a:ext cx="4390976" cy="1849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圆角矩形 22"/>
          <p:cNvSpPr/>
          <p:nvPr/>
        </p:nvSpPr>
        <p:spPr>
          <a:xfrm rot="19514440">
            <a:off x="1282073" y="4433178"/>
            <a:ext cx="1131903" cy="5111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2442" y="3845630"/>
            <a:ext cx="1805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景气指数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040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35138" y="4033545"/>
            <a:ext cx="3663304" cy="214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圆角矩形 25"/>
          <p:cNvSpPr/>
          <p:nvPr/>
        </p:nvSpPr>
        <p:spPr>
          <a:xfrm rot="19514440">
            <a:off x="7360258" y="3944315"/>
            <a:ext cx="1131903" cy="5111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09954" y="3784274"/>
            <a:ext cx="1805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预警体系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43233" y="836654"/>
            <a:ext cx="6665271" cy="13143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9388" marR="0" indent="-17938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示例稍作调整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588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11"/>
          <p:cNvGrpSpPr/>
          <p:nvPr/>
        </p:nvGrpSpPr>
        <p:grpSpPr>
          <a:xfrm>
            <a:off x="467544" y="4509120"/>
            <a:ext cx="8280920" cy="936104"/>
            <a:chOff x="392108" y="4252909"/>
            <a:chExt cx="7530880" cy="547695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>
            <a:xfrm>
              <a:off x="392108" y="4252909"/>
              <a:ext cx="6808827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800" b="1" dirty="0"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3. </a:t>
              </a:r>
              <a:r>
                <a:rPr lang="zh-CN" altLang="en-US" sz="2800" b="1" dirty="0"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算法设计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346988" y="4252909"/>
              <a:ext cx="576000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 smtClean="0"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16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cxnSp>
          <p:nvCxnSpPr>
            <p:cNvPr id="15" name="直接连接符 14"/>
            <p:cNvCxnSpPr>
              <a:stCxn id="13" idx="3"/>
              <a:endCxn id="14" idx="1"/>
            </p:cNvCxnSpPr>
            <p:nvPr/>
          </p:nvCxnSpPr>
          <p:spPr bwMode="auto">
            <a:xfrm>
              <a:off x="7200935" y="4526757"/>
              <a:ext cx="146053" cy="0"/>
            </a:xfrm>
            <a:prstGeom prst="line">
              <a:avLst/>
            </a:prstGeom>
            <a:grpFill/>
            <a:ln w="50800">
              <a:solidFill>
                <a:srgbClr val="376092"/>
              </a:solidFill>
              <a:round/>
              <a:headEnd/>
              <a:tailEnd type="none" w="med" len="med"/>
            </a:ln>
          </p:spPr>
        </p:cxnSp>
      </p:grpSp>
      <p:grpSp>
        <p:nvGrpSpPr>
          <p:cNvPr id="12" name="组合 19"/>
          <p:cNvGrpSpPr/>
          <p:nvPr/>
        </p:nvGrpSpPr>
        <p:grpSpPr>
          <a:xfrm>
            <a:off x="467544" y="2994789"/>
            <a:ext cx="8280920" cy="936104"/>
            <a:chOff x="392108" y="4252909"/>
            <a:chExt cx="7530880" cy="547695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>
            <a:xfrm>
              <a:off x="392108" y="4252909"/>
              <a:ext cx="6808827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2. </a:t>
              </a:r>
              <a:r>
                <a:rPr lang="zh-CN" altLang="en-US" sz="28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研究思路与内容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7346988" y="4252909"/>
              <a:ext cx="576000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 smtClean="0"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6</a:t>
              </a:r>
              <a:endParaRPr lang="en-US" altLang="zh-CN" sz="2800" b="1" dirty="0"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cxnSp>
          <p:nvCxnSpPr>
            <p:cNvPr id="23" name="直接连接符 22"/>
            <p:cNvCxnSpPr>
              <a:stCxn id="21" idx="3"/>
              <a:endCxn id="22" idx="1"/>
            </p:cNvCxnSpPr>
            <p:nvPr/>
          </p:nvCxnSpPr>
          <p:spPr bwMode="auto">
            <a:xfrm>
              <a:off x="7200935" y="4526757"/>
              <a:ext cx="146053" cy="0"/>
            </a:xfrm>
            <a:prstGeom prst="line">
              <a:avLst/>
            </a:prstGeom>
            <a:grpFill/>
            <a:ln w="50800">
              <a:solidFill>
                <a:srgbClr val="376092"/>
              </a:solidFill>
              <a:round/>
              <a:headEnd/>
              <a:tailEnd type="none" w="med" len="med"/>
            </a:ln>
          </p:spPr>
        </p:cxnSp>
      </p:grpSp>
      <p:grpSp>
        <p:nvGrpSpPr>
          <p:cNvPr id="16" name="组合 23"/>
          <p:cNvGrpSpPr/>
          <p:nvPr/>
        </p:nvGrpSpPr>
        <p:grpSpPr>
          <a:xfrm>
            <a:off x="467544" y="1628799"/>
            <a:ext cx="8280920" cy="936104"/>
            <a:chOff x="392108" y="4252909"/>
            <a:chExt cx="7530880" cy="547695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>
            <a:xfrm>
              <a:off x="392108" y="4252909"/>
              <a:ext cx="6808827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1. </a:t>
              </a:r>
              <a:r>
                <a:rPr lang="zh-CN" altLang="en-US" sz="28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研究概述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346988" y="4252909"/>
              <a:ext cx="576000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 smtClean="0"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3</a:t>
              </a:r>
              <a:endParaRPr lang="en-US" altLang="zh-CN" sz="2800" b="1" dirty="0"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cxnSp>
          <p:nvCxnSpPr>
            <p:cNvPr id="27" name="直接连接符 26"/>
            <p:cNvCxnSpPr>
              <a:stCxn id="25" idx="3"/>
              <a:endCxn id="26" idx="1"/>
            </p:cNvCxnSpPr>
            <p:nvPr/>
          </p:nvCxnSpPr>
          <p:spPr bwMode="auto">
            <a:xfrm>
              <a:off x="7200935" y="4526757"/>
              <a:ext cx="146053" cy="0"/>
            </a:xfrm>
            <a:prstGeom prst="line">
              <a:avLst/>
            </a:prstGeom>
            <a:grpFill/>
            <a:ln w="50800">
              <a:solidFill>
                <a:srgbClr val="376092"/>
              </a:solidFill>
              <a:round/>
              <a:headEnd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516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算法流程</a:t>
            </a:r>
            <a:endParaRPr lang="zh-CN" altLang="en-US" dirty="0"/>
          </a:p>
        </p:txBody>
      </p:sp>
      <p:sp>
        <p:nvSpPr>
          <p:cNvPr id="32" name="内容占位符 23"/>
          <p:cNvSpPr>
            <a:spLocks noGrp="1"/>
          </p:cNvSpPr>
          <p:nvPr>
            <p:ph idx="1"/>
          </p:nvPr>
        </p:nvSpPr>
        <p:spPr>
          <a:xfrm>
            <a:off x="395288" y="775245"/>
            <a:ext cx="8330701" cy="1285603"/>
          </a:xfrm>
        </p:spPr>
        <p:txBody>
          <a:bodyPr/>
          <a:lstStyle/>
          <a:p>
            <a:r>
              <a:rPr lang="zh-CN" altLang="en-US" dirty="0" smtClean="0"/>
              <a:t>算法流程主要分为两大部分，一是构建指标体系，二是计算景气指数</a:t>
            </a:r>
            <a:endParaRPr lang="zh-CN" altLang="en-US" dirty="0"/>
          </a:p>
        </p:txBody>
      </p:sp>
      <p:pic>
        <p:nvPicPr>
          <p:cNvPr id="231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1423987"/>
            <a:ext cx="468646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3890" y="1706646"/>
            <a:ext cx="3418609" cy="351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9377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构建指标体系的算法</a:t>
            </a:r>
            <a:endParaRPr lang="zh-CN" altLang="en-US" dirty="0"/>
          </a:p>
        </p:txBody>
      </p:sp>
      <p:sp>
        <p:nvSpPr>
          <p:cNvPr id="32" name="内容占位符 23"/>
          <p:cNvSpPr>
            <a:spLocks noGrp="1"/>
          </p:cNvSpPr>
          <p:nvPr>
            <p:ph idx="1"/>
          </p:nvPr>
        </p:nvSpPr>
        <p:spPr>
          <a:xfrm>
            <a:off x="395288" y="775245"/>
            <a:ext cx="8330701" cy="1285603"/>
          </a:xfrm>
        </p:spPr>
        <p:txBody>
          <a:bodyPr/>
          <a:lstStyle/>
          <a:p>
            <a:r>
              <a:rPr lang="zh-CN" altLang="en-US" dirty="0" smtClean="0"/>
              <a:t>构建指标体系中，主要的算法如下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857250" y="1671638"/>
            <a:ext cx="2274888" cy="6111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指标增长率序列的计算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gray">
          <a:xfrm>
            <a:off x="3455988" y="2708275"/>
            <a:ext cx="2232025" cy="29527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tint val="40000"/>
                  <a:invGamma/>
                </a:srgbClr>
              </a:gs>
            </a:gsLst>
            <a:lin ang="5400000" scaled="1"/>
          </a:gradFill>
          <a:ln w="9525" algn="ctr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785813" y="2492375"/>
            <a:ext cx="2303462" cy="3384550"/>
            <a:chOff x="340" y="1661"/>
            <a:chExt cx="1451" cy="2132"/>
          </a:xfrm>
        </p:grpSpPr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 rot="16200000">
              <a:off x="68" y="2069"/>
              <a:ext cx="2132" cy="1315"/>
            </a:xfrm>
            <a:custGeom>
              <a:avLst/>
              <a:gdLst>
                <a:gd name="G0" fmla="+- 1292 0 0"/>
                <a:gd name="G1" fmla="+- 21600 0 1292"/>
                <a:gd name="G2" fmla="*/ 1292 1 2"/>
                <a:gd name="G3" fmla="+- 21600 0 G2"/>
                <a:gd name="G4" fmla="+/ 1292 21600 2"/>
                <a:gd name="G5" fmla="+/ G1 0 2"/>
                <a:gd name="G6" fmla="*/ 21600 21600 1292"/>
                <a:gd name="G7" fmla="*/ G6 1 2"/>
                <a:gd name="G8" fmla="+- 21600 0 G7"/>
                <a:gd name="G9" fmla="*/ 21600 1 2"/>
                <a:gd name="G10" fmla="+- 1292 0 G9"/>
                <a:gd name="G11" fmla="?: G10 G8 0"/>
                <a:gd name="G12" fmla="?: G10 G7 21600"/>
                <a:gd name="T0" fmla="*/ 20954 w 21600"/>
                <a:gd name="T1" fmla="*/ 10800 h 21600"/>
                <a:gd name="T2" fmla="*/ 10800 w 21600"/>
                <a:gd name="T3" fmla="*/ 21600 h 21600"/>
                <a:gd name="T4" fmla="*/ 646 w 21600"/>
                <a:gd name="T5" fmla="*/ 10800 h 21600"/>
                <a:gd name="T6" fmla="*/ 10800 w 21600"/>
                <a:gd name="T7" fmla="*/ 0 h 21600"/>
                <a:gd name="T8" fmla="*/ 2446 w 21600"/>
                <a:gd name="T9" fmla="*/ 2446 h 21600"/>
                <a:gd name="T10" fmla="*/ 19154 w 21600"/>
                <a:gd name="T11" fmla="*/ 191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292" y="21600"/>
                  </a:lnTo>
                  <a:lnTo>
                    <a:pt x="20308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4000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gray">
            <a:xfrm rot="5400000">
              <a:off x="-663" y="2664"/>
              <a:ext cx="2132" cy="126"/>
            </a:xfrm>
            <a:custGeom>
              <a:avLst/>
              <a:gdLst>
                <a:gd name="G0" fmla="+- 921 0 0"/>
                <a:gd name="G1" fmla="+- 21600 0 921"/>
                <a:gd name="G2" fmla="*/ 921 1 2"/>
                <a:gd name="G3" fmla="+- 21600 0 G2"/>
                <a:gd name="G4" fmla="+/ 921 21600 2"/>
                <a:gd name="G5" fmla="+/ G1 0 2"/>
                <a:gd name="G6" fmla="*/ 21600 21600 921"/>
                <a:gd name="G7" fmla="*/ G6 1 2"/>
                <a:gd name="G8" fmla="+- 21600 0 G7"/>
                <a:gd name="G9" fmla="*/ 21600 1 2"/>
                <a:gd name="G10" fmla="+- 921 0 G9"/>
                <a:gd name="G11" fmla="?: G10 G8 0"/>
                <a:gd name="G12" fmla="?: G10 G7 21600"/>
                <a:gd name="T0" fmla="*/ 21139 w 21600"/>
                <a:gd name="T1" fmla="*/ 10800 h 21600"/>
                <a:gd name="T2" fmla="*/ 10800 w 21600"/>
                <a:gd name="T3" fmla="*/ 21600 h 21600"/>
                <a:gd name="T4" fmla="*/ 461 w 21600"/>
                <a:gd name="T5" fmla="*/ 10800 h 21600"/>
                <a:gd name="T6" fmla="*/ 10800 w 21600"/>
                <a:gd name="T7" fmla="*/ 0 h 21600"/>
                <a:gd name="T8" fmla="*/ 2261 w 21600"/>
                <a:gd name="T9" fmla="*/ 2261 h 21600"/>
                <a:gd name="T10" fmla="*/ 19339 w 21600"/>
                <a:gd name="T11" fmla="*/ 1933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921" y="21600"/>
                  </a:lnTo>
                  <a:lnTo>
                    <a:pt x="2067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40000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3433763" y="1671638"/>
            <a:ext cx="2274887" cy="6111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指标筛选</a:t>
            </a:r>
            <a:endParaRPr lang="zh-CN" altLang="en-US" sz="1600" b="1" i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gray">
          <a:xfrm>
            <a:off x="6083300" y="1671638"/>
            <a:ext cx="2274888" cy="6111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数据的季节调整</a:t>
            </a:r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 rot="10800000">
            <a:off x="6011863" y="2492375"/>
            <a:ext cx="2303462" cy="3384550"/>
            <a:chOff x="340" y="1661"/>
            <a:chExt cx="1451" cy="2132"/>
          </a:xfrm>
        </p:grpSpPr>
        <p:sp>
          <p:nvSpPr>
            <p:cNvPr id="15" name="AutoShape 11"/>
            <p:cNvSpPr>
              <a:spLocks noChangeArrowheads="1"/>
            </p:cNvSpPr>
            <p:nvPr/>
          </p:nvSpPr>
          <p:spPr bwMode="gray">
            <a:xfrm rot="16200000">
              <a:off x="68" y="2069"/>
              <a:ext cx="2132" cy="1315"/>
            </a:xfrm>
            <a:custGeom>
              <a:avLst/>
              <a:gdLst>
                <a:gd name="G0" fmla="+- 1292 0 0"/>
                <a:gd name="G1" fmla="+- 21600 0 1292"/>
                <a:gd name="G2" fmla="*/ 1292 1 2"/>
                <a:gd name="G3" fmla="+- 21600 0 G2"/>
                <a:gd name="G4" fmla="+/ 1292 21600 2"/>
                <a:gd name="G5" fmla="+/ G1 0 2"/>
                <a:gd name="G6" fmla="*/ 21600 21600 1292"/>
                <a:gd name="G7" fmla="*/ G6 1 2"/>
                <a:gd name="G8" fmla="+- 21600 0 G7"/>
                <a:gd name="G9" fmla="*/ 21600 1 2"/>
                <a:gd name="G10" fmla="+- 1292 0 G9"/>
                <a:gd name="G11" fmla="?: G10 G8 0"/>
                <a:gd name="G12" fmla="?: G10 G7 21600"/>
                <a:gd name="T0" fmla="*/ 20954 w 21600"/>
                <a:gd name="T1" fmla="*/ 10800 h 21600"/>
                <a:gd name="T2" fmla="*/ 10800 w 21600"/>
                <a:gd name="T3" fmla="*/ 21600 h 21600"/>
                <a:gd name="T4" fmla="*/ 646 w 21600"/>
                <a:gd name="T5" fmla="*/ 10800 h 21600"/>
                <a:gd name="T6" fmla="*/ 10800 w 21600"/>
                <a:gd name="T7" fmla="*/ 0 h 21600"/>
                <a:gd name="T8" fmla="*/ 2446 w 21600"/>
                <a:gd name="T9" fmla="*/ 2446 h 21600"/>
                <a:gd name="T10" fmla="*/ 19154 w 21600"/>
                <a:gd name="T11" fmla="*/ 191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292" y="21600"/>
                  </a:lnTo>
                  <a:lnTo>
                    <a:pt x="20308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4000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gray">
            <a:xfrm rot="5400000">
              <a:off x="-663" y="2664"/>
              <a:ext cx="2132" cy="126"/>
            </a:xfrm>
            <a:custGeom>
              <a:avLst/>
              <a:gdLst>
                <a:gd name="G0" fmla="+- 921 0 0"/>
                <a:gd name="G1" fmla="+- 21600 0 921"/>
                <a:gd name="G2" fmla="*/ 921 1 2"/>
                <a:gd name="G3" fmla="+- 21600 0 G2"/>
                <a:gd name="G4" fmla="+/ 921 21600 2"/>
                <a:gd name="G5" fmla="+/ G1 0 2"/>
                <a:gd name="G6" fmla="*/ 21600 21600 921"/>
                <a:gd name="G7" fmla="*/ G6 1 2"/>
                <a:gd name="G8" fmla="+- 21600 0 G7"/>
                <a:gd name="G9" fmla="*/ 21600 1 2"/>
                <a:gd name="G10" fmla="+- 921 0 G9"/>
                <a:gd name="G11" fmla="?: G10 G8 0"/>
                <a:gd name="G12" fmla="?: G10 G7 21600"/>
                <a:gd name="T0" fmla="*/ 21139 w 21600"/>
                <a:gd name="T1" fmla="*/ 10800 h 21600"/>
                <a:gd name="T2" fmla="*/ 10800 w 21600"/>
                <a:gd name="T3" fmla="*/ 21600 h 21600"/>
                <a:gd name="T4" fmla="*/ 461 w 21600"/>
                <a:gd name="T5" fmla="*/ 10800 h 21600"/>
                <a:gd name="T6" fmla="*/ 10800 w 21600"/>
                <a:gd name="T7" fmla="*/ 0 h 21600"/>
                <a:gd name="T8" fmla="*/ 2261 w 21600"/>
                <a:gd name="T9" fmla="*/ 2261 h 21600"/>
                <a:gd name="T10" fmla="*/ 19339 w 21600"/>
                <a:gd name="T11" fmla="*/ 1933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921" y="21600"/>
                  </a:lnTo>
                  <a:lnTo>
                    <a:pt x="2067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40000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1189038" y="2852738"/>
            <a:ext cx="1727200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2563" indent="-182563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采用基于增长率循环的增长率指标，将收集的指标及其数据进行同比增长率的计算，得出其增长率序列</a:t>
            </a:r>
            <a:endParaRPr lang="zh-CN" altLang="en-US" sz="14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491880" y="2895600"/>
            <a:ext cx="200025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zh-CN"/>
            </a:defPPr>
            <a:lvl1pPr marL="182563" indent="-182563" algn="just">
              <a:spcBef>
                <a:spcPts val="1200"/>
              </a:spcBef>
              <a:buFont typeface="Arial" pitchFamily="34" charset="0"/>
              <a:buChar char="•"/>
              <a:defRPr sz="14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zh-CN" dirty="0"/>
              <a:t>指标跨越的时间尽可能长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先行指标的峰值比基准循环的峰值先行，且这种先行关系比较稳定，不规则现象少；</a:t>
            </a:r>
            <a:endParaRPr lang="en-US" altLang="zh-CN" dirty="0"/>
          </a:p>
          <a:p>
            <a:r>
              <a:rPr lang="zh-CN" altLang="zh-CN" dirty="0"/>
              <a:t>各个指标的循环与基准循环接近一一对应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200775" y="2909888"/>
            <a:ext cx="1727200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zh-CN"/>
            </a:defPPr>
            <a:lvl1pPr marL="182563" indent="-182563" algn="just">
              <a:spcBef>
                <a:spcPts val="1200"/>
              </a:spcBef>
              <a:buFont typeface="Arial" pitchFamily="34" charset="0"/>
              <a:buChar char="•"/>
              <a:defRPr sz="14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为消除指标中的季节性因素对指标的筛选与确定，此处将采用国际上最新流行的</a:t>
            </a:r>
            <a:r>
              <a:rPr lang="en-US" altLang="zh-CN" dirty="0"/>
              <a:t>X-12-ARIMA</a:t>
            </a:r>
            <a:r>
              <a:rPr lang="zh-CN" altLang="en-US" dirty="0"/>
              <a:t>季节调整方法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716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景气指数的计算</a:t>
            </a:r>
            <a:endParaRPr lang="zh-CN" altLang="en-US" dirty="0"/>
          </a:p>
        </p:txBody>
      </p:sp>
      <p:sp>
        <p:nvSpPr>
          <p:cNvPr id="32" name="内容占位符 23"/>
          <p:cNvSpPr>
            <a:spLocks noGrp="1"/>
          </p:cNvSpPr>
          <p:nvPr>
            <p:ph idx="1"/>
          </p:nvPr>
        </p:nvSpPr>
        <p:spPr>
          <a:xfrm>
            <a:off x="395288" y="775245"/>
            <a:ext cx="8330701" cy="1285603"/>
          </a:xfrm>
        </p:spPr>
        <p:txBody>
          <a:bodyPr/>
          <a:lstStyle/>
          <a:p>
            <a:r>
              <a:rPr lang="zh-CN" altLang="en-US" dirty="0" smtClean="0"/>
              <a:t>本项目的景气指数，采取</a:t>
            </a:r>
            <a:r>
              <a:rPr lang="zh-CN" altLang="zh-CN" dirty="0" smtClean="0"/>
              <a:t>美国会议委员会的合成指数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827584" y="1621435"/>
            <a:ext cx="2205515" cy="7180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指标的对称变化率并将其标准化的求解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827584" y="2863066"/>
            <a:ext cx="2205515" cy="7180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各指标的权重的计算（熵值法）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827584" y="4104697"/>
            <a:ext cx="2205515" cy="7180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各指标组的标准化平均变化率的求解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827584" y="5346328"/>
            <a:ext cx="2205515" cy="7180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合成指数的计算</a:t>
            </a:r>
          </a:p>
        </p:txBody>
      </p:sp>
      <p:cxnSp>
        <p:nvCxnSpPr>
          <p:cNvPr id="26" name="直接箭头连接符 25"/>
          <p:cNvCxnSpPr>
            <a:stCxn id="21" idx="2"/>
            <a:endCxn id="22" idx="0"/>
          </p:cNvCxnSpPr>
          <p:nvPr/>
        </p:nvCxnSpPr>
        <p:spPr>
          <a:xfrm rot="5400000">
            <a:off x="1668529" y="2601252"/>
            <a:ext cx="523627" cy="1588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2"/>
            <a:endCxn id="23" idx="0"/>
          </p:cNvCxnSpPr>
          <p:nvPr/>
        </p:nvCxnSpPr>
        <p:spPr>
          <a:xfrm rot="5400000">
            <a:off x="1668529" y="3842883"/>
            <a:ext cx="523627" cy="1588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3" idx="2"/>
            <a:endCxn id="24" idx="0"/>
          </p:cNvCxnSpPr>
          <p:nvPr/>
        </p:nvCxnSpPr>
        <p:spPr>
          <a:xfrm rot="5400000">
            <a:off x="1668529" y="5084514"/>
            <a:ext cx="523627" cy="1588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473" name="Rectangle 1"/>
          <p:cNvSpPr>
            <a:spLocks noChangeArrowheads="1"/>
          </p:cNvSpPr>
          <p:nvPr/>
        </p:nvSpPr>
        <p:spPr bwMode="auto">
          <a:xfrm>
            <a:off x="3536868" y="1556792"/>
            <a:ext cx="535561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设指标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0" lang="en-US" altLang="zh-CN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ij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）为第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指标组的第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个指标，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=1,2,3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分别代表先行、一致、滞后指标组，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=1,2…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k</a:t>
            </a:r>
            <a:r>
              <a:rPr kumimoji="0" lang="en-US" altLang="zh-CN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是组内指标的序号，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k</a:t>
            </a:r>
            <a:r>
              <a:rPr kumimoji="0" lang="en-US" altLang="zh-CN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是第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指标组的指标个数。首先求出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0" lang="en-US" altLang="zh-CN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ij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）的对称变化率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</a:t>
            </a:r>
            <a:r>
              <a:rPr kumimoji="0" lang="en-US" altLang="zh-CN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ij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为了防止变动幅度大的指标在合成指数中取得支配地位，将各指标的对称变化率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</a:t>
            </a:r>
            <a:r>
              <a:rPr kumimoji="0" lang="en-US" altLang="zh-CN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ij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）进行标准化，得到标准化变化率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0" lang="en-US" altLang="zh-CN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ij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3536868" y="2999644"/>
            <a:ext cx="53556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计算时，先对数据进行非负处理，然后依次求出各观测值在其指标中所占的比重、各指标的信息熵以及权数。</a:t>
            </a: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3536868" y="4280200"/>
            <a:ext cx="53556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先求出先行、一致、滞后指标组的平均变化率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Rj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），然后计算指标标准化因子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Fj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，最后算标准化平均变化率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Vj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）。</a:t>
            </a: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3536868" y="5692228"/>
            <a:ext cx="53556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求出趋势调整后，计算以基准年份为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100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的合成指数。</a:t>
            </a:r>
          </a:p>
        </p:txBody>
      </p:sp>
    </p:spTree>
    <p:extLst>
      <p:ext uri="{BB962C8B-B14F-4D97-AF65-F5344CB8AC3E}">
        <p14:creationId xmlns:p14="http://schemas.microsoft.com/office/powerpoint/2010/main" val="4035040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9932CCF5-1FA2-47E8-8C38-401969FE8E80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-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068960"/>
            <a:ext cx="33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5400" b="1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5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35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11"/>
          <p:cNvGrpSpPr/>
          <p:nvPr/>
        </p:nvGrpSpPr>
        <p:grpSpPr>
          <a:xfrm>
            <a:off x="467544" y="4509120"/>
            <a:ext cx="8280920" cy="936104"/>
            <a:chOff x="392108" y="4252909"/>
            <a:chExt cx="7530880" cy="547695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>
            <a:xfrm>
              <a:off x="392108" y="4252909"/>
              <a:ext cx="6808827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3. </a:t>
              </a:r>
              <a:r>
                <a:rPr lang="zh-CN" altLang="en-US" sz="28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算法设计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346988" y="4252909"/>
              <a:ext cx="576000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 smtClean="0"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16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cxnSp>
          <p:nvCxnSpPr>
            <p:cNvPr id="15" name="直接连接符 14"/>
            <p:cNvCxnSpPr>
              <a:stCxn id="13" idx="3"/>
              <a:endCxn id="14" idx="1"/>
            </p:cNvCxnSpPr>
            <p:nvPr/>
          </p:nvCxnSpPr>
          <p:spPr bwMode="auto">
            <a:xfrm>
              <a:off x="7200935" y="4526757"/>
              <a:ext cx="146053" cy="0"/>
            </a:xfrm>
            <a:prstGeom prst="line">
              <a:avLst/>
            </a:prstGeom>
            <a:grpFill/>
            <a:ln w="50800">
              <a:solidFill>
                <a:srgbClr val="376092"/>
              </a:solidFill>
              <a:round/>
              <a:headEnd/>
              <a:tailEnd type="none" w="med" len="med"/>
            </a:ln>
          </p:spPr>
        </p:cxnSp>
      </p:grpSp>
      <p:grpSp>
        <p:nvGrpSpPr>
          <p:cNvPr id="12" name="组合 19"/>
          <p:cNvGrpSpPr/>
          <p:nvPr/>
        </p:nvGrpSpPr>
        <p:grpSpPr>
          <a:xfrm>
            <a:off x="467544" y="2994789"/>
            <a:ext cx="8280920" cy="936104"/>
            <a:chOff x="392108" y="4252909"/>
            <a:chExt cx="7530880" cy="547695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>
            <a:xfrm>
              <a:off x="392108" y="4252909"/>
              <a:ext cx="6808827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2. </a:t>
              </a:r>
              <a:r>
                <a:rPr lang="zh-CN" altLang="en-US" sz="28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研究思路与内容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346988" y="4252909"/>
              <a:ext cx="576000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 smtClean="0"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6</a:t>
              </a:r>
              <a:endParaRPr lang="en-US" altLang="zh-CN" sz="2800" b="1" dirty="0"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cxnSp>
          <p:nvCxnSpPr>
            <p:cNvPr id="23" name="直接连接符 22"/>
            <p:cNvCxnSpPr>
              <a:stCxn id="21" idx="3"/>
              <a:endCxn id="22" idx="1"/>
            </p:cNvCxnSpPr>
            <p:nvPr/>
          </p:nvCxnSpPr>
          <p:spPr bwMode="auto">
            <a:xfrm>
              <a:off x="7200935" y="4526757"/>
              <a:ext cx="146053" cy="0"/>
            </a:xfrm>
            <a:prstGeom prst="line">
              <a:avLst/>
            </a:prstGeom>
            <a:grpFill/>
            <a:ln w="50800">
              <a:solidFill>
                <a:srgbClr val="376092"/>
              </a:solidFill>
              <a:round/>
              <a:headEnd/>
              <a:tailEnd type="none" w="med" len="med"/>
            </a:ln>
          </p:spPr>
        </p:cxnSp>
      </p:grpSp>
      <p:grpSp>
        <p:nvGrpSpPr>
          <p:cNvPr id="16" name="组合 23"/>
          <p:cNvGrpSpPr/>
          <p:nvPr/>
        </p:nvGrpSpPr>
        <p:grpSpPr>
          <a:xfrm>
            <a:off x="467544" y="1628799"/>
            <a:ext cx="8280920" cy="936104"/>
            <a:chOff x="392108" y="4252909"/>
            <a:chExt cx="7530880" cy="547695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>
            <a:xfrm>
              <a:off x="392108" y="4252909"/>
              <a:ext cx="6808827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800" b="1" dirty="0" smtClean="0"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1. </a:t>
              </a:r>
              <a:r>
                <a:rPr lang="zh-CN" altLang="en-US" sz="2800" b="1" dirty="0" smtClean="0"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研究概述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346988" y="4252909"/>
              <a:ext cx="576000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 smtClean="0"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3</a:t>
              </a:r>
              <a:endParaRPr lang="en-US" altLang="zh-CN" sz="2800" b="1" dirty="0"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cxnSp>
          <p:nvCxnSpPr>
            <p:cNvPr id="27" name="直接连接符 26"/>
            <p:cNvCxnSpPr>
              <a:stCxn id="25" idx="3"/>
              <a:endCxn id="26" idx="1"/>
            </p:cNvCxnSpPr>
            <p:nvPr/>
          </p:nvCxnSpPr>
          <p:spPr bwMode="auto">
            <a:xfrm>
              <a:off x="7200935" y="4526757"/>
              <a:ext cx="146053" cy="0"/>
            </a:xfrm>
            <a:prstGeom prst="line">
              <a:avLst/>
            </a:prstGeom>
            <a:grpFill/>
            <a:ln w="50800">
              <a:solidFill>
                <a:srgbClr val="376092"/>
              </a:solidFill>
              <a:round/>
              <a:headEnd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723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SGM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建立起终端销售景气指数体系，全面覆盖</a:t>
            </a:r>
            <a:r>
              <a:rPr lang="en-US" altLang="zh-CN" dirty="0" smtClean="0"/>
              <a:t>SGM</a:t>
            </a:r>
            <a:r>
              <a:rPr lang="zh-CN" altLang="en-US" dirty="0" smtClean="0"/>
              <a:t>的销售区域，</a:t>
            </a:r>
            <a:r>
              <a:rPr lang="zh-CN" altLang="en-US" dirty="0" smtClean="0"/>
              <a:t>反映乘用车市场景气情况</a:t>
            </a:r>
            <a:endParaRPr lang="zh-CN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背景目的</a:t>
            </a:r>
            <a:endParaRPr lang="zh-CN" alt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568381" y="2158025"/>
            <a:ext cx="3595687" cy="3881458"/>
          </a:xfrm>
          <a:prstGeom prst="homePlate">
            <a:avLst>
              <a:gd name="adj" fmla="val 934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5882"/>
                  <a:invGamma/>
                </a:srgbClr>
              </a:gs>
            </a:gsLst>
            <a:lin ang="5400000" scaled="1"/>
          </a:gradFill>
          <a:ln w="9525" algn="ctr">
            <a:solidFill>
              <a:srgbClr val="1E69B4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566793" y="1626212"/>
            <a:ext cx="3303588" cy="438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背景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 flipH="1">
            <a:off x="5029255" y="2158025"/>
            <a:ext cx="3595687" cy="3881458"/>
          </a:xfrm>
          <a:prstGeom prst="homePlate">
            <a:avLst>
              <a:gd name="adj" fmla="val 934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5882"/>
                  <a:invGamma/>
                </a:srgbClr>
              </a:gs>
            </a:gsLst>
            <a:lin ang="5400000" scaled="1"/>
          </a:gradFill>
          <a:ln w="9525" algn="ctr">
            <a:solidFill>
              <a:srgbClr val="1E69B4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 flipH="1">
            <a:off x="5311831" y="1626212"/>
            <a:ext cx="3303587" cy="438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目的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36643" y="2226287"/>
            <a:ext cx="31686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 algn="l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16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掌握了本区域的第一手营销概况，并且对短期的销售进展有良好的预见性</a:t>
            </a:r>
            <a:endParaRPr lang="en-US" altLang="zh-CN" sz="1600" b="1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indent="-177800" algn="l">
              <a:spcBef>
                <a:spcPct val="50000"/>
              </a:spcBef>
              <a:buFont typeface="Wingdings" pitchFamily="2" charset="2"/>
              <a:buChar char="Ø"/>
            </a:pPr>
            <a:endParaRPr lang="en-US" altLang="zh-CN" sz="1600" b="1" i="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indent="-177800" algn="l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16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目前没有一个合适的方法发挥</a:t>
            </a:r>
            <a:r>
              <a:rPr lang="en-US" altLang="zh-CN" sz="16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16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对营销预见的判断，并且能综合所有预测做出销售景气的体系</a:t>
            </a:r>
            <a:endParaRPr lang="en-US" altLang="zh-CN" sz="1600" b="1" i="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89618" y="2346937"/>
            <a:ext cx="31686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 algn="l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1600" b="1" i="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本项目建立起一套基于</a:t>
            </a:r>
            <a:r>
              <a:rPr lang="en-US" altLang="zh-CN" sz="1600" b="1" i="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1600" b="1" i="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判断的景气指数体系，进而建立起终端预警系统，对短期的销售状态做出预警，有助于及时发现销售波动状况，并为决策提供依据</a:t>
            </a:r>
            <a:endParaRPr lang="zh-CN" altLang="en-US" sz="1600" b="1" i="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370388" y="3353613"/>
            <a:ext cx="406400" cy="140335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232"/>
              </a:cxn>
              <a:cxn ang="0">
                <a:pos x="48" y="232"/>
              </a:cxn>
              <a:cxn ang="0">
                <a:pos x="0" y="376"/>
              </a:cxn>
              <a:cxn ang="0">
                <a:pos x="72" y="376"/>
              </a:cxn>
              <a:cxn ang="0">
                <a:pos x="32" y="504"/>
              </a:cxn>
              <a:cxn ang="0">
                <a:pos x="0" y="504"/>
              </a:cxn>
              <a:cxn ang="0">
                <a:pos x="0" y="608"/>
              </a:cxn>
              <a:cxn ang="0">
                <a:pos x="96" y="496"/>
              </a:cxn>
              <a:cxn ang="0">
                <a:pos x="48" y="504"/>
              </a:cxn>
              <a:cxn ang="0">
                <a:pos x="144" y="336"/>
              </a:cxn>
              <a:cxn ang="0">
                <a:pos x="72" y="336"/>
              </a:cxn>
              <a:cxn ang="0">
                <a:pos x="144" y="192"/>
              </a:cxn>
              <a:cxn ang="0">
                <a:pos x="88" y="192"/>
              </a:cxn>
              <a:cxn ang="0">
                <a:pos x="176" y="0"/>
              </a:cxn>
              <a:cxn ang="0">
                <a:pos x="72" y="0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FF9900"/>
          </a:solidFill>
          <a:ln w="6350" cap="rnd" cmpd="sng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65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20687" y="1772816"/>
            <a:ext cx="8364538" cy="1152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9388" marR="0" indent="-17938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景气指数，最早用于描述经济发展的态势，反映经济波动的周期性，并可根据其指标预测波峰波谷的</a:t>
            </a:r>
            <a:r>
              <a:rPr lang="zh-CN" altLang="en-US" dirty="0" smtClean="0"/>
              <a:t>到来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景气</a:t>
            </a:r>
            <a:r>
              <a:rPr lang="zh-CN" altLang="en-US" dirty="0" smtClean="0"/>
              <a:t>指标一般分为先行指标、一致指标和滞后指标三</a:t>
            </a:r>
            <a:r>
              <a:rPr lang="zh-CN" altLang="en-US" dirty="0" smtClean="0"/>
              <a:t>类：</a:t>
            </a:r>
            <a:endParaRPr lang="zh-CN" altLang="en-US" dirty="0" smtClean="0"/>
          </a:p>
          <a:p>
            <a:pPr lvl="1">
              <a:lnSpc>
                <a:spcPct val="100000"/>
              </a:lnSpc>
            </a:pPr>
            <a:r>
              <a:rPr lang="zh-CN" altLang="en-US" sz="2000" b="1" dirty="0" smtClean="0"/>
              <a:t>先行指标可以预测波峰、波谷的</a:t>
            </a:r>
            <a:r>
              <a:rPr lang="zh-CN" altLang="en-US" sz="2000" b="1" dirty="0" smtClean="0"/>
              <a:t>到来</a:t>
            </a:r>
            <a:endParaRPr lang="en-US" altLang="zh-CN" sz="2000" b="1" dirty="0" smtClean="0"/>
          </a:p>
          <a:p>
            <a:pPr lvl="1">
              <a:lnSpc>
                <a:spcPct val="100000"/>
              </a:lnSpc>
            </a:pPr>
            <a:r>
              <a:rPr lang="zh-CN" altLang="en-US" sz="2000" b="1" dirty="0" smtClean="0"/>
              <a:t>一致</a:t>
            </a:r>
            <a:r>
              <a:rPr lang="zh-CN" altLang="en-US" sz="2000" b="1" dirty="0" smtClean="0"/>
              <a:t>指标和基准指标具有周期</a:t>
            </a:r>
            <a:r>
              <a:rPr lang="zh-CN" altLang="en-US" sz="2000" b="1" dirty="0" smtClean="0"/>
              <a:t>同步性</a:t>
            </a:r>
            <a:endParaRPr lang="en-US" altLang="zh-CN" sz="2000" b="1" dirty="0" smtClean="0"/>
          </a:p>
          <a:p>
            <a:pPr lvl="1">
              <a:lnSpc>
                <a:spcPct val="100000"/>
              </a:lnSpc>
            </a:pPr>
            <a:r>
              <a:rPr lang="zh-CN" altLang="en-US" sz="2000" b="1" dirty="0" smtClean="0"/>
              <a:t>滞后</a:t>
            </a:r>
            <a:r>
              <a:rPr lang="zh-CN" altLang="en-US" sz="2000" b="1" dirty="0" smtClean="0"/>
              <a:t>指标用于检验波峰波谷的</a:t>
            </a:r>
            <a:r>
              <a:rPr lang="zh-CN" altLang="en-US" sz="2000" b="1" dirty="0" smtClean="0"/>
              <a:t>出现</a:t>
            </a:r>
            <a:endParaRPr lang="zh-CN" altLang="en-US" sz="2000" b="1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景气指数简介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687" y="3331880"/>
            <a:ext cx="8364538" cy="29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 rot="19514440">
            <a:off x="4006049" y="4386050"/>
            <a:ext cx="1131903" cy="5111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838203" y="3248630"/>
            <a:ext cx="1341911" cy="368135"/>
          </a:xfrm>
          <a:prstGeom prst="wedgeRectCallout">
            <a:avLst>
              <a:gd name="adj1" fmla="val -49152"/>
              <a:gd name="adj2" fmla="val 935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一致指标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948048" y="3154617"/>
            <a:ext cx="1341911" cy="368135"/>
          </a:xfrm>
          <a:prstGeom prst="wedgeRectCallout">
            <a:avLst>
              <a:gd name="adj1" fmla="val 41114"/>
              <a:gd name="adj2" fmla="val 11934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先行指标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642757" y="3009144"/>
            <a:ext cx="1341911" cy="368135"/>
          </a:xfrm>
          <a:prstGeom prst="wedgeRectCallout">
            <a:avLst>
              <a:gd name="adj1" fmla="val 30494"/>
              <a:gd name="adj2" fmla="val 999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一致指标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253309" y="2950757"/>
            <a:ext cx="1341911" cy="368135"/>
          </a:xfrm>
          <a:prstGeom prst="wedgeRectCallout">
            <a:avLst>
              <a:gd name="adj1" fmla="val -42072"/>
              <a:gd name="adj2" fmla="val 15482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滞后指标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9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11"/>
          <p:cNvGrpSpPr/>
          <p:nvPr/>
        </p:nvGrpSpPr>
        <p:grpSpPr>
          <a:xfrm>
            <a:off x="467544" y="4509120"/>
            <a:ext cx="8280920" cy="936104"/>
            <a:chOff x="392108" y="4252909"/>
            <a:chExt cx="7530880" cy="547695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>
            <a:xfrm>
              <a:off x="392108" y="4252909"/>
              <a:ext cx="6808827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3. </a:t>
              </a:r>
              <a:r>
                <a:rPr lang="zh-CN" altLang="en-US" sz="28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算法设计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346988" y="4252909"/>
              <a:ext cx="576000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 smtClean="0"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16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cxnSp>
          <p:nvCxnSpPr>
            <p:cNvPr id="15" name="直接连接符 14"/>
            <p:cNvCxnSpPr>
              <a:stCxn id="13" idx="3"/>
              <a:endCxn id="14" idx="1"/>
            </p:cNvCxnSpPr>
            <p:nvPr/>
          </p:nvCxnSpPr>
          <p:spPr bwMode="auto">
            <a:xfrm>
              <a:off x="7200935" y="4526757"/>
              <a:ext cx="146053" cy="0"/>
            </a:xfrm>
            <a:prstGeom prst="line">
              <a:avLst/>
            </a:prstGeom>
            <a:grpFill/>
            <a:ln w="50800">
              <a:solidFill>
                <a:srgbClr val="376092"/>
              </a:solidFill>
              <a:round/>
              <a:headEnd/>
              <a:tailEnd type="none" w="med" len="med"/>
            </a:ln>
          </p:spPr>
        </p:cxnSp>
      </p:grpSp>
      <p:grpSp>
        <p:nvGrpSpPr>
          <p:cNvPr id="12" name="组合 19"/>
          <p:cNvGrpSpPr/>
          <p:nvPr/>
        </p:nvGrpSpPr>
        <p:grpSpPr>
          <a:xfrm>
            <a:off x="467544" y="2994789"/>
            <a:ext cx="8280920" cy="936104"/>
            <a:chOff x="392108" y="4252909"/>
            <a:chExt cx="7530880" cy="547695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>
            <a:xfrm>
              <a:off x="392108" y="4252909"/>
              <a:ext cx="6808827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800" b="1" dirty="0"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2. </a:t>
              </a:r>
              <a:r>
                <a:rPr lang="zh-CN" altLang="en-US" sz="2800" b="1" dirty="0"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研究思路与内容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346988" y="4252909"/>
              <a:ext cx="576000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 smtClean="0"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6</a:t>
              </a:r>
              <a:endParaRPr lang="en-US" altLang="zh-CN" sz="2800" b="1" dirty="0"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cxnSp>
          <p:nvCxnSpPr>
            <p:cNvPr id="23" name="直接连接符 22"/>
            <p:cNvCxnSpPr>
              <a:stCxn id="21" idx="3"/>
              <a:endCxn id="22" idx="1"/>
            </p:cNvCxnSpPr>
            <p:nvPr/>
          </p:nvCxnSpPr>
          <p:spPr bwMode="auto">
            <a:xfrm>
              <a:off x="7200935" y="4526757"/>
              <a:ext cx="146053" cy="0"/>
            </a:xfrm>
            <a:prstGeom prst="line">
              <a:avLst/>
            </a:prstGeom>
            <a:grpFill/>
            <a:ln w="50800">
              <a:solidFill>
                <a:srgbClr val="376092"/>
              </a:solidFill>
              <a:round/>
              <a:headEnd/>
              <a:tailEnd type="none" w="med" len="med"/>
            </a:ln>
          </p:spPr>
        </p:cxnSp>
      </p:grpSp>
      <p:grpSp>
        <p:nvGrpSpPr>
          <p:cNvPr id="16" name="组合 23"/>
          <p:cNvGrpSpPr/>
          <p:nvPr/>
        </p:nvGrpSpPr>
        <p:grpSpPr>
          <a:xfrm>
            <a:off x="467544" y="1628799"/>
            <a:ext cx="8280920" cy="936104"/>
            <a:chOff x="392108" y="4252909"/>
            <a:chExt cx="7530880" cy="547695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>
            <a:xfrm>
              <a:off x="392108" y="4252909"/>
              <a:ext cx="6808827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1. </a:t>
              </a:r>
              <a:r>
                <a:rPr lang="zh-CN" altLang="en-US" sz="28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研究概述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346988" y="4252909"/>
              <a:ext cx="576000" cy="54769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 smtClean="0"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3</a:t>
              </a:r>
              <a:endParaRPr lang="en-US" altLang="zh-CN" sz="2800" b="1" dirty="0">
                <a:latin typeface="微软雅黑" pitchFamily="34" charset="-122"/>
                <a:ea typeface="微软雅黑" pitchFamily="34" charset="-122"/>
                <a:cs typeface="Tahoma" pitchFamily="34" charset="0"/>
              </a:endParaRPr>
            </a:p>
          </p:txBody>
        </p:sp>
        <p:cxnSp>
          <p:nvCxnSpPr>
            <p:cNvPr id="27" name="直接连接符 26"/>
            <p:cNvCxnSpPr>
              <a:stCxn id="25" idx="3"/>
              <a:endCxn id="26" idx="1"/>
            </p:cNvCxnSpPr>
            <p:nvPr/>
          </p:nvCxnSpPr>
          <p:spPr bwMode="auto">
            <a:xfrm>
              <a:off x="7200935" y="4526757"/>
              <a:ext cx="146053" cy="0"/>
            </a:xfrm>
            <a:prstGeom prst="line">
              <a:avLst/>
            </a:prstGeom>
            <a:grpFill/>
            <a:ln w="50800">
              <a:solidFill>
                <a:srgbClr val="376092"/>
              </a:solidFill>
              <a:round/>
              <a:headEnd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8472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SGM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景气指数体系，主要由三部分组成</a:t>
            </a:r>
            <a:endParaRPr lang="zh-CN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景气指数组成</a:t>
            </a:r>
            <a:endParaRPr lang="zh-CN" altLang="en-US" dirty="0"/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gray">
          <a:xfrm>
            <a:off x="431800" y="1942050"/>
            <a:ext cx="2087563" cy="6127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指数体系</a:t>
            </a: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gray">
          <a:xfrm>
            <a:off x="431800" y="3483650"/>
            <a:ext cx="2087563" cy="6127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调研问卷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428032" y="5050588"/>
            <a:ext cx="2056405" cy="6111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数据库支持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gray">
          <a:xfrm>
            <a:off x="2555875" y="2051588"/>
            <a:ext cx="865188" cy="3603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gray">
          <a:xfrm>
            <a:off x="3492500" y="3158213"/>
            <a:ext cx="5292725" cy="122396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8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365125" indent="-187325">
              <a:spcBef>
                <a:spcPct val="20000"/>
              </a:spcBef>
              <a:buFontTx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根据景气指数体系的指标，设计调研问卷，从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获取数据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gray">
          <a:xfrm>
            <a:off x="3492500" y="4725150"/>
            <a:ext cx="5292725" cy="1223963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8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365125" indent="-187325">
              <a:spcBef>
                <a:spcPct val="20000"/>
              </a:spcBef>
              <a:buFontTx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支持调研问卷的在线填写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65125" indent="-187325">
              <a:spcBef>
                <a:spcPct val="20000"/>
              </a:spcBef>
              <a:buFontTx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支持调研结果的数据处理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65125" indent="-187325">
              <a:spcBef>
                <a:spcPct val="20000"/>
              </a:spcBef>
              <a:buFontTx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支持指数体系的在线查询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AutoShape 10"/>
          <p:cNvSpPr>
            <a:spLocks noChangeArrowheads="1"/>
          </p:cNvSpPr>
          <p:nvPr/>
        </p:nvSpPr>
        <p:spPr bwMode="gray">
          <a:xfrm>
            <a:off x="2555875" y="3610650"/>
            <a:ext cx="865188" cy="3603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AutoShape 10"/>
          <p:cNvSpPr>
            <a:spLocks noChangeArrowheads="1"/>
          </p:cNvSpPr>
          <p:nvPr/>
        </p:nvSpPr>
        <p:spPr bwMode="gray">
          <a:xfrm>
            <a:off x="2555875" y="5193463"/>
            <a:ext cx="865188" cy="3603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gray">
          <a:xfrm>
            <a:off x="3492500" y="1616613"/>
            <a:ext cx="5292725" cy="122396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8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365125" indent="-187325">
              <a:spcBef>
                <a:spcPct val="20000"/>
              </a:spcBef>
              <a:buFontTx/>
              <a:buChar char="•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构建景气指数体系，根据各个指标组合成景气指数，直观显示销售状况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65125" indent="-187325">
              <a:spcBef>
                <a:spcPct val="20000"/>
              </a:spcBef>
              <a:buFontTx/>
              <a:buChar char="•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构建预警体系，对指标的状况进行预警，为市场决策提供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依据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274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SGM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景气指数指标主要来源于各大区的经理人调研</a:t>
            </a:r>
            <a:endParaRPr lang="zh-CN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景气指数数据流程</a:t>
            </a:r>
            <a:endParaRPr lang="zh-CN" altLang="en-US" dirty="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647700" y="1997750"/>
            <a:ext cx="2159000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微软雅黑" pitchFamily="34" charset="-122"/>
              </a:rPr>
              <a:t>调研数据搜集</a:t>
            </a:r>
            <a:endParaRPr lang="zh-CN" altLang="en-US" sz="20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602038" y="1997750"/>
            <a:ext cx="2159000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微软雅黑" pitchFamily="34" charset="-122"/>
              </a:rPr>
              <a:t>景气指数计算</a:t>
            </a:r>
            <a:endParaRPr lang="zh-CN" altLang="en-US" sz="20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21" name="Rectangle 5"/>
          <p:cNvSpPr>
            <a:spLocks noChangeArrowheads="1"/>
          </p:cNvSpPr>
          <p:nvPr/>
        </p:nvSpPr>
        <p:spPr bwMode="auto">
          <a:xfrm>
            <a:off x="6481763" y="1997750"/>
            <a:ext cx="2159000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微软雅黑" pitchFamily="34" charset="-122"/>
              </a:rPr>
              <a:t>数据库支持</a:t>
            </a:r>
            <a:endParaRPr lang="zh-CN" altLang="en-US" sz="20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22" name="AutoShape 6"/>
          <p:cNvSpPr>
            <a:spLocks noChangeArrowheads="1"/>
          </p:cNvSpPr>
          <p:nvPr/>
        </p:nvSpPr>
        <p:spPr bwMode="auto">
          <a:xfrm rot="16200000">
            <a:off x="577850" y="3439201"/>
            <a:ext cx="2987675" cy="1403350"/>
          </a:xfrm>
          <a:prstGeom prst="homePlate">
            <a:avLst>
              <a:gd name="adj" fmla="val 31343"/>
            </a:avLst>
          </a:prstGeom>
          <a:solidFill>
            <a:schemeClr val="bg2"/>
          </a:solidFill>
          <a:ln w="6350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 sz="16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Rectangle 7"/>
          <p:cNvSpPr>
            <a:spLocks noChangeArrowheads="1"/>
          </p:cNvSpPr>
          <p:nvPr/>
        </p:nvSpPr>
        <p:spPr bwMode="auto">
          <a:xfrm>
            <a:off x="1477963" y="3294738"/>
            <a:ext cx="1149350" cy="6111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信息来自</a:t>
            </a:r>
          </a:p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销售经理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Rectangle 8"/>
          <p:cNvSpPr>
            <a:spLocks noChangeArrowheads="1"/>
          </p:cNvSpPr>
          <p:nvPr/>
        </p:nvSpPr>
        <p:spPr bwMode="auto">
          <a:xfrm>
            <a:off x="1477963" y="4158338"/>
            <a:ext cx="1152525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销售大区的选择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Rectangle 9"/>
          <p:cNvSpPr>
            <a:spLocks noChangeArrowheads="1"/>
          </p:cNvSpPr>
          <p:nvPr/>
        </p:nvSpPr>
        <p:spPr bwMode="auto">
          <a:xfrm>
            <a:off x="1477963" y="4950500"/>
            <a:ext cx="1152525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规定信息反馈的时间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AutoShape 10"/>
          <p:cNvSpPr>
            <a:spLocks noChangeArrowheads="1"/>
          </p:cNvSpPr>
          <p:nvPr/>
        </p:nvSpPr>
        <p:spPr bwMode="auto">
          <a:xfrm rot="16200000">
            <a:off x="3529012" y="3437613"/>
            <a:ext cx="2987675" cy="1403350"/>
          </a:xfrm>
          <a:prstGeom prst="homePlate">
            <a:avLst>
              <a:gd name="adj" fmla="val 31343"/>
            </a:avLst>
          </a:prstGeom>
          <a:solidFill>
            <a:schemeClr val="bg2"/>
          </a:solidFill>
          <a:ln w="6350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 sz="16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Rectangle 11"/>
          <p:cNvSpPr>
            <a:spLocks noChangeArrowheads="1"/>
          </p:cNvSpPr>
          <p:nvPr/>
        </p:nvSpPr>
        <p:spPr bwMode="auto">
          <a:xfrm>
            <a:off x="4427538" y="3150275"/>
            <a:ext cx="1152525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根据反馈的信息和历史差异做修正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Rectangle 12"/>
          <p:cNvSpPr>
            <a:spLocks noChangeArrowheads="1"/>
          </p:cNvSpPr>
          <p:nvPr/>
        </p:nvSpPr>
        <p:spPr bwMode="auto">
          <a:xfrm>
            <a:off x="4429125" y="3907513"/>
            <a:ext cx="1152525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按照设定的体系计算景气指数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Rectangle 13"/>
          <p:cNvSpPr>
            <a:spLocks noChangeArrowheads="1"/>
          </p:cNvSpPr>
          <p:nvPr/>
        </p:nvSpPr>
        <p:spPr bwMode="auto">
          <a:xfrm>
            <a:off x="4429125" y="4626650"/>
            <a:ext cx="1152525" cy="900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根据计算结果作出相应的预警提示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AutoShape 14"/>
          <p:cNvSpPr>
            <a:spLocks noChangeArrowheads="1"/>
          </p:cNvSpPr>
          <p:nvPr/>
        </p:nvSpPr>
        <p:spPr bwMode="auto">
          <a:xfrm rot="16200000">
            <a:off x="6445250" y="3439201"/>
            <a:ext cx="2987675" cy="1403350"/>
          </a:xfrm>
          <a:prstGeom prst="homePlate">
            <a:avLst>
              <a:gd name="adj" fmla="val 31343"/>
            </a:avLst>
          </a:prstGeom>
          <a:solidFill>
            <a:schemeClr val="bg2"/>
          </a:solidFill>
          <a:ln w="6350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 sz="16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Rectangle 15"/>
          <p:cNvSpPr>
            <a:spLocks noChangeArrowheads="1"/>
          </p:cNvSpPr>
          <p:nvPr/>
        </p:nvSpPr>
        <p:spPr bwMode="auto">
          <a:xfrm>
            <a:off x="7345363" y="3294738"/>
            <a:ext cx="1152525" cy="503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将计算结果录入数据库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Rectangle 16"/>
          <p:cNvSpPr>
            <a:spLocks noChangeArrowheads="1"/>
          </p:cNvSpPr>
          <p:nvPr/>
        </p:nvSpPr>
        <p:spPr bwMode="auto">
          <a:xfrm>
            <a:off x="7345363" y="3944025"/>
            <a:ext cx="1152525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将入库的数据建立查询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Rectangle 17"/>
          <p:cNvSpPr>
            <a:spLocks noChangeArrowheads="1"/>
          </p:cNvSpPr>
          <p:nvPr/>
        </p:nvSpPr>
        <p:spPr bwMode="auto">
          <a:xfrm>
            <a:off x="7345363" y="4591725"/>
            <a:ext cx="1152525" cy="900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反馈每期预警结果与实际结果差异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Oval 18"/>
          <p:cNvSpPr>
            <a:spLocks noChangeArrowheads="1"/>
          </p:cNvSpPr>
          <p:nvPr/>
        </p:nvSpPr>
        <p:spPr bwMode="auto">
          <a:xfrm>
            <a:off x="503238" y="3074075"/>
            <a:ext cx="792162" cy="758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信息源确定</a:t>
            </a:r>
          </a:p>
        </p:txBody>
      </p:sp>
      <p:sp>
        <p:nvSpPr>
          <p:cNvPr id="135" name="Oval 19"/>
          <p:cNvSpPr>
            <a:spLocks noChangeArrowheads="1"/>
          </p:cNvSpPr>
          <p:nvPr/>
        </p:nvSpPr>
        <p:spPr bwMode="auto">
          <a:xfrm>
            <a:off x="503238" y="3974188"/>
            <a:ext cx="792162" cy="758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信息源分布</a:t>
            </a:r>
          </a:p>
        </p:txBody>
      </p:sp>
      <p:sp>
        <p:nvSpPr>
          <p:cNvPr id="136" name="Oval 20"/>
          <p:cNvSpPr>
            <a:spLocks noChangeArrowheads="1"/>
          </p:cNvSpPr>
          <p:nvPr/>
        </p:nvSpPr>
        <p:spPr bwMode="auto">
          <a:xfrm>
            <a:off x="503238" y="4875888"/>
            <a:ext cx="792162" cy="758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问卷填写指导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Oval 21"/>
          <p:cNvSpPr>
            <a:spLocks noChangeArrowheads="1"/>
          </p:cNvSpPr>
          <p:nvPr/>
        </p:nvSpPr>
        <p:spPr bwMode="auto">
          <a:xfrm>
            <a:off x="3455988" y="3074075"/>
            <a:ext cx="792162" cy="758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数据审核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Oval 22"/>
          <p:cNvSpPr>
            <a:spLocks noChangeArrowheads="1"/>
          </p:cNvSpPr>
          <p:nvPr/>
        </p:nvSpPr>
        <p:spPr bwMode="auto">
          <a:xfrm>
            <a:off x="3455988" y="3974188"/>
            <a:ext cx="792162" cy="758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景气指数计算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Oval 23"/>
          <p:cNvSpPr>
            <a:spLocks noChangeArrowheads="1"/>
          </p:cNvSpPr>
          <p:nvPr/>
        </p:nvSpPr>
        <p:spPr bwMode="auto">
          <a:xfrm>
            <a:off x="3455988" y="4875888"/>
            <a:ext cx="792162" cy="758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预警体系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Oval 24"/>
          <p:cNvSpPr>
            <a:spLocks noChangeArrowheads="1"/>
          </p:cNvSpPr>
          <p:nvPr/>
        </p:nvSpPr>
        <p:spPr bwMode="auto">
          <a:xfrm>
            <a:off x="6407150" y="3074075"/>
            <a:ext cx="792163" cy="758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数据入库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Oval 25"/>
          <p:cNvSpPr>
            <a:spLocks noChangeArrowheads="1"/>
          </p:cNvSpPr>
          <p:nvPr/>
        </p:nvSpPr>
        <p:spPr bwMode="auto">
          <a:xfrm>
            <a:off x="6407150" y="3974188"/>
            <a:ext cx="792163" cy="758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建立查询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Oval 26"/>
          <p:cNvSpPr>
            <a:spLocks noChangeArrowheads="1"/>
          </p:cNvSpPr>
          <p:nvPr/>
        </p:nvSpPr>
        <p:spPr bwMode="auto">
          <a:xfrm>
            <a:off x="6407150" y="4875888"/>
            <a:ext cx="792163" cy="758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差异分析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AutoShape 27"/>
          <p:cNvSpPr>
            <a:spLocks noChangeArrowheads="1"/>
          </p:cNvSpPr>
          <p:nvPr/>
        </p:nvSpPr>
        <p:spPr bwMode="auto">
          <a:xfrm rot="5400000">
            <a:off x="2988469" y="2033469"/>
            <a:ext cx="539750" cy="46831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lIns="18000" tIns="18000" rIns="18000" bIns="18000" anchor="ctr"/>
          <a:lstStyle/>
          <a:p>
            <a:pPr algn="ctr"/>
            <a:endParaRPr lang="zh-CN" altLang="en-US" sz="1600" b="1">
              <a:ea typeface="宋体" charset="-122"/>
            </a:endParaRPr>
          </a:p>
        </p:txBody>
      </p:sp>
      <p:sp>
        <p:nvSpPr>
          <p:cNvPr id="144" name="AutoShape 28"/>
          <p:cNvSpPr>
            <a:spLocks noChangeArrowheads="1"/>
          </p:cNvSpPr>
          <p:nvPr/>
        </p:nvSpPr>
        <p:spPr bwMode="auto">
          <a:xfrm rot="5400000">
            <a:off x="5904707" y="2033468"/>
            <a:ext cx="539750" cy="468313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lIns="18000" tIns="18000" rIns="18000" bIns="18000" anchor="ctr"/>
          <a:lstStyle/>
          <a:p>
            <a:pPr algn="ctr"/>
            <a:endParaRPr lang="zh-CN" altLang="en-US" sz="1600" b="1">
              <a:ea typeface="宋体" charset="-122"/>
            </a:endParaRPr>
          </a:p>
        </p:txBody>
      </p:sp>
      <p:sp>
        <p:nvSpPr>
          <p:cNvPr id="148" name="内容占位符 28"/>
          <p:cNvSpPr>
            <a:spLocks/>
          </p:cNvSpPr>
          <p:nvPr/>
        </p:nvSpPr>
        <p:spPr bwMode="auto">
          <a:xfrm>
            <a:off x="431800" y="5984876"/>
            <a:ext cx="56769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sz="1400" b="1" dirty="0">
                <a:ea typeface="微软雅黑" pitchFamily="34" charset="-122"/>
              </a:rPr>
              <a:t>信息收集周期：建议每月一次，月底收集数据，次月初</a:t>
            </a:r>
            <a:r>
              <a:rPr lang="zh-CN" altLang="en-US" sz="1400" b="1" dirty="0" smtClean="0">
                <a:ea typeface="微软雅黑" pitchFamily="34" charset="-122"/>
              </a:rPr>
              <a:t>提交结果</a:t>
            </a:r>
            <a:endParaRPr lang="zh-CN" altLang="en-US" sz="1400" b="1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041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630877" y="1818221"/>
            <a:ext cx="2446371" cy="44910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8" name="矩形 27"/>
          <p:cNvSpPr/>
          <p:nvPr/>
        </p:nvSpPr>
        <p:spPr>
          <a:xfrm>
            <a:off x="3184506" y="1818221"/>
            <a:ext cx="2446371" cy="4491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7" name="矩形 26"/>
          <p:cNvSpPr/>
          <p:nvPr/>
        </p:nvSpPr>
        <p:spPr>
          <a:xfrm>
            <a:off x="738135" y="1818221"/>
            <a:ext cx="2446371" cy="4491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考虑到</a:t>
            </a:r>
            <a:r>
              <a:rPr lang="en-US" altLang="zh-CN" sz="1800" dirty="0" smtClean="0"/>
              <a:t>MAC</a:t>
            </a:r>
            <a:r>
              <a:rPr lang="zh-CN" altLang="en-US" sz="1800" dirty="0" smtClean="0"/>
              <a:t>景气指数的指标特点，准备分两个阶段，前期在缺少历史数据情况下采用加权合成最终指数，当累积一定的历史数据之后，再构建包含先行指标、一致指标和之后指标的预警体系</a:t>
            </a:r>
            <a:endParaRPr lang="zh-CN" altLang="en-US" sz="180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景气指数阶段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285830" y="2000786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景气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指标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筛选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85830" y="2877098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调研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问卷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85830" y="3753410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数据处理流程设计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859996" y="2877098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指标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权重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研究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59996" y="3753410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指标计算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859996" y="4643965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指标累积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434163" y="2877098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基准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指标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设定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434163" y="3753410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指标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体系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构建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34163" y="4643965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合成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指标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计算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34163" y="5568961"/>
            <a:ext cx="1131903" cy="4746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预警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体系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建立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2"/>
          <p:cNvCxnSpPr>
            <a:stCxn id="11" idx="2"/>
            <a:endCxn id="12" idx="0"/>
          </p:cNvCxnSpPr>
          <p:nvPr/>
        </p:nvCxnSpPr>
        <p:spPr>
          <a:xfrm rot="5400000">
            <a:off x="1650961" y="2676276"/>
            <a:ext cx="401643" cy="1588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3" idx="0"/>
          </p:cNvCxnSpPr>
          <p:nvPr/>
        </p:nvCxnSpPr>
        <p:spPr>
          <a:xfrm rot="5400000">
            <a:off x="1650961" y="3552588"/>
            <a:ext cx="401643" cy="1588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3"/>
            <a:endCxn id="14" idx="1"/>
          </p:cNvCxnSpPr>
          <p:nvPr/>
        </p:nvCxnSpPr>
        <p:spPr>
          <a:xfrm flipV="1">
            <a:off x="2417733" y="3114433"/>
            <a:ext cx="1442263" cy="876312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2"/>
            <a:endCxn id="15" idx="0"/>
          </p:cNvCxnSpPr>
          <p:nvPr/>
        </p:nvCxnSpPr>
        <p:spPr>
          <a:xfrm rot="5400000">
            <a:off x="4225127" y="3552588"/>
            <a:ext cx="401643" cy="1588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2"/>
            <a:endCxn id="16" idx="0"/>
          </p:cNvCxnSpPr>
          <p:nvPr/>
        </p:nvCxnSpPr>
        <p:spPr>
          <a:xfrm rot="5400000">
            <a:off x="4218005" y="4436022"/>
            <a:ext cx="415886" cy="1588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6" idx="3"/>
            <a:endCxn id="18" idx="1"/>
          </p:cNvCxnSpPr>
          <p:nvPr/>
        </p:nvCxnSpPr>
        <p:spPr>
          <a:xfrm flipV="1">
            <a:off x="4991899" y="3114433"/>
            <a:ext cx="1442264" cy="1766867"/>
          </a:xfrm>
          <a:prstGeom prst="bentConnector3">
            <a:avLst>
              <a:gd name="adj1" fmla="val 500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8" idx="2"/>
            <a:endCxn id="19" idx="0"/>
          </p:cNvCxnSpPr>
          <p:nvPr/>
        </p:nvCxnSpPr>
        <p:spPr>
          <a:xfrm rot="5400000">
            <a:off x="6799294" y="3552588"/>
            <a:ext cx="401643" cy="1588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2"/>
            <a:endCxn id="20" idx="0"/>
          </p:cNvCxnSpPr>
          <p:nvPr/>
        </p:nvCxnSpPr>
        <p:spPr>
          <a:xfrm rot="5400000">
            <a:off x="6792172" y="4436022"/>
            <a:ext cx="415886" cy="1588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2"/>
            <a:endCxn id="21" idx="0"/>
          </p:cNvCxnSpPr>
          <p:nvPr/>
        </p:nvCxnSpPr>
        <p:spPr>
          <a:xfrm rot="5400000">
            <a:off x="6774952" y="5343797"/>
            <a:ext cx="450327" cy="1588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41912" y="5628244"/>
            <a:ext cx="17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前期准备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2494" y="2016166"/>
            <a:ext cx="17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第一阶段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5062" y="2016166"/>
            <a:ext cx="17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第二阶段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021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景气</a:t>
            </a:r>
            <a:r>
              <a:rPr lang="zh-CN" altLang="en-US" dirty="0" smtClean="0"/>
              <a:t>指数</a:t>
            </a:r>
            <a:r>
              <a:rPr lang="zh-CN" altLang="en-US" dirty="0" smtClean="0"/>
              <a:t>包含五大部分，共</a:t>
            </a:r>
            <a:r>
              <a:rPr lang="zh-CN" altLang="en-US" dirty="0" smtClean="0"/>
              <a:t>有</a:t>
            </a:r>
            <a:r>
              <a:rPr lang="en-US" altLang="zh-CN" dirty="0"/>
              <a:t>7</a:t>
            </a:r>
            <a:r>
              <a:rPr lang="zh-CN" altLang="en-US" dirty="0" smtClean="0"/>
              <a:t>个细化的指数指标</a:t>
            </a:r>
            <a:endParaRPr lang="zh-CN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景气指数指标</a:t>
            </a:r>
            <a:endParaRPr lang="zh-CN" altLang="en-US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99380"/>
              </p:ext>
            </p:extLst>
          </p:nvPr>
        </p:nvGraphicFramePr>
        <p:xfrm>
          <a:off x="395287" y="1340178"/>
          <a:ext cx="8353426" cy="46331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79354"/>
                <a:gridCol w="4536154"/>
                <a:gridCol w="2537918"/>
              </a:tblGrid>
              <a:tr h="45865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调查内容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T="45700" marB="457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Arial" pitchFamily="34" charset="0"/>
                        <a:ea typeface="华文细黑" pitchFamily="2" charset="-122"/>
                        <a:cs typeface="Arial" pitchFamily="34" charset="0"/>
                      </a:endParaRPr>
                    </a:p>
                  </a:txBody>
                  <a:tcPr marT="45700" marB="457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形成相关指标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5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价格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0" marB="45700" anchor="ctr">
                    <a:lnL w="12700" cmpd="sng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>
                        <a:spcBef>
                          <a:spcPct val="50000"/>
                        </a:spcBef>
                        <a:buFont typeface="Arial" charset="0"/>
                        <a:buChar char="•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了解市场真实需求状况，把握趋势变动，并了解其变化的原因。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87313" indent="-87313" algn="l">
                        <a:spcBef>
                          <a:spcPct val="50000"/>
                        </a:spcBef>
                        <a:buFont typeface="Arial" charset="0"/>
                        <a:buChar char="•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重点了解价格变化原因及价格形势总体评价等。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0" marB="45700" anchor="ctr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市场价格景气指数</a:t>
                      </a:r>
                    </a:p>
                  </a:txBody>
                  <a:tcPr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6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库存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0" marB="45700" anchor="ctr">
                    <a:lnL w="12700" cmpd="sng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>
                        <a:spcBef>
                          <a:spcPct val="50000"/>
                        </a:spcBef>
                        <a:buFont typeface="Arial" charset="0"/>
                        <a:buChar char="•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了解库存变化及其原因，以掌握经销商运营压力，辅助未来市场判断。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87313" indent="-87313" algn="l">
                        <a:spcBef>
                          <a:spcPct val="50000"/>
                        </a:spcBef>
                        <a:buFont typeface="Arial" charset="0"/>
                        <a:buChar char="•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重点了解库存、库存总量及结构评价、库存状况的原因等。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0" marB="45700" anchor="ctr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经销商库存安全指数</a:t>
                      </a:r>
                    </a:p>
                  </a:txBody>
                  <a:tcPr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客流及订单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0" marB="45700" anchor="ctr">
                    <a:lnL w="12700" cmpd="sng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9pPr>
                    </a:lstStyle>
                    <a:p>
                      <a:pPr algn="l">
                        <a:spcBef>
                          <a:spcPct val="50000"/>
                        </a:spcBef>
                        <a:buFont typeface="Arial" charset="0"/>
                        <a:buChar char="•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了解市场客流及订单情况，把握消费者的购买信心，辅助市场判断。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>
                        <a:spcBef>
                          <a:spcPct val="50000"/>
                        </a:spcBef>
                        <a:buFont typeface="Arial" charset="0"/>
                        <a:buChar char="•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重点了解来店量、新订单量、月底待交货订单量等。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0" marB="45700" anchor="ctr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经销商订单景气指数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市场人气景气指数</a:t>
                      </a:r>
                    </a:p>
                  </a:txBody>
                  <a:tcPr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6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资金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0" marB="45700" anchor="ctr">
                    <a:lnL w="12700" cmpd="sng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9pPr>
                    </a:lstStyle>
                    <a:p>
                      <a:pPr algn="l">
                        <a:spcBef>
                          <a:spcPct val="50000"/>
                        </a:spcBef>
                        <a:buFont typeface="Arial" charset="0"/>
                        <a:buChar char="•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了解经销商的运营压力，协助判断其进货能力及可能采取的市场策略。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0" marB="45700" anchor="ctr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经销商资金充裕指数</a:t>
                      </a:r>
                    </a:p>
                  </a:txBody>
                  <a:tcPr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6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信心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0" marB="45700" anchor="ctr">
                    <a:lnL w="12700" cmpd="sng">
                      <a:noFill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9pPr>
                    </a:lstStyle>
                    <a:p>
                      <a:pPr algn="l">
                        <a:spcBef>
                          <a:spcPct val="50000"/>
                        </a:spcBef>
                        <a:buFont typeface="Arial" charset="0"/>
                        <a:buChar char="•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了解经销商对未来市场销售情况的信心，并了解近期基本指标走向情况以辅助判断。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0" marB="45700" anchor="ctr">
                    <a:lnL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黑体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销售目标</a:t>
                      </a: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批发</a:t>
                      </a: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完成信心指数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销售目标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零售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完成信心指数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44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XkgAZREESTigNJq0a9S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UqHtCZGW0ea6MK3c8ujc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OfheYsIqk.AbLAGqJSzD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7fwJGpZ0e8qzCDHvTlHg"/>
</p:tagLst>
</file>

<file path=ppt/theme/theme1.xml><?xml version="1.0" encoding="utf-8"?>
<a:theme xmlns:a="http://schemas.openxmlformats.org/drawingml/2006/main" name="1_Weekly Report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华文细黑">
      <a:majorFont>
        <a:latin typeface="Tahoma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179388" marR="0" indent="-179388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gradFill rotWithShape="0">
          <a:gsLst>
            <a:gs pos="0">
              <a:schemeClr val="bg1">
                <a:gamma/>
                <a:shade val="7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74118"/>
                <a:invGamma/>
              </a:schemeClr>
            </a:gs>
          </a:gsLst>
          <a:lin ang="5400000" scaled="1"/>
        </a:gra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Buick Excelle CY2004 Market Plan Discussion 03-1016-01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ick Excelle CY2004 Market Plan Discussion 03-1016-01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ick Excelle CY2004 Market Plan Discussion 03-1016-0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1609</Words>
  <Application>Microsoft Office PowerPoint</Application>
  <PresentationFormat>On-screen Show (4:3)</PresentationFormat>
  <Paragraphs>241</Paragraphs>
  <Slides>19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1_Weekly Report-2</vt:lpstr>
      <vt:lpstr>think-cell Slide</vt:lpstr>
      <vt:lpstr>MAC景气指数体系方案</vt:lpstr>
      <vt:lpstr>目录</vt:lpstr>
      <vt:lpstr>背景目的</vt:lpstr>
      <vt:lpstr>景气指数简介</vt:lpstr>
      <vt:lpstr>目录</vt:lpstr>
      <vt:lpstr>MAC景气指数组成</vt:lpstr>
      <vt:lpstr>MAC景气指数数据流程</vt:lpstr>
      <vt:lpstr>MAC景气指数阶段</vt:lpstr>
      <vt:lpstr>MAC景气指数指标</vt:lpstr>
      <vt:lpstr>MAC景气指数体系</vt:lpstr>
      <vt:lpstr>预警体系</vt:lpstr>
      <vt:lpstr>问卷设计</vt:lpstr>
      <vt:lpstr>问卷设计原则</vt:lpstr>
      <vt:lpstr>产出案例</vt:lpstr>
      <vt:lpstr>目录</vt:lpstr>
      <vt:lpstr>算法流程</vt:lpstr>
      <vt:lpstr>构建指标体系的算法</vt:lpstr>
      <vt:lpstr>景气指数的计算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价格-Mix查询</dc:title>
  <dc:creator>Chen Long,陈龙</dc:creator>
  <cp:lastModifiedBy>OA</cp:lastModifiedBy>
  <cp:revision>67</cp:revision>
  <dcterms:created xsi:type="dcterms:W3CDTF">2012-09-24T07:07:14Z</dcterms:created>
  <dcterms:modified xsi:type="dcterms:W3CDTF">2012-10-22T01:57:46Z</dcterms:modified>
</cp:coreProperties>
</file>