
<file path=[Content_Types].xml><?xml version="1.0" encoding="utf-8"?>
<Types xmlns="http://schemas.openxmlformats.org/package/2006/content-types">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52" r:id="rId3"/>
    <p:sldId id="353" r:id="rId4"/>
    <p:sldId id="376" r:id="rId5"/>
    <p:sldId id="375" r:id="rId6"/>
    <p:sldId id="356" r:id="rId7"/>
    <p:sldId id="357" r:id="rId8"/>
    <p:sldId id="358" r:id="rId9"/>
    <p:sldId id="359" r:id="rId10"/>
    <p:sldId id="360" r:id="rId11"/>
    <p:sldId id="361" r:id="rId12"/>
    <p:sldId id="377" r:id="rId13"/>
    <p:sldId id="363" r:id="rId14"/>
    <p:sldId id="364" r:id="rId15"/>
    <p:sldId id="365" r:id="rId16"/>
    <p:sldId id="378" r:id="rId17"/>
    <p:sldId id="366" r:id="rId18"/>
    <p:sldId id="379" r:id="rId19"/>
    <p:sldId id="368" r:id="rId20"/>
    <p:sldId id="369" r:id="rId21"/>
    <p:sldId id="380" r:id="rId22"/>
    <p:sldId id="371" r:id="rId23"/>
    <p:sldId id="372" r:id="rId24"/>
    <p:sldId id="373" r:id="rId25"/>
    <p:sldId id="374" r:id="rId26"/>
  </p:sldIdLst>
  <p:sldSz cx="9144000" cy="6858000" type="screen4x3"/>
  <p:notesSz cx="6858000" cy="9144000"/>
  <p:custDataLst>
    <p:tags r:id="rId29"/>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1C1C1C"/>
    <a:srgbClr val="808080"/>
    <a:srgbClr val="CC3300"/>
    <a:srgbClr val="3399FF"/>
    <a:srgbClr val="EAEAEA"/>
    <a:srgbClr val="FF6600"/>
    <a:srgbClr val="FF9933"/>
  </p:clrMru>
</p:presentationPr>
</file>

<file path=ppt/tableStyles.xml><?xml version="1.0" encoding="utf-8"?>
<a:tblStyleLst xmlns:a="http://schemas.openxmlformats.org/drawingml/2006/main" def="{5C22544A-7EE6-4342-B048-85BDC9FD1C3A}">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p:scale>
          <a:sx n="73" d="100"/>
          <a:sy n="73" d="100"/>
        </p:scale>
        <p:origin x="-1296" y="-78"/>
      </p:cViewPr>
      <p:guideLst>
        <p:guide orient="horz" pos="2160"/>
        <p:guide orient="horz" pos="2614"/>
        <p:guide pos="2880"/>
        <p:guide pos="249"/>
        <p:guide pos="5556"/>
      </p:guideLst>
    </p:cSldViewPr>
  </p:slideViewPr>
  <p:outlineViewPr>
    <p:cViewPr>
      <p:scale>
        <a:sx n="33" d="100"/>
        <a:sy n="33" d="100"/>
      </p:scale>
      <p:origin x="0" y="148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6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418954F-A5FE-4204-A26D-2BC955DE4BAC}" type="datetimeFigureOut">
              <a:rPr lang="zh-CN" altLang="en-US"/>
              <a:pPr>
                <a:defRPr/>
              </a:pPr>
              <a:t>2012-04-10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9D8B83E-81A2-4109-962C-CB294959A2E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CEA6B94-C67A-490D-9F4F-2AB16AE547C0}" type="datetimeFigureOut">
              <a:rPr lang="zh-CN" altLang="en-US"/>
              <a:pPr>
                <a:defRPr/>
              </a:pPr>
              <a:t>2012-04-10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40B0AFA-2593-485B-B605-1898738A9EB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2989EC4-9D70-4976-A402-8FC4972F2237}" type="slidenum">
              <a:rPr lang="zh-CN" altLang="en-US" smtClean="0"/>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aphicFrame>
        <p:nvGraphicFramePr>
          <p:cNvPr id="4" name="Rectangle 1" hidden="1"/>
          <p:cNvGraphicFramePr>
            <a:graphicFrameLocks/>
          </p:cNvGraphicFramePr>
          <p:nvPr/>
        </p:nvGraphicFramePr>
        <p:xfrm>
          <a:off x="0" y="0"/>
          <a:ext cx="158750" cy="158750"/>
        </p:xfrm>
        <a:graphic>
          <a:graphicData uri="http://schemas.openxmlformats.org/presentationml/2006/ole">
            <p:oleObj spid="_x0000_s1373185" name="think-cell Slide" r:id="rId7" imgW="0" imgH="0" progId="">
              <p:embed/>
            </p:oleObj>
          </a:graphicData>
        </a:graphic>
      </p:graphicFrame>
      <p:pic>
        <p:nvPicPr>
          <p:cNvPr id="5" name="Picture 5"/>
          <p:cNvPicPr>
            <a:picLocks noChangeAspect="1" noChangeArrowheads="1"/>
          </p:cNvPicPr>
          <p:nvPr userDrawn="1">
            <p:custDataLst>
              <p:tags r:id="rId2"/>
            </p:custDataLst>
          </p:nvPr>
        </p:nvPicPr>
        <p:blipFill>
          <a:blip r:embed="rId8" cstate="print"/>
          <a:srcRect l="142" t="1060"/>
          <a:stretch>
            <a:fillRect/>
          </a:stretch>
        </p:blipFill>
        <p:spPr bwMode="auto">
          <a:xfrm>
            <a:off x="-12700" y="2273300"/>
            <a:ext cx="9159875" cy="2336800"/>
          </a:xfrm>
          <a:prstGeom prst="rect">
            <a:avLst/>
          </a:prstGeom>
          <a:noFill/>
          <a:ln w="9525">
            <a:noFill/>
            <a:miter lim="800000"/>
            <a:headEnd/>
            <a:tailEnd/>
          </a:ln>
        </p:spPr>
      </p:pic>
      <p:pic>
        <p:nvPicPr>
          <p:cNvPr id="6" name="Picture 21" descr="LOGO横板彩色"/>
          <p:cNvPicPr>
            <a:picLocks noChangeAspect="1" noChangeArrowheads="1"/>
          </p:cNvPicPr>
          <p:nvPr userDrawn="1">
            <p:custDataLst>
              <p:tags r:id="rId3"/>
            </p:custDataLst>
          </p:nvPr>
        </p:nvPicPr>
        <p:blipFill>
          <a:blip r:embed="rId9" cstate="print"/>
          <a:srcRect/>
          <a:stretch>
            <a:fillRect/>
          </a:stretch>
        </p:blipFill>
        <p:spPr bwMode="auto">
          <a:xfrm>
            <a:off x="388938" y="188913"/>
            <a:ext cx="3619500" cy="452437"/>
          </a:xfrm>
          <a:prstGeom prst="rect">
            <a:avLst/>
          </a:prstGeom>
          <a:noFill/>
          <a:ln w="9525">
            <a:noFill/>
            <a:miter lim="800000"/>
            <a:headEnd/>
            <a:tailEnd/>
          </a:ln>
        </p:spPr>
      </p:pic>
      <p:grpSp>
        <p:nvGrpSpPr>
          <p:cNvPr id="7" name="组合 30"/>
          <p:cNvGrpSpPr>
            <a:grpSpLocks/>
          </p:cNvGrpSpPr>
          <p:nvPr userDrawn="1">
            <p:custDataLst>
              <p:tags r:id="rId4"/>
            </p:custDataLst>
          </p:nvPr>
        </p:nvGrpSpPr>
        <p:grpSpPr bwMode="auto">
          <a:xfrm>
            <a:off x="3587750" y="6524625"/>
            <a:ext cx="1944688" cy="277813"/>
            <a:chOff x="4572000" y="6581001"/>
            <a:chExt cx="1944216" cy="276999"/>
          </a:xfrm>
        </p:grpSpPr>
        <p:sp>
          <p:nvSpPr>
            <p:cNvPr id="8" name="TextBox 14"/>
            <p:cNvSpPr txBox="1"/>
            <p:nvPr/>
          </p:nvSpPr>
          <p:spPr>
            <a:xfrm>
              <a:off x="4572000" y="6581001"/>
              <a:ext cx="1944216" cy="276999"/>
            </a:xfrm>
            <a:prstGeom prst="rect">
              <a:avLst/>
            </a:prstGeom>
            <a:noFill/>
          </p:spPr>
          <p:txBody>
            <a:bodyPr>
              <a:spAutoFit/>
            </a:bodyPr>
            <a:lstStyle/>
            <a:p>
              <a:pPr algn="ctr" fontAlgn="auto">
                <a:spcBef>
                  <a:spcPts val="0"/>
                </a:spcBef>
                <a:spcAft>
                  <a:spcPts val="0"/>
                </a:spcAft>
                <a:defRPr/>
              </a:pPr>
              <a:r>
                <a:rPr lang="zh-CN" altLang="en-US" sz="1200" dirty="0" smtClean="0">
                  <a:latin typeface="Arial" pitchFamily="34" charset="0"/>
                  <a:ea typeface="+mn-ea"/>
                  <a:cs typeface="Arial" pitchFamily="34" charset="0"/>
                </a:rPr>
                <a:t>保密</a:t>
              </a:r>
              <a:endParaRPr lang="zh-CN" altLang="en-US" sz="1200" dirty="0">
                <a:latin typeface="Arial" pitchFamily="34" charset="0"/>
                <a:ea typeface="+mn-ea"/>
                <a:cs typeface="Arial" pitchFamily="34" charset="0"/>
              </a:endParaRPr>
            </a:p>
          </p:txBody>
        </p:sp>
        <p:sp>
          <p:nvSpPr>
            <p:cNvPr id="9" name="椭圆 15"/>
            <p:cNvSpPr>
              <a:spLocks noChangeAspect="1"/>
            </p:cNvSpPr>
            <p:nvPr/>
          </p:nvSpPr>
          <p:spPr>
            <a:xfrm>
              <a:off x="4906882" y="6693384"/>
              <a:ext cx="36503" cy="36405"/>
            </a:xfrm>
            <a:prstGeom prst="ellipse">
              <a:avLst/>
            </a:prstGeom>
            <a:solidFill>
              <a:srgbClr val="F5A000"/>
            </a:solidFill>
            <a:ln w="9525">
              <a:noFill/>
              <a:round/>
              <a:headEnd/>
              <a:tailEnd/>
            </a:ln>
            <a:effectLst/>
          </p:spPr>
          <p:txBody>
            <a:bodyPr wrap="none" anchor="ctr"/>
            <a:lstStyle/>
            <a:p>
              <a:pPr algn="ctr" fontAlgn="auto">
                <a:spcBef>
                  <a:spcPct val="50000"/>
                </a:spcBef>
                <a:spcAft>
                  <a:spcPts val="0"/>
                </a:spcAft>
                <a:defRPr/>
              </a:pPr>
              <a:endParaRPr lang="zh-CN" altLang="en-US">
                <a:latin typeface="+mn-lt"/>
                <a:ea typeface="宋体" pitchFamily="2" charset="-122"/>
              </a:endParaRPr>
            </a:p>
          </p:txBody>
        </p:sp>
        <p:sp>
          <p:nvSpPr>
            <p:cNvPr id="10" name="椭圆 16"/>
            <p:cNvSpPr>
              <a:spLocks noChangeAspect="1"/>
            </p:cNvSpPr>
            <p:nvPr/>
          </p:nvSpPr>
          <p:spPr>
            <a:xfrm>
              <a:off x="6132134" y="6693384"/>
              <a:ext cx="34917" cy="36405"/>
            </a:xfrm>
            <a:prstGeom prst="ellipse">
              <a:avLst/>
            </a:prstGeom>
            <a:solidFill>
              <a:srgbClr val="F5A000"/>
            </a:solidFill>
            <a:ln w="9525">
              <a:noFill/>
              <a:round/>
              <a:headEnd/>
              <a:tailEnd/>
            </a:ln>
            <a:effectLst/>
          </p:spPr>
          <p:txBody>
            <a:bodyPr wrap="none" anchor="ctr"/>
            <a:lstStyle/>
            <a:p>
              <a:pPr algn="ctr" fontAlgn="auto">
                <a:spcBef>
                  <a:spcPct val="50000"/>
                </a:spcBef>
                <a:spcAft>
                  <a:spcPts val="0"/>
                </a:spcAft>
                <a:defRPr/>
              </a:pPr>
              <a:endParaRPr lang="zh-CN" altLang="en-US">
                <a:latin typeface="+mn-lt"/>
                <a:ea typeface="宋体" pitchFamily="2" charset="-122"/>
              </a:endParaRPr>
            </a:p>
          </p:txBody>
        </p:sp>
      </p:grpSp>
      <p:sp>
        <p:nvSpPr>
          <p:cNvPr id="2" name="标题 1"/>
          <p:cNvSpPr>
            <a:spLocks noGrp="1"/>
          </p:cNvSpPr>
          <p:nvPr>
            <p:ph type="ctrTitle"/>
          </p:nvPr>
        </p:nvSpPr>
        <p:spPr>
          <a:xfrm>
            <a:off x="395288" y="2636912"/>
            <a:ext cx="8353425" cy="1008112"/>
          </a:xfrm>
        </p:spPr>
        <p:txBody>
          <a:bodyPr>
            <a:normAutofit/>
          </a:bodyPr>
          <a:lstStyle>
            <a:lvl1pPr>
              <a:defRPr sz="3200" b="0">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61048"/>
            <a:ext cx="6400800" cy="749884"/>
          </a:xfrm>
        </p:spPr>
        <p:txBody>
          <a:bodyPr>
            <a:normAutofit/>
          </a:bodyPr>
          <a:lstStyle>
            <a:lvl1pPr marL="0" indent="0" algn="ctr">
              <a:buNone/>
              <a:defRPr sz="1800" b="0">
                <a:solidFill>
                  <a:schemeClr val="bg1"/>
                </a:solidFill>
                <a:latin typeface="Arial" pitchFamily="34" charset="0"/>
                <a:ea typeface="黑体" pitchFamily="2" charset="-122"/>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1" name="灯片编号占位符 5"/>
          <p:cNvSpPr>
            <a:spLocks noGrp="1"/>
          </p:cNvSpPr>
          <p:nvPr>
            <p:ph type="sldNum" sz="quarter" idx="10"/>
            <p:custDataLst>
              <p:tags r:id="rId5"/>
            </p:custDataLst>
          </p:nvPr>
        </p:nvSpPr>
        <p:spPr>
          <a:xfrm>
            <a:off x="6615113" y="6507163"/>
            <a:ext cx="2133600" cy="365125"/>
          </a:xfrm>
        </p:spPr>
        <p:txBody>
          <a:bodyPr/>
          <a:lstStyle>
            <a:lvl1pPr>
              <a:defRPr/>
            </a:lvl1pPr>
          </a:lstStyle>
          <a:p>
            <a:pPr>
              <a:defRPr/>
            </a:pPr>
            <a:fld id="{41A8337A-7E03-41C3-ACB8-27A6006132D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15"/>
          <p:cNvGrpSpPr>
            <a:grpSpLocks/>
          </p:cNvGrpSpPr>
          <p:nvPr userDrawn="1"/>
        </p:nvGrpSpPr>
        <p:grpSpPr bwMode="auto">
          <a:xfrm>
            <a:off x="396875" y="657225"/>
            <a:ext cx="8351838" cy="36513"/>
            <a:chOff x="396296" y="657225"/>
            <a:chExt cx="8352008" cy="36000"/>
          </a:xfrm>
        </p:grpSpPr>
        <p:sp>
          <p:nvSpPr>
            <p:cNvPr id="5" name="AutoShape 22"/>
            <p:cNvSpPr>
              <a:spLocks noChangeArrowheads="1"/>
            </p:cNvSpPr>
            <p:nvPr userDrawn="1"/>
          </p:nvSpPr>
          <p:spPr bwMode="auto">
            <a:xfrm>
              <a:off x="7308412" y="657225"/>
              <a:ext cx="1439892" cy="36000"/>
            </a:xfrm>
            <a:prstGeom prst="roundRect">
              <a:avLst>
                <a:gd name="adj" fmla="val 35898"/>
              </a:avLst>
            </a:prstGeom>
            <a:solidFill>
              <a:srgbClr val="F5A000"/>
            </a:solidFill>
            <a:ln w="9525">
              <a:noFill/>
              <a:round/>
              <a:headEnd/>
              <a:tailEnd/>
            </a:ln>
            <a:effectLst/>
          </p:spPr>
          <p:txBody>
            <a:bodyPr wrap="none" anchor="ctr"/>
            <a:lstStyle/>
            <a:p>
              <a:pPr algn="ctr" fontAlgn="auto">
                <a:spcBef>
                  <a:spcPct val="50000"/>
                </a:spcBef>
                <a:spcAft>
                  <a:spcPts val="0"/>
                </a:spcAft>
                <a:defRPr/>
              </a:pPr>
              <a:endParaRPr lang="zh-CN" altLang="en-US">
                <a:latin typeface="+mn-lt"/>
                <a:ea typeface="宋体" pitchFamily="2" charset="-122"/>
              </a:endParaRPr>
            </a:p>
          </p:txBody>
        </p:sp>
        <p:sp>
          <p:nvSpPr>
            <p:cNvPr id="6" name="AutoShape 23"/>
            <p:cNvSpPr>
              <a:spLocks noChangeArrowheads="1"/>
            </p:cNvSpPr>
            <p:nvPr userDrawn="1"/>
          </p:nvSpPr>
          <p:spPr bwMode="auto">
            <a:xfrm>
              <a:off x="396296" y="657225"/>
              <a:ext cx="6840677" cy="36000"/>
            </a:xfrm>
            <a:prstGeom prst="roundRect">
              <a:avLst>
                <a:gd name="adj" fmla="val 50000"/>
              </a:avLst>
            </a:prstGeom>
            <a:solidFill>
              <a:srgbClr val="031D89"/>
            </a:solidFill>
            <a:ln w="9525">
              <a:noFill/>
              <a:round/>
              <a:headEnd/>
              <a:tailEnd/>
            </a:ln>
            <a:effectLst/>
          </p:spPr>
          <p:txBody>
            <a:bodyPr wrap="none" anchor="ctr"/>
            <a:lstStyle/>
            <a:p>
              <a:pPr algn="ctr" fontAlgn="auto">
                <a:spcBef>
                  <a:spcPct val="50000"/>
                </a:spcBef>
                <a:spcAft>
                  <a:spcPts val="0"/>
                </a:spcAft>
                <a:defRPr/>
              </a:pPr>
              <a:endParaRPr lang="zh-CN" altLang="en-US">
                <a:latin typeface="+mn-lt"/>
                <a:ea typeface="宋体" pitchFamily="2" charset="-122"/>
              </a:endParaRPr>
            </a:p>
          </p:txBody>
        </p:sp>
      </p:grpSp>
      <p:pic>
        <p:nvPicPr>
          <p:cNvPr id="7" name="Picture 21" descr="LOGO横板彩色"/>
          <p:cNvPicPr>
            <a:picLocks noChangeAspect="1" noChangeArrowheads="1"/>
          </p:cNvPicPr>
          <p:nvPr userDrawn="1"/>
        </p:nvPicPr>
        <p:blipFill>
          <a:blip r:embed="rId2" cstate="print"/>
          <a:srcRect r="54280" b="-8093"/>
          <a:stretch>
            <a:fillRect/>
          </a:stretch>
        </p:blipFill>
        <p:spPr bwMode="auto">
          <a:xfrm>
            <a:off x="7235825" y="188913"/>
            <a:ext cx="1512888" cy="447675"/>
          </a:xfrm>
          <a:prstGeom prst="rect">
            <a:avLst/>
          </a:prstGeom>
          <a:noFill/>
          <a:ln w="9525">
            <a:noFill/>
            <a:miter lim="800000"/>
            <a:headEnd/>
            <a:tailEnd/>
          </a:ln>
        </p:spPr>
      </p:pic>
      <p:sp>
        <p:nvSpPr>
          <p:cNvPr id="8" name="Rectangle 12"/>
          <p:cNvSpPr>
            <a:spLocks noChangeArrowheads="1"/>
          </p:cNvSpPr>
          <p:nvPr userDrawn="1"/>
        </p:nvSpPr>
        <p:spPr bwMode="auto">
          <a:xfrm>
            <a:off x="7897813" y="6591300"/>
            <a:ext cx="827087" cy="195263"/>
          </a:xfrm>
          <a:prstGeom prst="rect">
            <a:avLst/>
          </a:prstGeom>
          <a:noFill/>
          <a:ln w="9525">
            <a:noFill/>
            <a:miter lim="800000"/>
            <a:headEnd/>
            <a:tailEnd/>
          </a:ln>
          <a:effectLst/>
        </p:spPr>
        <p:txBody>
          <a:bodyPr/>
          <a:lstStyle/>
          <a:p>
            <a:pPr algn="r" fontAlgn="auto">
              <a:spcBef>
                <a:spcPts val="0"/>
              </a:spcBef>
              <a:spcAft>
                <a:spcPts val="0"/>
              </a:spcAft>
              <a:defRPr/>
            </a:pPr>
            <a:r>
              <a:rPr lang="en-US" altLang="zh-CN" sz="1000" dirty="0">
                <a:latin typeface="Arial" pitchFamily="34" charset="0"/>
                <a:ea typeface="黑体" pitchFamily="2" charset="-122"/>
                <a:cs typeface="Arial" pitchFamily="34" charset="0"/>
              </a:rPr>
              <a:t>Page </a:t>
            </a:r>
            <a:fld id="{83FE5CD6-D675-4BF7-9EB4-12FDCE564FFC}" type="slidenum">
              <a:rPr lang="en-US" altLang="zh-CN" sz="1000">
                <a:latin typeface="Arial" pitchFamily="34" charset="0"/>
                <a:ea typeface="黑体" pitchFamily="2" charset="-122"/>
                <a:cs typeface="Arial" pitchFamily="34" charset="0"/>
              </a:rPr>
              <a:pPr algn="r" fontAlgn="auto">
                <a:spcBef>
                  <a:spcPts val="0"/>
                </a:spcBef>
                <a:spcAft>
                  <a:spcPts val="0"/>
                </a:spcAft>
                <a:defRPr/>
              </a:pPr>
              <a:t>‹#›</a:t>
            </a:fld>
            <a:endParaRPr lang="en-US" altLang="zh-CN" sz="1000" dirty="0">
              <a:latin typeface="Arial" pitchFamily="34" charset="0"/>
              <a:ea typeface="黑体" pitchFamily="2" charset="-122"/>
              <a:cs typeface="Arial" pitchFamily="34" charset="0"/>
            </a:endParaRPr>
          </a:p>
        </p:txBody>
      </p:sp>
      <p:sp>
        <p:nvSpPr>
          <p:cNvPr id="2" name="标题 1"/>
          <p:cNvSpPr>
            <a:spLocks noGrp="1"/>
          </p:cNvSpPr>
          <p:nvPr>
            <p:ph type="title"/>
          </p:nvPr>
        </p:nvSpPr>
        <p:spPr>
          <a:xfrm>
            <a:off x="394841" y="154379"/>
            <a:ext cx="6265391" cy="432048"/>
          </a:xfrm>
        </p:spPr>
        <p:txBody>
          <a:bodyPr>
            <a:noAutofit/>
          </a:bodyPr>
          <a:lstStyle>
            <a:lvl1pPr algn="l">
              <a:defRPr sz="24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288" y="775245"/>
            <a:ext cx="8330701" cy="4525963"/>
          </a:xfrm>
        </p:spPr>
        <p:txBody>
          <a:bodyPr>
            <a:normAutofit/>
          </a:bodyPr>
          <a:lstStyle>
            <a:lvl1pPr>
              <a:buClr>
                <a:srgbClr val="032089"/>
              </a:buClr>
              <a:buFont typeface="Wingdings" pitchFamily="2" charset="2"/>
              <a:buChar char="n"/>
              <a:defRPr sz="1800" b="1">
                <a:latin typeface="微软雅黑" pitchFamily="34" charset="-122"/>
                <a:ea typeface="微软雅黑" pitchFamily="34" charset="-122"/>
              </a:defRPr>
            </a:lvl1pPr>
            <a:lvl2pPr>
              <a:buClr>
                <a:srgbClr val="032089"/>
              </a:buClr>
              <a:buFont typeface="Wingdings" pitchFamily="2" charset="2"/>
              <a:buChar char="l"/>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TextBox 8"/>
          <p:cNvSpPr txBox="1"/>
          <p:nvPr userDrawn="1"/>
        </p:nvSpPr>
        <p:spPr>
          <a:xfrm>
            <a:off x="4211960" y="6381328"/>
            <a:ext cx="1296144"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保密</a:t>
            </a:r>
            <a:endParaRPr lang="zh-CN" altLang="en-US" sz="1400" dirty="0">
              <a:latin typeface="微软雅黑" pitchFamily="34" charset="-122"/>
              <a:ea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ECCE159-0D63-47B3-862A-6B9C6FC37C4D}" type="datetimeFigureOut">
              <a:rPr lang="zh-CN" altLang="en-US" smtClean="0"/>
              <a:pPr>
                <a:defRPr/>
              </a:pPr>
              <a:t>2012-04-10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zh-CN" altLang="en-US" dirty="0" smtClean="0"/>
              <a:t>保密</a:t>
            </a:r>
            <a:endParaRPr lang="en-US" altLang="zh-CN" dirty="0" smtClean="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2E263D1B-A045-4303-B327-5B2517118EB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hinaafc.miit.gov.cn/n2257/n2280/index.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6563" name="组合 34"/>
          <p:cNvGrpSpPr>
            <a:grpSpLocks/>
          </p:cNvGrpSpPr>
          <p:nvPr/>
        </p:nvGrpSpPr>
        <p:grpSpPr bwMode="auto">
          <a:xfrm>
            <a:off x="6300788" y="333375"/>
            <a:ext cx="1878012" cy="90488"/>
            <a:chOff x="2483768" y="6213195"/>
            <a:chExt cx="1877958" cy="90000"/>
          </a:xfrm>
        </p:grpSpPr>
        <p:sp>
          <p:nvSpPr>
            <p:cNvPr id="13" name="椭圆 12"/>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a:solidFill>
                  <a:schemeClr val="tx1"/>
                </a:solidFill>
                <a:latin typeface="Arial" pitchFamily="34" charset="0"/>
                <a:cs typeface="Arial" pitchFamily="34" charset="0"/>
              </a:endParaRPr>
            </a:p>
          </p:txBody>
        </p:sp>
        <p:sp>
          <p:nvSpPr>
            <p:cNvPr id="14" name="椭圆 13"/>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a:solidFill>
                  <a:schemeClr val="tx1"/>
                </a:solidFill>
                <a:latin typeface="Arial" pitchFamily="34" charset="0"/>
                <a:cs typeface="Arial" pitchFamily="34" charset="0"/>
              </a:endParaRPr>
            </a:p>
          </p:txBody>
        </p:sp>
        <p:sp>
          <p:nvSpPr>
            <p:cNvPr id="15" name="椭圆 14"/>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a:solidFill>
                  <a:schemeClr val="tx1"/>
                </a:solidFill>
                <a:latin typeface="Arial" pitchFamily="34" charset="0"/>
                <a:cs typeface="Arial" pitchFamily="34" charset="0"/>
              </a:endParaRPr>
            </a:p>
          </p:txBody>
        </p:sp>
      </p:grpSp>
      <p:grpSp>
        <p:nvGrpSpPr>
          <p:cNvPr id="1346564" name="组合 33"/>
          <p:cNvGrpSpPr>
            <a:grpSpLocks/>
          </p:cNvGrpSpPr>
          <p:nvPr/>
        </p:nvGrpSpPr>
        <p:grpSpPr bwMode="auto">
          <a:xfrm>
            <a:off x="6372225" y="609600"/>
            <a:ext cx="1836738" cy="34925"/>
            <a:chOff x="2555776" y="6488961"/>
            <a:chExt cx="1836200" cy="36000"/>
          </a:xfrm>
        </p:grpSpPr>
        <p:sp>
          <p:nvSpPr>
            <p:cNvPr id="17" name="椭圆 16"/>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a:solidFill>
                  <a:schemeClr val="tx1"/>
                </a:solidFill>
                <a:latin typeface="Arial" pitchFamily="34" charset="0"/>
                <a:cs typeface="Arial" pitchFamily="34" charset="0"/>
              </a:endParaRPr>
            </a:p>
          </p:txBody>
        </p:sp>
        <p:sp>
          <p:nvSpPr>
            <p:cNvPr id="18" name="椭圆 17"/>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a:solidFill>
                  <a:schemeClr val="tx1"/>
                </a:solidFill>
                <a:latin typeface="Arial" pitchFamily="34" charset="0"/>
                <a:cs typeface="Arial" pitchFamily="34" charset="0"/>
              </a:endParaRPr>
            </a:p>
          </p:txBody>
        </p:sp>
        <p:sp>
          <p:nvSpPr>
            <p:cNvPr id="19" name="椭圆 18"/>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a:solidFill>
                  <a:schemeClr val="tx1"/>
                </a:solidFill>
                <a:latin typeface="Arial" pitchFamily="34" charset="0"/>
                <a:cs typeface="Arial" pitchFamily="34" charset="0"/>
              </a:endParaRPr>
            </a:p>
          </p:txBody>
        </p:sp>
      </p:grpSp>
      <p:sp>
        <p:nvSpPr>
          <p:cNvPr id="12" name="标题 11"/>
          <p:cNvSpPr>
            <a:spLocks noGrp="1"/>
          </p:cNvSpPr>
          <p:nvPr>
            <p:ph type="ctrTitle"/>
          </p:nvPr>
        </p:nvSpPr>
        <p:spPr/>
        <p:txBody>
          <a:bodyPr>
            <a:normAutofit fontScale="90000"/>
          </a:bodyPr>
          <a:lstStyle/>
          <a:p>
            <a:pPr lvl="0"/>
            <a:r>
              <a:rPr lang="en-US" altLang="zh-CN" b="1" dirty="0" smtClean="0"/>
              <a:t>&lt;</a:t>
            </a:r>
            <a:r>
              <a:rPr lang="zh-CN" altLang="en-US" b="1" dirty="0" smtClean="0"/>
              <a:t>汽车使用总成本</a:t>
            </a:r>
            <a:r>
              <a:rPr lang="en-US" altLang="zh-CN" b="1" dirty="0" smtClean="0"/>
              <a:t>&gt;</a:t>
            </a:r>
            <a:r>
              <a:rPr lang="zh-CN" altLang="en-US" b="1" dirty="0" smtClean="0"/>
              <a:t>项目开发计划</a:t>
            </a:r>
            <a:r>
              <a:rPr lang="en-US" altLang="zh-CN" b="1" dirty="0" smtClean="0"/>
              <a:t/>
            </a:r>
            <a:br>
              <a:rPr lang="en-US" altLang="zh-CN" b="1" dirty="0" smtClean="0"/>
            </a:br>
            <a:endParaRPr lang="zh-CN" altLang="en-US" dirty="0"/>
          </a:p>
        </p:txBody>
      </p:sp>
      <p:sp>
        <p:nvSpPr>
          <p:cNvPr id="20" name="副标题 19"/>
          <p:cNvSpPr>
            <a:spLocks noGrp="1"/>
          </p:cNvSpPr>
          <p:nvPr>
            <p:ph type="subTitle" idx="1"/>
          </p:nvPr>
        </p:nvSpPr>
        <p:spPr>
          <a:xfrm>
            <a:off x="6951712" y="4077072"/>
            <a:ext cx="2192288" cy="749884"/>
          </a:xfrm>
        </p:spPr>
        <p:txBody>
          <a:bodyPr>
            <a:normAutofit/>
          </a:bodyPr>
          <a:lstStyle/>
          <a:p>
            <a:r>
              <a:rPr lang="en-US" altLang="zh-CN" sz="1600" dirty="0" smtClean="0">
                <a:latin typeface="Tahoma" pitchFamily="34" charset="0"/>
                <a:cs typeface="Tahoma" pitchFamily="34" charset="0"/>
              </a:rPr>
              <a:t>2012-4-9</a:t>
            </a:r>
            <a:endParaRPr lang="zh-CN" altLang="en-US" sz="1600" dirty="0">
              <a:latin typeface="Tahoma" pitchFamily="34" charset="0"/>
              <a:cs typeface="Tahoma" pitchFamily="34" charset="0"/>
            </a:endParaRPr>
          </a:p>
        </p:txBody>
      </p:sp>
      <p:sp>
        <p:nvSpPr>
          <p:cNvPr id="21" name="矩形 20"/>
          <p:cNvSpPr/>
          <p:nvPr/>
        </p:nvSpPr>
        <p:spPr>
          <a:xfrm>
            <a:off x="2999288" y="3429000"/>
            <a:ext cx="3191899" cy="369332"/>
          </a:xfrm>
          <a:prstGeom prst="rect">
            <a:avLst/>
          </a:prstGeom>
        </p:spPr>
        <p:txBody>
          <a:bodyPr wrap="none">
            <a:spAutoFit/>
          </a:bodyPr>
          <a:lstStyle/>
          <a:p>
            <a:pPr fontAlgn="t"/>
            <a:r>
              <a:rPr lang="en-US" altLang="zh-CN" dirty="0" smtClean="0">
                <a:solidFill>
                  <a:schemeClr val="bg1"/>
                </a:solidFill>
                <a:latin typeface="Tahoma" pitchFamily="34" charset="0"/>
                <a:cs typeface="Tahoma" pitchFamily="34" charset="0"/>
              </a:rPr>
              <a:t>Cost Of Car Ownership (CCO)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omputer 1"/>
          <p:cNvPicPr>
            <a:picLocks noChangeAspect="1" noChangeArrowheads="1"/>
          </p:cNvPicPr>
          <p:nvPr/>
        </p:nvPicPr>
        <p:blipFill>
          <a:blip r:embed="rId2" cstate="print"/>
          <a:srcRect/>
          <a:stretch>
            <a:fillRect/>
          </a:stretch>
        </p:blipFill>
        <p:spPr bwMode="auto">
          <a:xfrm>
            <a:off x="0" y="1357313"/>
            <a:ext cx="3878263" cy="5500687"/>
          </a:xfrm>
          <a:prstGeom prst="rect">
            <a:avLst/>
          </a:prstGeom>
          <a:noFill/>
          <a:ln w="9525">
            <a:noFill/>
            <a:miter lim="800000"/>
            <a:headEnd/>
            <a:tailEnd/>
          </a:ln>
        </p:spPr>
      </p:pic>
      <p:sp>
        <p:nvSpPr>
          <p:cNvPr id="11" name="矩形 10"/>
          <p:cNvSpPr/>
          <p:nvPr/>
        </p:nvSpPr>
        <p:spPr>
          <a:xfrm>
            <a:off x="675970" y="1340768"/>
            <a:ext cx="1425390" cy="338554"/>
          </a:xfrm>
          <a:prstGeom prst="rect">
            <a:avLst/>
          </a:prstGeom>
        </p:spPr>
        <p:txBody>
          <a:bodyPr wrap="none">
            <a:spAutoFit/>
          </a:bodyPr>
          <a:lstStyle/>
          <a:p>
            <a:r>
              <a:rPr lang="zh-CN" altLang="en-US" sz="1600" b="1" u="sng" dirty="0" smtClean="0">
                <a:solidFill>
                  <a:srgbClr val="C00000"/>
                </a:solidFill>
                <a:latin typeface="微软雅黑" pitchFamily="34" charset="-122"/>
                <a:ea typeface="微软雅黑" pitchFamily="34" charset="-122"/>
              </a:rPr>
              <a:t>行政税费成本</a:t>
            </a:r>
            <a:endParaRPr lang="zh-CN" altLang="en-US" sz="1600" b="1" u="sng" dirty="0">
              <a:solidFill>
                <a:srgbClr val="C00000"/>
              </a:solidFill>
              <a:latin typeface="微软雅黑" pitchFamily="34" charset="-122"/>
              <a:ea typeface="微软雅黑" pitchFamily="34" charset="-122"/>
            </a:endParaRPr>
          </a:p>
        </p:txBody>
      </p:sp>
      <p:sp>
        <p:nvSpPr>
          <p:cNvPr id="13" name="矩形 12"/>
          <p:cNvSpPr/>
          <p:nvPr/>
        </p:nvSpPr>
        <p:spPr>
          <a:xfrm>
            <a:off x="747408" y="2041877"/>
            <a:ext cx="8001056" cy="584775"/>
          </a:xfrm>
          <a:prstGeom prst="rect">
            <a:avLst/>
          </a:prstGeom>
        </p:spPr>
        <p:txBody>
          <a:bodyPr wrap="square">
            <a:spAutoFit/>
          </a:bodyPr>
          <a:lstStyle/>
          <a:p>
            <a:pPr>
              <a:buFont typeface="Wingdings" pitchFamily="2" charset="2"/>
              <a:buChar char="n"/>
            </a:pPr>
            <a:r>
              <a:rPr lang="zh-CN" altLang="en-US" sz="1600" b="1" dirty="0" smtClean="0">
                <a:latin typeface="微软雅黑" pitchFamily="34" charset="-122"/>
                <a:ea typeface="微软雅黑" pitchFamily="34" charset="-122"/>
              </a:rPr>
              <a:t>  定义</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每个车型各版本在车辆购置和使用期间产生的常规性、固定性的行政费用支出</a:t>
            </a:r>
          </a:p>
          <a:p>
            <a:pPr>
              <a:buFont typeface="Wingdings" pitchFamily="2" charset="2"/>
              <a:buChar char="n"/>
            </a:pPr>
            <a:endParaRPr lang="zh-CN" altLang="en-US" sz="1600" dirty="0" smtClean="0">
              <a:latin typeface="微软雅黑" pitchFamily="34" charset="-122"/>
              <a:ea typeface="微软雅黑" pitchFamily="34" charset="-122"/>
            </a:endParaRPr>
          </a:p>
        </p:txBody>
      </p:sp>
      <p:sp>
        <p:nvSpPr>
          <p:cNvPr id="14" name="矩形 13"/>
          <p:cNvSpPr/>
          <p:nvPr/>
        </p:nvSpPr>
        <p:spPr>
          <a:xfrm>
            <a:off x="747408" y="2983842"/>
            <a:ext cx="8073064" cy="1569660"/>
          </a:xfrm>
          <a:prstGeom prst="rect">
            <a:avLst/>
          </a:prstGeom>
        </p:spPr>
        <p:txBody>
          <a:bodyPr wrap="square">
            <a:spAutoFit/>
          </a:bodyPr>
          <a:lstStyle/>
          <a:p>
            <a:pPr>
              <a:buFont typeface="Wingdings" pitchFamily="2" charset="2"/>
              <a:buChar char="n"/>
            </a:pPr>
            <a:r>
              <a:rPr lang="zh-CN" altLang="en-US" sz="1600" b="1" dirty="0" smtClean="0">
                <a:latin typeface="微软雅黑" pitchFamily="34" charset="-122"/>
                <a:ea typeface="微软雅黑" pitchFamily="34" charset="-122"/>
              </a:rPr>
              <a:t> 数据研究标准</a:t>
            </a:r>
            <a:endParaRPr lang="en-US" altLang="zh-CN" sz="1600" b="1"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项目包括：购置税、验车上牌费、车船使用税、交通事故责任强制保险、三角牌、灭火器、常规保险（车损险、第三者责任险、全车盗抢险和不计免赔特约险）。</a:t>
            </a:r>
          </a:p>
          <a:p>
            <a:pPr>
              <a:buFont typeface="Wingdings" pitchFamily="2" charset="2"/>
              <a:buChar char="n"/>
            </a:pPr>
            <a:endParaRPr lang="zh-CN" altLang="en-US"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验车上牌价格等全国各地不统一的项目，以抽样城市平均价格为参考值，统一用于全国</a:t>
            </a:r>
          </a:p>
        </p:txBody>
      </p:sp>
      <p:sp>
        <p:nvSpPr>
          <p:cNvPr id="15" name="矩形 14"/>
          <p:cNvSpPr/>
          <p:nvPr/>
        </p:nvSpPr>
        <p:spPr>
          <a:xfrm>
            <a:off x="747408" y="2483776"/>
            <a:ext cx="7929618" cy="338554"/>
          </a:xfrm>
          <a:prstGeom prst="rect">
            <a:avLst/>
          </a:prstGeom>
        </p:spPr>
        <p:txBody>
          <a:bodyPr wrap="square">
            <a:spAutoFit/>
          </a:bodyPr>
          <a:lstStyle/>
          <a:p>
            <a:pPr>
              <a:buFont typeface="Wingdings" pitchFamily="2" charset="2"/>
              <a:buChar char="n"/>
            </a:pPr>
            <a:r>
              <a:rPr lang="zh-CN" altLang="en-US" sz="1600" b="1" dirty="0" smtClean="0">
                <a:latin typeface="微软雅黑" pitchFamily="34" charset="-122"/>
                <a:ea typeface="微软雅黑" pitchFamily="34" charset="-122"/>
              </a:rPr>
              <a:t> 数据研究方式</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自行研究，公开信息渠道收集相关数据，设计开发自动运算系统</a:t>
            </a:r>
            <a:endParaRPr lang="zh-CN" altLang="en-US" sz="1600" dirty="0">
              <a:latin typeface="微软雅黑" pitchFamily="34" charset="-122"/>
              <a:ea typeface="微软雅黑" pitchFamily="34" charset="-122"/>
            </a:endParaRPr>
          </a:p>
        </p:txBody>
      </p:sp>
      <p:sp>
        <p:nvSpPr>
          <p:cNvPr id="17" name="矩形 16"/>
          <p:cNvSpPr/>
          <p:nvPr/>
        </p:nvSpPr>
        <p:spPr>
          <a:xfrm>
            <a:off x="601689" y="188640"/>
            <a:ext cx="1422184"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产品内容</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3568" y="980728"/>
            <a:ext cx="180049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CN" altLang="en-US" dirty="0" smtClean="0">
                <a:latin typeface="微软雅黑" pitchFamily="34" charset="-122"/>
                <a:ea typeface="微软雅黑" pitchFamily="34" charset="-122"/>
              </a:rPr>
              <a:t>数据库平台设想</a:t>
            </a:r>
            <a:endParaRPr lang="en-US" altLang="zh-CN" dirty="0" smtClean="0">
              <a:latin typeface="微软雅黑" pitchFamily="34" charset="-122"/>
              <a:ea typeface="微软雅黑" pitchFamily="34" charset="-122"/>
            </a:endParaRPr>
          </a:p>
        </p:txBody>
      </p:sp>
      <p:pic>
        <p:nvPicPr>
          <p:cNvPr id="15" name="Picture 2"/>
          <p:cNvPicPr>
            <a:picLocks noChangeAspect="1" noChangeArrowheads="1"/>
          </p:cNvPicPr>
          <p:nvPr/>
        </p:nvPicPr>
        <p:blipFill>
          <a:blip r:embed="rId2" cstate="print"/>
          <a:srcRect t="8152"/>
          <a:stretch>
            <a:fillRect/>
          </a:stretch>
        </p:blipFill>
        <p:spPr bwMode="auto">
          <a:xfrm>
            <a:off x="428596" y="2638444"/>
            <a:ext cx="8620125" cy="3219448"/>
          </a:xfrm>
          <a:prstGeom prst="rect">
            <a:avLst/>
          </a:prstGeom>
          <a:noFill/>
          <a:ln w="9525">
            <a:noFill/>
            <a:miter lim="800000"/>
            <a:headEnd/>
            <a:tailEnd/>
          </a:ln>
          <a:effectLst/>
        </p:spPr>
      </p:pic>
      <p:pic>
        <p:nvPicPr>
          <p:cNvPr id="12" name="Picture 3"/>
          <p:cNvPicPr>
            <a:picLocks noChangeAspect="1" noChangeArrowheads="1"/>
          </p:cNvPicPr>
          <p:nvPr/>
        </p:nvPicPr>
        <p:blipFill>
          <a:blip r:embed="rId3" cstate="print"/>
          <a:srcRect/>
          <a:stretch>
            <a:fillRect/>
          </a:stretch>
        </p:blipFill>
        <p:spPr bwMode="auto">
          <a:xfrm>
            <a:off x="5191125" y="5948385"/>
            <a:ext cx="3952875" cy="695325"/>
          </a:xfrm>
          <a:prstGeom prst="rect">
            <a:avLst/>
          </a:prstGeom>
          <a:noFill/>
          <a:ln w="9525">
            <a:noFill/>
            <a:miter lim="800000"/>
            <a:headEnd/>
            <a:tailEnd/>
          </a:ln>
          <a:effectLst/>
        </p:spPr>
      </p:pic>
      <p:sp>
        <p:nvSpPr>
          <p:cNvPr id="8" name="TextBox 7"/>
          <p:cNvSpPr txBox="1"/>
          <p:nvPr/>
        </p:nvSpPr>
        <p:spPr>
          <a:xfrm>
            <a:off x="8072462" y="5559998"/>
            <a:ext cx="428628" cy="369332"/>
          </a:xfrm>
          <a:prstGeom prst="rect">
            <a:avLst/>
          </a:prstGeom>
          <a:solidFill>
            <a:srgbClr val="C00000">
              <a:alpha val="42000"/>
            </a:srgbClr>
          </a:solidFill>
        </p:spPr>
        <p:txBody>
          <a:bodyPr wrap="square" rtlCol="0">
            <a:spAutoFit/>
          </a:bodyPr>
          <a:lstStyle/>
          <a:p>
            <a:endParaRPr lang="zh-CN" altLang="en-US" dirty="0"/>
          </a:p>
        </p:txBody>
      </p:sp>
      <p:sp>
        <p:nvSpPr>
          <p:cNvPr id="11" name="灯片编号占位符 10"/>
          <p:cNvSpPr>
            <a:spLocks noGrp="1"/>
          </p:cNvSpPr>
          <p:nvPr>
            <p:ph type="sldNum" sz="quarter" idx="4294967295"/>
          </p:nvPr>
        </p:nvSpPr>
        <p:spPr>
          <a:xfrm>
            <a:off x="6553200" y="6356350"/>
            <a:ext cx="2133600" cy="365125"/>
          </a:xfrm>
          <a:prstGeom prst="rect">
            <a:avLst/>
          </a:prstGeom>
        </p:spPr>
        <p:txBody>
          <a:bodyPr/>
          <a:lstStyle/>
          <a:p>
            <a:fld id="{FECEEB01-939F-46B4-BAF3-C767C505C693}" type="slidenum">
              <a:rPr lang="zh-CN" altLang="en-US" smtClean="0"/>
              <a:pPr/>
              <a:t>11</a:t>
            </a:fld>
            <a:endParaRPr lang="zh-CN" altLang="en-US"/>
          </a:p>
        </p:txBody>
      </p:sp>
      <p:sp>
        <p:nvSpPr>
          <p:cNvPr id="14" name="矩形 13"/>
          <p:cNvSpPr/>
          <p:nvPr/>
        </p:nvSpPr>
        <p:spPr>
          <a:xfrm>
            <a:off x="601689" y="188640"/>
            <a:ext cx="1422184"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产品内容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omputer 1"/>
          <p:cNvPicPr>
            <a:picLocks noChangeAspect="1" noChangeArrowheads="1"/>
          </p:cNvPicPr>
          <p:nvPr/>
        </p:nvPicPr>
        <p:blipFill>
          <a:blip r:embed="rId2" cstate="print"/>
          <a:srcRect/>
          <a:stretch>
            <a:fillRect/>
          </a:stretch>
        </p:blipFill>
        <p:spPr bwMode="auto">
          <a:xfrm>
            <a:off x="0" y="1357313"/>
            <a:ext cx="3878263" cy="5500687"/>
          </a:xfrm>
          <a:prstGeom prst="rect">
            <a:avLst/>
          </a:prstGeom>
          <a:noFill/>
          <a:ln w="9525">
            <a:noFill/>
            <a:miter lim="800000"/>
            <a:headEnd/>
            <a:tailEnd/>
          </a:ln>
        </p:spPr>
      </p:pic>
      <p:sp>
        <p:nvSpPr>
          <p:cNvPr id="6" name="标题 3"/>
          <p:cNvSpPr txBox="1">
            <a:spLocks/>
          </p:cNvSpPr>
          <p:nvPr/>
        </p:nvSpPr>
        <p:spPr>
          <a:xfrm>
            <a:off x="1979712" y="3573016"/>
            <a:ext cx="3429024" cy="42862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lvl="0" algn="ctr">
              <a:spcBef>
                <a:spcPct val="0"/>
              </a:spcBef>
            </a:pPr>
            <a:endParaRPr lang="zh-CN" altLang="en-US" sz="2200" dirty="0" smtClean="0">
              <a:solidFill>
                <a:schemeClr val="bg1"/>
              </a:solidFill>
              <a:latin typeface="微软雅黑" pitchFamily="34" charset="-122"/>
              <a:ea typeface="微软雅黑" pitchFamily="34" charset="-122"/>
            </a:endParaRPr>
          </a:p>
        </p:txBody>
      </p:sp>
      <p:sp>
        <p:nvSpPr>
          <p:cNvPr id="2" name="标题 1"/>
          <p:cNvSpPr>
            <a:spLocks noGrp="1"/>
          </p:cNvSpPr>
          <p:nvPr>
            <p:ph type="title"/>
          </p:nvPr>
        </p:nvSpPr>
        <p:spPr>
          <a:xfrm>
            <a:off x="2000232" y="1285860"/>
            <a:ext cx="5372080" cy="1143000"/>
          </a:xfrm>
        </p:spPr>
        <p:txBody>
          <a:bodyPr>
            <a:normAutofit/>
          </a:bodyPr>
          <a:lstStyle/>
          <a:p>
            <a:r>
              <a:rPr lang="zh-CN" altLang="en-US" sz="2600" dirty="0" smtClean="0"/>
              <a:t>目录</a:t>
            </a:r>
            <a:endParaRPr lang="zh-CN" altLang="en-US" sz="2600" dirty="0"/>
          </a:p>
        </p:txBody>
      </p:sp>
      <p:sp>
        <p:nvSpPr>
          <p:cNvPr id="5" name="副标题 2"/>
          <p:cNvSpPr txBox="1">
            <a:spLocks/>
          </p:cNvSpPr>
          <p:nvPr/>
        </p:nvSpPr>
        <p:spPr>
          <a:xfrm>
            <a:off x="2285984" y="2357430"/>
            <a:ext cx="6500858" cy="250033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项目背景</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产品定义及内容架构</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 产品开发日程计划</a:t>
            </a:r>
            <a:endParaRPr kumimoji="0" lang="en-US" altLang="zh-CN" sz="220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项目团队及职责</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成本预算</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omputer 1"/>
          <p:cNvPicPr>
            <a:picLocks noChangeAspect="1" noChangeArrowheads="1"/>
          </p:cNvPicPr>
          <p:nvPr/>
        </p:nvPicPr>
        <p:blipFill>
          <a:blip r:embed="rId2" cstate="print"/>
          <a:srcRect/>
          <a:stretch>
            <a:fillRect/>
          </a:stretch>
        </p:blipFill>
        <p:spPr bwMode="auto">
          <a:xfrm>
            <a:off x="0" y="1357313"/>
            <a:ext cx="3878263" cy="5500687"/>
          </a:xfrm>
          <a:prstGeom prst="rect">
            <a:avLst/>
          </a:prstGeom>
          <a:noFill/>
          <a:ln w="9525">
            <a:noFill/>
            <a:miter lim="800000"/>
            <a:headEnd/>
            <a:tailEnd/>
          </a:ln>
        </p:spPr>
      </p:pic>
      <p:sp>
        <p:nvSpPr>
          <p:cNvPr id="10" name="矩形 9"/>
          <p:cNvSpPr/>
          <p:nvPr/>
        </p:nvSpPr>
        <p:spPr>
          <a:xfrm>
            <a:off x="604895" y="188640"/>
            <a:ext cx="1415772"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开发日程</a:t>
            </a:r>
          </a:p>
        </p:txBody>
      </p:sp>
      <p:graphicFrame>
        <p:nvGraphicFramePr>
          <p:cNvPr id="7" name="表格 6"/>
          <p:cNvGraphicFramePr>
            <a:graphicFrameLocks noGrp="1"/>
          </p:cNvGraphicFramePr>
          <p:nvPr/>
        </p:nvGraphicFramePr>
        <p:xfrm>
          <a:off x="1835696" y="980728"/>
          <a:ext cx="5688632" cy="5256580"/>
        </p:xfrm>
        <a:graphic>
          <a:graphicData uri="http://schemas.openxmlformats.org/drawingml/2006/table">
            <a:tbl>
              <a:tblPr/>
              <a:tblGrid>
                <a:gridCol w="2961630"/>
                <a:gridCol w="2727002"/>
              </a:tblGrid>
              <a:tr h="396902">
                <a:tc>
                  <a:txBody>
                    <a:bodyPr/>
                    <a:lstStyle/>
                    <a:p>
                      <a:pPr algn="ctr" fontAlgn="ctr"/>
                      <a:r>
                        <a:rPr lang="zh-CN" altLang="en-US" sz="1100" b="1" i="0" u="none" strike="noStrike" dirty="0">
                          <a:solidFill>
                            <a:srgbClr val="FFFFFF"/>
                          </a:solidFill>
                          <a:latin typeface="微软雅黑" pitchFamily="34" charset="-122"/>
                          <a:ea typeface="微软雅黑" pitchFamily="34" charset="-122"/>
                        </a:rPr>
                        <a:t> 事项</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ctr" fontAlgn="ctr"/>
                      <a:r>
                        <a:rPr lang="zh-CN" altLang="en-US" sz="1100" b="1" i="0" u="none" strike="noStrike">
                          <a:solidFill>
                            <a:srgbClr val="FFFFFF"/>
                          </a:solidFill>
                          <a:latin typeface="微软雅黑" pitchFamily="34" charset="-122"/>
                          <a:ea typeface="微软雅黑" pitchFamily="34" charset="-122"/>
                        </a:rPr>
                        <a:t>时间区间</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r>
              <a:tr h="229591">
                <a:tc>
                  <a:txBody>
                    <a:bodyPr/>
                    <a:lstStyle/>
                    <a:p>
                      <a:pPr algn="ctr" fontAlgn="ctr"/>
                      <a:r>
                        <a:rPr lang="zh-CN" altLang="en-US" sz="1100" b="0" i="0" u="none" strike="noStrike">
                          <a:solidFill>
                            <a:srgbClr val="000000"/>
                          </a:solidFill>
                          <a:latin typeface="微软雅黑" pitchFamily="34" charset="-122"/>
                          <a:ea typeface="微软雅黑" pitchFamily="34" charset="-122"/>
                        </a:rPr>
                        <a:t>项目计划撰写、讨论、确认</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15</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-3</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28</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1.5</a:t>
                      </a:r>
                      <a:r>
                        <a:rPr lang="zh-CN" altLang="en-US" sz="1100" b="0" i="0" u="none" strike="noStrike">
                          <a:solidFill>
                            <a:srgbClr val="000000"/>
                          </a:solidFill>
                          <a:latin typeface="微软雅黑" pitchFamily="34" charset="-122"/>
                          <a:ea typeface="微软雅黑" pitchFamily="34" charset="-122"/>
                        </a:rPr>
                        <a:t>个月</a:t>
                      </a:r>
                      <a:r>
                        <a:rPr lang="en-US" altLang="zh-CN" sz="1100" b="0" i="0" u="none" strike="noStrike">
                          <a:solidFill>
                            <a:srgbClr val="000000"/>
                          </a:solidFill>
                          <a:latin typeface="微软雅黑" pitchFamily="34" charset="-122"/>
                          <a:ea typeface="微软雅黑" pitchFamily="34" charset="-122"/>
                        </a:rPr>
                        <a:t>)</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9591">
                <a:tc>
                  <a:txBody>
                    <a:bodyPr/>
                    <a:lstStyle/>
                    <a:p>
                      <a:pPr algn="ctr" fontAlgn="ctr"/>
                      <a:r>
                        <a:rPr lang="zh-CN" altLang="en-US" sz="1100" b="0" i="0" u="none" strike="noStrike">
                          <a:solidFill>
                            <a:srgbClr val="000000"/>
                          </a:solidFill>
                          <a:latin typeface="微软雅黑" pitchFamily="34" charset="-122"/>
                          <a:ea typeface="微软雅黑" pitchFamily="34" charset="-122"/>
                        </a:rPr>
                        <a:t>项目团队组建</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15</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-4</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15</a:t>
                      </a:r>
                      <a:r>
                        <a:rPr lang="zh-CN" altLang="en-US" sz="1100" b="0" i="0" u="none" strike="noStrike">
                          <a:solidFill>
                            <a:srgbClr val="000000"/>
                          </a:solidFill>
                          <a:latin typeface="微软雅黑" pitchFamily="34" charset="-122"/>
                          <a:ea typeface="微软雅黑" pitchFamily="34" charset="-122"/>
                        </a:rPr>
                        <a:t>日（约</a:t>
                      </a:r>
                      <a:r>
                        <a:rPr lang="en-US" altLang="zh-CN" sz="1100" b="0" i="0" u="none" strike="noStrike">
                          <a:solidFill>
                            <a:srgbClr val="000000"/>
                          </a:solidFill>
                          <a:latin typeface="微软雅黑" pitchFamily="34" charset="-122"/>
                          <a:ea typeface="微软雅黑" pitchFamily="34" charset="-122"/>
                        </a:rPr>
                        <a:t>0.5</a:t>
                      </a:r>
                      <a:r>
                        <a:rPr lang="zh-CN" altLang="en-US" sz="1100" b="0" i="0" u="none" strike="noStrike">
                          <a:solidFill>
                            <a:srgbClr val="000000"/>
                          </a:solidFill>
                          <a:latin typeface="微软雅黑" pitchFamily="34" charset="-122"/>
                          <a:ea typeface="微软雅黑" pitchFamily="34" charset="-122"/>
                        </a:rPr>
                        <a:t>个月</a:t>
                      </a:r>
                      <a:r>
                        <a:rPr lang="en-US" altLang="zh-CN" sz="1100" b="0" i="0" u="none" strike="noStrike">
                          <a:solidFill>
                            <a:srgbClr val="000000"/>
                          </a:solidFill>
                          <a:latin typeface="微软雅黑" pitchFamily="34" charset="-122"/>
                          <a:ea typeface="微软雅黑" pitchFamily="34" charset="-122"/>
                        </a:rPr>
                        <a:t>)</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9591">
                <a:tc>
                  <a:txBody>
                    <a:bodyPr/>
                    <a:lstStyle/>
                    <a:p>
                      <a:pPr algn="ctr" fontAlgn="ctr"/>
                      <a:r>
                        <a:rPr lang="zh-CN" altLang="en-US" sz="1100" b="0" i="0" u="none" strike="noStrike">
                          <a:solidFill>
                            <a:srgbClr val="000000"/>
                          </a:solidFill>
                          <a:latin typeface="微软雅黑" pitchFamily="34" charset="-122"/>
                          <a:ea typeface="微软雅黑" pitchFamily="34" charset="-122"/>
                        </a:rPr>
                        <a:t>项目正式启动</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4</a:t>
                      </a:r>
                      <a:r>
                        <a:rPr lang="zh-CN" altLang="en-US" sz="1100" b="0" i="0" u="none" strike="noStrike" dirty="0">
                          <a:solidFill>
                            <a:srgbClr val="000000"/>
                          </a:solidFill>
                          <a:latin typeface="微软雅黑" pitchFamily="34" charset="-122"/>
                          <a:ea typeface="微软雅黑" pitchFamily="34" charset="-122"/>
                        </a:rPr>
                        <a:t>月</a:t>
                      </a:r>
                      <a:r>
                        <a:rPr lang="en-US" altLang="zh-CN" sz="1100" b="0" i="0" u="none" strike="noStrike" dirty="0" smtClean="0">
                          <a:solidFill>
                            <a:srgbClr val="000000"/>
                          </a:solidFill>
                          <a:latin typeface="微软雅黑" pitchFamily="34" charset="-122"/>
                          <a:ea typeface="微软雅黑" pitchFamily="34" charset="-122"/>
                        </a:rPr>
                        <a:t>10</a:t>
                      </a:r>
                      <a:r>
                        <a:rPr lang="zh-CN" altLang="en-US" sz="1100" b="0" i="0" u="none" strike="noStrike" dirty="0" smtClean="0">
                          <a:solidFill>
                            <a:srgbClr val="000000"/>
                          </a:solidFill>
                          <a:latin typeface="微软雅黑" pitchFamily="34" charset="-122"/>
                          <a:ea typeface="微软雅黑" pitchFamily="34" charset="-122"/>
                        </a:rPr>
                        <a:t>日</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459183">
                <a:tc>
                  <a:txBody>
                    <a:bodyPr/>
                    <a:lstStyle/>
                    <a:p>
                      <a:pPr algn="ctr" fontAlgn="ctr"/>
                      <a:r>
                        <a:rPr lang="zh-CN" altLang="en-US" sz="1100" b="0" i="0" u="none" strike="noStrike">
                          <a:solidFill>
                            <a:srgbClr val="000000"/>
                          </a:solidFill>
                          <a:latin typeface="微软雅黑" pitchFamily="34" charset="-122"/>
                          <a:ea typeface="微软雅黑" pitchFamily="34" charset="-122"/>
                        </a:rPr>
                        <a:t>数据渠道搭建</a:t>
                      </a:r>
                      <a:br>
                        <a:rPr lang="zh-CN" altLang="en-US" sz="1100" b="0" i="0" u="none" strike="noStrike">
                          <a:solidFill>
                            <a:srgbClr val="000000"/>
                          </a:solidFill>
                          <a:latin typeface="微软雅黑" pitchFamily="34" charset="-122"/>
                          <a:ea typeface="微软雅黑" pitchFamily="34" charset="-122"/>
                        </a:rPr>
                      </a:br>
                      <a:r>
                        <a:rPr lang="zh-CN" altLang="en-US" sz="1100" b="0" i="0" u="none" strike="noStrike">
                          <a:solidFill>
                            <a:srgbClr val="000000"/>
                          </a:solidFill>
                          <a:latin typeface="微软雅黑" pitchFamily="34" charset="-122"/>
                          <a:ea typeface="微软雅黑" pitchFamily="34" charset="-122"/>
                        </a:rPr>
                        <a:t>数据采集标准定稿</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9</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-5</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18</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1.5</a:t>
                      </a:r>
                      <a:r>
                        <a:rPr lang="zh-CN" altLang="en-US" sz="1100" b="0" i="0" u="none" strike="noStrike">
                          <a:solidFill>
                            <a:srgbClr val="000000"/>
                          </a:solidFill>
                          <a:latin typeface="微软雅黑" pitchFamily="34" charset="-122"/>
                          <a:ea typeface="微软雅黑" pitchFamily="34" charset="-122"/>
                        </a:rPr>
                        <a:t>个月</a:t>
                      </a:r>
                      <a:r>
                        <a:rPr lang="en-US" altLang="zh-CN" sz="1100" b="0" i="0" u="none" strike="noStrike">
                          <a:solidFill>
                            <a:srgbClr val="000000"/>
                          </a:solidFill>
                          <a:latin typeface="微软雅黑" pitchFamily="34" charset="-122"/>
                          <a:ea typeface="微软雅黑" pitchFamily="34" charset="-122"/>
                        </a:rPr>
                        <a:t>)</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9591">
                <a:tc>
                  <a:txBody>
                    <a:bodyPr/>
                    <a:lstStyle/>
                    <a:p>
                      <a:pPr algn="ctr" fontAlgn="ctr"/>
                      <a:r>
                        <a:rPr lang="zh-CN" altLang="en-US" sz="1100" b="0" i="0" u="none" strike="noStrike">
                          <a:solidFill>
                            <a:srgbClr val="000000"/>
                          </a:solidFill>
                          <a:latin typeface="微软雅黑" pitchFamily="34" charset="-122"/>
                          <a:ea typeface="微软雅黑" pitchFamily="34" charset="-122"/>
                        </a:rPr>
                        <a:t>数据系统设计、开发</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11</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-5</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25</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a:t>
                      </a:r>
                      <a:r>
                        <a:rPr lang="zh-CN" altLang="en-US" sz="1100" b="0" i="0" u="none" strike="noStrike">
                          <a:solidFill>
                            <a:srgbClr val="000000"/>
                          </a:solidFill>
                          <a:latin typeface="微软雅黑" pitchFamily="34" charset="-122"/>
                          <a:ea typeface="微软雅黑" pitchFamily="34" charset="-122"/>
                        </a:rPr>
                        <a:t>约</a:t>
                      </a:r>
                      <a:r>
                        <a:rPr lang="en-US" altLang="zh-CN" sz="1100" b="0" i="0" u="none" strike="noStrike">
                          <a:solidFill>
                            <a:srgbClr val="000000"/>
                          </a:solidFill>
                          <a:latin typeface="微软雅黑" pitchFamily="34" charset="-122"/>
                          <a:ea typeface="微软雅黑" pitchFamily="34" charset="-122"/>
                        </a:rPr>
                        <a:t>1.5</a:t>
                      </a:r>
                      <a:r>
                        <a:rPr lang="zh-CN" altLang="en-US" sz="1100" b="0" i="0" u="none" strike="noStrike">
                          <a:solidFill>
                            <a:srgbClr val="000000"/>
                          </a:solidFill>
                          <a:latin typeface="微软雅黑" pitchFamily="34" charset="-122"/>
                          <a:ea typeface="微软雅黑" pitchFamily="34" charset="-122"/>
                        </a:rPr>
                        <a:t>个月</a:t>
                      </a:r>
                      <a:r>
                        <a:rPr lang="en-US" altLang="zh-CN" sz="1100" b="0" i="0" u="none" strike="noStrike">
                          <a:solidFill>
                            <a:srgbClr val="000000"/>
                          </a:solidFill>
                          <a:latin typeface="微软雅黑" pitchFamily="34" charset="-122"/>
                          <a:ea typeface="微软雅黑" pitchFamily="34" charset="-122"/>
                        </a:rPr>
                        <a:t>)</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9591">
                <a:tc>
                  <a:txBody>
                    <a:bodyPr/>
                    <a:lstStyle/>
                    <a:p>
                      <a:pPr algn="ctr" fontAlgn="ctr"/>
                      <a:r>
                        <a:rPr lang="zh-CN" altLang="en-US" sz="1100" b="0" i="0" u="none" strike="noStrike">
                          <a:solidFill>
                            <a:srgbClr val="000000"/>
                          </a:solidFill>
                          <a:latin typeface="微软雅黑" pitchFamily="34" charset="-122"/>
                          <a:ea typeface="微软雅黑" pitchFamily="34" charset="-122"/>
                        </a:rPr>
                        <a:t>数据系统测试运行</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28</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-7</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13</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(1.5</a:t>
                      </a:r>
                      <a:r>
                        <a:rPr lang="zh-CN" altLang="en-US" sz="1100" b="0" i="0" u="none" strike="noStrike">
                          <a:solidFill>
                            <a:srgbClr val="000000"/>
                          </a:solidFill>
                          <a:latin typeface="微软雅黑" pitchFamily="34" charset="-122"/>
                          <a:ea typeface="微软雅黑" pitchFamily="34" charset="-122"/>
                        </a:rPr>
                        <a:t>个月</a:t>
                      </a:r>
                      <a:r>
                        <a:rPr lang="en-US" altLang="zh-CN" sz="1100" b="0" i="0" u="none" strike="noStrike">
                          <a:solidFill>
                            <a:srgbClr val="000000"/>
                          </a:solidFill>
                          <a:latin typeface="微软雅黑" pitchFamily="34" charset="-122"/>
                          <a:ea typeface="微软雅黑" pitchFamily="34" charset="-122"/>
                        </a:rPr>
                        <a:t>)</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9591">
                <a:tc>
                  <a:txBody>
                    <a:bodyPr/>
                    <a:lstStyle/>
                    <a:p>
                      <a:pPr algn="ctr" fontAlgn="ctr"/>
                      <a:r>
                        <a:rPr lang="zh-CN" altLang="en-US" sz="1100" b="0" i="0" u="none" strike="noStrike">
                          <a:solidFill>
                            <a:srgbClr val="000000"/>
                          </a:solidFill>
                          <a:latin typeface="微软雅黑" pitchFamily="34" charset="-122"/>
                          <a:ea typeface="微软雅黑" pitchFamily="34" charset="-122"/>
                        </a:rPr>
                        <a:t>数据采集前准备</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18</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-5</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25</a:t>
                      </a:r>
                      <a:r>
                        <a:rPr lang="zh-CN" altLang="en-US" sz="1100" b="0" i="0" u="none" strike="noStrike">
                          <a:solidFill>
                            <a:srgbClr val="000000"/>
                          </a:solidFill>
                          <a:latin typeface="微软雅黑" pitchFamily="34" charset="-122"/>
                          <a:ea typeface="微软雅黑" pitchFamily="34" charset="-122"/>
                        </a:rPr>
                        <a:t>日</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408162">
                <a:tc>
                  <a:txBody>
                    <a:bodyPr/>
                    <a:lstStyle/>
                    <a:p>
                      <a:pPr algn="ctr" fontAlgn="ctr"/>
                      <a:r>
                        <a:rPr lang="zh-CN" altLang="en-US" sz="1100" b="1" i="0" u="none" strike="noStrike">
                          <a:solidFill>
                            <a:srgbClr val="C00000"/>
                          </a:solidFill>
                          <a:latin typeface="微软雅黑" pitchFamily="34" charset="-122"/>
                          <a:ea typeface="微软雅黑" pitchFamily="34" charset="-122"/>
                        </a:rPr>
                        <a:t>第一阶段</a:t>
                      </a:r>
                      <a:r>
                        <a:rPr lang="en-US" altLang="zh-CN" sz="1100" b="1" i="0" u="none" strike="noStrike">
                          <a:solidFill>
                            <a:srgbClr val="C00000"/>
                          </a:solidFill>
                          <a:latin typeface="微软雅黑" pitchFamily="34" charset="-122"/>
                          <a:ea typeface="微软雅黑" pitchFamily="34" charset="-122"/>
                        </a:rPr>
                        <a:t>(</a:t>
                      </a:r>
                      <a:r>
                        <a:rPr lang="zh-CN" altLang="en-US" sz="1100" b="1" i="0" u="none" strike="noStrike">
                          <a:solidFill>
                            <a:srgbClr val="C00000"/>
                          </a:solidFill>
                          <a:latin typeface="微软雅黑" pitchFamily="34" charset="-122"/>
                          <a:ea typeface="微软雅黑" pitchFamily="34" charset="-122"/>
                        </a:rPr>
                        <a:t>华南区</a:t>
                      </a:r>
                      <a:r>
                        <a:rPr lang="en-US" altLang="zh-CN" sz="1100" b="1" i="0" u="none" strike="noStrike">
                          <a:solidFill>
                            <a:srgbClr val="C00000"/>
                          </a:solidFill>
                          <a:latin typeface="微软雅黑" pitchFamily="34" charset="-122"/>
                          <a:ea typeface="微软雅黑" pitchFamily="34" charset="-122"/>
                        </a:rPr>
                        <a:t>)</a:t>
                      </a:r>
                      <a:r>
                        <a:rPr lang="zh-CN" altLang="en-US" sz="1100" b="0" i="0" u="none" strike="noStrike">
                          <a:solidFill>
                            <a:srgbClr val="000000"/>
                          </a:solidFill>
                          <a:latin typeface="微软雅黑" pitchFamily="34" charset="-122"/>
                          <a:ea typeface="微软雅黑" pitchFamily="34" charset="-122"/>
                        </a:rPr>
                        <a:t>数据采集处理</a:t>
                      </a:r>
                      <a:br>
                        <a:rPr lang="zh-CN" altLang="en-US" sz="1100" b="0" i="0" u="none" strike="noStrike">
                          <a:solidFill>
                            <a:srgbClr val="000000"/>
                          </a:solidFill>
                          <a:latin typeface="微软雅黑" pitchFamily="34" charset="-122"/>
                          <a:ea typeface="微软雅黑" pitchFamily="34" charset="-122"/>
                        </a:rPr>
                      </a:br>
                      <a:r>
                        <a:rPr lang="zh-CN" altLang="en-US" sz="1100" b="1" i="0" u="none" strike="noStrike">
                          <a:solidFill>
                            <a:srgbClr val="C00000"/>
                          </a:solidFill>
                          <a:latin typeface="微软雅黑" pitchFamily="34" charset="-122"/>
                          <a:ea typeface="微软雅黑" pitchFamily="34" charset="-122"/>
                        </a:rPr>
                        <a:t>（</a:t>
                      </a:r>
                      <a:r>
                        <a:rPr lang="en-US" altLang="zh-CN" sz="1100" b="1" i="0" u="none" strike="noStrike">
                          <a:solidFill>
                            <a:srgbClr val="C00000"/>
                          </a:solidFill>
                          <a:latin typeface="微软雅黑" pitchFamily="34" charset="-122"/>
                          <a:ea typeface="微软雅黑" pitchFamily="34" charset="-122"/>
                        </a:rPr>
                        <a:t>56</a:t>
                      </a:r>
                      <a:r>
                        <a:rPr lang="zh-CN" altLang="en-US" sz="1100" b="1" i="0" u="none" strike="noStrike">
                          <a:solidFill>
                            <a:srgbClr val="C00000"/>
                          </a:solidFill>
                          <a:latin typeface="微软雅黑" pitchFamily="34" charset="-122"/>
                          <a:ea typeface="微软雅黑" pitchFamily="34" charset="-122"/>
                        </a:rPr>
                        <a:t>车型</a:t>
                      </a:r>
                      <a:r>
                        <a:rPr lang="en-US" altLang="zh-CN" sz="1100" b="1" i="0" u="none" strike="noStrike">
                          <a:solidFill>
                            <a:srgbClr val="C00000"/>
                          </a:solidFill>
                          <a:latin typeface="微软雅黑" pitchFamily="34" charset="-122"/>
                          <a:ea typeface="微软雅黑" pitchFamily="34" charset="-122"/>
                        </a:rPr>
                        <a:t>/488</a:t>
                      </a:r>
                      <a:r>
                        <a:rPr lang="zh-CN" altLang="en-US" sz="1100" b="1" i="0" u="none" strike="noStrike">
                          <a:solidFill>
                            <a:srgbClr val="C00000"/>
                          </a:solidFill>
                          <a:latin typeface="微软雅黑" pitchFamily="34" charset="-122"/>
                          <a:ea typeface="微软雅黑" pitchFamily="34" charset="-122"/>
                        </a:rPr>
                        <a:t>车款）</a:t>
                      </a:r>
                      <a:endParaRPr lang="zh-CN" altLang="en-US" sz="11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25</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-6</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29</a:t>
                      </a:r>
                      <a:r>
                        <a:rPr lang="zh-CN" altLang="en-US" sz="1100" b="0" i="0" u="none" strike="noStrike">
                          <a:solidFill>
                            <a:srgbClr val="000000"/>
                          </a:solidFill>
                          <a:latin typeface="微软雅黑" pitchFamily="34" charset="-122"/>
                          <a:ea typeface="微软雅黑" pitchFamily="34" charset="-122"/>
                        </a:rPr>
                        <a:t>日（约</a:t>
                      </a:r>
                      <a:r>
                        <a:rPr lang="en-US" altLang="zh-CN" sz="1100" b="0" i="0" u="none" strike="noStrike">
                          <a:solidFill>
                            <a:srgbClr val="000000"/>
                          </a:solidFill>
                          <a:latin typeface="微软雅黑" pitchFamily="34" charset="-122"/>
                          <a:ea typeface="微软雅黑" pitchFamily="34" charset="-122"/>
                        </a:rPr>
                        <a:t>1.5</a:t>
                      </a:r>
                      <a:r>
                        <a:rPr lang="zh-CN" altLang="en-US" sz="1100" b="0" i="0" u="none" strike="noStrike">
                          <a:solidFill>
                            <a:srgbClr val="000000"/>
                          </a:solidFill>
                          <a:latin typeface="微软雅黑" pitchFamily="34" charset="-122"/>
                          <a:ea typeface="微软雅黑" pitchFamily="34" charset="-122"/>
                        </a:rPr>
                        <a:t>个月</a:t>
                      </a:r>
                      <a:r>
                        <a:rPr lang="en-US" altLang="zh-CN" sz="1100" b="0" i="0" u="none" strike="noStrike">
                          <a:solidFill>
                            <a:srgbClr val="000000"/>
                          </a:solidFill>
                          <a:latin typeface="微软雅黑" pitchFamily="34" charset="-122"/>
                          <a:ea typeface="微软雅黑" pitchFamily="34" charset="-122"/>
                        </a:rPr>
                        <a:t>)</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9591">
                <a:tc>
                  <a:txBody>
                    <a:bodyPr/>
                    <a:lstStyle/>
                    <a:p>
                      <a:pPr algn="ctr" fontAlgn="ctr"/>
                      <a:r>
                        <a:rPr lang="zh-CN" altLang="en-US" sz="1100" b="0" i="0" u="none" strike="noStrike">
                          <a:solidFill>
                            <a:srgbClr val="000000"/>
                          </a:solidFill>
                          <a:latin typeface="微软雅黑" pitchFamily="34" charset="-122"/>
                          <a:ea typeface="微软雅黑" pitchFamily="34" charset="-122"/>
                        </a:rPr>
                        <a:t>第一阶段工作总结及讨论</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25</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-6</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29</a:t>
                      </a:r>
                      <a:r>
                        <a:rPr lang="zh-CN" altLang="en-US" sz="1100" b="0" i="0" u="none" strike="noStrike">
                          <a:solidFill>
                            <a:srgbClr val="000000"/>
                          </a:solidFill>
                          <a:latin typeface="微软雅黑" pitchFamily="34" charset="-122"/>
                          <a:ea typeface="微软雅黑" pitchFamily="34" charset="-122"/>
                        </a:rPr>
                        <a:t>日</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612243">
                <a:tc>
                  <a:txBody>
                    <a:bodyPr/>
                    <a:lstStyle/>
                    <a:p>
                      <a:pPr algn="ctr" fontAlgn="ctr"/>
                      <a:r>
                        <a:rPr lang="zh-CN" altLang="en-US" sz="1100" b="1" i="0" u="none" strike="noStrike">
                          <a:solidFill>
                            <a:srgbClr val="C00000"/>
                          </a:solidFill>
                          <a:latin typeface="微软雅黑" pitchFamily="34" charset="-122"/>
                          <a:ea typeface="微软雅黑" pitchFamily="34" charset="-122"/>
                        </a:rPr>
                        <a:t>第二阶段数</a:t>
                      </a:r>
                      <a:r>
                        <a:rPr lang="zh-CN" altLang="en-US" sz="1100" b="0" i="0" u="none" strike="noStrike">
                          <a:solidFill>
                            <a:srgbClr val="000000"/>
                          </a:solidFill>
                          <a:latin typeface="微软雅黑" pitchFamily="34" charset="-122"/>
                          <a:ea typeface="微软雅黑" pitchFamily="34" charset="-122"/>
                        </a:rPr>
                        <a:t>据采集处理</a:t>
                      </a:r>
                      <a:br>
                        <a:rPr lang="zh-CN" altLang="en-US" sz="1100" b="0" i="0" u="none" strike="noStrike">
                          <a:solidFill>
                            <a:srgbClr val="000000"/>
                          </a:solidFill>
                          <a:latin typeface="微软雅黑" pitchFamily="34" charset="-122"/>
                          <a:ea typeface="微软雅黑" pitchFamily="34" charset="-122"/>
                        </a:rPr>
                      </a:br>
                      <a:r>
                        <a:rPr lang="zh-CN" altLang="en-US" sz="1100" b="1" i="0" u="none" strike="noStrike">
                          <a:solidFill>
                            <a:srgbClr val="C00000"/>
                          </a:solidFill>
                          <a:latin typeface="微软雅黑" pitchFamily="34" charset="-122"/>
                          <a:ea typeface="微软雅黑" pitchFamily="34" charset="-122"/>
                        </a:rPr>
                        <a:t>华北</a:t>
                      </a:r>
                      <a:r>
                        <a:rPr lang="en-US" altLang="zh-CN" sz="1100" b="1" i="0" u="none" strike="noStrike">
                          <a:solidFill>
                            <a:srgbClr val="C00000"/>
                          </a:solidFill>
                          <a:latin typeface="微软雅黑" pitchFamily="34" charset="-122"/>
                          <a:ea typeface="微软雅黑" pitchFamily="34" charset="-122"/>
                        </a:rPr>
                        <a:t>/</a:t>
                      </a:r>
                      <a:r>
                        <a:rPr lang="zh-CN" altLang="en-US" sz="1100" b="1" i="0" u="none" strike="noStrike">
                          <a:solidFill>
                            <a:srgbClr val="C00000"/>
                          </a:solidFill>
                          <a:latin typeface="微软雅黑" pitchFamily="34" charset="-122"/>
                          <a:ea typeface="微软雅黑" pitchFamily="34" charset="-122"/>
                        </a:rPr>
                        <a:t>华中</a:t>
                      </a:r>
                      <a:r>
                        <a:rPr lang="en-US" altLang="zh-CN" sz="1100" b="1" i="0" u="none" strike="noStrike">
                          <a:solidFill>
                            <a:srgbClr val="C00000"/>
                          </a:solidFill>
                          <a:latin typeface="微软雅黑" pitchFamily="34" charset="-122"/>
                          <a:ea typeface="微软雅黑" pitchFamily="34" charset="-122"/>
                        </a:rPr>
                        <a:t>/</a:t>
                      </a:r>
                      <a:r>
                        <a:rPr lang="zh-CN" altLang="en-US" sz="1100" b="1" i="0" u="none" strike="noStrike">
                          <a:solidFill>
                            <a:srgbClr val="C00000"/>
                          </a:solidFill>
                          <a:latin typeface="微软雅黑" pitchFamily="34" charset="-122"/>
                          <a:ea typeface="微软雅黑" pitchFamily="34" charset="-122"/>
                        </a:rPr>
                        <a:t>西部</a:t>
                      </a:r>
                      <a:r>
                        <a:rPr lang="zh-CN" altLang="en-US" sz="1100" b="0" i="0" u="none" strike="noStrike">
                          <a:solidFill>
                            <a:srgbClr val="000000"/>
                          </a:solidFill>
                          <a:latin typeface="微软雅黑" pitchFamily="34" charset="-122"/>
                          <a:ea typeface="微软雅黑" pitchFamily="34" charset="-122"/>
                        </a:rPr>
                        <a:t/>
                      </a:r>
                      <a:br>
                        <a:rPr lang="zh-CN" altLang="en-US" sz="1100" b="0" i="0" u="none" strike="noStrike">
                          <a:solidFill>
                            <a:srgbClr val="000000"/>
                          </a:solidFill>
                          <a:latin typeface="微软雅黑" pitchFamily="34" charset="-122"/>
                          <a:ea typeface="微软雅黑" pitchFamily="34" charset="-122"/>
                        </a:rPr>
                      </a:br>
                      <a:r>
                        <a:rPr lang="zh-CN" altLang="en-US" sz="1100" b="0" i="0" u="none" strike="noStrike">
                          <a:solidFill>
                            <a:srgbClr val="000000"/>
                          </a:solidFill>
                          <a:latin typeface="微软雅黑" pitchFamily="34" charset="-122"/>
                          <a:ea typeface="微软雅黑" pitchFamily="34" charset="-122"/>
                        </a:rPr>
                        <a:t>（</a:t>
                      </a:r>
                      <a:r>
                        <a:rPr lang="en-US" altLang="zh-CN" sz="1100" b="0" i="0" u="none" strike="noStrike">
                          <a:solidFill>
                            <a:srgbClr val="000000"/>
                          </a:solidFill>
                          <a:latin typeface="微软雅黑" pitchFamily="34" charset="-122"/>
                          <a:ea typeface="微软雅黑" pitchFamily="34" charset="-122"/>
                        </a:rPr>
                        <a:t>56</a:t>
                      </a:r>
                      <a:r>
                        <a:rPr lang="zh-CN" altLang="en-US" sz="1100" b="0" i="0" u="none" strike="noStrike">
                          <a:solidFill>
                            <a:srgbClr val="000000"/>
                          </a:solidFill>
                          <a:latin typeface="微软雅黑" pitchFamily="34" charset="-122"/>
                          <a:ea typeface="微软雅黑" pitchFamily="34" charset="-122"/>
                        </a:rPr>
                        <a:t>车型</a:t>
                      </a:r>
                      <a:r>
                        <a:rPr lang="en-US" altLang="zh-CN" sz="1100" b="0" i="0" u="none" strike="noStrike">
                          <a:solidFill>
                            <a:srgbClr val="000000"/>
                          </a:solidFill>
                          <a:latin typeface="微软雅黑" pitchFamily="34" charset="-122"/>
                          <a:ea typeface="微软雅黑" pitchFamily="34" charset="-122"/>
                        </a:rPr>
                        <a:t>/488</a:t>
                      </a:r>
                      <a:r>
                        <a:rPr lang="zh-CN" altLang="en-US" sz="1100" b="0" i="0" u="none" strike="noStrike">
                          <a:solidFill>
                            <a:srgbClr val="000000"/>
                          </a:solidFill>
                          <a:latin typeface="微软雅黑" pitchFamily="34" charset="-122"/>
                          <a:ea typeface="微软雅黑" pitchFamily="34" charset="-122"/>
                        </a:rPr>
                        <a:t>车款*</a:t>
                      </a:r>
                      <a:r>
                        <a:rPr lang="en-US" altLang="zh-CN" sz="1100" b="0" i="0" u="none" strike="noStrike">
                          <a:solidFill>
                            <a:srgbClr val="000000"/>
                          </a:solidFill>
                          <a:latin typeface="微软雅黑" pitchFamily="34" charset="-122"/>
                          <a:ea typeface="微软雅黑" pitchFamily="34" charset="-122"/>
                        </a:rPr>
                        <a:t>3</a:t>
                      </a:r>
                      <a:r>
                        <a:rPr lang="zh-CN" altLang="en-US" sz="1100" b="0" i="0" u="none" strike="noStrike">
                          <a:solidFill>
                            <a:srgbClr val="000000"/>
                          </a:solidFill>
                          <a:latin typeface="微软雅黑" pitchFamily="34" charset="-122"/>
                          <a:ea typeface="微软雅黑" pitchFamily="34" charset="-122"/>
                        </a:rPr>
                        <a: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7</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2</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-9</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14</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(2.5</a:t>
                      </a:r>
                      <a:r>
                        <a:rPr lang="zh-CN" altLang="en-US" sz="1100" b="0" i="0" u="none" strike="noStrike">
                          <a:solidFill>
                            <a:srgbClr val="000000"/>
                          </a:solidFill>
                          <a:latin typeface="微软雅黑" pitchFamily="34" charset="-122"/>
                          <a:ea typeface="微软雅黑" pitchFamily="34" charset="-122"/>
                        </a:rPr>
                        <a:t>个月</a:t>
                      </a:r>
                      <a:r>
                        <a:rPr lang="en-US" altLang="zh-CN" sz="1100" b="0" i="0" u="none" strike="noStrike">
                          <a:solidFill>
                            <a:srgbClr val="000000"/>
                          </a:solidFill>
                          <a:latin typeface="微软雅黑" pitchFamily="34" charset="-122"/>
                          <a:ea typeface="微软雅黑" pitchFamily="34" charset="-122"/>
                        </a:rPr>
                        <a:t>)</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9591">
                <a:tc>
                  <a:txBody>
                    <a:bodyPr/>
                    <a:lstStyle/>
                    <a:p>
                      <a:pPr algn="ctr" fontAlgn="ctr"/>
                      <a:r>
                        <a:rPr lang="zh-CN" altLang="en-US" sz="1100" b="0" i="0" u="none" strike="noStrike">
                          <a:solidFill>
                            <a:srgbClr val="000000"/>
                          </a:solidFill>
                          <a:latin typeface="微软雅黑" pitchFamily="34" charset="-122"/>
                          <a:ea typeface="微软雅黑" pitchFamily="34" charset="-122"/>
                        </a:rPr>
                        <a:t>第二阶段工作总结及讨论</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9</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-9</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14</a:t>
                      </a:r>
                      <a:r>
                        <a:rPr lang="zh-CN" altLang="en-US" sz="1100" b="0" i="0" u="none" strike="noStrike">
                          <a:solidFill>
                            <a:srgbClr val="000000"/>
                          </a:solidFill>
                          <a:latin typeface="微软雅黑" pitchFamily="34" charset="-122"/>
                          <a:ea typeface="微软雅黑" pitchFamily="34" charset="-122"/>
                        </a:rPr>
                        <a:t>日</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9591">
                <a:tc>
                  <a:txBody>
                    <a:bodyPr/>
                    <a:lstStyle/>
                    <a:p>
                      <a:pPr algn="ctr" fontAlgn="ctr"/>
                      <a:r>
                        <a:rPr lang="zh-CN" altLang="en-US" sz="1100" b="0" i="0" u="none" strike="noStrike">
                          <a:solidFill>
                            <a:srgbClr val="000000"/>
                          </a:solidFill>
                          <a:latin typeface="微软雅黑" pitchFamily="34" charset="-122"/>
                          <a:ea typeface="微软雅黑" pitchFamily="34" charset="-122"/>
                        </a:rPr>
                        <a:t>数据库测试运行</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9</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14</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-10</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15</a:t>
                      </a:r>
                      <a:r>
                        <a:rPr lang="zh-CN" altLang="en-US" sz="1100" b="0" i="0" u="none" strike="noStrike">
                          <a:solidFill>
                            <a:srgbClr val="000000"/>
                          </a:solidFill>
                          <a:latin typeface="微软雅黑" pitchFamily="34" charset="-122"/>
                          <a:ea typeface="微软雅黑" pitchFamily="34" charset="-122"/>
                        </a:rPr>
                        <a:t>日（约</a:t>
                      </a:r>
                      <a:r>
                        <a:rPr lang="en-US" altLang="zh-CN" sz="1100" b="0" i="0" u="none" strike="noStrike">
                          <a:solidFill>
                            <a:srgbClr val="000000"/>
                          </a:solidFill>
                          <a:latin typeface="微软雅黑" pitchFamily="34" charset="-122"/>
                          <a:ea typeface="微软雅黑" pitchFamily="34" charset="-122"/>
                        </a:rPr>
                        <a:t>1.5</a:t>
                      </a:r>
                      <a:r>
                        <a:rPr lang="zh-CN" altLang="en-US" sz="1100" b="0" i="0" u="none" strike="noStrike">
                          <a:solidFill>
                            <a:srgbClr val="000000"/>
                          </a:solidFill>
                          <a:latin typeface="微软雅黑" pitchFamily="34" charset="-122"/>
                          <a:ea typeface="微软雅黑" pitchFamily="34" charset="-122"/>
                        </a:rPr>
                        <a:t>个月）</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9591">
                <a:tc>
                  <a:txBody>
                    <a:bodyPr/>
                    <a:lstStyle/>
                    <a:p>
                      <a:pPr algn="ctr" fontAlgn="ctr"/>
                      <a:r>
                        <a:rPr lang="zh-CN" altLang="en-US" sz="1100" b="0" i="0" u="none" strike="noStrike">
                          <a:solidFill>
                            <a:srgbClr val="000000"/>
                          </a:solidFill>
                          <a:latin typeface="微软雅黑" pitchFamily="34" charset="-122"/>
                          <a:ea typeface="微软雅黑" pitchFamily="34" charset="-122"/>
                        </a:rPr>
                        <a:t>产品发布前推广资料准备</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8</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15</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-10</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14</a:t>
                      </a:r>
                      <a:r>
                        <a:rPr lang="zh-CN" altLang="en-US" sz="1100" b="0" i="0" u="none" strike="noStrike">
                          <a:solidFill>
                            <a:srgbClr val="000000"/>
                          </a:solidFill>
                          <a:latin typeface="微软雅黑" pitchFamily="34" charset="-122"/>
                          <a:ea typeface="微软雅黑" pitchFamily="34" charset="-122"/>
                        </a:rPr>
                        <a:t>日（约</a:t>
                      </a:r>
                      <a:r>
                        <a:rPr lang="en-US" altLang="zh-CN" sz="1100" b="0" i="0" u="none" strike="noStrike">
                          <a:solidFill>
                            <a:srgbClr val="000000"/>
                          </a:solidFill>
                          <a:latin typeface="微软雅黑" pitchFamily="34" charset="-122"/>
                          <a:ea typeface="微软雅黑" pitchFamily="34" charset="-122"/>
                        </a:rPr>
                        <a:t>2</a:t>
                      </a:r>
                      <a:r>
                        <a:rPr lang="zh-CN" altLang="en-US" sz="1100" b="0" i="0" u="none" strike="noStrike">
                          <a:solidFill>
                            <a:srgbClr val="000000"/>
                          </a:solidFill>
                          <a:latin typeface="微软雅黑" pitchFamily="34" charset="-122"/>
                          <a:ea typeface="微软雅黑" pitchFamily="34" charset="-122"/>
                        </a:rPr>
                        <a:t>个月）</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9591">
                <a:tc>
                  <a:txBody>
                    <a:bodyPr/>
                    <a:lstStyle/>
                    <a:p>
                      <a:pPr algn="ctr" fontAlgn="ctr"/>
                      <a:r>
                        <a:rPr lang="zh-CN" altLang="en-US" sz="1100" b="0" i="0" u="none" strike="noStrike">
                          <a:solidFill>
                            <a:srgbClr val="000000"/>
                          </a:solidFill>
                          <a:latin typeface="微软雅黑" pitchFamily="34" charset="-122"/>
                          <a:ea typeface="微软雅黑" pitchFamily="34" charset="-122"/>
                        </a:rPr>
                        <a:t>产品正式发布</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15</a:t>
                      </a:r>
                      <a:r>
                        <a:rPr lang="zh-CN" altLang="en-US" sz="1100" b="0" i="0" u="none" strike="noStrike">
                          <a:solidFill>
                            <a:srgbClr val="000000"/>
                          </a:solidFill>
                          <a:latin typeface="微软雅黑" pitchFamily="34" charset="-122"/>
                          <a:ea typeface="微软雅黑" pitchFamily="34" charset="-122"/>
                        </a:rPr>
                        <a:t>日</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612243">
                <a:tc>
                  <a:txBody>
                    <a:bodyPr/>
                    <a:lstStyle/>
                    <a:p>
                      <a:pPr algn="ctr" fontAlgn="ctr"/>
                      <a:r>
                        <a:rPr lang="zh-CN" altLang="en-US" sz="1100" b="0" i="0" u="none" strike="noStrike">
                          <a:solidFill>
                            <a:srgbClr val="000000"/>
                          </a:solidFill>
                          <a:latin typeface="微软雅黑" pitchFamily="34" charset="-122"/>
                          <a:ea typeface="微软雅黑" pitchFamily="34" charset="-122"/>
                        </a:rPr>
                        <a:t>第二批次车型</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(71</a:t>
                      </a:r>
                      <a:r>
                        <a:rPr lang="zh-CN" altLang="en-US" sz="1100" b="0" i="0" u="none" strike="noStrike">
                          <a:solidFill>
                            <a:srgbClr val="000000"/>
                          </a:solidFill>
                          <a:latin typeface="微软雅黑" pitchFamily="34" charset="-122"/>
                          <a:ea typeface="微软雅黑" pitchFamily="34" charset="-122"/>
                        </a:rPr>
                        <a:t>车型</a:t>
                      </a:r>
                      <a:r>
                        <a:rPr lang="en-US" altLang="zh-CN" sz="1100" b="0" i="0" u="none" strike="noStrike">
                          <a:solidFill>
                            <a:srgbClr val="000000"/>
                          </a:solidFill>
                          <a:latin typeface="微软雅黑" pitchFamily="34" charset="-122"/>
                          <a:ea typeface="微软雅黑" pitchFamily="34" charset="-122"/>
                        </a:rPr>
                        <a:t>/478</a:t>
                      </a:r>
                      <a:r>
                        <a:rPr lang="zh-CN" altLang="en-US" sz="1100" b="0" i="0" u="none" strike="noStrike">
                          <a:solidFill>
                            <a:srgbClr val="000000"/>
                          </a:solidFill>
                          <a:latin typeface="微软雅黑" pitchFamily="34" charset="-122"/>
                          <a:ea typeface="微软雅黑" pitchFamily="34" charset="-122"/>
                        </a:rPr>
                        <a:t>车款</a:t>
                      </a:r>
                      <a:r>
                        <a:rPr lang="en-US" altLang="zh-CN" sz="1100" b="0" i="0" u="none" strike="noStrike">
                          <a:solidFill>
                            <a:srgbClr val="000000"/>
                          </a:solidFill>
                          <a:latin typeface="微软雅黑" pitchFamily="34" charset="-122"/>
                          <a:ea typeface="微软雅黑" pitchFamily="34" charset="-122"/>
                        </a:rPr>
                        <a:t>)</a:t>
                      </a:r>
                      <a:br>
                        <a:rPr lang="en-US" altLang="zh-CN" sz="1100" b="0" i="0" u="none" strike="noStrike">
                          <a:solidFill>
                            <a:srgbClr val="000000"/>
                          </a:solidFill>
                          <a:latin typeface="微软雅黑" pitchFamily="34" charset="-122"/>
                          <a:ea typeface="微软雅黑" pitchFamily="34" charset="-122"/>
                        </a:rPr>
                      </a:br>
                      <a:r>
                        <a:rPr lang="zh-CN" altLang="en-US" sz="1100" b="0" i="0" u="none" strike="noStrike">
                          <a:solidFill>
                            <a:srgbClr val="000000"/>
                          </a:solidFill>
                          <a:latin typeface="微软雅黑" pitchFamily="34" charset="-122"/>
                          <a:ea typeface="微软雅黑" pitchFamily="34" charset="-122"/>
                        </a:rPr>
                        <a:t>剩余合资车型</a:t>
                      </a:r>
                      <a:r>
                        <a:rPr lang="en-US" altLang="zh-CN" sz="1100" b="0" i="0" u="none" strike="noStrike">
                          <a:solidFill>
                            <a:srgbClr val="000000"/>
                          </a:solidFill>
                          <a:latin typeface="微软雅黑" pitchFamily="34" charset="-122"/>
                          <a:ea typeface="微软雅黑" pitchFamily="34" charset="-122"/>
                        </a:rPr>
                        <a:t>+</a:t>
                      </a:r>
                      <a:r>
                        <a:rPr lang="zh-CN" altLang="en-US" sz="1100" b="0" i="0" u="none" strike="noStrike">
                          <a:solidFill>
                            <a:srgbClr val="000000"/>
                          </a:solidFill>
                          <a:latin typeface="微软雅黑" pitchFamily="34" charset="-122"/>
                          <a:ea typeface="微软雅黑" pitchFamily="34" charset="-122"/>
                        </a:rPr>
                        <a:t>主流自主车型</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a:t>
                      </a:r>
                      <a:r>
                        <a:rPr lang="zh-CN" altLang="en-US" sz="1100" b="0" i="0" u="none" strike="noStrike">
                          <a:solidFill>
                            <a:srgbClr val="000000"/>
                          </a:solidFill>
                          <a:latin typeface="微软雅黑" pitchFamily="34" charset="-122"/>
                          <a:ea typeface="微软雅黑" pitchFamily="34" charset="-122"/>
                        </a:rPr>
                        <a:t>月</a:t>
                      </a:r>
                      <a:r>
                        <a:rPr lang="en-US" altLang="zh-CN" sz="1100" b="0" i="0" u="none" strike="noStrike">
                          <a:solidFill>
                            <a:srgbClr val="000000"/>
                          </a:solidFill>
                          <a:latin typeface="微软雅黑" pitchFamily="34" charset="-122"/>
                          <a:ea typeface="微软雅黑" pitchFamily="34" charset="-122"/>
                        </a:rPr>
                        <a:t>8</a:t>
                      </a:r>
                      <a:r>
                        <a:rPr lang="zh-CN" altLang="en-US" sz="1100" b="0" i="0" u="none" strike="noStrike">
                          <a:solidFill>
                            <a:srgbClr val="000000"/>
                          </a:solidFill>
                          <a:latin typeface="微软雅黑" pitchFamily="34" charset="-122"/>
                          <a:ea typeface="微软雅黑" pitchFamily="34" charset="-122"/>
                        </a:rPr>
                        <a:t>日</a:t>
                      </a:r>
                      <a:r>
                        <a:rPr lang="en-US" altLang="zh-CN" sz="1100" b="0" i="0" u="none" strike="noStrike">
                          <a:solidFill>
                            <a:srgbClr val="000000"/>
                          </a:solidFill>
                          <a:latin typeface="微软雅黑" pitchFamily="34" charset="-122"/>
                          <a:ea typeface="微软雅黑" pitchFamily="34" charset="-122"/>
                        </a:rPr>
                        <a:t>-</a:t>
                      </a:r>
                      <a:r>
                        <a:rPr lang="zh-CN" altLang="en-US" sz="1100" b="0" i="0" u="none" strike="noStrike">
                          <a:solidFill>
                            <a:srgbClr val="000000"/>
                          </a:solidFill>
                          <a:latin typeface="微软雅黑" pitchFamily="34" charset="-122"/>
                          <a:ea typeface="微软雅黑" pitchFamily="34" charset="-122"/>
                        </a:rPr>
                        <a:t>之后</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42346">
                <a:tc>
                  <a:txBody>
                    <a:bodyPr/>
                    <a:lstStyle/>
                    <a:p>
                      <a:pPr algn="ctr" fontAlgn="ctr"/>
                      <a:r>
                        <a:rPr lang="zh-CN" altLang="en-US" sz="1100" b="0" i="0" u="none" strike="noStrike">
                          <a:solidFill>
                            <a:srgbClr val="000000"/>
                          </a:solidFill>
                          <a:latin typeface="微软雅黑" pitchFamily="34" charset="-122"/>
                          <a:ea typeface="微软雅黑" pitchFamily="34" charset="-122"/>
                        </a:rPr>
                        <a:t>媒体及活动推广</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10</a:t>
                      </a:r>
                      <a:r>
                        <a:rPr lang="zh-CN" altLang="en-US" sz="1100" b="0" i="0" u="none" strike="noStrike" dirty="0">
                          <a:solidFill>
                            <a:srgbClr val="000000"/>
                          </a:solidFill>
                          <a:latin typeface="微软雅黑" pitchFamily="34" charset="-122"/>
                          <a:ea typeface="微软雅黑" pitchFamily="34" charset="-122"/>
                        </a:rPr>
                        <a:t>月</a:t>
                      </a:r>
                      <a:r>
                        <a:rPr lang="en-US" altLang="zh-CN" sz="1100" b="0" i="0" u="none" strike="noStrike" dirty="0">
                          <a:solidFill>
                            <a:srgbClr val="000000"/>
                          </a:solidFill>
                          <a:latin typeface="微软雅黑" pitchFamily="34" charset="-122"/>
                          <a:ea typeface="微软雅黑" pitchFamily="34" charset="-122"/>
                        </a:rPr>
                        <a:t>16</a:t>
                      </a:r>
                      <a:r>
                        <a:rPr lang="zh-CN" altLang="en-US" sz="1100" b="0" i="0" u="none" strike="noStrike" dirty="0">
                          <a:solidFill>
                            <a:srgbClr val="000000"/>
                          </a:solidFill>
                          <a:latin typeface="微软雅黑" pitchFamily="34" charset="-122"/>
                          <a:ea typeface="微软雅黑" pitchFamily="34" charset="-122"/>
                        </a:rPr>
                        <a:t>日之后</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764704"/>
            <a:ext cx="384721" cy="1143008"/>
          </a:xfrm>
          <a:prstGeom prst="rect">
            <a:avLst/>
          </a:prstGeom>
        </p:spPr>
        <p:style>
          <a:lnRef idx="1">
            <a:schemeClr val="accent2"/>
          </a:lnRef>
          <a:fillRef idx="3">
            <a:schemeClr val="accent2"/>
          </a:fillRef>
          <a:effectRef idx="2">
            <a:schemeClr val="accent2"/>
          </a:effectRef>
          <a:fontRef idx="minor">
            <a:schemeClr val="lt1"/>
          </a:fontRef>
        </p:style>
        <p:txBody>
          <a:bodyPr vert="eaVert" wrap="square">
            <a:spAutoFit/>
          </a:bodyPr>
          <a:lstStyle/>
          <a:p>
            <a:pPr algn="ctr"/>
            <a:r>
              <a:rPr lang="zh-CN" altLang="en-US" sz="1300" dirty="0" smtClean="0">
                <a:latin typeface="微软雅黑" pitchFamily="34" charset="-122"/>
                <a:ea typeface="微软雅黑" pitchFamily="34" charset="-122"/>
              </a:rPr>
              <a:t>项目正式启动</a:t>
            </a:r>
            <a:endParaRPr lang="zh-CN" altLang="en-US" sz="1300" dirty="0">
              <a:latin typeface="微软雅黑" pitchFamily="34" charset="-122"/>
              <a:ea typeface="微软雅黑" pitchFamily="34" charset="-122"/>
            </a:endParaRPr>
          </a:p>
        </p:txBody>
      </p:sp>
      <p:sp>
        <p:nvSpPr>
          <p:cNvPr id="5" name="矩形 4"/>
          <p:cNvSpPr/>
          <p:nvPr/>
        </p:nvSpPr>
        <p:spPr>
          <a:xfrm>
            <a:off x="1475656" y="718458"/>
            <a:ext cx="4104456" cy="292388"/>
          </a:xfrm>
          <a:prstGeom prst="rect">
            <a:avLst/>
          </a:prstGeom>
        </p:spPr>
        <p:style>
          <a:lnRef idx="1">
            <a:schemeClr val="accent3"/>
          </a:lnRef>
          <a:fillRef idx="3">
            <a:schemeClr val="accent3"/>
          </a:fillRef>
          <a:effectRef idx="2">
            <a:schemeClr val="accent3"/>
          </a:effectRef>
          <a:fontRef idx="minor">
            <a:schemeClr val="lt1"/>
          </a:fontRef>
        </p:style>
        <p:txBody>
          <a:bodyPr vert="horz" wrap="square">
            <a:spAutoFit/>
          </a:bodyPr>
          <a:lstStyle/>
          <a:p>
            <a:r>
              <a:rPr lang="zh-CN" altLang="en-US" sz="1300" dirty="0" smtClean="0">
                <a:latin typeface="微软雅黑" pitchFamily="34" charset="-122"/>
                <a:ea typeface="微软雅黑" pitchFamily="34" charset="-122"/>
              </a:rPr>
              <a:t>数据采集前期调研</a:t>
            </a:r>
            <a:r>
              <a:rPr lang="en-US" altLang="zh-CN" sz="1300" dirty="0" smtClean="0">
                <a:latin typeface="微软雅黑" pitchFamily="34" charset="-122"/>
                <a:ea typeface="微软雅黑" pitchFamily="34" charset="-122"/>
              </a:rPr>
              <a:t>+</a:t>
            </a:r>
            <a:r>
              <a:rPr lang="zh-CN" altLang="en-US" sz="1300" dirty="0" smtClean="0">
                <a:latin typeface="微软雅黑" pitchFamily="34" charset="-122"/>
                <a:ea typeface="微软雅黑" pitchFamily="34" charset="-122"/>
              </a:rPr>
              <a:t>数据渠道搭建</a:t>
            </a:r>
            <a:r>
              <a:rPr lang="en-US" altLang="zh-CN" sz="1300" dirty="0" smtClean="0">
                <a:latin typeface="微软雅黑" pitchFamily="34" charset="-122"/>
                <a:ea typeface="微软雅黑" pitchFamily="34" charset="-122"/>
              </a:rPr>
              <a:t>+</a:t>
            </a:r>
            <a:r>
              <a:rPr lang="zh-CN" altLang="en-US" sz="1300" dirty="0" smtClean="0">
                <a:latin typeface="微软雅黑" pitchFamily="34" charset="-122"/>
                <a:ea typeface="微软雅黑" pitchFamily="34" charset="-122"/>
              </a:rPr>
              <a:t>数据采集标准定稿</a:t>
            </a:r>
            <a:endParaRPr lang="en-US" altLang="zh-CN" sz="1300" dirty="0" smtClean="0">
              <a:latin typeface="微软雅黑" pitchFamily="34" charset="-122"/>
              <a:ea typeface="微软雅黑" pitchFamily="34" charset="-122"/>
            </a:endParaRPr>
          </a:p>
        </p:txBody>
      </p:sp>
      <p:sp>
        <p:nvSpPr>
          <p:cNvPr id="7" name="矩形 6"/>
          <p:cNvSpPr/>
          <p:nvPr/>
        </p:nvSpPr>
        <p:spPr>
          <a:xfrm>
            <a:off x="539552" y="2002063"/>
            <a:ext cx="4267425" cy="29238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altLang="zh-CN" sz="1300" dirty="0" smtClean="0">
                <a:latin typeface="微软雅黑" pitchFamily="34" charset="-122"/>
                <a:ea typeface="微软雅黑" pitchFamily="34" charset="-122"/>
              </a:rPr>
              <a:t>4</a:t>
            </a:r>
            <a:r>
              <a:rPr lang="zh-CN" altLang="en-US" sz="1300" dirty="0" smtClean="0">
                <a:latin typeface="微软雅黑" pitchFamily="34" charset="-122"/>
                <a:ea typeface="微软雅黑" pitchFamily="34" charset="-122"/>
              </a:rPr>
              <a:t>月</a:t>
            </a:r>
            <a:endParaRPr lang="en-US" altLang="zh-CN" sz="1300" dirty="0" smtClean="0">
              <a:latin typeface="微软雅黑" pitchFamily="34" charset="-122"/>
              <a:ea typeface="微软雅黑" pitchFamily="34" charset="-122"/>
            </a:endParaRPr>
          </a:p>
        </p:txBody>
      </p:sp>
      <p:sp>
        <p:nvSpPr>
          <p:cNvPr id="8" name="矩形 7"/>
          <p:cNvSpPr/>
          <p:nvPr/>
        </p:nvSpPr>
        <p:spPr>
          <a:xfrm>
            <a:off x="5074109" y="1990506"/>
            <a:ext cx="2450219" cy="29238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altLang="zh-CN" sz="1300" dirty="0" smtClean="0">
                <a:latin typeface="微软雅黑" pitchFamily="34" charset="-122"/>
                <a:ea typeface="微软雅黑" pitchFamily="34" charset="-122"/>
              </a:rPr>
              <a:t>5</a:t>
            </a:r>
            <a:r>
              <a:rPr lang="zh-CN" altLang="en-US" sz="1300" dirty="0" smtClean="0">
                <a:latin typeface="微软雅黑" pitchFamily="34" charset="-122"/>
                <a:ea typeface="微软雅黑" pitchFamily="34" charset="-122"/>
              </a:rPr>
              <a:t>月</a:t>
            </a:r>
            <a:endParaRPr lang="en-US" altLang="zh-CN" sz="1300" dirty="0" smtClean="0">
              <a:latin typeface="微软雅黑" pitchFamily="34" charset="-122"/>
              <a:ea typeface="微软雅黑" pitchFamily="34" charset="-122"/>
            </a:endParaRPr>
          </a:p>
        </p:txBody>
      </p:sp>
      <p:sp>
        <p:nvSpPr>
          <p:cNvPr id="9" name="矩形 8"/>
          <p:cNvSpPr/>
          <p:nvPr/>
        </p:nvSpPr>
        <p:spPr>
          <a:xfrm>
            <a:off x="607158" y="3714752"/>
            <a:ext cx="2500330" cy="29238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altLang="zh-CN" sz="1300" dirty="0" smtClean="0">
                <a:latin typeface="微软雅黑" pitchFamily="34" charset="-122"/>
                <a:ea typeface="微软雅黑" pitchFamily="34" charset="-122"/>
              </a:rPr>
              <a:t>6</a:t>
            </a:r>
            <a:r>
              <a:rPr lang="zh-CN" altLang="en-US" sz="1300" dirty="0" smtClean="0">
                <a:latin typeface="微软雅黑" pitchFamily="34" charset="-122"/>
                <a:ea typeface="微软雅黑" pitchFamily="34" charset="-122"/>
              </a:rPr>
              <a:t>月</a:t>
            </a:r>
            <a:endParaRPr lang="en-US" altLang="zh-CN" sz="1300" dirty="0" smtClean="0">
              <a:latin typeface="微软雅黑" pitchFamily="34" charset="-122"/>
              <a:ea typeface="微软雅黑" pitchFamily="34" charset="-122"/>
            </a:endParaRPr>
          </a:p>
        </p:txBody>
      </p:sp>
      <p:sp>
        <p:nvSpPr>
          <p:cNvPr id="10" name="矩形 9"/>
          <p:cNvSpPr/>
          <p:nvPr/>
        </p:nvSpPr>
        <p:spPr>
          <a:xfrm>
            <a:off x="3178926" y="3714752"/>
            <a:ext cx="2500330" cy="29238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altLang="zh-CN" sz="1300" dirty="0" smtClean="0">
                <a:latin typeface="微软雅黑" pitchFamily="34" charset="-122"/>
                <a:ea typeface="微软雅黑" pitchFamily="34" charset="-122"/>
              </a:rPr>
              <a:t>7</a:t>
            </a:r>
            <a:r>
              <a:rPr lang="zh-CN" altLang="en-US" sz="1300" dirty="0" smtClean="0">
                <a:latin typeface="微软雅黑" pitchFamily="34" charset="-122"/>
                <a:ea typeface="微软雅黑" pitchFamily="34" charset="-122"/>
              </a:rPr>
              <a:t>月</a:t>
            </a:r>
            <a:endParaRPr lang="en-US" altLang="zh-CN" sz="1300" dirty="0" smtClean="0">
              <a:latin typeface="微软雅黑" pitchFamily="34" charset="-122"/>
              <a:ea typeface="微软雅黑" pitchFamily="34" charset="-122"/>
            </a:endParaRPr>
          </a:p>
        </p:txBody>
      </p:sp>
      <p:sp>
        <p:nvSpPr>
          <p:cNvPr id="11" name="矩形 10"/>
          <p:cNvSpPr/>
          <p:nvPr/>
        </p:nvSpPr>
        <p:spPr>
          <a:xfrm>
            <a:off x="5822132" y="3714752"/>
            <a:ext cx="2643206" cy="29238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altLang="zh-CN" sz="1300" dirty="0" smtClean="0">
                <a:latin typeface="微软雅黑" pitchFamily="34" charset="-122"/>
                <a:ea typeface="微软雅黑" pitchFamily="34" charset="-122"/>
              </a:rPr>
              <a:t>8</a:t>
            </a:r>
            <a:r>
              <a:rPr lang="zh-CN" altLang="en-US" sz="1300" dirty="0" smtClean="0">
                <a:latin typeface="微软雅黑" pitchFamily="34" charset="-122"/>
                <a:ea typeface="微软雅黑" pitchFamily="34" charset="-122"/>
              </a:rPr>
              <a:t>月</a:t>
            </a:r>
            <a:endParaRPr lang="en-US" altLang="zh-CN" sz="1300" dirty="0" smtClean="0">
              <a:latin typeface="微软雅黑" pitchFamily="34" charset="-122"/>
              <a:ea typeface="微软雅黑" pitchFamily="34" charset="-122"/>
            </a:endParaRPr>
          </a:p>
        </p:txBody>
      </p:sp>
      <p:sp>
        <p:nvSpPr>
          <p:cNvPr id="12" name="矩形 11"/>
          <p:cNvSpPr/>
          <p:nvPr/>
        </p:nvSpPr>
        <p:spPr>
          <a:xfrm>
            <a:off x="642910" y="5917188"/>
            <a:ext cx="2500330" cy="29238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altLang="zh-CN" sz="1300" dirty="0" smtClean="0">
                <a:latin typeface="微软雅黑" pitchFamily="34" charset="-122"/>
                <a:ea typeface="微软雅黑" pitchFamily="34" charset="-122"/>
              </a:rPr>
              <a:t>9</a:t>
            </a:r>
            <a:r>
              <a:rPr lang="zh-CN" altLang="en-US" sz="1300" dirty="0" smtClean="0">
                <a:latin typeface="微软雅黑" pitchFamily="34" charset="-122"/>
                <a:ea typeface="微软雅黑" pitchFamily="34" charset="-122"/>
              </a:rPr>
              <a:t>月</a:t>
            </a:r>
            <a:endParaRPr lang="en-US" altLang="zh-CN" sz="1300" dirty="0" smtClean="0">
              <a:latin typeface="微软雅黑" pitchFamily="34" charset="-122"/>
              <a:ea typeface="微软雅黑" pitchFamily="34" charset="-122"/>
            </a:endParaRPr>
          </a:p>
        </p:txBody>
      </p:sp>
      <p:sp>
        <p:nvSpPr>
          <p:cNvPr id="13" name="矩形 12"/>
          <p:cNvSpPr/>
          <p:nvPr/>
        </p:nvSpPr>
        <p:spPr>
          <a:xfrm>
            <a:off x="3214678" y="5917188"/>
            <a:ext cx="2500330" cy="29238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altLang="zh-CN" sz="1300" dirty="0" smtClean="0">
                <a:latin typeface="微软雅黑" pitchFamily="34" charset="-122"/>
                <a:ea typeface="微软雅黑" pitchFamily="34" charset="-122"/>
              </a:rPr>
              <a:t>10</a:t>
            </a:r>
            <a:r>
              <a:rPr lang="zh-CN" altLang="en-US" sz="1300" dirty="0" smtClean="0">
                <a:latin typeface="微软雅黑" pitchFamily="34" charset="-122"/>
                <a:ea typeface="微软雅黑" pitchFamily="34" charset="-122"/>
              </a:rPr>
              <a:t>月</a:t>
            </a:r>
            <a:endParaRPr lang="en-US" altLang="zh-CN" sz="1300" dirty="0" smtClean="0">
              <a:latin typeface="微软雅黑" pitchFamily="34" charset="-122"/>
              <a:ea typeface="微软雅黑" pitchFamily="34" charset="-122"/>
            </a:endParaRPr>
          </a:p>
        </p:txBody>
      </p:sp>
      <p:sp>
        <p:nvSpPr>
          <p:cNvPr id="14" name="矩形 13"/>
          <p:cNvSpPr/>
          <p:nvPr/>
        </p:nvSpPr>
        <p:spPr>
          <a:xfrm>
            <a:off x="5857884" y="5917188"/>
            <a:ext cx="2643206" cy="29238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altLang="zh-CN" sz="1300" dirty="0" smtClean="0">
                <a:latin typeface="微软雅黑" pitchFamily="34" charset="-122"/>
                <a:ea typeface="微软雅黑" pitchFamily="34" charset="-122"/>
              </a:rPr>
              <a:t>11</a:t>
            </a:r>
            <a:r>
              <a:rPr lang="zh-CN" altLang="en-US" sz="1300" dirty="0" smtClean="0">
                <a:latin typeface="微软雅黑" pitchFamily="34" charset="-122"/>
                <a:ea typeface="微软雅黑" pitchFamily="34" charset="-122"/>
              </a:rPr>
              <a:t>月</a:t>
            </a:r>
            <a:endParaRPr lang="en-US" altLang="zh-CN" sz="1300" dirty="0" smtClean="0">
              <a:latin typeface="微软雅黑" pitchFamily="34" charset="-122"/>
              <a:ea typeface="微软雅黑" pitchFamily="34" charset="-122"/>
            </a:endParaRPr>
          </a:p>
        </p:txBody>
      </p:sp>
      <p:sp>
        <p:nvSpPr>
          <p:cNvPr id="15" name="矩形 14"/>
          <p:cNvSpPr/>
          <p:nvPr/>
        </p:nvSpPr>
        <p:spPr>
          <a:xfrm>
            <a:off x="1979712" y="1124744"/>
            <a:ext cx="5256584" cy="292388"/>
          </a:xfrm>
          <a:prstGeom prst="rect">
            <a:avLst/>
          </a:prstGeom>
        </p:spPr>
        <p:style>
          <a:lnRef idx="1">
            <a:schemeClr val="accent3"/>
          </a:lnRef>
          <a:fillRef idx="3">
            <a:schemeClr val="accent3"/>
          </a:fillRef>
          <a:effectRef idx="2">
            <a:schemeClr val="accent3"/>
          </a:effectRef>
          <a:fontRef idx="minor">
            <a:schemeClr val="lt1"/>
          </a:fontRef>
        </p:style>
        <p:txBody>
          <a:bodyPr vert="horz" wrap="square">
            <a:spAutoFit/>
          </a:bodyPr>
          <a:lstStyle/>
          <a:p>
            <a:pPr algn="ctr"/>
            <a:r>
              <a:rPr lang="zh-CN" altLang="en-US" sz="1300" dirty="0" smtClean="0">
                <a:latin typeface="微软雅黑" pitchFamily="34" charset="-122"/>
                <a:ea typeface="微软雅黑" pitchFamily="34" charset="-122"/>
              </a:rPr>
              <a:t>数据系统设计、开发</a:t>
            </a:r>
            <a:endParaRPr lang="en-US" altLang="zh-CN" sz="1300" dirty="0" smtClean="0">
              <a:latin typeface="微软雅黑" pitchFamily="34" charset="-122"/>
              <a:ea typeface="微软雅黑" pitchFamily="34" charset="-122"/>
            </a:endParaRPr>
          </a:p>
        </p:txBody>
      </p:sp>
      <p:sp>
        <p:nvSpPr>
          <p:cNvPr id="16" name="矩形 15"/>
          <p:cNvSpPr/>
          <p:nvPr/>
        </p:nvSpPr>
        <p:spPr>
          <a:xfrm>
            <a:off x="607159" y="3009125"/>
            <a:ext cx="3748817" cy="292388"/>
          </a:xfrm>
          <a:prstGeom prst="rect">
            <a:avLst/>
          </a:prstGeom>
        </p:spPr>
        <p:style>
          <a:lnRef idx="1">
            <a:schemeClr val="accent5"/>
          </a:lnRef>
          <a:fillRef idx="3">
            <a:schemeClr val="accent5"/>
          </a:fillRef>
          <a:effectRef idx="2">
            <a:schemeClr val="accent5"/>
          </a:effectRef>
          <a:fontRef idx="minor">
            <a:schemeClr val="lt1"/>
          </a:fontRef>
        </p:style>
        <p:txBody>
          <a:bodyPr vert="horz" wrap="square">
            <a:spAutoFit/>
          </a:bodyPr>
          <a:lstStyle/>
          <a:p>
            <a:pPr algn="ctr"/>
            <a:r>
              <a:rPr lang="zh-CN" altLang="en-US" sz="1300" dirty="0" smtClean="0">
                <a:latin typeface="微软雅黑" pitchFamily="34" charset="-122"/>
                <a:ea typeface="微软雅黑" pitchFamily="34" charset="-122"/>
              </a:rPr>
              <a:t>数据系统测试运行</a:t>
            </a:r>
            <a:endParaRPr lang="en-US" altLang="zh-CN" sz="1300" dirty="0" smtClean="0">
              <a:latin typeface="微软雅黑" pitchFamily="34" charset="-122"/>
              <a:ea typeface="微软雅黑" pitchFamily="34" charset="-122"/>
            </a:endParaRPr>
          </a:p>
        </p:txBody>
      </p:sp>
      <p:sp>
        <p:nvSpPr>
          <p:cNvPr id="18" name="矩形 17"/>
          <p:cNvSpPr/>
          <p:nvPr/>
        </p:nvSpPr>
        <p:spPr>
          <a:xfrm>
            <a:off x="5657393" y="1480484"/>
            <a:ext cx="857256" cy="492443"/>
          </a:xfrm>
          <a:prstGeom prst="rect">
            <a:avLst/>
          </a:prstGeom>
        </p:spPr>
        <p:style>
          <a:lnRef idx="2">
            <a:schemeClr val="accent6"/>
          </a:lnRef>
          <a:fillRef idx="1">
            <a:schemeClr val="lt1"/>
          </a:fillRef>
          <a:effectRef idx="0">
            <a:schemeClr val="accent6"/>
          </a:effectRef>
          <a:fontRef idx="minor">
            <a:schemeClr val="dk1"/>
          </a:fontRef>
        </p:style>
        <p:txBody>
          <a:bodyPr vert="horz" wrap="square">
            <a:spAutoFit/>
          </a:bodyPr>
          <a:lstStyle/>
          <a:p>
            <a:pPr algn="ctr"/>
            <a:r>
              <a:rPr lang="zh-CN" altLang="en-US" sz="1300" dirty="0" smtClean="0">
                <a:latin typeface="微软雅黑" pitchFamily="34" charset="-122"/>
                <a:ea typeface="微软雅黑" pitchFamily="34" charset="-122"/>
              </a:rPr>
              <a:t>数据采集前准备</a:t>
            </a:r>
            <a:endParaRPr lang="en-US" altLang="zh-CN" sz="1300" dirty="0" smtClean="0">
              <a:latin typeface="微软雅黑" pitchFamily="34" charset="-122"/>
              <a:ea typeface="微软雅黑" pitchFamily="34" charset="-122"/>
            </a:endParaRPr>
          </a:p>
        </p:txBody>
      </p:sp>
      <p:sp>
        <p:nvSpPr>
          <p:cNvPr id="19" name="矩形 18"/>
          <p:cNvSpPr/>
          <p:nvPr/>
        </p:nvSpPr>
        <p:spPr>
          <a:xfrm>
            <a:off x="607159" y="3366315"/>
            <a:ext cx="2380666" cy="292388"/>
          </a:xfrm>
          <a:prstGeom prst="rect">
            <a:avLst/>
          </a:prstGeom>
        </p:spPr>
        <p:style>
          <a:lnRef idx="1">
            <a:schemeClr val="accent2"/>
          </a:lnRef>
          <a:fillRef idx="3">
            <a:schemeClr val="accent2"/>
          </a:fillRef>
          <a:effectRef idx="2">
            <a:schemeClr val="accent2"/>
          </a:effectRef>
          <a:fontRef idx="minor">
            <a:schemeClr val="lt1"/>
          </a:fontRef>
        </p:style>
        <p:txBody>
          <a:bodyPr vert="horz" wrap="square">
            <a:spAutoFit/>
          </a:bodyPr>
          <a:lstStyle/>
          <a:p>
            <a:pPr algn="ctr"/>
            <a:r>
              <a:rPr lang="zh-CN" altLang="en-US" sz="1300" dirty="0" smtClean="0">
                <a:latin typeface="微软雅黑" pitchFamily="34" charset="-122"/>
                <a:ea typeface="微软雅黑" pitchFamily="34" charset="-122"/>
              </a:rPr>
              <a:t>第一阶段数据采集处理</a:t>
            </a:r>
            <a:r>
              <a:rPr lang="en-US" altLang="zh-CN" sz="1300" dirty="0" smtClean="0">
                <a:latin typeface="微软雅黑" pitchFamily="34" charset="-122"/>
                <a:ea typeface="微软雅黑" pitchFamily="34" charset="-122"/>
              </a:rPr>
              <a:t>(</a:t>
            </a:r>
            <a:r>
              <a:rPr lang="zh-CN" altLang="en-US" sz="1300" dirty="0" smtClean="0">
                <a:latin typeface="微软雅黑" pitchFamily="34" charset="-122"/>
                <a:ea typeface="微软雅黑" pitchFamily="34" charset="-122"/>
              </a:rPr>
              <a:t>华南</a:t>
            </a:r>
            <a:r>
              <a:rPr lang="en-US" altLang="zh-CN" sz="1300" dirty="0" smtClean="0">
                <a:latin typeface="微软雅黑" pitchFamily="34" charset="-122"/>
                <a:ea typeface="微软雅黑" pitchFamily="34" charset="-122"/>
              </a:rPr>
              <a:t>)</a:t>
            </a:r>
          </a:p>
        </p:txBody>
      </p:sp>
      <p:sp>
        <p:nvSpPr>
          <p:cNvPr id="20" name="矩形 19"/>
          <p:cNvSpPr/>
          <p:nvPr/>
        </p:nvSpPr>
        <p:spPr>
          <a:xfrm>
            <a:off x="6648345" y="1632857"/>
            <a:ext cx="2016224" cy="292388"/>
          </a:xfrm>
          <a:prstGeom prst="rect">
            <a:avLst/>
          </a:prstGeom>
        </p:spPr>
        <p:style>
          <a:lnRef idx="1">
            <a:schemeClr val="accent2"/>
          </a:lnRef>
          <a:fillRef idx="3">
            <a:schemeClr val="accent2"/>
          </a:fillRef>
          <a:effectRef idx="2">
            <a:schemeClr val="accent2"/>
          </a:effectRef>
          <a:fontRef idx="minor">
            <a:schemeClr val="lt1"/>
          </a:fontRef>
        </p:style>
        <p:txBody>
          <a:bodyPr vert="horz" wrap="square">
            <a:spAutoFit/>
          </a:bodyPr>
          <a:lstStyle/>
          <a:p>
            <a:r>
              <a:rPr lang="zh-CN" altLang="en-US" sz="1300" dirty="0" smtClean="0">
                <a:latin typeface="微软雅黑" pitchFamily="34" charset="-122"/>
                <a:ea typeface="微软雅黑" pitchFamily="34" charset="-122"/>
              </a:rPr>
              <a:t>第一阶段数据采集处理</a:t>
            </a:r>
            <a:endParaRPr lang="en-US" altLang="zh-CN" sz="1300" dirty="0" smtClean="0">
              <a:latin typeface="微软雅黑" pitchFamily="34" charset="-122"/>
              <a:ea typeface="微软雅黑" pitchFamily="34" charset="-122"/>
            </a:endParaRPr>
          </a:p>
        </p:txBody>
      </p:sp>
      <p:sp>
        <p:nvSpPr>
          <p:cNvPr id="21" name="矩形 20"/>
          <p:cNvSpPr/>
          <p:nvPr/>
        </p:nvSpPr>
        <p:spPr>
          <a:xfrm>
            <a:off x="3419872" y="3366315"/>
            <a:ext cx="5045466" cy="292388"/>
          </a:xfrm>
          <a:prstGeom prst="rect">
            <a:avLst/>
          </a:prstGeom>
        </p:spPr>
        <p:style>
          <a:lnRef idx="1">
            <a:schemeClr val="accent3"/>
          </a:lnRef>
          <a:fillRef idx="3">
            <a:schemeClr val="accent3"/>
          </a:fillRef>
          <a:effectRef idx="2">
            <a:schemeClr val="accent3"/>
          </a:effectRef>
          <a:fontRef idx="minor">
            <a:schemeClr val="lt1"/>
          </a:fontRef>
        </p:style>
        <p:txBody>
          <a:bodyPr vert="horz" wrap="square">
            <a:spAutoFit/>
          </a:bodyPr>
          <a:lstStyle/>
          <a:p>
            <a:pPr algn="ctr"/>
            <a:r>
              <a:rPr lang="zh-CN" altLang="en-US" sz="1300" dirty="0" smtClean="0">
                <a:latin typeface="微软雅黑" pitchFamily="34" charset="-122"/>
                <a:ea typeface="微软雅黑" pitchFamily="34" charset="-122"/>
              </a:rPr>
              <a:t>第二阶段数据采集处理（华北</a:t>
            </a:r>
            <a:r>
              <a:rPr lang="en-US" altLang="zh-CN" sz="1300" dirty="0" smtClean="0">
                <a:latin typeface="微软雅黑" pitchFamily="34" charset="-122"/>
                <a:ea typeface="微软雅黑" pitchFamily="34" charset="-122"/>
              </a:rPr>
              <a:t>/</a:t>
            </a:r>
            <a:r>
              <a:rPr lang="zh-CN" altLang="en-US" sz="1300" dirty="0" smtClean="0">
                <a:latin typeface="微软雅黑" pitchFamily="34" charset="-122"/>
                <a:ea typeface="微软雅黑" pitchFamily="34" charset="-122"/>
              </a:rPr>
              <a:t>华中</a:t>
            </a:r>
            <a:r>
              <a:rPr lang="en-US" altLang="zh-CN" sz="1300" dirty="0" smtClean="0">
                <a:latin typeface="微软雅黑" pitchFamily="34" charset="-122"/>
                <a:ea typeface="微软雅黑" pitchFamily="34" charset="-122"/>
              </a:rPr>
              <a:t>/</a:t>
            </a:r>
            <a:r>
              <a:rPr lang="zh-CN" altLang="en-US" sz="1300" dirty="0" smtClean="0">
                <a:latin typeface="微软雅黑" pitchFamily="34" charset="-122"/>
                <a:ea typeface="微软雅黑" pitchFamily="34" charset="-122"/>
              </a:rPr>
              <a:t>西部）</a:t>
            </a:r>
            <a:endParaRPr lang="en-US" altLang="zh-CN" sz="1300" dirty="0" smtClean="0">
              <a:latin typeface="微软雅黑" pitchFamily="34" charset="-122"/>
              <a:ea typeface="微软雅黑" pitchFamily="34" charset="-122"/>
            </a:endParaRPr>
          </a:p>
        </p:txBody>
      </p:sp>
      <p:sp>
        <p:nvSpPr>
          <p:cNvPr id="22" name="矩形 21"/>
          <p:cNvSpPr/>
          <p:nvPr/>
        </p:nvSpPr>
        <p:spPr>
          <a:xfrm>
            <a:off x="642911" y="5497313"/>
            <a:ext cx="2428891" cy="292388"/>
          </a:xfrm>
          <a:prstGeom prst="rect">
            <a:avLst/>
          </a:prstGeom>
        </p:spPr>
        <p:style>
          <a:lnRef idx="1">
            <a:schemeClr val="accent3"/>
          </a:lnRef>
          <a:fillRef idx="3">
            <a:schemeClr val="accent3"/>
          </a:fillRef>
          <a:effectRef idx="2">
            <a:schemeClr val="accent3"/>
          </a:effectRef>
          <a:fontRef idx="minor">
            <a:schemeClr val="lt1"/>
          </a:fontRef>
        </p:style>
        <p:txBody>
          <a:bodyPr vert="horz" wrap="square">
            <a:spAutoFit/>
          </a:bodyPr>
          <a:lstStyle/>
          <a:p>
            <a:pPr algn="ctr"/>
            <a:r>
              <a:rPr lang="zh-CN" altLang="en-US" sz="1300" dirty="0" smtClean="0">
                <a:latin typeface="微软雅黑" pitchFamily="34" charset="-122"/>
                <a:ea typeface="微软雅黑" pitchFamily="34" charset="-122"/>
              </a:rPr>
              <a:t>第二阶段数据采集处理</a:t>
            </a:r>
            <a:endParaRPr lang="en-US" altLang="zh-CN" sz="1300" dirty="0" smtClean="0">
              <a:latin typeface="微软雅黑" pitchFamily="34" charset="-122"/>
              <a:ea typeface="微软雅黑" pitchFamily="34" charset="-122"/>
            </a:endParaRPr>
          </a:p>
        </p:txBody>
      </p:sp>
      <p:sp>
        <p:nvSpPr>
          <p:cNvPr id="23" name="矩形 22"/>
          <p:cNvSpPr/>
          <p:nvPr/>
        </p:nvSpPr>
        <p:spPr>
          <a:xfrm>
            <a:off x="5500694" y="3000372"/>
            <a:ext cx="3000396" cy="292388"/>
          </a:xfrm>
          <a:prstGeom prst="rect">
            <a:avLst/>
          </a:prstGeom>
          <a:ln>
            <a:noFill/>
          </a:ln>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1300" dirty="0" smtClean="0">
                <a:latin typeface="微软雅黑" pitchFamily="34" charset="-122"/>
                <a:ea typeface="微软雅黑" pitchFamily="34" charset="-122"/>
              </a:rPr>
              <a:t>数据库测试运行</a:t>
            </a:r>
            <a:endParaRPr lang="en-US" altLang="zh-CN" sz="1300" dirty="0" smtClean="0">
              <a:latin typeface="微软雅黑" pitchFamily="34" charset="-122"/>
              <a:ea typeface="微软雅黑" pitchFamily="34" charset="-122"/>
            </a:endParaRPr>
          </a:p>
        </p:txBody>
      </p:sp>
      <p:sp>
        <p:nvSpPr>
          <p:cNvPr id="24" name="矩形 23"/>
          <p:cNvSpPr/>
          <p:nvPr/>
        </p:nvSpPr>
        <p:spPr>
          <a:xfrm>
            <a:off x="642910" y="5131370"/>
            <a:ext cx="2428892" cy="292388"/>
          </a:xfrm>
          <a:prstGeom prst="rect">
            <a:avLst/>
          </a:prstGeom>
          <a:ln>
            <a:noFill/>
          </a:ln>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1300" dirty="0" smtClean="0">
                <a:latin typeface="微软雅黑" pitchFamily="34" charset="-122"/>
                <a:ea typeface="微软雅黑" pitchFamily="34" charset="-122"/>
              </a:rPr>
              <a:t>数据库测试运行</a:t>
            </a:r>
            <a:endParaRPr lang="en-US" altLang="zh-CN" sz="1300" dirty="0" smtClean="0">
              <a:latin typeface="微软雅黑" pitchFamily="34" charset="-122"/>
              <a:ea typeface="微软雅黑" pitchFamily="34" charset="-122"/>
            </a:endParaRPr>
          </a:p>
        </p:txBody>
      </p:sp>
      <p:sp>
        <p:nvSpPr>
          <p:cNvPr id="25" name="矩形 24"/>
          <p:cNvSpPr/>
          <p:nvPr/>
        </p:nvSpPr>
        <p:spPr>
          <a:xfrm>
            <a:off x="6607950" y="2571744"/>
            <a:ext cx="1893140" cy="492443"/>
          </a:xfrm>
          <a:prstGeom prst="rect">
            <a:avLst/>
          </a:prstGeom>
        </p:spPr>
        <p:style>
          <a:lnRef idx="2">
            <a:schemeClr val="accent6"/>
          </a:lnRef>
          <a:fillRef idx="1">
            <a:schemeClr val="lt1"/>
          </a:fillRef>
          <a:effectRef idx="0">
            <a:schemeClr val="accent6"/>
          </a:effectRef>
          <a:fontRef idx="minor">
            <a:schemeClr val="dk1"/>
          </a:fontRef>
        </p:style>
        <p:txBody>
          <a:bodyPr vert="horz" wrap="square">
            <a:spAutoFit/>
          </a:bodyPr>
          <a:lstStyle/>
          <a:p>
            <a:pPr algn="ctr"/>
            <a:r>
              <a:rPr lang="zh-CN" altLang="en-US" sz="1300" dirty="0" smtClean="0">
                <a:latin typeface="微软雅黑" pitchFamily="34" charset="-122"/>
                <a:ea typeface="微软雅黑" pitchFamily="34" charset="-122"/>
              </a:rPr>
              <a:t>产品发布前推广资料准备</a:t>
            </a:r>
            <a:endParaRPr lang="en-US" altLang="zh-CN" sz="1300" dirty="0" smtClean="0">
              <a:latin typeface="微软雅黑" pitchFamily="34" charset="-122"/>
              <a:ea typeface="微软雅黑" pitchFamily="34" charset="-122"/>
            </a:endParaRPr>
          </a:p>
        </p:txBody>
      </p:sp>
      <p:sp>
        <p:nvSpPr>
          <p:cNvPr id="26" name="矩形 25"/>
          <p:cNvSpPr/>
          <p:nvPr/>
        </p:nvSpPr>
        <p:spPr>
          <a:xfrm>
            <a:off x="642910" y="4774180"/>
            <a:ext cx="3571900" cy="292388"/>
          </a:xfrm>
          <a:prstGeom prst="rect">
            <a:avLst/>
          </a:prstGeom>
        </p:spPr>
        <p:style>
          <a:lnRef idx="2">
            <a:schemeClr val="accent6"/>
          </a:lnRef>
          <a:fillRef idx="1">
            <a:schemeClr val="lt1"/>
          </a:fillRef>
          <a:effectRef idx="0">
            <a:schemeClr val="accent6"/>
          </a:effectRef>
          <a:fontRef idx="minor">
            <a:schemeClr val="dk1"/>
          </a:fontRef>
        </p:style>
        <p:txBody>
          <a:bodyPr vert="horz" wrap="square">
            <a:spAutoFit/>
          </a:bodyPr>
          <a:lstStyle/>
          <a:p>
            <a:pPr algn="ctr"/>
            <a:r>
              <a:rPr lang="zh-CN" altLang="en-US" sz="1300" dirty="0" smtClean="0">
                <a:solidFill>
                  <a:schemeClr val="tx1"/>
                </a:solidFill>
                <a:latin typeface="微软雅黑" pitchFamily="34" charset="-122"/>
                <a:ea typeface="微软雅黑" pitchFamily="34" charset="-122"/>
              </a:rPr>
              <a:t>产品发布前推广资料准备</a:t>
            </a:r>
            <a:endParaRPr lang="en-US" altLang="zh-CN" sz="1300" dirty="0" smtClean="0">
              <a:solidFill>
                <a:schemeClr val="tx1"/>
              </a:solidFill>
              <a:latin typeface="微软雅黑" pitchFamily="34" charset="-122"/>
              <a:ea typeface="微软雅黑" pitchFamily="34" charset="-122"/>
            </a:endParaRPr>
          </a:p>
        </p:txBody>
      </p:sp>
      <p:sp>
        <p:nvSpPr>
          <p:cNvPr id="27" name="矩形 26"/>
          <p:cNvSpPr/>
          <p:nvPr/>
        </p:nvSpPr>
        <p:spPr>
          <a:xfrm>
            <a:off x="4270859" y="4357694"/>
            <a:ext cx="384721" cy="1143008"/>
          </a:xfrm>
          <a:prstGeom prst="rect">
            <a:avLst/>
          </a:prstGeom>
        </p:spPr>
        <p:style>
          <a:lnRef idx="1">
            <a:schemeClr val="accent2"/>
          </a:lnRef>
          <a:fillRef idx="3">
            <a:schemeClr val="accent2"/>
          </a:fillRef>
          <a:effectRef idx="2">
            <a:schemeClr val="accent2"/>
          </a:effectRef>
          <a:fontRef idx="minor">
            <a:schemeClr val="lt1"/>
          </a:fontRef>
        </p:style>
        <p:txBody>
          <a:bodyPr vert="eaVert" wrap="square">
            <a:spAutoFit/>
          </a:bodyPr>
          <a:lstStyle/>
          <a:p>
            <a:pPr algn="ctr"/>
            <a:r>
              <a:rPr lang="zh-CN" altLang="en-US" sz="1300" dirty="0" smtClean="0">
                <a:latin typeface="微软雅黑" pitchFamily="34" charset="-122"/>
                <a:ea typeface="微软雅黑" pitchFamily="34" charset="-122"/>
              </a:rPr>
              <a:t>产品正式发布</a:t>
            </a:r>
          </a:p>
        </p:txBody>
      </p:sp>
      <p:sp>
        <p:nvSpPr>
          <p:cNvPr id="28" name="矩形 27"/>
          <p:cNvSpPr/>
          <p:nvPr/>
        </p:nvSpPr>
        <p:spPr>
          <a:xfrm>
            <a:off x="3500430" y="5572140"/>
            <a:ext cx="3071834" cy="292388"/>
          </a:xfrm>
          <a:prstGeom prst="rect">
            <a:avLst/>
          </a:prstGeom>
        </p:spPr>
        <p:style>
          <a:lnRef idx="1">
            <a:schemeClr val="accent6"/>
          </a:lnRef>
          <a:fillRef idx="3">
            <a:schemeClr val="accent6"/>
          </a:fillRef>
          <a:effectRef idx="2">
            <a:schemeClr val="accent6"/>
          </a:effectRef>
          <a:fontRef idx="minor">
            <a:schemeClr val="lt1"/>
          </a:fontRef>
        </p:style>
        <p:txBody>
          <a:bodyPr vert="horz" wrap="square">
            <a:spAutoFit/>
          </a:bodyPr>
          <a:lstStyle/>
          <a:p>
            <a:pPr algn="ctr"/>
            <a:r>
              <a:rPr lang="zh-CN" altLang="en-US" sz="1300" dirty="0" smtClean="0">
                <a:latin typeface="微软雅黑" pitchFamily="34" charset="-122"/>
                <a:ea typeface="微软雅黑" pitchFamily="34" charset="-122"/>
              </a:rPr>
              <a:t>第二批次车型数据采集处理</a:t>
            </a:r>
            <a:endParaRPr lang="en-US" altLang="zh-CN" sz="1300" dirty="0" smtClean="0">
              <a:latin typeface="微软雅黑" pitchFamily="34" charset="-122"/>
              <a:ea typeface="微软雅黑" pitchFamily="34" charset="-122"/>
            </a:endParaRPr>
          </a:p>
        </p:txBody>
      </p:sp>
      <p:sp>
        <p:nvSpPr>
          <p:cNvPr id="29" name="矩形 28"/>
          <p:cNvSpPr/>
          <p:nvPr/>
        </p:nvSpPr>
        <p:spPr>
          <a:xfrm>
            <a:off x="4786314" y="5214950"/>
            <a:ext cx="3929090" cy="292388"/>
          </a:xfrm>
          <a:prstGeom prst="rect">
            <a:avLst/>
          </a:prstGeom>
        </p:spPr>
        <p:style>
          <a:lnRef idx="2">
            <a:schemeClr val="accent6"/>
          </a:lnRef>
          <a:fillRef idx="1">
            <a:schemeClr val="lt1"/>
          </a:fillRef>
          <a:effectRef idx="0">
            <a:schemeClr val="accent6"/>
          </a:effectRef>
          <a:fontRef idx="minor">
            <a:schemeClr val="dk1"/>
          </a:fontRef>
        </p:style>
        <p:txBody>
          <a:bodyPr vert="horz" wrap="square">
            <a:spAutoFit/>
          </a:bodyPr>
          <a:lstStyle/>
          <a:p>
            <a:pPr algn="ctr"/>
            <a:r>
              <a:rPr lang="zh-CN" altLang="en-US" sz="1300" dirty="0" smtClean="0">
                <a:solidFill>
                  <a:schemeClr val="tx1"/>
                </a:solidFill>
                <a:latin typeface="微软雅黑" pitchFamily="34" charset="-122"/>
                <a:ea typeface="微软雅黑" pitchFamily="34" charset="-122"/>
              </a:rPr>
              <a:t>常规化媒体及活动推广</a:t>
            </a:r>
            <a:endParaRPr lang="en-US" altLang="zh-CN" sz="1300" dirty="0" smtClean="0">
              <a:solidFill>
                <a:schemeClr val="tx1"/>
              </a:solidFill>
              <a:latin typeface="微软雅黑" pitchFamily="34" charset="-122"/>
              <a:ea typeface="微软雅黑" pitchFamily="34" charset="-122"/>
            </a:endParaRPr>
          </a:p>
        </p:txBody>
      </p:sp>
      <p:sp>
        <p:nvSpPr>
          <p:cNvPr id="33" name="矩形 32"/>
          <p:cNvSpPr/>
          <p:nvPr/>
        </p:nvSpPr>
        <p:spPr>
          <a:xfrm>
            <a:off x="604895" y="188640"/>
            <a:ext cx="1415772"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开发日程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bg/>
                                          </p:spTgt>
                                        </p:tgtEl>
                                        <p:attrNameLst>
                                          <p:attrName>style.visibility</p:attrName>
                                        </p:attrNameLst>
                                      </p:cBhvr>
                                      <p:to>
                                        <p:strVal val="visible"/>
                                      </p:to>
                                    </p:set>
                                    <p:animEffect transition="in" filter="wipe(left)">
                                      <p:cBhvr>
                                        <p:cTn id="23" dur="500"/>
                                        <p:tgtEl>
                                          <p:spTgt spid="15">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8">
                                            <p:bg/>
                                          </p:spTgt>
                                        </p:tgtEl>
                                        <p:attrNameLst>
                                          <p:attrName>style.visibility</p:attrName>
                                        </p:attrNameLst>
                                      </p:cBhvr>
                                      <p:to>
                                        <p:strVal val="visible"/>
                                      </p:to>
                                    </p:set>
                                    <p:animEffect transition="in" filter="wipe(down)">
                                      <p:cBhvr>
                                        <p:cTn id="31" dur="500"/>
                                        <p:tgtEl>
                                          <p:spTgt spid="18">
                                            <p:bg/>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wipe(down)">
                                      <p:cBhvr>
                                        <p:cTn id="34" dur="500"/>
                                        <p:tgtEl>
                                          <p:spTgt spid="1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
                                            <p:bg/>
                                          </p:spTgt>
                                        </p:tgtEl>
                                        <p:attrNameLst>
                                          <p:attrName>style.visibility</p:attrName>
                                        </p:attrNameLst>
                                      </p:cBhvr>
                                      <p:to>
                                        <p:strVal val="visible"/>
                                      </p:to>
                                    </p:set>
                                    <p:animEffect transition="in" filter="wipe(left)">
                                      <p:cBhvr>
                                        <p:cTn id="39" dur="500"/>
                                        <p:tgtEl>
                                          <p:spTgt spid="20">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left)">
                                      <p:cBhvr>
                                        <p:cTn id="42" dur="500"/>
                                        <p:tgtEl>
                                          <p:spTgt spid="20">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9">
                                            <p:bg/>
                                          </p:spTgt>
                                        </p:tgtEl>
                                        <p:attrNameLst>
                                          <p:attrName>style.visibility</p:attrName>
                                        </p:attrNameLst>
                                      </p:cBhvr>
                                      <p:to>
                                        <p:strVal val="visible"/>
                                      </p:to>
                                    </p:set>
                                    <p:animEffect transition="in" filter="wipe(left)">
                                      <p:cBhvr>
                                        <p:cTn id="45" dur="500"/>
                                        <p:tgtEl>
                                          <p:spTgt spid="19">
                                            <p:bg/>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wipe(left)">
                                      <p:cBhvr>
                                        <p:cTn id="53" dur="500"/>
                                        <p:tgtEl>
                                          <p:spTgt spid="16">
                                            <p:bg/>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6">
                                            <p:txEl>
                                              <p:pRg st="0" end="0"/>
                                            </p:txEl>
                                          </p:spTgt>
                                        </p:tgtEl>
                                        <p:attrNameLst>
                                          <p:attrName>style.visibility</p:attrName>
                                        </p:attrNameLst>
                                      </p:cBhvr>
                                      <p:to>
                                        <p:strVal val="visible"/>
                                      </p:to>
                                    </p:set>
                                    <p:animEffect transition="in" filter="wipe(left)">
                                      <p:cBhvr>
                                        <p:cTn id="56" dur="500"/>
                                        <p:tgtEl>
                                          <p:spTgt spid="16">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2">
                                            <p:bg/>
                                          </p:spTgt>
                                        </p:tgtEl>
                                        <p:attrNameLst>
                                          <p:attrName>style.visibility</p:attrName>
                                        </p:attrNameLst>
                                      </p:cBhvr>
                                      <p:to>
                                        <p:strVal val="visible"/>
                                      </p:to>
                                    </p:set>
                                    <p:animEffect transition="in" filter="wipe(left)">
                                      <p:cBhvr>
                                        <p:cTn id="61" dur="500"/>
                                        <p:tgtEl>
                                          <p:spTgt spid="22">
                                            <p:bg/>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2">
                                            <p:txEl>
                                              <p:pRg st="0" end="0"/>
                                            </p:txEl>
                                          </p:spTgt>
                                        </p:tgtEl>
                                        <p:attrNameLst>
                                          <p:attrName>style.visibility</p:attrName>
                                        </p:attrNameLst>
                                      </p:cBhvr>
                                      <p:to>
                                        <p:strVal val="visible"/>
                                      </p:to>
                                    </p:set>
                                    <p:animEffect transition="in" filter="wipe(left)">
                                      <p:cBhvr>
                                        <p:cTn id="64" dur="500"/>
                                        <p:tgtEl>
                                          <p:spTgt spid="22">
                                            <p:txEl>
                                              <p:pRg st="0" end="0"/>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1">
                                            <p:bg/>
                                          </p:spTgt>
                                        </p:tgtEl>
                                        <p:attrNameLst>
                                          <p:attrName>style.visibility</p:attrName>
                                        </p:attrNameLst>
                                      </p:cBhvr>
                                      <p:to>
                                        <p:strVal val="visible"/>
                                      </p:to>
                                    </p:set>
                                    <p:animEffect transition="in" filter="wipe(left)">
                                      <p:cBhvr>
                                        <p:cTn id="67" dur="500"/>
                                        <p:tgtEl>
                                          <p:spTgt spid="21">
                                            <p:bg/>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1">
                                            <p:txEl>
                                              <p:pRg st="0" end="0"/>
                                            </p:txEl>
                                          </p:spTgt>
                                        </p:tgtEl>
                                        <p:attrNameLst>
                                          <p:attrName>style.visibility</p:attrName>
                                        </p:attrNameLst>
                                      </p:cBhvr>
                                      <p:to>
                                        <p:strVal val="visible"/>
                                      </p:to>
                                    </p:set>
                                    <p:animEffect transition="in" filter="wipe(left)">
                                      <p:cBhvr>
                                        <p:cTn id="70" dur="500"/>
                                        <p:tgtEl>
                                          <p:spTgt spid="21">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3">
                                            <p:bg/>
                                          </p:spTgt>
                                        </p:tgtEl>
                                        <p:attrNameLst>
                                          <p:attrName>style.visibility</p:attrName>
                                        </p:attrNameLst>
                                      </p:cBhvr>
                                      <p:to>
                                        <p:strVal val="visible"/>
                                      </p:to>
                                    </p:set>
                                    <p:animEffect transition="in" filter="wipe(left)">
                                      <p:cBhvr>
                                        <p:cTn id="75" dur="500"/>
                                        <p:tgtEl>
                                          <p:spTgt spid="23">
                                            <p:bg/>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3">
                                            <p:txEl>
                                              <p:pRg st="0" end="0"/>
                                            </p:txEl>
                                          </p:spTgt>
                                        </p:tgtEl>
                                        <p:attrNameLst>
                                          <p:attrName>style.visibility</p:attrName>
                                        </p:attrNameLst>
                                      </p:cBhvr>
                                      <p:to>
                                        <p:strVal val="visible"/>
                                      </p:to>
                                    </p:set>
                                    <p:animEffect transition="in" filter="wipe(left)">
                                      <p:cBhvr>
                                        <p:cTn id="78" dur="500"/>
                                        <p:tgtEl>
                                          <p:spTgt spid="23">
                                            <p:txEl>
                                              <p:pRg st="0" end="0"/>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4">
                                            <p:bg/>
                                          </p:spTgt>
                                        </p:tgtEl>
                                        <p:attrNameLst>
                                          <p:attrName>style.visibility</p:attrName>
                                        </p:attrNameLst>
                                      </p:cBhvr>
                                      <p:to>
                                        <p:strVal val="visible"/>
                                      </p:to>
                                    </p:set>
                                    <p:animEffect transition="in" filter="wipe(left)">
                                      <p:cBhvr>
                                        <p:cTn id="81" dur="500"/>
                                        <p:tgtEl>
                                          <p:spTgt spid="24">
                                            <p:bg/>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24">
                                            <p:txEl>
                                              <p:pRg st="0" end="0"/>
                                            </p:txEl>
                                          </p:spTgt>
                                        </p:tgtEl>
                                        <p:attrNameLst>
                                          <p:attrName>style.visibility</p:attrName>
                                        </p:attrNameLst>
                                      </p:cBhvr>
                                      <p:to>
                                        <p:strVal val="visible"/>
                                      </p:to>
                                    </p:set>
                                    <p:animEffect transition="in" filter="wipe(left)">
                                      <p:cBhvr>
                                        <p:cTn id="84" dur="500"/>
                                        <p:tgtEl>
                                          <p:spTgt spid="24">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6">
                                            <p:bg/>
                                          </p:spTgt>
                                        </p:tgtEl>
                                        <p:attrNameLst>
                                          <p:attrName>style.visibility</p:attrName>
                                        </p:attrNameLst>
                                      </p:cBhvr>
                                      <p:to>
                                        <p:strVal val="visible"/>
                                      </p:to>
                                    </p:set>
                                    <p:animEffect transition="in" filter="wipe(left)">
                                      <p:cBhvr>
                                        <p:cTn id="89" dur="500"/>
                                        <p:tgtEl>
                                          <p:spTgt spid="26">
                                            <p:bg/>
                                          </p:spTgt>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26">
                                            <p:txEl>
                                              <p:pRg st="0" end="0"/>
                                            </p:txEl>
                                          </p:spTgt>
                                        </p:tgtEl>
                                        <p:attrNameLst>
                                          <p:attrName>style.visibility</p:attrName>
                                        </p:attrNameLst>
                                      </p:cBhvr>
                                      <p:to>
                                        <p:strVal val="visible"/>
                                      </p:to>
                                    </p:set>
                                    <p:animEffect transition="in" filter="wipe(left)">
                                      <p:cBhvr>
                                        <p:cTn id="92" dur="500"/>
                                        <p:tgtEl>
                                          <p:spTgt spid="26">
                                            <p:txEl>
                                              <p:pRg st="0" end="0"/>
                                            </p:txEl>
                                          </p:spTgt>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25">
                                            <p:bg/>
                                          </p:spTgt>
                                        </p:tgtEl>
                                        <p:attrNameLst>
                                          <p:attrName>style.visibility</p:attrName>
                                        </p:attrNameLst>
                                      </p:cBhvr>
                                      <p:to>
                                        <p:strVal val="visible"/>
                                      </p:to>
                                    </p:set>
                                    <p:animEffect transition="in" filter="wipe(down)">
                                      <p:cBhvr>
                                        <p:cTn id="95" dur="500"/>
                                        <p:tgtEl>
                                          <p:spTgt spid="25">
                                            <p:bg/>
                                          </p:spTgt>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5">
                                            <p:txEl>
                                              <p:pRg st="0" end="0"/>
                                            </p:txEl>
                                          </p:spTgt>
                                        </p:tgtEl>
                                        <p:attrNameLst>
                                          <p:attrName>style.visibility</p:attrName>
                                        </p:attrNameLst>
                                      </p:cBhvr>
                                      <p:to>
                                        <p:strVal val="visible"/>
                                      </p:to>
                                    </p:set>
                                    <p:animEffect transition="in" filter="wipe(down)">
                                      <p:cBhvr>
                                        <p:cTn id="98" dur="500"/>
                                        <p:tgtEl>
                                          <p:spTgt spid="25">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bg/>
                                          </p:spTgt>
                                        </p:tgtEl>
                                        <p:attrNameLst>
                                          <p:attrName>style.visibility</p:attrName>
                                        </p:attrNameLst>
                                      </p:cBhvr>
                                      <p:to>
                                        <p:strVal val="visible"/>
                                      </p:to>
                                    </p:set>
                                    <p:animEffect transition="in" filter="wipe(down)">
                                      <p:cBhvr>
                                        <p:cTn id="103" dur="500"/>
                                        <p:tgtEl>
                                          <p:spTgt spid="27">
                                            <p:bg/>
                                          </p:spTgt>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27">
                                            <p:txEl>
                                              <p:pRg st="0" end="0"/>
                                            </p:txEl>
                                          </p:spTgt>
                                        </p:tgtEl>
                                        <p:attrNameLst>
                                          <p:attrName>style.visibility</p:attrName>
                                        </p:attrNameLst>
                                      </p:cBhvr>
                                      <p:to>
                                        <p:strVal val="visible"/>
                                      </p:to>
                                    </p:set>
                                    <p:animEffect transition="in" filter="wipe(down)">
                                      <p:cBhvr>
                                        <p:cTn id="106" dur="500"/>
                                        <p:tgtEl>
                                          <p:spTgt spid="27">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8">
                                            <p:bg/>
                                          </p:spTgt>
                                        </p:tgtEl>
                                        <p:attrNameLst>
                                          <p:attrName>style.visibility</p:attrName>
                                        </p:attrNameLst>
                                      </p:cBhvr>
                                      <p:to>
                                        <p:strVal val="visible"/>
                                      </p:to>
                                    </p:set>
                                    <p:animEffect transition="in" filter="wipe(left)">
                                      <p:cBhvr>
                                        <p:cTn id="111" dur="500"/>
                                        <p:tgtEl>
                                          <p:spTgt spid="28">
                                            <p:bg/>
                                          </p:spTgt>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28">
                                            <p:txEl>
                                              <p:pRg st="0" end="0"/>
                                            </p:txEl>
                                          </p:spTgt>
                                        </p:tgtEl>
                                        <p:attrNameLst>
                                          <p:attrName>style.visibility</p:attrName>
                                        </p:attrNameLst>
                                      </p:cBhvr>
                                      <p:to>
                                        <p:strVal val="visible"/>
                                      </p:to>
                                    </p:set>
                                    <p:animEffect transition="in" filter="wipe(left)">
                                      <p:cBhvr>
                                        <p:cTn id="114" dur="500"/>
                                        <p:tgtEl>
                                          <p:spTgt spid="28">
                                            <p:txEl>
                                              <p:pRg st="0" end="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9">
                                            <p:bg/>
                                          </p:spTgt>
                                        </p:tgtEl>
                                        <p:attrNameLst>
                                          <p:attrName>style.visibility</p:attrName>
                                        </p:attrNameLst>
                                      </p:cBhvr>
                                      <p:to>
                                        <p:strVal val="visible"/>
                                      </p:to>
                                    </p:set>
                                    <p:animEffect transition="in" filter="wipe(left)">
                                      <p:cBhvr>
                                        <p:cTn id="119" dur="500"/>
                                        <p:tgtEl>
                                          <p:spTgt spid="29">
                                            <p:bg/>
                                          </p:spTgt>
                                        </p:tgtEl>
                                      </p:cBhvr>
                                    </p:animEffect>
                                  </p:childTnLst>
                                </p:cTn>
                              </p:par>
                              <p:par>
                                <p:cTn id="120" presetID="22" presetClass="entr" presetSubtype="8" fill="hold" grpId="0" nodeType="withEffect">
                                  <p:stCondLst>
                                    <p:cond delay="0"/>
                                  </p:stCondLst>
                                  <p:childTnLst>
                                    <p:set>
                                      <p:cBhvr>
                                        <p:cTn id="121" dur="1" fill="hold">
                                          <p:stCondLst>
                                            <p:cond delay="0"/>
                                          </p:stCondLst>
                                        </p:cTn>
                                        <p:tgtEl>
                                          <p:spTgt spid="29">
                                            <p:txEl>
                                              <p:pRg st="0" end="0"/>
                                            </p:txEl>
                                          </p:spTgt>
                                        </p:tgtEl>
                                        <p:attrNameLst>
                                          <p:attrName>style.visibility</p:attrName>
                                        </p:attrNameLst>
                                      </p:cBhvr>
                                      <p:to>
                                        <p:strVal val="visible"/>
                                      </p:to>
                                    </p:set>
                                    <p:animEffect transition="in" filter="wipe(left)">
                                      <p:cBhvr>
                                        <p:cTn id="12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P spid="15" grpId="0" build="allAtOnce" animBg="1"/>
      <p:bldP spid="16" grpId="0" build="allAtOnce" animBg="1"/>
      <p:bldP spid="18" grpId="0" build="allAtOnce" animBg="1"/>
      <p:bldP spid="19" grpId="0" build="allAtOnce" animBg="1"/>
      <p:bldP spid="20" grpId="0" build="allAtOnce" animBg="1"/>
      <p:bldP spid="21" grpId="0" build="allAtOnce" animBg="1"/>
      <p:bldP spid="22" grpId="0" build="allAtOnce" animBg="1"/>
      <p:bldP spid="23" grpId="0" build="allAtOnce" animBg="1"/>
      <p:bldP spid="24" grpId="0" build="allAtOnce" animBg="1"/>
      <p:bldP spid="25" grpId="0" build="allAtOnce" animBg="1"/>
      <p:bldP spid="26" grpId="0" build="allAtOnce" animBg="1"/>
      <p:bldP spid="27" grpId="0" build="allAtOnce" animBg="1"/>
      <p:bldP spid="28" grpId="0" build="allAtOnce" animBg="1"/>
      <p:bldP spid="29"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2910" y="764704"/>
            <a:ext cx="8105554" cy="584775"/>
          </a:xfrm>
          <a:prstGeom prst="rect">
            <a:avLst/>
          </a:prstGeom>
        </p:spPr>
        <p:txBody>
          <a:bodyPr wrap="square">
            <a:spAutoFit/>
          </a:bodyPr>
          <a:lstStyle/>
          <a:p>
            <a:pPr>
              <a:buFont typeface="Wingdings" pitchFamily="2" charset="2"/>
              <a:buChar char="n"/>
            </a:pPr>
            <a:r>
              <a:rPr lang="zh-CN" altLang="en-US" sz="1600" b="1" dirty="0" smtClean="0">
                <a:solidFill>
                  <a:srgbClr val="C00000"/>
                </a:solidFill>
                <a:latin typeface="微软雅黑" pitchFamily="34" charset="-122"/>
                <a:ea typeface="微软雅黑" pitchFamily="34" charset="-122"/>
              </a:rPr>
              <a:t>  筛选标准</a:t>
            </a:r>
            <a:endParaRPr lang="en-US" altLang="zh-CN" sz="1600" b="1" dirty="0" smtClean="0">
              <a:solidFill>
                <a:srgbClr val="C00000"/>
              </a:solidFill>
              <a:latin typeface="微软雅黑" pitchFamily="34" charset="-122"/>
              <a:ea typeface="微软雅黑" pitchFamily="34" charset="-122"/>
            </a:endParaRPr>
          </a:p>
          <a:p>
            <a:pPr>
              <a:buFontTx/>
              <a:buChar char="-"/>
            </a:pPr>
            <a:r>
              <a:rPr lang="zh-CN" altLang="en-US" sz="1600" b="1" dirty="0" smtClean="0">
                <a:latin typeface="微软雅黑" pitchFamily="34" charset="-122"/>
                <a:ea typeface="微软雅黑" pitchFamily="34" charset="-122"/>
              </a:rPr>
              <a:t>  合资及本土国产车型：</a:t>
            </a:r>
            <a:r>
              <a:rPr lang="zh-CN" altLang="en-US" sz="1600" dirty="0" smtClean="0">
                <a:latin typeface="微软雅黑" pitchFamily="34" charset="-122"/>
                <a:ea typeface="微软雅黑" pitchFamily="34" charset="-122"/>
              </a:rPr>
              <a:t>中汽协</a:t>
            </a:r>
            <a:r>
              <a:rPr lang="en-US" altLang="zh-CN" sz="1600" dirty="0" smtClean="0">
                <a:latin typeface="微软雅黑" pitchFamily="34" charset="-122"/>
                <a:ea typeface="微软雅黑" pitchFamily="34" charset="-122"/>
              </a:rPr>
              <a:t>2011</a:t>
            </a:r>
            <a:r>
              <a:rPr lang="zh-CN" altLang="en-US" sz="1600" dirty="0" smtClean="0">
                <a:latin typeface="微软雅黑" pitchFamily="34" charset="-122"/>
                <a:ea typeface="微软雅黑" pitchFamily="34" charset="-122"/>
              </a:rPr>
              <a:t>年销量排名前</a:t>
            </a:r>
            <a:r>
              <a:rPr lang="en-US" altLang="zh-CN" sz="1600" dirty="0" smtClean="0">
                <a:latin typeface="微软雅黑" pitchFamily="34" charset="-122"/>
                <a:ea typeface="微软雅黑" pitchFamily="34" charset="-122"/>
              </a:rPr>
              <a:t>127</a:t>
            </a:r>
            <a:r>
              <a:rPr lang="zh-CN" altLang="en-US" sz="1600" dirty="0" smtClean="0">
                <a:latin typeface="微软雅黑" pitchFamily="34" charset="-122"/>
                <a:ea typeface="微软雅黑" pitchFamily="34" charset="-122"/>
              </a:rPr>
              <a:t>车型</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个别车型例外，如宝骏</a:t>
            </a:r>
            <a:r>
              <a:rPr lang="en-US" altLang="zh-CN" sz="1600" dirty="0" smtClean="0">
                <a:latin typeface="微软雅黑" pitchFamily="34" charset="-122"/>
                <a:ea typeface="微软雅黑" pitchFamily="34" charset="-122"/>
              </a:rPr>
              <a:t>630)</a:t>
            </a: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a:t>
            </a:r>
          </a:p>
        </p:txBody>
      </p:sp>
      <p:sp>
        <p:nvSpPr>
          <p:cNvPr id="6" name="矩形 5"/>
          <p:cNvSpPr/>
          <p:nvPr/>
        </p:nvSpPr>
        <p:spPr>
          <a:xfrm>
            <a:off x="611560" y="1692677"/>
            <a:ext cx="8072494" cy="338554"/>
          </a:xfrm>
          <a:prstGeom prst="rect">
            <a:avLst/>
          </a:prstGeom>
        </p:spPr>
        <p:txBody>
          <a:bodyPr wrap="square">
            <a:spAutoFit/>
          </a:bodyPr>
          <a:lstStyle/>
          <a:p>
            <a:pPr>
              <a:buFont typeface="Wingdings" pitchFamily="2" charset="2"/>
              <a:buChar char="n"/>
            </a:pPr>
            <a:r>
              <a:rPr lang="zh-CN" altLang="en-US" sz="1600" b="1" dirty="0" smtClean="0">
                <a:solidFill>
                  <a:srgbClr val="C00000"/>
                </a:solidFill>
                <a:latin typeface="微软雅黑" pitchFamily="34" charset="-122"/>
                <a:ea typeface="微软雅黑" pitchFamily="34" charset="-122"/>
              </a:rPr>
              <a:t>  </a:t>
            </a:r>
            <a:r>
              <a:rPr lang="zh-CN" altLang="zh-CN" sz="1600" b="1" dirty="0" smtClean="0">
                <a:solidFill>
                  <a:srgbClr val="C00000"/>
                </a:solidFill>
                <a:latin typeface="微软雅黑" pitchFamily="34" charset="-122"/>
                <a:ea typeface="微软雅黑" pitchFamily="34" charset="-122"/>
              </a:rPr>
              <a:t>第一阶段共计</a:t>
            </a:r>
            <a:r>
              <a:rPr lang="en-US" altLang="zh-CN" sz="1600" b="1" dirty="0" smtClean="0">
                <a:solidFill>
                  <a:srgbClr val="C00000"/>
                </a:solidFill>
                <a:latin typeface="微软雅黑" pitchFamily="34" charset="-122"/>
                <a:ea typeface="微软雅黑" pitchFamily="34" charset="-122"/>
              </a:rPr>
              <a:t>56</a:t>
            </a:r>
            <a:r>
              <a:rPr lang="zh-CN" altLang="zh-CN" sz="1600" b="1" dirty="0" smtClean="0">
                <a:solidFill>
                  <a:srgbClr val="C00000"/>
                </a:solidFill>
                <a:latin typeface="微软雅黑" pitchFamily="34" charset="-122"/>
                <a:ea typeface="微软雅黑" pitchFamily="34" charset="-122"/>
              </a:rPr>
              <a:t>个车型，共计</a:t>
            </a:r>
            <a:r>
              <a:rPr lang="en-US" altLang="zh-CN" sz="1600" b="1" dirty="0" smtClean="0">
                <a:solidFill>
                  <a:srgbClr val="C00000"/>
                </a:solidFill>
                <a:latin typeface="微软雅黑" pitchFamily="34" charset="-122"/>
                <a:ea typeface="微软雅黑" pitchFamily="34" charset="-122"/>
              </a:rPr>
              <a:t>488</a:t>
            </a:r>
            <a:r>
              <a:rPr lang="zh-CN" altLang="zh-CN" sz="1600" b="1" dirty="0" smtClean="0">
                <a:solidFill>
                  <a:srgbClr val="C00000"/>
                </a:solidFill>
                <a:latin typeface="微软雅黑" pitchFamily="34" charset="-122"/>
                <a:ea typeface="微软雅黑" pitchFamily="34" charset="-122"/>
              </a:rPr>
              <a:t>个车款</a:t>
            </a:r>
            <a:r>
              <a:rPr lang="zh-CN" altLang="zh-CN" sz="1600" b="1" dirty="0" smtClean="0">
                <a:latin typeface="微软雅黑" pitchFamily="34" charset="-122"/>
                <a:ea typeface="微软雅黑" pitchFamily="34" charset="-122"/>
              </a:rPr>
              <a:t>（构建第一阶段数据库的基础）</a:t>
            </a:r>
            <a:endParaRPr lang="en-US" altLang="zh-CN" sz="1600" b="1" dirty="0" smtClean="0">
              <a:latin typeface="微软雅黑" pitchFamily="34" charset="-122"/>
              <a:ea typeface="微软雅黑" pitchFamily="34" charset="-122"/>
            </a:endParaRPr>
          </a:p>
        </p:txBody>
      </p:sp>
      <p:sp>
        <p:nvSpPr>
          <p:cNvPr id="15" name="矩形 14"/>
          <p:cNvSpPr/>
          <p:nvPr/>
        </p:nvSpPr>
        <p:spPr>
          <a:xfrm>
            <a:off x="251520" y="188640"/>
            <a:ext cx="2954656"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各阶段研究车型说明</a:t>
            </a:r>
          </a:p>
        </p:txBody>
      </p:sp>
      <p:sp>
        <p:nvSpPr>
          <p:cNvPr id="1391621" name="Rectangle 5"/>
          <p:cNvSpPr>
            <a:spLocks noChangeArrowheads="1"/>
          </p:cNvSpPr>
          <p:nvPr/>
        </p:nvSpPr>
        <p:spPr bwMode="auto">
          <a:xfrm>
            <a:off x="827584" y="2204864"/>
            <a:ext cx="8064896"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组别</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B-M</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B-L</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级别（合资中高级）</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共计</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16</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车型，共计</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135</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个车款</a:t>
            </a:r>
            <a:endPar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日系：本田雅阁（</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B-M</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日产新天籁</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(B-M)/</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丰田凯美瑞</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马自达</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6 (B-M)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马自达</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6</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睿翼</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丰田锐志</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(B-M)</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法系：标致</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508 (B-M)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雪铁龙</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C5 (B-M)</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德系：大众新帕萨特</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大众新迈腾</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斯柯达昊锐</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(B-M)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韩系：现代索纳塔八</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(BL)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起亚</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K5 (B-L)</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美系：别克君威</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福特蒙迪欧</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(B-M)/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别克君越</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(B-H)</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1391622" name="Rectangle 6"/>
          <p:cNvSpPr>
            <a:spLocks noChangeArrowheads="1"/>
          </p:cNvSpPr>
          <p:nvPr/>
        </p:nvSpPr>
        <p:spPr bwMode="auto">
          <a:xfrm>
            <a:off x="827584" y="3429000"/>
            <a:ext cx="7272808"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1200" dirty="0" smtClean="0">
              <a:latin typeface="微软雅黑" pitchFamily="34" charset="-122"/>
              <a:ea typeface="微软雅黑" pitchFamily="34"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组别</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2</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A-H</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级别</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共计</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16</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车型，</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180</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个车</a:t>
            </a:r>
            <a:endPar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日系：本田思域</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(AH)/</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丰田卡罗拉</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(AH)/</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日产骐达</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日产轩逸</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(A-H)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马自达</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3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星骋</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(A-H)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美系：雪佛兰科鲁兹</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(AH)/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福特福克斯（</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别克英朗</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(AH)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德系：大众高尔夫</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(AH)/</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大众速腾</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(AH)/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大众朗逸（</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斯柯达明锐</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(A-H)</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法系：雪铁龙世嘉（</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标致</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408</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AH</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标致</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308</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韩系：伊兰特悦动</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1391623" name="Rectangle 7"/>
          <p:cNvSpPr>
            <a:spLocks noChangeArrowheads="1"/>
          </p:cNvSpPr>
          <p:nvPr/>
        </p:nvSpPr>
        <p:spPr bwMode="auto">
          <a:xfrm>
            <a:off x="827584" y="5085184"/>
            <a:ext cx="6336704"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组别</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3</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：合资及进口畅销</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SUV</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，共计</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9</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车型，共</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73</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车款</a:t>
            </a:r>
            <a:endPar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日系：本田</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CR-V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丰田 </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RAV4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日产奇骏 </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斯巴鲁森林人  </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德系：大众途观</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只</a:t>
            </a:r>
            <a:r>
              <a:rPr lang="zh-CN" altLang="en-US" sz="1200" smtClean="0">
                <a:latin typeface="微软雅黑" pitchFamily="34" charset="-122"/>
                <a:ea typeface="微软雅黑" pitchFamily="34" charset="-122"/>
                <a:cs typeface="Times New Roman" pitchFamily="18" charset="0"/>
              </a:rPr>
              <a:t>国产</a:t>
            </a:r>
            <a:r>
              <a:rPr kumimoji="0" lang="en-US" altLang="zh-CN"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韩系：起亚狮跑 </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起亚智跑 </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现代</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IX35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美系：雪佛兰科帕奇</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进口</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国产</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88640"/>
            <a:ext cx="2954656"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各阶段研究车型说明</a:t>
            </a:r>
          </a:p>
        </p:txBody>
      </p:sp>
      <p:sp>
        <p:nvSpPr>
          <p:cNvPr id="1419265" name="Rectangle 1"/>
          <p:cNvSpPr>
            <a:spLocks noChangeArrowheads="1"/>
          </p:cNvSpPr>
          <p:nvPr/>
        </p:nvSpPr>
        <p:spPr bwMode="auto">
          <a:xfrm>
            <a:off x="539552" y="1289084"/>
            <a:ext cx="7704856"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组别</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4</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 / A-L</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级，共计</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12</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车型，</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81</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个车款</a:t>
            </a:r>
            <a:endPar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日系：本田锋范</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(A0-H)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丰田花冠</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EX(A-M)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日产骊威</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(A0-H)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日产阳光</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马自达</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3(A-M)</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美系：别克凯越</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德系：大众宝来</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大众捷达</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(A-L)</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韩系：现代伊兰特</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起亚赛拉图</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现代瑞纳</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(A0-H)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起亚福瑞迪</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(A-M)</a:t>
            </a:r>
            <a:endParaRPr lang="en-US" altLang="zh-CN" sz="1200" dirty="0" smtClean="0">
              <a:latin typeface="微软雅黑" pitchFamily="34" charset="-122"/>
              <a:ea typeface="微软雅黑" pitchFamily="34" charset="-122"/>
            </a:endParaRPr>
          </a:p>
          <a:p>
            <a:pPr eaLnBrk="0" hangingPunct="0"/>
            <a:endParaRPr lang="en-US" altLang="zh-CN" sz="1200" dirty="0" smtClean="0">
              <a:latin typeface="微软雅黑" pitchFamily="34" charset="-122"/>
              <a:ea typeface="微软雅黑" pitchFamily="34" charset="-122"/>
              <a:cs typeface="Times New Roman" pitchFamily="18" charset="0"/>
            </a:endParaRPr>
          </a:p>
          <a:p>
            <a:pPr eaLnBrk="0" hangingPunct="0"/>
            <a:endParaRPr lang="en-US" altLang="zh-CN" sz="1200" dirty="0" smtClean="0">
              <a:latin typeface="微软雅黑" pitchFamily="34" charset="-122"/>
              <a:ea typeface="微软雅黑" pitchFamily="34" charset="-122"/>
              <a:cs typeface="Times New Roman" pitchFamily="18" charset="0"/>
            </a:endParaRPr>
          </a:p>
          <a:p>
            <a:pPr eaLnBrk="0" hangingPunct="0"/>
            <a:r>
              <a:rPr lang="zh-CN" altLang="zh-CN" sz="1200" u="sng" dirty="0" smtClean="0">
                <a:latin typeface="微软雅黑" pitchFamily="34" charset="-122"/>
                <a:ea typeface="微软雅黑" pitchFamily="34" charset="-122"/>
                <a:cs typeface="Times New Roman" pitchFamily="18" charset="0"/>
              </a:rPr>
              <a:t>组别</a:t>
            </a:r>
            <a:r>
              <a:rPr lang="en-US" altLang="zh-CN" sz="1200" u="sng" dirty="0" smtClean="0">
                <a:latin typeface="微软雅黑" pitchFamily="34" charset="-122"/>
                <a:ea typeface="微软雅黑" pitchFamily="34" charset="-122"/>
                <a:cs typeface="Times New Roman" pitchFamily="18" charset="0"/>
              </a:rPr>
              <a:t>5</a:t>
            </a:r>
            <a:r>
              <a:rPr lang="zh-CN" altLang="zh-CN" sz="1200" u="sng" dirty="0" smtClean="0">
                <a:latin typeface="微软雅黑" pitchFamily="34" charset="-122"/>
                <a:ea typeface="微软雅黑" pitchFamily="34" charset="-122"/>
                <a:cs typeface="Times New Roman" pitchFamily="18" charset="0"/>
              </a:rPr>
              <a:t>：豪华品牌入门级车型，</a:t>
            </a:r>
            <a:r>
              <a:rPr lang="en-US" altLang="zh-CN" sz="1200" u="sng" dirty="0" smtClean="0">
                <a:latin typeface="微软雅黑" pitchFamily="34" charset="-122"/>
                <a:ea typeface="微软雅黑" pitchFamily="34" charset="-122"/>
                <a:cs typeface="Times New Roman" pitchFamily="18" charset="0"/>
              </a:rPr>
              <a:t>3</a:t>
            </a:r>
            <a:r>
              <a:rPr lang="zh-CN" altLang="zh-CN" sz="1200" u="sng" dirty="0" smtClean="0">
                <a:latin typeface="微软雅黑" pitchFamily="34" charset="-122"/>
                <a:ea typeface="微软雅黑" pitchFamily="34" charset="-122"/>
                <a:cs typeface="Times New Roman" pitchFamily="18" charset="0"/>
              </a:rPr>
              <a:t>车型，共</a:t>
            </a:r>
            <a:r>
              <a:rPr lang="en-US" altLang="zh-CN" sz="1200" u="sng" dirty="0" smtClean="0">
                <a:latin typeface="微软雅黑" pitchFamily="34" charset="-122"/>
                <a:ea typeface="微软雅黑" pitchFamily="34" charset="-122"/>
                <a:cs typeface="Times New Roman" pitchFamily="18" charset="0"/>
              </a:rPr>
              <a:t>19 </a:t>
            </a:r>
            <a:r>
              <a:rPr lang="zh-CN" altLang="zh-CN" sz="1200" u="sng" dirty="0" smtClean="0">
                <a:latin typeface="微软雅黑" pitchFamily="34" charset="-122"/>
                <a:ea typeface="微软雅黑" pitchFamily="34" charset="-122"/>
                <a:cs typeface="Times New Roman" pitchFamily="18" charset="0"/>
              </a:rPr>
              <a:t>车款</a:t>
            </a:r>
            <a:endParaRPr lang="en-US" altLang="zh-CN" sz="1200" u="sng" dirty="0" smtClean="0">
              <a:latin typeface="微软雅黑" pitchFamily="34" charset="-122"/>
              <a:ea typeface="微软雅黑" pitchFamily="34" charset="-122"/>
              <a:cs typeface="Times New Roman" pitchFamily="18" charset="0"/>
            </a:endParaRPr>
          </a:p>
          <a:p>
            <a:pPr eaLnBrk="0" hangingPunct="0"/>
            <a:endParaRPr lang="zh-CN" altLang="zh-CN" sz="1200" dirty="0" smtClean="0">
              <a:latin typeface="微软雅黑" pitchFamily="34" charset="-122"/>
              <a:ea typeface="微软雅黑" pitchFamily="34" charset="-122"/>
              <a:cs typeface="Times New Roman" pitchFamily="18" charset="0"/>
            </a:endParaRPr>
          </a:p>
          <a:p>
            <a:pPr eaLnBrk="0" hangingPunct="0"/>
            <a:r>
              <a:rPr lang="zh-CN" altLang="zh-CN" sz="1200" dirty="0" smtClean="0">
                <a:latin typeface="微软雅黑" pitchFamily="34" charset="-122"/>
                <a:ea typeface="微软雅黑" pitchFamily="34" charset="-122"/>
                <a:cs typeface="Times New Roman" pitchFamily="18" charset="0"/>
              </a:rPr>
              <a:t>奥迪</a:t>
            </a:r>
            <a:r>
              <a:rPr lang="en-US" altLang="zh-CN" sz="1200" dirty="0" smtClean="0">
                <a:latin typeface="微软雅黑" pitchFamily="34" charset="-122"/>
                <a:ea typeface="微软雅黑" pitchFamily="34" charset="-122"/>
                <a:cs typeface="Times New Roman" pitchFamily="18" charset="0"/>
              </a:rPr>
              <a:t>A4L /</a:t>
            </a:r>
            <a:r>
              <a:rPr lang="zh-CN" altLang="zh-CN" sz="1200" dirty="0" smtClean="0">
                <a:latin typeface="微软雅黑" pitchFamily="34" charset="-122"/>
                <a:ea typeface="微软雅黑" pitchFamily="34" charset="-122"/>
                <a:cs typeface="Times New Roman" pitchFamily="18" charset="0"/>
              </a:rPr>
              <a:t>奔驰</a:t>
            </a:r>
            <a:r>
              <a:rPr lang="en-US" altLang="zh-CN" sz="1200" dirty="0" smtClean="0">
                <a:latin typeface="微软雅黑" pitchFamily="34" charset="-122"/>
                <a:ea typeface="微软雅黑" pitchFamily="34" charset="-122"/>
                <a:cs typeface="Times New Roman" pitchFamily="18" charset="0"/>
              </a:rPr>
              <a:t>C</a:t>
            </a:r>
            <a:r>
              <a:rPr lang="zh-CN" altLang="zh-CN" sz="1200" dirty="0" smtClean="0">
                <a:latin typeface="微软雅黑" pitchFamily="34" charset="-122"/>
                <a:ea typeface="微软雅黑" pitchFamily="34" charset="-122"/>
                <a:cs typeface="Times New Roman" pitchFamily="18" charset="0"/>
              </a:rPr>
              <a:t>级</a:t>
            </a:r>
            <a:r>
              <a:rPr lang="en-US" altLang="zh-CN" sz="1200" dirty="0" smtClean="0">
                <a:latin typeface="微软雅黑" pitchFamily="34" charset="-122"/>
                <a:ea typeface="微软雅黑" pitchFamily="34" charset="-122"/>
                <a:cs typeface="Times New Roman" pitchFamily="18" charset="0"/>
              </a:rPr>
              <a:t> / </a:t>
            </a:r>
            <a:r>
              <a:rPr lang="zh-CN" altLang="zh-CN" sz="1200" dirty="0" smtClean="0">
                <a:latin typeface="微软雅黑" pitchFamily="34" charset="-122"/>
                <a:ea typeface="微软雅黑" pitchFamily="34" charset="-122"/>
                <a:cs typeface="Times New Roman" pitchFamily="18" charset="0"/>
              </a:rPr>
              <a:t>宝马</a:t>
            </a:r>
            <a:r>
              <a:rPr lang="en-US" altLang="zh-CN" sz="1200" dirty="0" smtClean="0">
                <a:latin typeface="微软雅黑" pitchFamily="34" charset="-122"/>
                <a:ea typeface="微软雅黑" pitchFamily="34" charset="-122"/>
                <a:cs typeface="Times New Roman" pitchFamily="18" charset="0"/>
              </a:rPr>
              <a:t>3</a:t>
            </a:r>
            <a:r>
              <a:rPr lang="zh-CN" altLang="zh-CN" sz="1200" dirty="0" smtClean="0">
                <a:latin typeface="微软雅黑" pitchFamily="34" charset="-122"/>
                <a:ea typeface="微软雅黑" pitchFamily="34" charset="-122"/>
                <a:cs typeface="Times New Roman" pitchFamily="18" charset="0"/>
              </a:rPr>
              <a:t>系</a:t>
            </a:r>
          </a:p>
        </p:txBody>
      </p:sp>
      <p:sp>
        <p:nvSpPr>
          <p:cNvPr id="7" name="矩形 6"/>
          <p:cNvSpPr/>
          <p:nvPr/>
        </p:nvSpPr>
        <p:spPr>
          <a:xfrm>
            <a:off x="473360" y="3573016"/>
            <a:ext cx="8072494" cy="553998"/>
          </a:xfrm>
          <a:prstGeom prst="rect">
            <a:avLst/>
          </a:prstGeom>
        </p:spPr>
        <p:txBody>
          <a:bodyPr wrap="square">
            <a:spAutoFit/>
          </a:bodyPr>
          <a:lstStyle/>
          <a:p>
            <a:pPr>
              <a:buFont typeface="Wingdings" pitchFamily="2" charset="2"/>
              <a:buChar char="n"/>
            </a:pPr>
            <a:r>
              <a:rPr lang="zh-CN" altLang="en-US" sz="1600" b="1" dirty="0" smtClean="0">
                <a:solidFill>
                  <a:srgbClr val="C00000"/>
                </a:solidFill>
                <a:latin typeface="微软雅黑" pitchFamily="34" charset="-122"/>
                <a:ea typeface="微软雅黑" pitchFamily="34" charset="-122"/>
              </a:rPr>
              <a:t>  第二阶段车型</a:t>
            </a:r>
            <a:r>
              <a:rPr lang="zh-CN" altLang="en-US" sz="1600" dirty="0" smtClean="0">
                <a:latin typeface="微软雅黑" pitchFamily="34" charset="-122"/>
                <a:ea typeface="微软雅黑" pitchFamily="34" charset="-122"/>
              </a:rPr>
              <a:t>： 主要为合资及进口品牌车型</a:t>
            </a:r>
            <a:endParaRPr lang="en-US" altLang="zh-CN" sz="1600" b="1" dirty="0" smtClean="0">
              <a:latin typeface="微软雅黑" pitchFamily="34" charset="-122"/>
              <a:ea typeface="微软雅黑" pitchFamily="34" charset="-122"/>
            </a:endParaRPr>
          </a:p>
          <a:p>
            <a:r>
              <a:rPr lang="zh-CN" altLang="en-US" sz="1400" b="1" dirty="0" smtClean="0">
                <a:solidFill>
                  <a:srgbClr val="C00000"/>
                </a:solidFill>
                <a:latin typeface="微软雅黑" pitchFamily="34" charset="-122"/>
                <a:ea typeface="微软雅黑" pitchFamily="34" charset="-122"/>
              </a:rPr>
              <a:t>  共</a:t>
            </a:r>
            <a:r>
              <a:rPr lang="en-US" altLang="zh-CN" sz="1400" b="1" dirty="0" smtClean="0">
                <a:solidFill>
                  <a:srgbClr val="C00000"/>
                </a:solidFill>
                <a:latin typeface="微软雅黑" pitchFamily="34" charset="-122"/>
                <a:ea typeface="微软雅黑" pitchFamily="34" charset="-122"/>
              </a:rPr>
              <a:t>71</a:t>
            </a:r>
            <a:r>
              <a:rPr lang="zh-CN" altLang="en-US" sz="1400" b="1" dirty="0" smtClean="0">
                <a:solidFill>
                  <a:srgbClr val="C00000"/>
                </a:solidFill>
                <a:latin typeface="微软雅黑" pitchFamily="34" charset="-122"/>
                <a:ea typeface="微软雅黑" pitchFamily="34" charset="-122"/>
              </a:rPr>
              <a:t>车型，</a:t>
            </a:r>
            <a:r>
              <a:rPr lang="en-US" altLang="zh-CN" sz="1400" b="1" dirty="0" smtClean="0">
                <a:solidFill>
                  <a:srgbClr val="C00000"/>
                </a:solidFill>
                <a:latin typeface="微软雅黑" pitchFamily="34" charset="-122"/>
                <a:ea typeface="微软雅黑" pitchFamily="34" charset="-122"/>
              </a:rPr>
              <a:t>478</a:t>
            </a:r>
            <a:r>
              <a:rPr lang="zh-CN" altLang="en-US" sz="1400" b="1" dirty="0" smtClean="0">
                <a:solidFill>
                  <a:srgbClr val="C00000"/>
                </a:solidFill>
                <a:latin typeface="微软雅黑" pitchFamily="34" charset="-122"/>
                <a:ea typeface="微软雅黑" pitchFamily="34" charset="-122"/>
              </a:rPr>
              <a:t>车款</a:t>
            </a:r>
          </a:p>
        </p:txBody>
      </p:sp>
      <p:graphicFrame>
        <p:nvGraphicFramePr>
          <p:cNvPr id="10" name="表格 9"/>
          <p:cNvGraphicFramePr>
            <a:graphicFrameLocks noGrp="1"/>
          </p:cNvGraphicFramePr>
          <p:nvPr/>
        </p:nvGraphicFramePr>
        <p:xfrm>
          <a:off x="467544" y="4293096"/>
          <a:ext cx="8286736" cy="1342623"/>
        </p:xfrm>
        <a:graphic>
          <a:graphicData uri="http://schemas.openxmlformats.org/drawingml/2006/table">
            <a:tbl>
              <a:tblPr>
                <a:tableStyleId>{5C22544A-7EE6-4342-B048-85BDC9FD1C3A}</a:tableStyleId>
              </a:tblPr>
              <a:tblGrid>
                <a:gridCol w="888099"/>
                <a:gridCol w="1181944"/>
                <a:gridCol w="888099"/>
                <a:gridCol w="888099"/>
                <a:gridCol w="888099"/>
                <a:gridCol w="888099"/>
                <a:gridCol w="888099"/>
                <a:gridCol w="888099"/>
                <a:gridCol w="888099"/>
              </a:tblGrid>
              <a:tr h="169333">
                <a:tc>
                  <a:txBody>
                    <a:bodyPr/>
                    <a:lstStyle/>
                    <a:p>
                      <a:pPr algn="ctr" fontAlgn="ctr"/>
                      <a:r>
                        <a:rPr lang="en-US" altLang="zh-CN" sz="1100" u="none" strike="noStrike" dirty="0">
                          <a:latin typeface="微软雅黑" pitchFamily="34" charset="-122"/>
                          <a:ea typeface="微软雅黑" pitchFamily="34" charset="-122"/>
                        </a:rPr>
                        <a:t>1</a:t>
                      </a:r>
                      <a:r>
                        <a:rPr lang="zh-CN" altLang="en-US" sz="1100" u="none" strike="noStrike" dirty="0">
                          <a:latin typeface="微软雅黑" pitchFamily="34" charset="-122"/>
                          <a:ea typeface="微软雅黑" pitchFamily="34" charset="-122"/>
                        </a:rPr>
                        <a:t>系</a:t>
                      </a:r>
                      <a:endParaRPr lang="zh-CN" altLang="en-US" sz="1100" b="0" i="0" u="none" strike="noStrike" dirty="0">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C2</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i30</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Q5</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汉兰达</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骏捷 </a:t>
                      </a:r>
                      <a:r>
                        <a:rPr lang="en-US" sz="1100" u="none" strike="noStrike">
                          <a:latin typeface="微软雅黑" pitchFamily="34" charset="-122"/>
                          <a:ea typeface="微软雅黑" pitchFamily="34" charset="-122"/>
                        </a:rPr>
                        <a:t>FRV</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欧蓝德</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天语</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秀尔</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r>
              <a:tr h="169333">
                <a:tc>
                  <a:txBody>
                    <a:bodyPr/>
                    <a:lstStyle/>
                    <a:p>
                      <a:pPr algn="ctr" fontAlgn="ctr"/>
                      <a:r>
                        <a:rPr lang="en-US" altLang="zh-CN" sz="1100" u="none" strike="noStrike">
                          <a:latin typeface="微软雅黑" pitchFamily="34" charset="-122"/>
                          <a:ea typeface="微软雅黑" pitchFamily="34" charset="-122"/>
                        </a:rPr>
                        <a:t>207</a:t>
                      </a:r>
                      <a:endParaRPr lang="en-US" altLang="zh-CN"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CC</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K2</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Tiguan</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皇冠</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骏捷 </a:t>
                      </a:r>
                      <a:r>
                        <a:rPr lang="en-US" sz="1100" u="none" strike="noStrike">
                          <a:latin typeface="微软雅黑" pitchFamily="34" charset="-122"/>
                          <a:ea typeface="微软雅黑" pitchFamily="34" charset="-122"/>
                        </a:rPr>
                        <a:t>Wagon</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普拉多</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途安</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雅力士</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r>
              <a:tr h="280341">
                <a:tc>
                  <a:txBody>
                    <a:bodyPr/>
                    <a:lstStyle/>
                    <a:p>
                      <a:pPr algn="ctr" fontAlgn="ctr"/>
                      <a:r>
                        <a:rPr lang="en-US" altLang="zh-CN" sz="1100" u="none" strike="noStrike">
                          <a:latin typeface="微软雅黑" pitchFamily="34" charset="-122"/>
                          <a:ea typeface="微软雅黑" pitchFamily="34" charset="-122"/>
                        </a:rPr>
                        <a:t>307</a:t>
                      </a:r>
                      <a:endParaRPr lang="en-US" altLang="zh-CN"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COUNTRYMAN</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Mazda2</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爱唯欧</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嘉年华</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骏逸</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普锐斯</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途胜</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雅绅特</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r>
              <a:tr h="169333">
                <a:tc>
                  <a:txBody>
                    <a:bodyPr/>
                    <a:lstStyle/>
                    <a:p>
                      <a:pPr algn="ctr" fontAlgn="ctr"/>
                      <a:r>
                        <a:rPr lang="en-US" altLang="zh-CN" sz="1100" u="none" strike="noStrike">
                          <a:latin typeface="微软雅黑" pitchFamily="34" charset="-122"/>
                          <a:ea typeface="微软雅黑" pitchFamily="34" charset="-122"/>
                        </a:rPr>
                        <a:t>500</a:t>
                      </a:r>
                      <a:endParaRPr lang="en-US" altLang="zh-CN"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E-Class </a:t>
                      </a:r>
                      <a:r>
                        <a:rPr lang="zh-CN" altLang="en-US" sz="1100" u="none" strike="noStrike">
                          <a:latin typeface="微软雅黑" pitchFamily="34" charset="-122"/>
                          <a:ea typeface="微软雅黑" pitchFamily="34" charset="-122"/>
                        </a:rPr>
                        <a:t>加长</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MAZDA5</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奥德赛</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嘉年华 锋潮</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科迈罗</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锐欧</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威驰</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雨燕</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r>
              <a:tr h="174978">
                <a:tc>
                  <a:txBody>
                    <a:bodyPr/>
                    <a:lstStyle/>
                    <a:p>
                      <a:pPr algn="ctr" fontAlgn="ctr"/>
                      <a:r>
                        <a:rPr lang="en-US" altLang="zh-CN" sz="1100" u="none" strike="noStrike">
                          <a:latin typeface="微软雅黑" pitchFamily="34" charset="-122"/>
                          <a:ea typeface="微软雅黑" pitchFamily="34" charset="-122"/>
                        </a:rPr>
                        <a:t>5</a:t>
                      </a:r>
                      <a:r>
                        <a:rPr lang="zh-CN" altLang="en-US" sz="1100" u="none" strike="noStrike">
                          <a:latin typeface="微软雅黑" pitchFamily="34" charset="-122"/>
                          <a:ea typeface="微软雅黑" pitchFamily="34" charset="-122"/>
                        </a:rPr>
                        <a:t>系</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EZ</a:t>
                      </a:r>
                      <a:r>
                        <a:rPr lang="zh-CN" altLang="en-US" sz="1100" u="none" strike="noStrike">
                          <a:latin typeface="微软雅黑" pitchFamily="34" charset="-122"/>
                          <a:ea typeface="微软雅黑" pitchFamily="34" charset="-122"/>
                        </a:rPr>
                        <a:t>逸致</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Mini</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奥拓</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晶锐</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羚羊</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赛欧</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沃蓝达</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r>
              <a:tr h="174978">
                <a:tc>
                  <a:txBody>
                    <a:bodyPr/>
                    <a:lstStyle/>
                    <a:p>
                      <a:pPr algn="ctr" fontAlgn="ctr"/>
                      <a:r>
                        <a:rPr lang="en-US" sz="1100" u="none" strike="noStrike">
                          <a:latin typeface="微软雅黑" pitchFamily="34" charset="-122"/>
                          <a:ea typeface="微软雅黑" pitchFamily="34" charset="-122"/>
                        </a:rPr>
                        <a:t>A-Class</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fortwo</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Polo</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大</a:t>
                      </a:r>
                      <a:r>
                        <a:rPr lang="en-US" altLang="zh-CN" sz="1100" u="none" strike="noStrike">
                          <a:latin typeface="微软雅黑" pitchFamily="34" charset="-122"/>
                          <a:ea typeface="微软雅黑" pitchFamily="34" charset="-122"/>
                        </a:rPr>
                        <a:t>7</a:t>
                      </a:r>
                      <a:endParaRPr lang="en-US" altLang="zh-CN"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骏捷</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dirty="0">
                          <a:latin typeface="微软雅黑" pitchFamily="34" charset="-122"/>
                          <a:ea typeface="微软雅黑" pitchFamily="34" charset="-122"/>
                        </a:rPr>
                        <a:t>玛驰</a:t>
                      </a:r>
                      <a:endParaRPr lang="zh-CN" altLang="en-US" sz="1100" b="0" i="0" u="none" strike="noStrike" dirty="0">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思铂睿</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逍客</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r>
              <a:tr h="174978">
                <a:tc>
                  <a:txBody>
                    <a:bodyPr/>
                    <a:lstStyle/>
                    <a:p>
                      <a:pPr algn="ctr" fontAlgn="ctr"/>
                      <a:r>
                        <a:rPr lang="en-US" sz="1100" u="none" strike="noStrike">
                          <a:latin typeface="微软雅黑" pitchFamily="34" charset="-122"/>
                          <a:ea typeface="微软雅黑" pitchFamily="34" charset="-122"/>
                        </a:rPr>
                        <a:t>B-Class</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GL8</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en-US" sz="1100" u="none" strike="noStrike">
                          <a:latin typeface="微软雅黑" pitchFamily="34" charset="-122"/>
                          <a:ea typeface="微软雅黑" pitchFamily="34" charset="-122"/>
                        </a:rPr>
                        <a:t>Polo </a:t>
                      </a:r>
                      <a:r>
                        <a:rPr lang="zh-CN" altLang="en-US" sz="1100" u="none" strike="noStrike">
                          <a:latin typeface="微软雅黑" pitchFamily="34" charset="-122"/>
                          <a:ea typeface="微软雅黑" pitchFamily="34" charset="-122"/>
                        </a:rPr>
                        <a:t>劲取</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飞度</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骏捷 </a:t>
                      </a:r>
                      <a:r>
                        <a:rPr lang="en-US" sz="1100" u="none" strike="noStrike">
                          <a:latin typeface="微软雅黑" pitchFamily="34" charset="-122"/>
                          <a:ea typeface="微软雅黑" pitchFamily="34" charset="-122"/>
                        </a:rPr>
                        <a:t>Cross</a:t>
                      </a:r>
                      <a:endParaRPr 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麦柯斯</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思域</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r>
                        <a:rPr lang="zh-CN" altLang="en-US" sz="1100" u="none" strike="noStrike">
                          <a:latin typeface="微软雅黑" pitchFamily="34" charset="-122"/>
                          <a:ea typeface="微软雅黑" pitchFamily="34" charset="-122"/>
                        </a:rPr>
                        <a:t>新甲壳虫</a:t>
                      </a:r>
                      <a:endParaRPr lang="zh-CN" altLang="en-US" sz="1100" b="0" i="0" u="none" strike="noStrike">
                        <a:solidFill>
                          <a:srgbClr val="000000"/>
                        </a:solidFill>
                        <a:latin typeface="微软雅黑" pitchFamily="34" charset="-122"/>
                        <a:ea typeface="微软雅黑" pitchFamily="34" charset="-122"/>
                      </a:endParaRPr>
                    </a:p>
                  </a:txBody>
                  <a:tcPr marL="9407" marR="9407" marT="9407" marB="0" anchor="ctr"/>
                </a:tc>
                <a:tc>
                  <a:txBody>
                    <a:bodyPr/>
                    <a:lstStyle/>
                    <a:p>
                      <a:pPr algn="ctr" fontAlgn="ctr"/>
                      <a:endParaRPr lang="zh-CN" altLang="en-US" sz="1100" b="0" i="0" u="none" strike="noStrike" dirty="0">
                        <a:solidFill>
                          <a:srgbClr val="000000"/>
                        </a:solidFill>
                        <a:latin typeface="微软雅黑" pitchFamily="34" charset="-122"/>
                        <a:ea typeface="微软雅黑" pitchFamily="34" charset="-122"/>
                      </a:endParaRPr>
                    </a:p>
                  </a:txBody>
                  <a:tcPr marL="9407" marR="9407" marT="9407" marB="0" anchor="ctr"/>
                </a:tc>
              </a:tr>
            </a:tbl>
          </a:graphicData>
        </a:graphic>
      </p:graphicFrame>
      <p:sp>
        <p:nvSpPr>
          <p:cNvPr id="8" name="矩形 7"/>
          <p:cNvSpPr/>
          <p:nvPr/>
        </p:nvSpPr>
        <p:spPr>
          <a:xfrm>
            <a:off x="539552" y="764704"/>
            <a:ext cx="8072494" cy="338554"/>
          </a:xfrm>
          <a:prstGeom prst="rect">
            <a:avLst/>
          </a:prstGeom>
        </p:spPr>
        <p:txBody>
          <a:bodyPr wrap="square">
            <a:spAutoFit/>
          </a:bodyPr>
          <a:lstStyle/>
          <a:p>
            <a:pPr>
              <a:buFont typeface="Wingdings" pitchFamily="2" charset="2"/>
              <a:buChar char="n"/>
            </a:pPr>
            <a:r>
              <a:rPr lang="zh-CN" altLang="en-US" sz="1600" b="1" dirty="0" smtClean="0">
                <a:solidFill>
                  <a:srgbClr val="C00000"/>
                </a:solidFill>
                <a:latin typeface="微软雅黑" pitchFamily="34" charset="-122"/>
                <a:ea typeface="微软雅黑" pitchFamily="34" charset="-122"/>
              </a:rPr>
              <a:t>  </a:t>
            </a:r>
            <a:r>
              <a:rPr lang="zh-CN" altLang="zh-CN" sz="1600" b="1" dirty="0" smtClean="0">
                <a:solidFill>
                  <a:srgbClr val="C00000"/>
                </a:solidFill>
                <a:latin typeface="微软雅黑" pitchFamily="34" charset="-122"/>
                <a:ea typeface="微软雅黑" pitchFamily="34" charset="-122"/>
              </a:rPr>
              <a:t>第一阶段共计</a:t>
            </a:r>
            <a:r>
              <a:rPr lang="en-US" altLang="zh-CN" sz="1600" b="1" dirty="0" smtClean="0">
                <a:solidFill>
                  <a:srgbClr val="C00000"/>
                </a:solidFill>
                <a:latin typeface="微软雅黑" pitchFamily="34" charset="-122"/>
                <a:ea typeface="微软雅黑" pitchFamily="34" charset="-122"/>
              </a:rPr>
              <a:t>56</a:t>
            </a:r>
            <a:r>
              <a:rPr lang="zh-CN" altLang="zh-CN" sz="1600" b="1" dirty="0" smtClean="0">
                <a:solidFill>
                  <a:srgbClr val="C00000"/>
                </a:solidFill>
                <a:latin typeface="微软雅黑" pitchFamily="34" charset="-122"/>
                <a:ea typeface="微软雅黑" pitchFamily="34" charset="-122"/>
              </a:rPr>
              <a:t>个车型，共计</a:t>
            </a:r>
            <a:r>
              <a:rPr lang="en-US" altLang="zh-CN" sz="1600" b="1" dirty="0" smtClean="0">
                <a:solidFill>
                  <a:srgbClr val="C00000"/>
                </a:solidFill>
                <a:latin typeface="微软雅黑" pitchFamily="34" charset="-122"/>
                <a:ea typeface="微软雅黑" pitchFamily="34" charset="-122"/>
              </a:rPr>
              <a:t>488</a:t>
            </a:r>
            <a:r>
              <a:rPr lang="zh-CN" altLang="zh-CN" sz="1600" b="1" dirty="0" smtClean="0">
                <a:solidFill>
                  <a:srgbClr val="C00000"/>
                </a:solidFill>
                <a:latin typeface="微软雅黑" pitchFamily="34" charset="-122"/>
                <a:ea typeface="微软雅黑" pitchFamily="34" charset="-122"/>
              </a:rPr>
              <a:t>个车款</a:t>
            </a:r>
            <a:r>
              <a:rPr lang="zh-CN" altLang="zh-CN" sz="1600" b="1" dirty="0" smtClean="0">
                <a:latin typeface="微软雅黑" pitchFamily="34" charset="-122"/>
                <a:ea typeface="微软雅黑" pitchFamily="34" charset="-122"/>
              </a:rPr>
              <a:t>（构建第一阶段数据库的基础）</a:t>
            </a:r>
            <a:endParaRPr lang="en-US" altLang="zh-CN" sz="1600" b="1" dirty="0" smtClean="0">
              <a:latin typeface="微软雅黑" pitchFamily="34" charset="-122"/>
              <a:ea typeface="微软雅黑" pitchFamily="34" charset="-122"/>
            </a:endParaRPr>
          </a:p>
        </p:txBody>
      </p:sp>
      <p:sp>
        <p:nvSpPr>
          <p:cNvPr id="1386497" name="Rectangle 1"/>
          <p:cNvSpPr>
            <a:spLocks noChangeArrowheads="1"/>
          </p:cNvSpPr>
          <p:nvPr/>
        </p:nvSpPr>
        <p:spPr bwMode="auto">
          <a:xfrm>
            <a:off x="683568" y="5725705"/>
            <a:ext cx="756084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级别（国产中级车），共计</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12</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车型，共</a:t>
            </a:r>
            <a:r>
              <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84 </a:t>
            </a:r>
            <a:r>
              <a:rPr kumimoji="0" lang="zh-CN" altLang="en-US"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车款</a:t>
            </a:r>
            <a:endParaRPr kumimoji="0" lang="en-US" altLang="zh-CN" sz="12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长城 腾翼</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C30 (A-L)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帝豪 </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EC7 (A-L)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海马 福美来 </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(A-L)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江淮和悦</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(A-L)</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宝骏</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630	(A-L)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奔腾</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B50 A-M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比亚迪</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F3 (A-L)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长安 </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CX30</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三厢 </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(A-L)</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奇瑞 </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E5</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三厢 </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(A-L)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荣威 </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350 (A-M)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华晨 </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FSV (A-M) /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华晨</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FRV(A-L) </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1520" y="188640"/>
            <a:ext cx="2954656"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各阶段研究车型说明</a:t>
            </a:r>
          </a:p>
        </p:txBody>
      </p:sp>
      <p:sp>
        <p:nvSpPr>
          <p:cNvPr id="1408001" name="Rectangle 1"/>
          <p:cNvSpPr>
            <a:spLocks noChangeArrowheads="1"/>
          </p:cNvSpPr>
          <p:nvPr/>
        </p:nvSpPr>
        <p:spPr bwMode="auto">
          <a:xfrm>
            <a:off x="539552" y="1052736"/>
            <a:ext cx="7632848"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第一二阶段</a:t>
            </a:r>
            <a:r>
              <a:rPr kumimoji="0" lang="zh-CN" sz="16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主要关注合资品牌车型，原因如下：</a:t>
            </a:r>
            <a:endParaRPr kumimoji="0" lang="zh-CN" sz="16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）预在消费者中建立影响力，需充分利用网络媒体，而现在关注网络媒体的消费者群体，多半是一二线城市的年轻人群，对合资品牌更感兴趣（即使不买也关注）</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2</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）关注进口小众车型，可制造新闻点，因为本身这些车型就是很好的新闻点，例如</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MINI</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的使用成本是否高昂？很多没计划买</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MINI</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的人也有兴趣看。</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3</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）合资品牌数据采集渠道</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(4s</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店的内部记录体系</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更加完善和规范，数据更具准确。	</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4</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）合资品牌车型平均每车型有</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7.7</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车款，自主品牌有</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7.0</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车款，第二阶段先补全合资品牌，数据处理工作量与补全自主品牌是十分相近的</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omputer 1"/>
          <p:cNvPicPr>
            <a:picLocks noChangeAspect="1" noChangeArrowheads="1"/>
          </p:cNvPicPr>
          <p:nvPr/>
        </p:nvPicPr>
        <p:blipFill>
          <a:blip r:embed="rId2" cstate="print"/>
          <a:srcRect/>
          <a:stretch>
            <a:fillRect/>
          </a:stretch>
        </p:blipFill>
        <p:spPr bwMode="auto">
          <a:xfrm>
            <a:off x="0" y="1357313"/>
            <a:ext cx="3878263" cy="5500687"/>
          </a:xfrm>
          <a:prstGeom prst="rect">
            <a:avLst/>
          </a:prstGeom>
          <a:noFill/>
          <a:ln w="9525">
            <a:noFill/>
            <a:miter lim="800000"/>
            <a:headEnd/>
            <a:tailEnd/>
          </a:ln>
        </p:spPr>
      </p:pic>
      <p:sp>
        <p:nvSpPr>
          <p:cNvPr id="6" name="标题 3"/>
          <p:cNvSpPr txBox="1">
            <a:spLocks/>
          </p:cNvSpPr>
          <p:nvPr/>
        </p:nvSpPr>
        <p:spPr>
          <a:xfrm>
            <a:off x="1965473" y="3941385"/>
            <a:ext cx="3429024" cy="42862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lvl="0" algn="ctr">
              <a:spcBef>
                <a:spcPct val="0"/>
              </a:spcBef>
            </a:pPr>
            <a:endParaRPr lang="zh-CN" altLang="en-US" sz="2200" dirty="0" smtClean="0">
              <a:solidFill>
                <a:schemeClr val="bg1"/>
              </a:solidFill>
              <a:latin typeface="微软雅黑" pitchFamily="34" charset="-122"/>
              <a:ea typeface="微软雅黑" pitchFamily="34" charset="-122"/>
            </a:endParaRPr>
          </a:p>
        </p:txBody>
      </p:sp>
      <p:sp>
        <p:nvSpPr>
          <p:cNvPr id="2" name="标题 1"/>
          <p:cNvSpPr>
            <a:spLocks noGrp="1"/>
          </p:cNvSpPr>
          <p:nvPr>
            <p:ph type="title"/>
          </p:nvPr>
        </p:nvSpPr>
        <p:spPr>
          <a:xfrm>
            <a:off x="2000232" y="1285860"/>
            <a:ext cx="5372080" cy="1143000"/>
          </a:xfrm>
        </p:spPr>
        <p:txBody>
          <a:bodyPr>
            <a:normAutofit/>
          </a:bodyPr>
          <a:lstStyle/>
          <a:p>
            <a:r>
              <a:rPr lang="zh-CN" altLang="en-US" sz="2600" dirty="0" smtClean="0"/>
              <a:t>目录</a:t>
            </a:r>
            <a:endParaRPr lang="zh-CN" altLang="en-US" sz="2600" dirty="0"/>
          </a:p>
        </p:txBody>
      </p:sp>
      <p:sp>
        <p:nvSpPr>
          <p:cNvPr id="5" name="副标题 2"/>
          <p:cNvSpPr txBox="1">
            <a:spLocks/>
          </p:cNvSpPr>
          <p:nvPr/>
        </p:nvSpPr>
        <p:spPr>
          <a:xfrm>
            <a:off x="2285984" y="2357430"/>
            <a:ext cx="6500858" cy="250033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项目背景</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产品定义及内容架构</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产品开发日程计划</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 项目团队及职责</a:t>
            </a:r>
            <a:endParaRPr kumimoji="0" lang="en-US" altLang="zh-CN" sz="220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成本预算</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p:cNvCxnSpPr/>
          <p:nvPr/>
        </p:nvCxnSpPr>
        <p:spPr>
          <a:xfrm flipH="1">
            <a:off x="2339752" y="3789040"/>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48" name="直接连接符 147"/>
          <p:cNvCxnSpPr/>
          <p:nvPr/>
        </p:nvCxnSpPr>
        <p:spPr>
          <a:xfrm flipH="1">
            <a:off x="5292080" y="1628800"/>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49" name="直接连接符 148"/>
          <p:cNvCxnSpPr/>
          <p:nvPr/>
        </p:nvCxnSpPr>
        <p:spPr>
          <a:xfrm flipH="1">
            <a:off x="5292080" y="2348880"/>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50" name="直接连接符 149"/>
          <p:cNvCxnSpPr/>
          <p:nvPr/>
        </p:nvCxnSpPr>
        <p:spPr>
          <a:xfrm flipH="1">
            <a:off x="5292080" y="2708920"/>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53" name="直接连接符 152"/>
          <p:cNvCxnSpPr/>
          <p:nvPr/>
        </p:nvCxnSpPr>
        <p:spPr>
          <a:xfrm flipH="1">
            <a:off x="5292080" y="3429000"/>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54" name="直接连接符 153"/>
          <p:cNvCxnSpPr/>
          <p:nvPr/>
        </p:nvCxnSpPr>
        <p:spPr>
          <a:xfrm flipH="1">
            <a:off x="5292080" y="4221088"/>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55" name="直接连接符 154"/>
          <p:cNvCxnSpPr/>
          <p:nvPr/>
        </p:nvCxnSpPr>
        <p:spPr>
          <a:xfrm flipH="1">
            <a:off x="5292080" y="4653136"/>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56" name="直接连接符 155"/>
          <p:cNvCxnSpPr/>
          <p:nvPr/>
        </p:nvCxnSpPr>
        <p:spPr>
          <a:xfrm flipH="1">
            <a:off x="5292080" y="5373216"/>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57" name="直接连接符 156"/>
          <p:cNvCxnSpPr/>
          <p:nvPr/>
        </p:nvCxnSpPr>
        <p:spPr>
          <a:xfrm flipH="1">
            <a:off x="5292080" y="6021288"/>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58" name="直接连接符 157"/>
          <p:cNvCxnSpPr/>
          <p:nvPr/>
        </p:nvCxnSpPr>
        <p:spPr>
          <a:xfrm flipH="1">
            <a:off x="5292080" y="6525344"/>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45" name="直接连接符 144"/>
          <p:cNvCxnSpPr/>
          <p:nvPr/>
        </p:nvCxnSpPr>
        <p:spPr>
          <a:xfrm flipV="1">
            <a:off x="2699792" y="1556792"/>
            <a:ext cx="0" cy="1152128"/>
          </a:xfrm>
          <a:prstGeom prst="line">
            <a:avLst/>
          </a:prstGeom>
        </p:spPr>
        <p:style>
          <a:lnRef idx="1">
            <a:schemeClr val="dk1"/>
          </a:lnRef>
          <a:fillRef idx="0">
            <a:schemeClr val="dk1"/>
          </a:fillRef>
          <a:effectRef idx="0">
            <a:schemeClr val="dk1"/>
          </a:effectRef>
          <a:fontRef idx="minor">
            <a:schemeClr val="tx1"/>
          </a:fontRef>
        </p:style>
      </p:cxnSp>
      <p:cxnSp>
        <p:nvCxnSpPr>
          <p:cNvPr id="140" name="直接连接符 139"/>
          <p:cNvCxnSpPr/>
          <p:nvPr/>
        </p:nvCxnSpPr>
        <p:spPr>
          <a:xfrm flipH="1">
            <a:off x="3131840" y="1052736"/>
            <a:ext cx="2592288" cy="0"/>
          </a:xfrm>
          <a:prstGeom prst="line">
            <a:avLst/>
          </a:prstGeom>
        </p:spPr>
        <p:style>
          <a:lnRef idx="1">
            <a:schemeClr val="dk1"/>
          </a:lnRef>
          <a:fillRef idx="0">
            <a:schemeClr val="dk1"/>
          </a:fillRef>
          <a:effectRef idx="0">
            <a:schemeClr val="dk1"/>
          </a:effectRef>
          <a:fontRef idx="minor">
            <a:schemeClr val="tx1"/>
          </a:fontRef>
        </p:style>
      </p:cxnSp>
      <p:cxnSp>
        <p:nvCxnSpPr>
          <p:cNvPr id="135" name="直接连接符 134"/>
          <p:cNvCxnSpPr/>
          <p:nvPr/>
        </p:nvCxnSpPr>
        <p:spPr>
          <a:xfrm flipH="1">
            <a:off x="3995936" y="3573016"/>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38" name="直接连接符 137"/>
          <p:cNvCxnSpPr/>
          <p:nvPr/>
        </p:nvCxnSpPr>
        <p:spPr>
          <a:xfrm flipH="1">
            <a:off x="3923928" y="2492896"/>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39" name="直接连接符 138"/>
          <p:cNvCxnSpPr/>
          <p:nvPr/>
        </p:nvCxnSpPr>
        <p:spPr>
          <a:xfrm flipH="1">
            <a:off x="3995936" y="1628800"/>
            <a:ext cx="360040" cy="1"/>
          </a:xfrm>
          <a:prstGeom prst="line">
            <a:avLst/>
          </a:prstGeom>
        </p:spPr>
        <p:style>
          <a:lnRef idx="1">
            <a:schemeClr val="dk1"/>
          </a:lnRef>
          <a:fillRef idx="0">
            <a:schemeClr val="dk1"/>
          </a:fillRef>
          <a:effectRef idx="0">
            <a:schemeClr val="dk1"/>
          </a:effectRef>
          <a:fontRef idx="minor">
            <a:schemeClr val="tx1"/>
          </a:fontRef>
        </p:style>
      </p:cxnSp>
      <p:cxnSp>
        <p:nvCxnSpPr>
          <p:cNvPr id="119" name="直接连接符 118"/>
          <p:cNvCxnSpPr/>
          <p:nvPr/>
        </p:nvCxnSpPr>
        <p:spPr>
          <a:xfrm flipH="1">
            <a:off x="2699792" y="2564904"/>
            <a:ext cx="360040" cy="1"/>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195736" y="764704"/>
            <a:ext cx="936104"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1200" dirty="0" smtClean="0">
                <a:latin typeface="微软雅黑" pitchFamily="34" charset="-122"/>
                <a:ea typeface="微软雅黑" pitchFamily="34" charset="-122"/>
              </a:rPr>
              <a:t/>
            </a:r>
            <a:br>
              <a:rPr lang="en-US" altLang="zh-CN" sz="1200" dirty="0" smtClean="0">
                <a:latin typeface="微软雅黑" pitchFamily="34" charset="-122"/>
                <a:ea typeface="微软雅黑" pitchFamily="34" charset="-122"/>
              </a:rPr>
            </a:br>
            <a:r>
              <a:rPr lang="zh-CN" altLang="en-US" sz="1200" dirty="0" smtClean="0">
                <a:latin typeface="微软雅黑" pitchFamily="34" charset="-122"/>
                <a:ea typeface="微软雅黑" pitchFamily="34" charset="-122"/>
              </a:rPr>
              <a:t>研究总监</a:t>
            </a:r>
            <a:endParaRPr lang="en-US" altLang="zh-CN" sz="1200" dirty="0" smtClean="0">
              <a:latin typeface="微软雅黑" pitchFamily="34" charset="-122"/>
              <a:ea typeface="微软雅黑" pitchFamily="34" charset="-122"/>
            </a:endParaRPr>
          </a:p>
          <a:p>
            <a:pPr algn="ct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陈延伟</a:t>
            </a:r>
            <a:r>
              <a:rPr lang="en-US" altLang="zh-CN" sz="1200" dirty="0" smtClean="0">
                <a:latin typeface="微软雅黑" pitchFamily="34" charset="-122"/>
                <a:ea typeface="微软雅黑" pitchFamily="34" charset="-122"/>
              </a:rPr>
              <a:t>)</a:t>
            </a:r>
          </a:p>
          <a:p>
            <a:pPr algn="ctr"/>
            <a:endParaRPr lang="en-US" altLang="zh-CN" sz="1200" dirty="0" smtClean="0">
              <a:latin typeface="微软雅黑" pitchFamily="34" charset="-122"/>
              <a:ea typeface="微软雅黑" pitchFamily="34" charset="-122"/>
            </a:endParaRPr>
          </a:p>
        </p:txBody>
      </p:sp>
      <p:grpSp>
        <p:nvGrpSpPr>
          <p:cNvPr id="2" name="组合 33"/>
          <p:cNvGrpSpPr/>
          <p:nvPr/>
        </p:nvGrpSpPr>
        <p:grpSpPr>
          <a:xfrm>
            <a:off x="5580112" y="1412776"/>
            <a:ext cx="2232248" cy="432048"/>
            <a:chOff x="1555106" y="2432314"/>
            <a:chExt cx="1229336" cy="783742"/>
          </a:xfrm>
        </p:grpSpPr>
        <p:sp>
          <p:nvSpPr>
            <p:cNvPr id="35" name="矩形 34"/>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sp>
        <p:sp>
          <p:nvSpPr>
            <p:cNvPr id="37" name="矩形 36"/>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信息部 网络管理科 同事 </a:t>
              </a:r>
              <a:r>
                <a:rPr lang="en-US" altLang="en-US" sz="1200" kern="1200" dirty="0" smtClean="0">
                  <a:latin typeface="微软雅黑" pitchFamily="34" charset="-122"/>
                  <a:ea typeface="微软雅黑" pitchFamily="34" charset="-122"/>
                </a:rPr>
                <a:t>2</a:t>
              </a:r>
              <a:endParaRPr lang="zh-CN" altLang="en-US" sz="1200" kern="1200" dirty="0">
                <a:latin typeface="微软雅黑" pitchFamily="34" charset="-122"/>
                <a:ea typeface="微软雅黑" pitchFamily="34" charset="-122"/>
              </a:endParaRPr>
            </a:p>
          </p:txBody>
        </p:sp>
      </p:grpSp>
      <p:grpSp>
        <p:nvGrpSpPr>
          <p:cNvPr id="3" name="组合 42"/>
          <p:cNvGrpSpPr/>
          <p:nvPr/>
        </p:nvGrpSpPr>
        <p:grpSpPr>
          <a:xfrm>
            <a:off x="5580112" y="2093947"/>
            <a:ext cx="2232248" cy="432048"/>
            <a:chOff x="1555106" y="2432314"/>
            <a:chExt cx="1229336" cy="783742"/>
          </a:xfrm>
        </p:grpSpPr>
        <p:sp>
          <p:nvSpPr>
            <p:cNvPr id="44" name="矩形 43"/>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sp>
        <p:sp>
          <p:nvSpPr>
            <p:cNvPr id="45" name="矩形 44"/>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a:r>
                <a:rPr lang="zh-CN" altLang="en-US" sz="1200" dirty="0" smtClean="0">
                  <a:latin typeface="微软雅黑" pitchFamily="34" charset="-122"/>
                  <a:ea typeface="微软雅黑" pitchFamily="34" charset="-122"/>
                </a:rPr>
                <a:t>信息部 收集科 同事 </a:t>
              </a:r>
              <a:r>
                <a:rPr lang="en-US" altLang="en-US" sz="1200" dirty="0" smtClean="0">
                  <a:latin typeface="微软雅黑" pitchFamily="34" charset="-122"/>
                  <a:ea typeface="微软雅黑" pitchFamily="34" charset="-122"/>
                </a:rPr>
                <a:t>1</a:t>
              </a:r>
              <a:endParaRPr lang="zh-CN" altLang="en-US" sz="1200" dirty="0">
                <a:latin typeface="微软雅黑" pitchFamily="34" charset="-122"/>
                <a:ea typeface="微软雅黑" pitchFamily="34" charset="-122"/>
              </a:endParaRPr>
            </a:p>
          </p:txBody>
        </p:sp>
      </p:grpSp>
      <p:grpSp>
        <p:nvGrpSpPr>
          <p:cNvPr id="4" name="组合 45"/>
          <p:cNvGrpSpPr/>
          <p:nvPr/>
        </p:nvGrpSpPr>
        <p:grpSpPr>
          <a:xfrm>
            <a:off x="5580112" y="2598003"/>
            <a:ext cx="2232248" cy="432048"/>
            <a:chOff x="1555106" y="2432314"/>
            <a:chExt cx="1229336" cy="783742"/>
          </a:xfrm>
        </p:grpSpPr>
        <p:sp>
          <p:nvSpPr>
            <p:cNvPr id="47" name="矩形 46"/>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sp>
        <p:sp>
          <p:nvSpPr>
            <p:cNvPr id="48" name="矩形 47"/>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a:r>
                <a:rPr lang="zh-CN" altLang="en-US" sz="1200" dirty="0" smtClean="0">
                  <a:latin typeface="微软雅黑" pitchFamily="34" charset="-122"/>
                  <a:ea typeface="微软雅黑" pitchFamily="34" charset="-122"/>
                </a:rPr>
                <a:t>信息部 收集科 同事 </a:t>
              </a:r>
              <a:r>
                <a:rPr lang="en-US" altLang="en-US" sz="1200" dirty="0" smtClean="0">
                  <a:latin typeface="微软雅黑" pitchFamily="34" charset="-122"/>
                  <a:ea typeface="微软雅黑" pitchFamily="34" charset="-122"/>
                </a:rPr>
                <a:t>3</a:t>
              </a:r>
              <a:endParaRPr lang="zh-CN" altLang="en-US" sz="1200" dirty="0">
                <a:latin typeface="微软雅黑" pitchFamily="34" charset="-122"/>
                <a:ea typeface="微软雅黑" pitchFamily="34" charset="-122"/>
              </a:endParaRPr>
            </a:p>
          </p:txBody>
        </p:sp>
      </p:grpSp>
      <p:sp>
        <p:nvSpPr>
          <p:cNvPr id="49" name="TextBox 48"/>
          <p:cNvSpPr txBox="1"/>
          <p:nvPr/>
        </p:nvSpPr>
        <p:spPr>
          <a:xfrm>
            <a:off x="4139952" y="4935358"/>
            <a:ext cx="1152128"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1200" dirty="0" smtClean="0">
                <a:latin typeface="微软雅黑" pitchFamily="34" charset="-122"/>
                <a:ea typeface="微软雅黑" pitchFamily="34" charset="-122"/>
              </a:rPr>
              <a:t/>
            </a:r>
            <a:br>
              <a:rPr lang="en-US" altLang="zh-CN" sz="1200" dirty="0" smtClean="0">
                <a:latin typeface="微软雅黑" pitchFamily="34" charset="-122"/>
                <a:ea typeface="微软雅黑" pitchFamily="34" charset="-122"/>
              </a:rPr>
            </a:br>
            <a:r>
              <a:rPr lang="en-US" altLang="zh-CN" sz="1200" dirty="0" smtClean="0">
                <a:latin typeface="微软雅黑" pitchFamily="34" charset="-122"/>
                <a:ea typeface="微软雅黑" pitchFamily="34" charset="-122"/>
              </a:rPr>
              <a:t>IT</a:t>
            </a:r>
            <a:r>
              <a:rPr lang="zh-CN" altLang="en-US" sz="1200" dirty="0" smtClean="0">
                <a:latin typeface="微软雅黑" pitchFamily="34" charset="-122"/>
                <a:ea typeface="微软雅黑" pitchFamily="34" charset="-122"/>
              </a:rPr>
              <a:t>部经理</a:t>
            </a:r>
            <a:endParaRPr lang="en-US" altLang="zh-CN" sz="1200" dirty="0" smtClean="0">
              <a:latin typeface="微软雅黑" pitchFamily="34" charset="-122"/>
              <a:ea typeface="微软雅黑" pitchFamily="34" charset="-122"/>
            </a:endParaRPr>
          </a:p>
          <a:p>
            <a:pPr algn="ct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梁欣荣</a:t>
            </a:r>
            <a:r>
              <a:rPr lang="en-US" altLang="zh-CN" sz="1200" dirty="0" smtClean="0">
                <a:latin typeface="微软雅黑" pitchFamily="34" charset="-122"/>
                <a:ea typeface="微软雅黑" pitchFamily="34" charset="-122"/>
              </a:rPr>
              <a:t>)</a:t>
            </a:r>
          </a:p>
          <a:p>
            <a:pPr algn="ctr"/>
            <a:endParaRPr lang="en-US" altLang="zh-CN" sz="1200" dirty="0" smtClean="0">
              <a:latin typeface="微软雅黑" pitchFamily="34" charset="-122"/>
              <a:ea typeface="微软雅黑" pitchFamily="34" charset="-122"/>
            </a:endParaRPr>
          </a:p>
        </p:txBody>
      </p:sp>
      <p:grpSp>
        <p:nvGrpSpPr>
          <p:cNvPr id="7" name="组合 49"/>
          <p:cNvGrpSpPr/>
          <p:nvPr/>
        </p:nvGrpSpPr>
        <p:grpSpPr>
          <a:xfrm>
            <a:off x="5580112" y="5118283"/>
            <a:ext cx="2232248" cy="432048"/>
            <a:chOff x="1555106" y="2432314"/>
            <a:chExt cx="1229336" cy="783742"/>
          </a:xfrm>
        </p:grpSpPr>
        <p:sp>
          <p:nvSpPr>
            <p:cNvPr id="51" name="矩形 50"/>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sp>
        <p:sp>
          <p:nvSpPr>
            <p:cNvPr id="52" name="矩形 51"/>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a:r>
                <a:rPr lang="en-US" altLang="en-US" sz="1200" dirty="0" smtClean="0">
                  <a:latin typeface="微软雅黑" pitchFamily="34" charset="-122"/>
                  <a:ea typeface="微软雅黑" pitchFamily="34" charset="-122"/>
                </a:rPr>
                <a:t>IT</a:t>
              </a:r>
              <a:r>
                <a:rPr lang="zh-CN" altLang="en-US" sz="1200" dirty="0" smtClean="0">
                  <a:latin typeface="微软雅黑" pitchFamily="34" charset="-122"/>
                  <a:ea typeface="微软雅黑" pitchFamily="34" charset="-122"/>
                </a:rPr>
                <a:t>部 同事 </a:t>
              </a:r>
              <a:r>
                <a:rPr lang="en-US" altLang="zh-CN" sz="1200" dirty="0" smtClean="0">
                  <a:latin typeface="微软雅黑" pitchFamily="34" charset="-122"/>
                  <a:ea typeface="微软雅黑" pitchFamily="34" charset="-122"/>
                </a:rPr>
                <a:t>5</a:t>
              </a:r>
              <a:endParaRPr lang="zh-CN" altLang="en-US" sz="1200" dirty="0">
                <a:latin typeface="微软雅黑" pitchFamily="34" charset="-122"/>
                <a:ea typeface="微软雅黑" pitchFamily="34" charset="-122"/>
              </a:endParaRPr>
            </a:p>
          </p:txBody>
        </p:sp>
      </p:grpSp>
      <p:sp>
        <p:nvSpPr>
          <p:cNvPr id="56" name="TextBox 55"/>
          <p:cNvSpPr txBox="1"/>
          <p:nvPr/>
        </p:nvSpPr>
        <p:spPr>
          <a:xfrm>
            <a:off x="467544" y="980728"/>
            <a:ext cx="1008112"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lvl="0" algn="ctr"/>
            <a:r>
              <a:rPr lang="en-US" altLang="zh-CN" sz="1200" dirty="0" smtClean="0">
                <a:latin typeface="微软雅黑" pitchFamily="34" charset="-122"/>
                <a:ea typeface="微软雅黑" pitchFamily="34" charset="-122"/>
              </a:rPr>
              <a:t/>
            </a:r>
            <a:br>
              <a:rPr lang="en-US" altLang="zh-CN" sz="1200" dirty="0" smtClean="0">
                <a:latin typeface="微软雅黑" pitchFamily="34" charset="-122"/>
                <a:ea typeface="微软雅黑" pitchFamily="34" charset="-122"/>
              </a:rPr>
            </a:br>
            <a:r>
              <a:rPr lang="zh-CN" altLang="en-US" sz="1200" dirty="0" smtClean="0">
                <a:latin typeface="微软雅黑" pitchFamily="34" charset="-122"/>
                <a:ea typeface="微软雅黑" pitchFamily="34" charset="-122"/>
              </a:rPr>
              <a:t>梁维新</a:t>
            </a:r>
            <a:endParaRPr lang="en-US" altLang="zh-CN" sz="1200" dirty="0" smtClean="0">
              <a:latin typeface="微软雅黑" pitchFamily="34" charset="-122"/>
              <a:ea typeface="微软雅黑" pitchFamily="34" charset="-122"/>
            </a:endParaRPr>
          </a:p>
          <a:p>
            <a:pPr lvl="0" algn="ct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总监</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兼任</a:t>
            </a:r>
            <a:r>
              <a:rPr lang="en-US" altLang="zh-CN" sz="1200" dirty="0" smtClean="0">
                <a:latin typeface="微软雅黑" pitchFamily="34" charset="-122"/>
                <a:ea typeface="微软雅黑" pitchFamily="34" charset="-122"/>
              </a:rPr>
              <a:t>])</a:t>
            </a:r>
            <a:endParaRPr lang="zh-CN" altLang="en-US" sz="1200" dirty="0" smtClean="0">
              <a:latin typeface="微软雅黑" pitchFamily="34" charset="-122"/>
              <a:ea typeface="微软雅黑" pitchFamily="34" charset="-122"/>
            </a:endParaRPr>
          </a:p>
          <a:p>
            <a:pPr algn="ctr"/>
            <a:endParaRPr lang="en-US" altLang="zh-CN" sz="1200" dirty="0" smtClean="0">
              <a:latin typeface="微软雅黑" pitchFamily="34" charset="-122"/>
              <a:ea typeface="微软雅黑" pitchFamily="34" charset="-122"/>
            </a:endParaRPr>
          </a:p>
        </p:txBody>
      </p:sp>
      <p:sp>
        <p:nvSpPr>
          <p:cNvPr id="70" name="TextBox 69"/>
          <p:cNvSpPr txBox="1"/>
          <p:nvPr/>
        </p:nvSpPr>
        <p:spPr>
          <a:xfrm>
            <a:off x="467544" y="1916832"/>
            <a:ext cx="1008112"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lvl="0" algn="ctr"/>
            <a:r>
              <a:rPr lang="en-US" altLang="zh-CN" sz="1200" dirty="0" smtClean="0">
                <a:latin typeface="微软雅黑" pitchFamily="34" charset="-122"/>
                <a:ea typeface="微软雅黑" pitchFamily="34" charset="-122"/>
              </a:rPr>
              <a:t/>
            </a:r>
            <a:br>
              <a:rPr lang="en-US" altLang="zh-CN" sz="1200" dirty="0" smtClean="0">
                <a:latin typeface="微软雅黑" pitchFamily="34" charset="-122"/>
                <a:ea typeface="微软雅黑" pitchFamily="34" charset="-122"/>
              </a:rPr>
            </a:br>
            <a:r>
              <a:rPr lang="zh-CN" altLang="en-US" sz="1200" dirty="0" smtClean="0">
                <a:latin typeface="微软雅黑" pitchFamily="34" charset="-122"/>
                <a:ea typeface="微软雅黑" pitchFamily="34" charset="-122"/>
              </a:rPr>
              <a:t>邹颖欣</a:t>
            </a:r>
            <a:endParaRPr lang="en-US" altLang="zh-CN" sz="1200" dirty="0" smtClean="0">
              <a:latin typeface="微软雅黑" pitchFamily="34" charset="-122"/>
              <a:ea typeface="微软雅黑" pitchFamily="34" charset="-122"/>
            </a:endParaRPr>
          </a:p>
          <a:p>
            <a:pPr lvl="0" algn="ct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跨部门协调</a:t>
            </a:r>
            <a:r>
              <a:rPr lang="en-US" altLang="zh-CN" sz="1200" dirty="0" smtClean="0">
                <a:latin typeface="微软雅黑" pitchFamily="34" charset="-122"/>
                <a:ea typeface="微软雅黑" pitchFamily="34" charset="-122"/>
              </a:rPr>
              <a:t>)</a:t>
            </a:r>
            <a:endParaRPr lang="zh-CN" altLang="en-US" sz="1200" dirty="0" smtClean="0">
              <a:latin typeface="微软雅黑" pitchFamily="34" charset="-122"/>
              <a:ea typeface="微软雅黑" pitchFamily="34" charset="-122"/>
            </a:endParaRPr>
          </a:p>
          <a:p>
            <a:pPr algn="ctr"/>
            <a:endParaRPr lang="en-US" altLang="zh-CN" sz="1200" dirty="0" smtClean="0">
              <a:latin typeface="微软雅黑" pitchFamily="34" charset="-122"/>
              <a:ea typeface="微软雅黑" pitchFamily="34" charset="-122"/>
            </a:endParaRPr>
          </a:p>
        </p:txBody>
      </p:sp>
      <p:sp>
        <p:nvSpPr>
          <p:cNvPr id="71" name="TextBox 70"/>
          <p:cNvSpPr txBox="1"/>
          <p:nvPr/>
        </p:nvSpPr>
        <p:spPr>
          <a:xfrm>
            <a:off x="1475656" y="3356992"/>
            <a:ext cx="936104"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lvl="0" algn="ctr"/>
            <a:r>
              <a:rPr lang="en-US" altLang="zh-CN" sz="1200" dirty="0" smtClean="0">
                <a:latin typeface="微软雅黑" pitchFamily="34" charset="-122"/>
                <a:ea typeface="微软雅黑" pitchFamily="34" charset="-122"/>
              </a:rPr>
              <a:t/>
            </a:r>
            <a:br>
              <a:rPr lang="en-US" altLang="zh-CN" sz="1200" dirty="0" smtClean="0">
                <a:latin typeface="微软雅黑" pitchFamily="34" charset="-122"/>
                <a:ea typeface="微软雅黑" pitchFamily="34" charset="-122"/>
              </a:rPr>
            </a:br>
            <a:r>
              <a:rPr lang="zh-CN" altLang="en-US" sz="1200" dirty="0" smtClean="0">
                <a:latin typeface="微软雅黑" pitchFamily="34" charset="-122"/>
                <a:ea typeface="微软雅黑" pitchFamily="34" charset="-122"/>
              </a:rPr>
              <a:t>项目经理 </a:t>
            </a:r>
            <a:endParaRPr lang="en-US" altLang="zh-CN" sz="1200" dirty="0" smtClean="0">
              <a:latin typeface="微软雅黑" pitchFamily="34" charset="-122"/>
              <a:ea typeface="微软雅黑" pitchFamily="34" charset="-122"/>
            </a:endParaRPr>
          </a:p>
          <a:p>
            <a:pPr lvl="0" algn="ct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黄润浏</a:t>
            </a:r>
            <a:r>
              <a:rPr lang="en-US" altLang="zh-CN" sz="1200" dirty="0" smtClean="0">
                <a:latin typeface="微软雅黑" pitchFamily="34" charset="-122"/>
                <a:ea typeface="微软雅黑" pitchFamily="34" charset="-122"/>
              </a:rPr>
              <a:t>)</a:t>
            </a:r>
            <a:endParaRPr lang="zh-CN" altLang="en-US" sz="1200" dirty="0" smtClean="0">
              <a:latin typeface="微软雅黑" pitchFamily="34" charset="-122"/>
              <a:ea typeface="微软雅黑" pitchFamily="34" charset="-122"/>
            </a:endParaRPr>
          </a:p>
          <a:p>
            <a:pPr algn="ctr"/>
            <a:endParaRPr lang="en-US" altLang="zh-CN" sz="1200" dirty="0" smtClean="0">
              <a:latin typeface="微软雅黑" pitchFamily="34" charset="-122"/>
              <a:ea typeface="微软雅黑" pitchFamily="34" charset="-122"/>
            </a:endParaRPr>
          </a:p>
        </p:txBody>
      </p:sp>
      <p:cxnSp>
        <p:nvCxnSpPr>
          <p:cNvPr id="120" name="直接连接符 119"/>
          <p:cNvCxnSpPr/>
          <p:nvPr/>
        </p:nvCxnSpPr>
        <p:spPr>
          <a:xfrm>
            <a:off x="2699792" y="2564904"/>
            <a:ext cx="0" cy="3744416"/>
          </a:xfrm>
          <a:prstGeom prst="line">
            <a:avLst/>
          </a:prstGeom>
        </p:spPr>
        <p:style>
          <a:lnRef idx="1">
            <a:schemeClr val="dk1"/>
          </a:lnRef>
          <a:fillRef idx="0">
            <a:schemeClr val="dk1"/>
          </a:fillRef>
          <a:effectRef idx="0">
            <a:schemeClr val="dk1"/>
          </a:effectRef>
          <a:fontRef idx="minor">
            <a:schemeClr val="tx1"/>
          </a:fontRef>
        </p:style>
      </p:cxnSp>
      <p:cxnSp>
        <p:nvCxnSpPr>
          <p:cNvPr id="125" name="直接连接符 124"/>
          <p:cNvCxnSpPr/>
          <p:nvPr/>
        </p:nvCxnSpPr>
        <p:spPr>
          <a:xfrm>
            <a:off x="2699792" y="6283155"/>
            <a:ext cx="1404217" cy="39"/>
          </a:xfrm>
          <a:prstGeom prst="line">
            <a:avLst/>
          </a:prstGeom>
        </p:spPr>
        <p:style>
          <a:lnRef idx="1">
            <a:schemeClr val="dk1"/>
          </a:lnRef>
          <a:fillRef idx="0">
            <a:schemeClr val="dk1"/>
          </a:fillRef>
          <a:effectRef idx="0">
            <a:schemeClr val="dk1"/>
          </a:effectRef>
          <a:fontRef idx="minor">
            <a:schemeClr val="tx1"/>
          </a:fontRef>
        </p:style>
      </p:cxnSp>
      <p:sp>
        <p:nvSpPr>
          <p:cNvPr id="46" name="矩形 45"/>
          <p:cNvSpPr/>
          <p:nvPr/>
        </p:nvSpPr>
        <p:spPr>
          <a:xfrm>
            <a:off x="288681" y="188640"/>
            <a:ext cx="2339103" cy="461665"/>
          </a:xfrm>
          <a:prstGeom prst="rect">
            <a:avLst/>
          </a:prstGeom>
        </p:spPr>
        <p:txBody>
          <a:bodyPr wrap="none">
            <a:spAutoFit/>
          </a:bodyPr>
          <a:lstStyle/>
          <a:p>
            <a:pPr algn="ctr"/>
            <a:r>
              <a:rPr lang="zh-CN" altLang="en-US" sz="2400" b="1" dirty="0" smtClean="0">
                <a:latin typeface="微软雅黑" pitchFamily="34" charset="-122"/>
                <a:ea typeface="微软雅黑" pitchFamily="34" charset="-122"/>
              </a:rPr>
              <a:t>项目成员架构图</a:t>
            </a:r>
            <a:endParaRPr lang="zh-CN" altLang="en-US" sz="2400" b="1" dirty="0">
              <a:latin typeface="微软雅黑" pitchFamily="34" charset="-122"/>
              <a:ea typeface="微软雅黑" pitchFamily="34" charset="-122"/>
            </a:endParaRPr>
          </a:p>
        </p:txBody>
      </p:sp>
      <p:sp>
        <p:nvSpPr>
          <p:cNvPr id="40" name="TextBox 39"/>
          <p:cNvSpPr txBox="1"/>
          <p:nvPr/>
        </p:nvSpPr>
        <p:spPr>
          <a:xfrm>
            <a:off x="4139952" y="4038163"/>
            <a:ext cx="1152128"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lvl="0" algn="ctr"/>
            <a:r>
              <a:rPr lang="en-US" altLang="zh-CN" sz="1200" dirty="0" smtClean="0">
                <a:latin typeface="微软雅黑" pitchFamily="34" charset="-122"/>
                <a:ea typeface="微软雅黑" pitchFamily="34" charset="-122"/>
              </a:rPr>
              <a:t/>
            </a:r>
            <a:br>
              <a:rPr lang="en-US" altLang="zh-CN" sz="1200" dirty="0" smtClean="0">
                <a:latin typeface="微软雅黑" pitchFamily="34" charset="-122"/>
                <a:ea typeface="微软雅黑" pitchFamily="34" charset="-122"/>
              </a:rPr>
            </a:br>
            <a:r>
              <a:rPr lang="zh-CN" altLang="en-US" sz="1200" dirty="0" smtClean="0">
                <a:latin typeface="微软雅黑" pitchFamily="34" charset="-122"/>
                <a:ea typeface="微软雅黑" pitchFamily="34" charset="-122"/>
              </a:rPr>
              <a:t>数据处理主管</a:t>
            </a:r>
            <a:endParaRPr lang="en-US" altLang="zh-CN" sz="1200" dirty="0" smtClean="0">
              <a:latin typeface="微软雅黑" pitchFamily="34" charset="-122"/>
              <a:ea typeface="微软雅黑" pitchFamily="34" charset="-122"/>
            </a:endParaRPr>
          </a:p>
          <a:p>
            <a:pPr lvl="0" algn="ct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甘克非</a:t>
            </a:r>
            <a:r>
              <a:rPr lang="en-US" altLang="zh-CN" sz="1200" dirty="0" smtClean="0">
                <a:latin typeface="微软雅黑" pitchFamily="34" charset="-122"/>
                <a:ea typeface="微软雅黑" pitchFamily="34" charset="-122"/>
              </a:rPr>
              <a:t>)</a:t>
            </a:r>
            <a:endParaRPr lang="zh-CN" altLang="en-US" sz="1200" dirty="0" smtClean="0">
              <a:latin typeface="微软雅黑" pitchFamily="34" charset="-122"/>
              <a:ea typeface="微软雅黑" pitchFamily="34" charset="-122"/>
            </a:endParaRPr>
          </a:p>
          <a:p>
            <a:pPr algn="ctr"/>
            <a:endParaRPr lang="en-US" altLang="zh-CN" sz="1200" dirty="0" smtClean="0">
              <a:latin typeface="微软雅黑" pitchFamily="34" charset="-122"/>
              <a:ea typeface="微软雅黑" pitchFamily="34" charset="-122"/>
            </a:endParaRPr>
          </a:p>
        </p:txBody>
      </p:sp>
      <p:sp>
        <p:nvSpPr>
          <p:cNvPr id="42" name="TextBox 41"/>
          <p:cNvSpPr txBox="1"/>
          <p:nvPr/>
        </p:nvSpPr>
        <p:spPr>
          <a:xfrm>
            <a:off x="4139952" y="1229851"/>
            <a:ext cx="1152128"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lvl="0" algn="ctr"/>
            <a:r>
              <a:rPr lang="en-US" altLang="zh-CN" sz="1200" dirty="0" smtClean="0">
                <a:latin typeface="微软雅黑" pitchFamily="34" charset="-122"/>
                <a:ea typeface="微软雅黑" pitchFamily="34" charset="-122"/>
              </a:rPr>
              <a:t/>
            </a:r>
            <a:br>
              <a:rPr lang="en-US" altLang="zh-CN" sz="1200" dirty="0" smtClean="0">
                <a:latin typeface="微软雅黑" pitchFamily="34" charset="-122"/>
                <a:ea typeface="微软雅黑" pitchFamily="34" charset="-122"/>
              </a:rPr>
            </a:br>
            <a:r>
              <a:rPr lang="zh-CN" altLang="en-US" sz="1200" dirty="0" smtClean="0">
                <a:latin typeface="微软雅黑" pitchFamily="34" charset="-122"/>
                <a:ea typeface="微软雅黑" pitchFamily="34" charset="-122"/>
              </a:rPr>
              <a:t>渠道管理主管</a:t>
            </a:r>
            <a:endParaRPr lang="en-US" altLang="zh-CN" sz="1200" dirty="0" smtClean="0">
              <a:latin typeface="微软雅黑" pitchFamily="34" charset="-122"/>
              <a:ea typeface="微软雅黑" pitchFamily="34" charset="-122"/>
            </a:endParaRPr>
          </a:p>
          <a:p>
            <a:pPr lvl="0" algn="ct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唐玉婷</a:t>
            </a:r>
            <a:r>
              <a:rPr lang="en-US" altLang="zh-CN" sz="1200" dirty="0" smtClean="0">
                <a:latin typeface="微软雅黑" pitchFamily="34" charset="-122"/>
                <a:ea typeface="微软雅黑" pitchFamily="34" charset="-122"/>
              </a:rPr>
              <a:t>)</a:t>
            </a:r>
            <a:endParaRPr lang="zh-CN" altLang="en-US" sz="1200" dirty="0" smtClean="0">
              <a:latin typeface="微软雅黑" pitchFamily="34" charset="-122"/>
              <a:ea typeface="微软雅黑" pitchFamily="34" charset="-122"/>
            </a:endParaRPr>
          </a:p>
          <a:p>
            <a:pPr algn="ctr"/>
            <a:endParaRPr lang="en-US" altLang="zh-CN" sz="1200" dirty="0" smtClean="0">
              <a:latin typeface="微软雅黑" pitchFamily="34" charset="-122"/>
              <a:ea typeface="微软雅黑" pitchFamily="34" charset="-122"/>
            </a:endParaRPr>
          </a:p>
        </p:txBody>
      </p:sp>
      <p:sp>
        <p:nvSpPr>
          <p:cNvPr id="50" name="TextBox 49"/>
          <p:cNvSpPr txBox="1"/>
          <p:nvPr/>
        </p:nvSpPr>
        <p:spPr>
          <a:xfrm>
            <a:off x="4139952" y="2127046"/>
            <a:ext cx="1152128"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1200" dirty="0" smtClean="0">
                <a:latin typeface="微软雅黑" pitchFamily="34" charset="-122"/>
                <a:ea typeface="微软雅黑" pitchFamily="34" charset="-122"/>
              </a:rPr>
              <a:t/>
            </a:r>
            <a:br>
              <a:rPr lang="en-US" altLang="zh-CN" sz="1200" dirty="0" smtClean="0">
                <a:latin typeface="微软雅黑" pitchFamily="34" charset="-122"/>
                <a:ea typeface="微软雅黑" pitchFamily="34" charset="-122"/>
              </a:rPr>
            </a:br>
            <a:r>
              <a:rPr lang="zh-CN" altLang="en-US" sz="1200" dirty="0" smtClean="0">
                <a:latin typeface="微软雅黑" pitchFamily="34" charset="-122"/>
                <a:ea typeface="微软雅黑" pitchFamily="34" charset="-122"/>
              </a:rPr>
              <a:t>数据采集主管</a:t>
            </a:r>
            <a:endParaRPr lang="en-US" altLang="zh-CN" sz="1200" dirty="0" smtClean="0">
              <a:latin typeface="微软雅黑" pitchFamily="34" charset="-122"/>
              <a:ea typeface="微软雅黑" pitchFamily="34" charset="-122"/>
            </a:endParaRPr>
          </a:p>
          <a:p>
            <a:pPr algn="ct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林茜娴</a:t>
            </a:r>
            <a:r>
              <a:rPr lang="en-US" altLang="zh-CN" sz="1200" dirty="0" smtClean="0">
                <a:latin typeface="微软雅黑" pitchFamily="34" charset="-122"/>
                <a:ea typeface="微软雅黑" pitchFamily="34" charset="-122"/>
              </a:rPr>
              <a:t>)</a:t>
            </a:r>
          </a:p>
          <a:p>
            <a:pPr algn="ctr"/>
            <a:endParaRPr lang="en-US" altLang="zh-CN" sz="1200" dirty="0" smtClean="0">
              <a:latin typeface="微软雅黑" pitchFamily="34" charset="-122"/>
              <a:ea typeface="微软雅黑" pitchFamily="34" charset="-122"/>
            </a:endParaRPr>
          </a:p>
        </p:txBody>
      </p:sp>
      <p:sp>
        <p:nvSpPr>
          <p:cNvPr id="53" name="TextBox 52"/>
          <p:cNvSpPr txBox="1"/>
          <p:nvPr/>
        </p:nvSpPr>
        <p:spPr>
          <a:xfrm>
            <a:off x="4139952" y="3030051"/>
            <a:ext cx="1152128"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1200" dirty="0" smtClean="0">
                <a:latin typeface="微软雅黑" pitchFamily="34" charset="-122"/>
                <a:ea typeface="微软雅黑" pitchFamily="34" charset="-122"/>
              </a:rPr>
              <a:t/>
            </a:r>
            <a:br>
              <a:rPr lang="en-US" altLang="zh-CN" sz="1200" dirty="0" smtClean="0">
                <a:latin typeface="微软雅黑" pitchFamily="34" charset="-122"/>
                <a:ea typeface="微软雅黑" pitchFamily="34" charset="-122"/>
              </a:rPr>
            </a:br>
            <a:r>
              <a:rPr lang="zh-CN" altLang="en-US" sz="1200" dirty="0" smtClean="0">
                <a:latin typeface="微软雅黑" pitchFamily="34" charset="-122"/>
                <a:ea typeface="微软雅黑" pitchFamily="34" charset="-122"/>
              </a:rPr>
              <a:t>数据审核主管</a:t>
            </a:r>
            <a:endParaRPr lang="en-US" altLang="zh-CN" sz="1200" dirty="0" smtClean="0">
              <a:latin typeface="微软雅黑" pitchFamily="34" charset="-122"/>
              <a:ea typeface="微软雅黑" pitchFamily="34" charset="-122"/>
            </a:endParaRPr>
          </a:p>
          <a:p>
            <a:pPr algn="ct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周翠云</a:t>
            </a:r>
            <a:r>
              <a:rPr lang="en-US" altLang="zh-CN" sz="1200" dirty="0" smtClean="0">
                <a:latin typeface="微软雅黑" pitchFamily="34" charset="-122"/>
                <a:ea typeface="微软雅黑" pitchFamily="34" charset="-122"/>
              </a:rPr>
              <a:t>)</a:t>
            </a:r>
          </a:p>
          <a:p>
            <a:pPr algn="ctr"/>
            <a:endParaRPr lang="en-US" altLang="zh-CN" sz="1200" dirty="0" smtClean="0">
              <a:latin typeface="微软雅黑" pitchFamily="34" charset="-122"/>
              <a:ea typeface="微软雅黑" pitchFamily="34" charset="-122"/>
            </a:endParaRPr>
          </a:p>
        </p:txBody>
      </p:sp>
      <p:sp>
        <p:nvSpPr>
          <p:cNvPr id="60" name="TextBox 59"/>
          <p:cNvSpPr txBox="1"/>
          <p:nvPr/>
        </p:nvSpPr>
        <p:spPr>
          <a:xfrm>
            <a:off x="2843808" y="2132856"/>
            <a:ext cx="1008112"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lvl="0" algn="ctr"/>
            <a:r>
              <a:rPr lang="en-US" altLang="zh-CN" sz="1200" dirty="0" smtClean="0">
                <a:latin typeface="微软雅黑" pitchFamily="34" charset="-122"/>
                <a:ea typeface="微软雅黑" pitchFamily="34" charset="-122"/>
              </a:rPr>
              <a:t/>
            </a:r>
            <a:br>
              <a:rPr lang="en-US" altLang="zh-CN" sz="1200" dirty="0" smtClean="0">
                <a:latin typeface="微软雅黑" pitchFamily="34" charset="-122"/>
                <a:ea typeface="微软雅黑" pitchFamily="34" charset="-122"/>
              </a:rPr>
            </a:br>
            <a:r>
              <a:rPr lang="zh-CN" altLang="en-US" sz="1200" dirty="0" smtClean="0">
                <a:latin typeface="微软雅黑" pitchFamily="34" charset="-122"/>
                <a:ea typeface="微软雅黑" pitchFamily="34" charset="-122"/>
              </a:rPr>
              <a:t>信息部经理</a:t>
            </a:r>
            <a:endParaRPr lang="en-US" altLang="zh-CN" sz="1200" dirty="0" smtClean="0">
              <a:latin typeface="微软雅黑" pitchFamily="34" charset="-122"/>
              <a:ea typeface="微软雅黑" pitchFamily="34" charset="-122"/>
            </a:endParaRPr>
          </a:p>
          <a:p>
            <a:pPr lvl="0" algn="ct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胡木兰</a:t>
            </a:r>
            <a:r>
              <a:rPr lang="en-US" altLang="zh-CN" sz="1200" dirty="0" smtClean="0">
                <a:latin typeface="微软雅黑" pitchFamily="34" charset="-122"/>
                <a:ea typeface="微软雅黑" pitchFamily="34" charset="-122"/>
              </a:rPr>
              <a:t>)</a:t>
            </a:r>
            <a:endParaRPr lang="zh-CN" altLang="en-US" sz="1200" dirty="0" smtClean="0">
              <a:latin typeface="微软雅黑" pitchFamily="34" charset="-122"/>
              <a:ea typeface="微软雅黑" pitchFamily="34" charset="-122"/>
            </a:endParaRPr>
          </a:p>
          <a:p>
            <a:pPr algn="ctr"/>
            <a:endParaRPr lang="en-US" altLang="zh-CN" sz="1200" dirty="0" smtClean="0">
              <a:latin typeface="微软雅黑" pitchFamily="34" charset="-122"/>
              <a:ea typeface="微软雅黑" pitchFamily="34" charset="-122"/>
            </a:endParaRPr>
          </a:p>
        </p:txBody>
      </p:sp>
      <p:sp>
        <p:nvSpPr>
          <p:cNvPr id="61" name="TextBox 60"/>
          <p:cNvSpPr txBox="1"/>
          <p:nvPr/>
        </p:nvSpPr>
        <p:spPr>
          <a:xfrm>
            <a:off x="4139952" y="5838363"/>
            <a:ext cx="1152128"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lvl="0" algn="ctr"/>
            <a:r>
              <a:rPr lang="en-US" altLang="zh-CN" sz="1200" dirty="0" smtClean="0">
                <a:latin typeface="微软雅黑" pitchFamily="34" charset="-122"/>
                <a:ea typeface="微软雅黑" pitchFamily="34" charset="-122"/>
              </a:rPr>
              <a:t/>
            </a:r>
            <a:br>
              <a:rPr lang="en-US" altLang="zh-CN" sz="1200" dirty="0" smtClean="0">
                <a:latin typeface="微软雅黑" pitchFamily="34" charset="-122"/>
                <a:ea typeface="微软雅黑" pitchFamily="34" charset="-122"/>
              </a:rPr>
            </a:br>
            <a:r>
              <a:rPr lang="zh-CN" altLang="en-US" sz="1200" dirty="0" smtClean="0">
                <a:latin typeface="微软雅黑" pitchFamily="34" charset="-122"/>
                <a:ea typeface="微软雅黑" pitchFamily="34" charset="-122"/>
              </a:rPr>
              <a:t>数据库运营</a:t>
            </a:r>
            <a:endParaRPr lang="en-US" altLang="zh-CN" sz="1200" dirty="0" smtClean="0">
              <a:latin typeface="微软雅黑" pitchFamily="34" charset="-122"/>
              <a:ea typeface="微软雅黑" pitchFamily="34" charset="-122"/>
            </a:endParaRPr>
          </a:p>
          <a:p>
            <a:pPr lvl="0" algn="ct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黄润浏</a:t>
            </a:r>
            <a:r>
              <a:rPr lang="en-US" altLang="zh-CN" sz="1200" dirty="0" smtClean="0">
                <a:latin typeface="微软雅黑" pitchFamily="34" charset="-122"/>
                <a:ea typeface="微软雅黑" pitchFamily="34" charset="-122"/>
              </a:rPr>
              <a:t>)</a:t>
            </a:r>
            <a:endParaRPr lang="zh-CN" altLang="en-US" sz="1200" dirty="0" smtClean="0">
              <a:latin typeface="微软雅黑" pitchFamily="34" charset="-122"/>
              <a:ea typeface="微软雅黑" pitchFamily="34" charset="-122"/>
            </a:endParaRPr>
          </a:p>
          <a:p>
            <a:pPr algn="ctr"/>
            <a:endParaRPr lang="en-US" altLang="zh-CN" sz="1200" dirty="0" smtClean="0">
              <a:latin typeface="微软雅黑" pitchFamily="34" charset="-122"/>
              <a:ea typeface="微软雅黑" pitchFamily="34" charset="-122"/>
            </a:endParaRPr>
          </a:p>
        </p:txBody>
      </p:sp>
      <p:grpSp>
        <p:nvGrpSpPr>
          <p:cNvPr id="63" name="组合 45"/>
          <p:cNvGrpSpPr/>
          <p:nvPr/>
        </p:nvGrpSpPr>
        <p:grpSpPr>
          <a:xfrm>
            <a:off x="5580112" y="3246075"/>
            <a:ext cx="2232248" cy="432048"/>
            <a:chOff x="1555106" y="2432314"/>
            <a:chExt cx="1229336" cy="783742"/>
          </a:xfrm>
        </p:grpSpPr>
        <p:sp>
          <p:nvSpPr>
            <p:cNvPr id="64" name="矩形 63"/>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sp>
        <p:sp>
          <p:nvSpPr>
            <p:cNvPr id="65" name="矩形 64"/>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algn="ctr"/>
              <a:r>
                <a:rPr lang="zh-CN" altLang="en-US" sz="1200" dirty="0" smtClean="0">
                  <a:latin typeface="微软雅黑" pitchFamily="34" charset="-122"/>
                  <a:ea typeface="微软雅黑" pitchFamily="34" charset="-122"/>
                </a:rPr>
                <a:t>信息部 审核科 同事 </a:t>
              </a:r>
              <a:r>
                <a:rPr lang="en-US" altLang="zh-CN" sz="1200" dirty="0" smtClean="0">
                  <a:latin typeface="微软雅黑" pitchFamily="34" charset="-122"/>
                  <a:ea typeface="微软雅黑" pitchFamily="34" charset="-122"/>
                </a:rPr>
                <a:t>4</a:t>
              </a:r>
            </a:p>
          </p:txBody>
        </p:sp>
      </p:grpSp>
      <p:grpSp>
        <p:nvGrpSpPr>
          <p:cNvPr id="66" name="组合 45"/>
          <p:cNvGrpSpPr/>
          <p:nvPr/>
        </p:nvGrpSpPr>
        <p:grpSpPr>
          <a:xfrm>
            <a:off x="5580112" y="3966155"/>
            <a:ext cx="2232248" cy="432048"/>
            <a:chOff x="1555106" y="2432314"/>
            <a:chExt cx="1229336" cy="783742"/>
          </a:xfrm>
        </p:grpSpPr>
        <p:sp>
          <p:nvSpPr>
            <p:cNvPr id="69" name="矩形 68"/>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sp>
        <p:sp>
          <p:nvSpPr>
            <p:cNvPr id="73" name="矩形 72"/>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algn="ctr"/>
              <a:r>
                <a:rPr lang="zh-CN" altLang="en-US" sz="1200" dirty="0" smtClean="0">
                  <a:latin typeface="微软雅黑" pitchFamily="34" charset="-122"/>
                  <a:ea typeface="微软雅黑" pitchFamily="34" charset="-122"/>
                </a:rPr>
                <a:t>数据部 同事</a:t>
              </a:r>
              <a:r>
                <a:rPr lang="en-US" altLang="zh-CN" sz="1200" dirty="0" smtClean="0">
                  <a:latin typeface="微软雅黑" pitchFamily="34" charset="-122"/>
                  <a:ea typeface="微软雅黑" pitchFamily="34" charset="-122"/>
                </a:rPr>
                <a:t>6</a:t>
              </a:r>
            </a:p>
          </p:txBody>
        </p:sp>
      </p:grpSp>
      <p:grpSp>
        <p:nvGrpSpPr>
          <p:cNvPr id="74" name="组合 45"/>
          <p:cNvGrpSpPr/>
          <p:nvPr/>
        </p:nvGrpSpPr>
        <p:grpSpPr>
          <a:xfrm>
            <a:off x="5580112" y="4470211"/>
            <a:ext cx="2232248" cy="432048"/>
            <a:chOff x="1555106" y="2432314"/>
            <a:chExt cx="1229336" cy="783742"/>
          </a:xfrm>
        </p:grpSpPr>
        <p:sp>
          <p:nvSpPr>
            <p:cNvPr id="76" name="矩形 75"/>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sp>
        <p:sp>
          <p:nvSpPr>
            <p:cNvPr id="78" name="矩形 77"/>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algn="ctr"/>
              <a:r>
                <a:rPr lang="zh-CN" altLang="en-US" sz="1200" dirty="0" smtClean="0">
                  <a:latin typeface="微软雅黑" pitchFamily="34" charset="-122"/>
                  <a:ea typeface="微软雅黑" pitchFamily="34" charset="-122"/>
                </a:rPr>
                <a:t>数据部 同事</a:t>
              </a:r>
              <a:r>
                <a:rPr lang="en-US" altLang="zh-CN" sz="1200" dirty="0" smtClean="0">
                  <a:latin typeface="微软雅黑" pitchFamily="34" charset="-122"/>
                  <a:ea typeface="微软雅黑" pitchFamily="34" charset="-122"/>
                </a:rPr>
                <a:t>7</a:t>
              </a:r>
            </a:p>
          </p:txBody>
        </p:sp>
      </p:grpSp>
      <p:grpSp>
        <p:nvGrpSpPr>
          <p:cNvPr id="86" name="组合 49"/>
          <p:cNvGrpSpPr/>
          <p:nvPr/>
        </p:nvGrpSpPr>
        <p:grpSpPr>
          <a:xfrm>
            <a:off x="5580112" y="5805264"/>
            <a:ext cx="2232248" cy="432048"/>
            <a:chOff x="1555106" y="2432314"/>
            <a:chExt cx="1229336" cy="783742"/>
          </a:xfrm>
        </p:grpSpPr>
        <p:sp>
          <p:nvSpPr>
            <p:cNvPr id="87" name="矩形 86"/>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sp>
        <p:sp>
          <p:nvSpPr>
            <p:cNvPr id="88" name="矩形 87"/>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a:r>
                <a:rPr lang="zh-CN" altLang="en-US" sz="1200" dirty="0" smtClean="0">
                  <a:latin typeface="微软雅黑" pitchFamily="34" charset="-122"/>
                  <a:ea typeface="微软雅黑" pitchFamily="34" charset="-122"/>
                </a:rPr>
                <a:t>推广专员 冯宝莹</a:t>
              </a:r>
              <a:endParaRPr lang="zh-CN" altLang="en-US" sz="1200" dirty="0">
                <a:latin typeface="微软雅黑" pitchFamily="34" charset="-122"/>
                <a:ea typeface="微软雅黑" pitchFamily="34" charset="-122"/>
              </a:endParaRPr>
            </a:p>
          </p:txBody>
        </p:sp>
      </p:grpSp>
      <p:grpSp>
        <p:nvGrpSpPr>
          <p:cNvPr id="89" name="组合 49"/>
          <p:cNvGrpSpPr/>
          <p:nvPr/>
        </p:nvGrpSpPr>
        <p:grpSpPr>
          <a:xfrm>
            <a:off x="5580112" y="6309320"/>
            <a:ext cx="2232248" cy="432048"/>
            <a:chOff x="1555106" y="2432314"/>
            <a:chExt cx="1229336" cy="783742"/>
          </a:xfrm>
        </p:grpSpPr>
        <p:sp>
          <p:nvSpPr>
            <p:cNvPr id="90" name="矩形 89"/>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sp>
        <p:sp>
          <p:nvSpPr>
            <p:cNvPr id="91" name="矩形 90"/>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algn="ctr"/>
              <a:r>
                <a:rPr lang="zh-CN" altLang="en-US" sz="1200" dirty="0" smtClean="0">
                  <a:latin typeface="微软雅黑" pitchFamily="34" charset="-122"/>
                  <a:ea typeface="微软雅黑" pitchFamily="34" charset="-122"/>
                </a:rPr>
                <a:t>数据库常规运营管理 同事 </a:t>
              </a:r>
              <a:r>
                <a:rPr lang="en-US" altLang="zh-CN" sz="1200" dirty="0" smtClean="0">
                  <a:latin typeface="微软雅黑" pitchFamily="34" charset="-122"/>
                  <a:ea typeface="微软雅黑" pitchFamily="34" charset="-122"/>
                </a:rPr>
                <a:t>8</a:t>
              </a:r>
              <a:br>
                <a:rPr lang="en-US" altLang="zh-CN" sz="1200" dirty="0" smtClean="0">
                  <a:latin typeface="微软雅黑" pitchFamily="34" charset="-122"/>
                  <a:ea typeface="微软雅黑" pitchFamily="34" charset="-122"/>
                </a:rPr>
              </a:b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新</a:t>
              </a:r>
              <a:r>
                <a:rPr lang="en-US" altLang="zh-CN" sz="1200" dirty="0" smtClean="0">
                  <a:latin typeface="微软雅黑" pitchFamily="34" charset="-122"/>
                  <a:ea typeface="微软雅黑" pitchFamily="34" charset="-122"/>
                </a:rPr>
                <a:t>) </a:t>
              </a:r>
            </a:p>
          </p:txBody>
        </p:sp>
      </p:grpSp>
      <p:grpSp>
        <p:nvGrpSpPr>
          <p:cNvPr id="92" name="组合 33"/>
          <p:cNvGrpSpPr/>
          <p:nvPr/>
        </p:nvGrpSpPr>
        <p:grpSpPr>
          <a:xfrm>
            <a:off x="5580112" y="764704"/>
            <a:ext cx="2232248" cy="432048"/>
            <a:chOff x="1555106" y="2432314"/>
            <a:chExt cx="1229336" cy="783742"/>
          </a:xfrm>
        </p:grpSpPr>
        <p:sp>
          <p:nvSpPr>
            <p:cNvPr id="93" name="矩形 92"/>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sp>
        <p:sp>
          <p:nvSpPr>
            <p:cNvPr id="94" name="矩形 93"/>
            <p:cNvSpPr/>
            <p:nvPr/>
          </p:nvSpPr>
          <p:spPr>
            <a:xfrm>
              <a:off x="1555106" y="2432314"/>
              <a:ext cx="1229336" cy="78374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研究部同事</a:t>
              </a:r>
              <a:r>
                <a:rPr lang="en-US" altLang="zh-CN" sz="1200" kern="1200" dirty="0" smtClean="0">
                  <a:latin typeface="微软雅黑" pitchFamily="34" charset="-122"/>
                  <a:ea typeface="微软雅黑" pitchFamily="34" charset="-122"/>
                </a:rPr>
                <a:t>A (</a:t>
              </a:r>
              <a:r>
                <a:rPr lang="zh-CN" altLang="en-US" sz="1200" kern="1200" dirty="0" smtClean="0">
                  <a:latin typeface="微软雅黑" pitchFamily="34" charset="-122"/>
                  <a:ea typeface="微软雅黑" pitchFamily="34" charset="-122"/>
                </a:rPr>
                <a:t>折旧模型开发</a:t>
              </a:r>
              <a:r>
                <a:rPr lang="en-US" altLang="zh-CN" sz="1200" kern="1200" dirty="0" smtClean="0">
                  <a:latin typeface="微软雅黑" pitchFamily="34" charset="-122"/>
                  <a:ea typeface="微软雅黑" pitchFamily="34" charset="-122"/>
                </a:rPr>
                <a:t>)</a:t>
              </a:r>
              <a:endParaRPr lang="zh-CN" altLang="en-US" sz="1200" kern="1200" dirty="0">
                <a:latin typeface="微软雅黑" pitchFamily="34" charset="-122"/>
                <a:ea typeface="微软雅黑" pitchFamily="34" charset="-122"/>
              </a:endParaRPr>
            </a:p>
          </p:txBody>
        </p:sp>
      </p:grpSp>
      <p:cxnSp>
        <p:nvCxnSpPr>
          <p:cNvPr id="108" name="直接连接符 107"/>
          <p:cNvCxnSpPr/>
          <p:nvPr/>
        </p:nvCxnSpPr>
        <p:spPr>
          <a:xfrm>
            <a:off x="2699792" y="5373216"/>
            <a:ext cx="1404217" cy="39"/>
          </a:xfrm>
          <a:prstGeom prst="line">
            <a:avLst/>
          </a:prstGeom>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2699792" y="4437112"/>
            <a:ext cx="1404217" cy="39"/>
          </a:xfrm>
          <a:prstGeom prst="line">
            <a:avLst/>
          </a:prstGeom>
        </p:spPr>
        <p:style>
          <a:lnRef idx="1">
            <a:schemeClr val="dk1"/>
          </a:lnRef>
          <a:fillRef idx="0">
            <a:schemeClr val="dk1"/>
          </a:fillRef>
          <a:effectRef idx="0">
            <a:schemeClr val="dk1"/>
          </a:effectRef>
          <a:fontRef idx="minor">
            <a:schemeClr val="tx1"/>
          </a:fontRef>
        </p:style>
      </p:cxnSp>
      <p:cxnSp>
        <p:nvCxnSpPr>
          <p:cNvPr id="121" name="直接连接符 120"/>
          <p:cNvCxnSpPr/>
          <p:nvPr/>
        </p:nvCxnSpPr>
        <p:spPr>
          <a:xfrm>
            <a:off x="3851920" y="2492896"/>
            <a:ext cx="144016" cy="0"/>
          </a:xfrm>
          <a:prstGeom prst="line">
            <a:avLst/>
          </a:prstGeom>
        </p:spPr>
        <p:style>
          <a:lnRef idx="1">
            <a:schemeClr val="dk1"/>
          </a:lnRef>
          <a:fillRef idx="0">
            <a:schemeClr val="dk1"/>
          </a:fillRef>
          <a:effectRef idx="0">
            <a:schemeClr val="dk1"/>
          </a:effectRef>
          <a:fontRef idx="minor">
            <a:schemeClr val="tx1"/>
          </a:fontRef>
        </p:style>
      </p:cxnSp>
      <p:cxnSp>
        <p:nvCxnSpPr>
          <p:cNvPr id="126" name="直接连接符 125"/>
          <p:cNvCxnSpPr/>
          <p:nvPr/>
        </p:nvCxnSpPr>
        <p:spPr>
          <a:xfrm flipV="1">
            <a:off x="3995936" y="1628800"/>
            <a:ext cx="0" cy="1944216"/>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omputer 1"/>
          <p:cNvPicPr>
            <a:picLocks noChangeAspect="1" noChangeArrowheads="1"/>
          </p:cNvPicPr>
          <p:nvPr/>
        </p:nvPicPr>
        <p:blipFill>
          <a:blip r:embed="rId2" cstate="print"/>
          <a:srcRect/>
          <a:stretch>
            <a:fillRect/>
          </a:stretch>
        </p:blipFill>
        <p:spPr bwMode="auto">
          <a:xfrm>
            <a:off x="0" y="1357313"/>
            <a:ext cx="3878263" cy="5500687"/>
          </a:xfrm>
          <a:prstGeom prst="rect">
            <a:avLst/>
          </a:prstGeom>
          <a:noFill/>
          <a:ln w="9525">
            <a:noFill/>
            <a:miter lim="800000"/>
            <a:headEnd/>
            <a:tailEnd/>
          </a:ln>
        </p:spPr>
      </p:pic>
      <p:sp>
        <p:nvSpPr>
          <p:cNvPr id="6" name="标题 3"/>
          <p:cNvSpPr txBox="1">
            <a:spLocks/>
          </p:cNvSpPr>
          <p:nvPr/>
        </p:nvSpPr>
        <p:spPr>
          <a:xfrm>
            <a:off x="2006356" y="2761171"/>
            <a:ext cx="3429024" cy="42862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lvl="0" algn="ctr">
              <a:spcBef>
                <a:spcPct val="0"/>
              </a:spcBef>
            </a:pPr>
            <a:endParaRPr lang="zh-CN" altLang="en-US" sz="2200" dirty="0" smtClean="0">
              <a:solidFill>
                <a:schemeClr val="bg1"/>
              </a:solidFill>
              <a:latin typeface="微软雅黑" pitchFamily="34" charset="-122"/>
              <a:ea typeface="微软雅黑" pitchFamily="34" charset="-122"/>
            </a:endParaRPr>
          </a:p>
        </p:txBody>
      </p:sp>
      <p:sp>
        <p:nvSpPr>
          <p:cNvPr id="2" name="标题 1"/>
          <p:cNvSpPr>
            <a:spLocks noGrp="1"/>
          </p:cNvSpPr>
          <p:nvPr>
            <p:ph type="title"/>
          </p:nvPr>
        </p:nvSpPr>
        <p:spPr>
          <a:xfrm>
            <a:off x="2000232" y="1285860"/>
            <a:ext cx="5372080" cy="1143000"/>
          </a:xfrm>
        </p:spPr>
        <p:txBody>
          <a:bodyPr>
            <a:normAutofit/>
          </a:bodyPr>
          <a:lstStyle/>
          <a:p>
            <a:r>
              <a:rPr lang="zh-CN" altLang="en-US" sz="2600" dirty="0" smtClean="0"/>
              <a:t>目录</a:t>
            </a:r>
            <a:endParaRPr lang="zh-CN" altLang="en-US" sz="2600" dirty="0"/>
          </a:p>
        </p:txBody>
      </p:sp>
      <p:sp>
        <p:nvSpPr>
          <p:cNvPr id="5" name="副标题 2"/>
          <p:cNvSpPr txBox="1">
            <a:spLocks/>
          </p:cNvSpPr>
          <p:nvPr/>
        </p:nvSpPr>
        <p:spPr>
          <a:xfrm>
            <a:off x="2285984" y="2357430"/>
            <a:ext cx="6500858" cy="250033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2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 项目背景</a:t>
            </a:r>
            <a:endParaRPr kumimoji="0" lang="en-US" altLang="zh-CN" sz="220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 产品定义及内容架构</a:t>
            </a:r>
            <a:endParaRPr kumimoji="0" lang="en-US" altLang="zh-CN" sz="22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 产品开发日程计划</a:t>
            </a:r>
            <a:endParaRPr kumimoji="0" lang="en-US" altLang="zh-CN" sz="22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 项目团队及职责</a:t>
            </a:r>
            <a:endParaRPr kumimoji="0" lang="en-US" altLang="zh-CN" sz="22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 成本预算</a:t>
            </a:r>
            <a:endParaRPr kumimoji="0" lang="en-US" altLang="zh-CN" sz="22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539552" y="1124744"/>
          <a:ext cx="8136904" cy="5031797"/>
        </p:xfrm>
        <a:graphic>
          <a:graphicData uri="http://schemas.openxmlformats.org/drawingml/2006/table">
            <a:tbl>
              <a:tblPr/>
              <a:tblGrid>
                <a:gridCol w="1632089"/>
                <a:gridCol w="1541853"/>
                <a:gridCol w="3330873"/>
                <a:gridCol w="1632089"/>
              </a:tblGrid>
              <a:tr h="519447">
                <a:tc>
                  <a:txBody>
                    <a:bodyPr/>
                    <a:lstStyle/>
                    <a:p>
                      <a:pPr algn="ctr" rtl="0" fontAlgn="ctr">
                        <a:lnSpc>
                          <a:spcPts val="1320"/>
                        </a:lnSpc>
                      </a:pPr>
                      <a:r>
                        <a:rPr lang="zh-CN" altLang="en-US" sz="1100" b="1" i="0" u="none" strike="noStrike" dirty="0">
                          <a:solidFill>
                            <a:srgbClr val="FFFFFF"/>
                          </a:solidFill>
                          <a:latin typeface="微软雅黑" pitchFamily="34" charset="-122"/>
                          <a:ea typeface="微软雅黑" pitchFamily="34" charset="-122"/>
                        </a:rPr>
                        <a:t>部门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002060"/>
                    </a:solidFill>
                  </a:tcPr>
                </a:tc>
                <a:tc>
                  <a:txBody>
                    <a:bodyPr/>
                    <a:lstStyle/>
                    <a:p>
                      <a:pPr algn="ctr" rtl="0" fontAlgn="ctr">
                        <a:lnSpc>
                          <a:spcPts val="1320"/>
                        </a:lnSpc>
                      </a:pPr>
                      <a:r>
                        <a:rPr lang="zh-CN" altLang="en-US" sz="1100" b="1" i="0" u="none" strike="noStrike">
                          <a:solidFill>
                            <a:srgbClr val="FFFFFF"/>
                          </a:solidFill>
                          <a:latin typeface="微软雅黑" pitchFamily="34" charset="-122"/>
                          <a:ea typeface="微软雅黑" pitchFamily="34" charset="-122"/>
                        </a:rPr>
                        <a:t>姓名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002060"/>
                    </a:solidFill>
                  </a:tcPr>
                </a:tc>
                <a:tc>
                  <a:txBody>
                    <a:bodyPr/>
                    <a:lstStyle/>
                    <a:p>
                      <a:pPr algn="ctr" rtl="0" fontAlgn="ctr">
                        <a:lnSpc>
                          <a:spcPts val="1320"/>
                        </a:lnSpc>
                      </a:pPr>
                      <a:r>
                        <a:rPr lang="zh-CN" altLang="en-US" sz="1100" b="1" i="0" u="none" strike="noStrike">
                          <a:solidFill>
                            <a:srgbClr val="FFFFFF"/>
                          </a:solidFill>
                          <a:latin typeface="微软雅黑" pitchFamily="34" charset="-122"/>
                          <a:ea typeface="微软雅黑" pitchFamily="34" charset="-122"/>
                        </a:rPr>
                        <a:t>职责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002060"/>
                    </a:solidFill>
                  </a:tcPr>
                </a:tc>
                <a:tc>
                  <a:txBody>
                    <a:bodyPr/>
                    <a:lstStyle/>
                    <a:p>
                      <a:pPr algn="ctr" rtl="0" fontAlgn="ctr">
                        <a:lnSpc>
                          <a:spcPts val="1320"/>
                        </a:lnSpc>
                      </a:pPr>
                      <a:r>
                        <a:rPr lang="zh-CN" altLang="en-US" sz="1100" b="1" i="0" u="none" strike="noStrike">
                          <a:solidFill>
                            <a:srgbClr val="FFFFFF"/>
                          </a:solidFill>
                          <a:latin typeface="微软雅黑" pitchFamily="34" charset="-122"/>
                          <a:ea typeface="微软雅黑" pitchFamily="34" charset="-122"/>
                        </a:rPr>
                        <a:t>到位时间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002060"/>
                    </a:solidFill>
                  </a:tcPr>
                </a:tc>
              </a:tr>
              <a:tr h="250572">
                <a:tc>
                  <a:txBody>
                    <a:bodyPr/>
                    <a:lstStyle/>
                    <a:p>
                      <a:pPr algn="ctr" rtl="0" fontAlgn="ctr">
                        <a:lnSpc>
                          <a:spcPts val="1320"/>
                        </a:lnSpc>
                      </a:pPr>
                      <a:r>
                        <a:rPr lang="zh-CN" altLang="en-US" sz="1100" b="0" i="0" u="none" strike="noStrike">
                          <a:solidFill>
                            <a:srgbClr val="000000"/>
                          </a:solidFill>
                          <a:latin typeface="微软雅黑" pitchFamily="34" charset="-122"/>
                          <a:ea typeface="微软雅黑" pitchFamily="34" charset="-122"/>
                        </a:rPr>
                        <a:t>总经办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zh-CN" altLang="en-US" sz="1100" b="0" i="0" u="none" strike="noStrike">
                          <a:solidFill>
                            <a:srgbClr val="000000"/>
                          </a:solidFill>
                          <a:latin typeface="微软雅黑" pitchFamily="34" charset="-122"/>
                          <a:ea typeface="微软雅黑" pitchFamily="34" charset="-122"/>
                        </a:rPr>
                        <a:t>梁维新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rtl="0" fontAlgn="ctr">
                        <a:lnSpc>
                          <a:spcPts val="1320"/>
                        </a:lnSpc>
                      </a:pPr>
                      <a:r>
                        <a:rPr lang="zh-CN" altLang="en-US" sz="1100" b="0" i="0" u="none" strike="noStrike">
                          <a:solidFill>
                            <a:srgbClr val="000000"/>
                          </a:solidFill>
                          <a:latin typeface="微软雅黑" pitchFamily="34" charset="-122"/>
                          <a:ea typeface="微软雅黑" pitchFamily="34" charset="-122"/>
                        </a:rPr>
                        <a:t>总计划及各阶段计划审批、决策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fontAlgn="ctr">
                        <a:lnSpc>
                          <a:spcPts val="1320"/>
                        </a:lnSpc>
                      </a:pPr>
                      <a:r>
                        <a:rPr lang="zh-CN" altLang="en-US" sz="1100" b="0" i="0" u="none" strike="noStrike">
                          <a:solidFill>
                            <a:srgbClr val="000000"/>
                          </a:solidFill>
                          <a:latin typeface="微软雅黑" pitchFamily="34" charset="-122"/>
                          <a:ea typeface="微软雅黑" pitchFamily="34" charset="-122"/>
                        </a:rPr>
                        <a:t>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65314">
                <a:tc>
                  <a:txBody>
                    <a:bodyPr/>
                    <a:lstStyle/>
                    <a:p>
                      <a:pPr algn="ctr" rtl="0" fontAlgn="ctr">
                        <a:lnSpc>
                          <a:spcPts val="1320"/>
                        </a:lnSpc>
                      </a:pPr>
                      <a:r>
                        <a:rPr lang="zh-CN" altLang="en-US" sz="1100" b="0" i="0" u="none" strike="noStrike" dirty="0">
                          <a:solidFill>
                            <a:srgbClr val="000000"/>
                          </a:solidFill>
                          <a:latin typeface="微软雅黑" pitchFamily="34" charset="-122"/>
                          <a:ea typeface="微软雅黑" pitchFamily="34" charset="-122"/>
                        </a:rPr>
                        <a:t>总经办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zh-CN" altLang="en-US" sz="1100" b="0" i="0" u="none" strike="noStrike">
                          <a:solidFill>
                            <a:srgbClr val="000000"/>
                          </a:solidFill>
                          <a:latin typeface="微软雅黑" pitchFamily="34" charset="-122"/>
                          <a:ea typeface="微软雅黑" pitchFamily="34" charset="-122"/>
                        </a:rPr>
                        <a:t>邹颖欣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rtl="0" fontAlgn="ctr">
                        <a:lnSpc>
                          <a:spcPts val="1320"/>
                        </a:lnSpc>
                      </a:pPr>
                      <a:r>
                        <a:rPr lang="zh-CN" altLang="en-US" sz="1100" b="0" i="0" u="none" strike="noStrike">
                          <a:solidFill>
                            <a:srgbClr val="000000"/>
                          </a:solidFill>
                          <a:latin typeface="微软雅黑" pitchFamily="34" charset="-122"/>
                          <a:ea typeface="微软雅黑" pitchFamily="34" charset="-122"/>
                        </a:rPr>
                        <a:t>协调各部门资源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fontAlgn="ctr">
                        <a:lnSpc>
                          <a:spcPts val="1320"/>
                        </a:lnSpc>
                      </a:pPr>
                      <a:r>
                        <a:rPr lang="zh-CN" altLang="en-US" sz="1100" b="0" i="0" u="none" strike="noStrike">
                          <a:solidFill>
                            <a:srgbClr val="000000"/>
                          </a:solidFill>
                          <a:latin typeface="微软雅黑" pitchFamily="34" charset="-122"/>
                          <a:ea typeface="微软雅黑" pitchFamily="34" charset="-122"/>
                        </a:rPr>
                        <a:t>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87829">
                <a:tc>
                  <a:txBody>
                    <a:bodyPr/>
                    <a:lstStyle/>
                    <a:p>
                      <a:pPr algn="ctr" rtl="0" fontAlgn="ctr">
                        <a:lnSpc>
                          <a:spcPts val="1320"/>
                        </a:lnSpc>
                      </a:pPr>
                      <a:r>
                        <a:rPr lang="zh-CN" altLang="en-US" sz="1100" b="0" i="0" u="none" strike="noStrike" dirty="0" smtClean="0">
                          <a:solidFill>
                            <a:srgbClr val="000000"/>
                          </a:solidFill>
                          <a:latin typeface="微软雅黑" pitchFamily="34" charset="-122"/>
                          <a:ea typeface="微软雅黑" pitchFamily="34" charset="-122"/>
                        </a:rPr>
                        <a:t>研究部</a:t>
                      </a:r>
                      <a:endParaRPr lang="zh-CN" altLang="en-US"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zh-CN" altLang="en-US" sz="1100" b="0" i="0" u="none" strike="noStrike">
                          <a:solidFill>
                            <a:srgbClr val="000000"/>
                          </a:solidFill>
                          <a:latin typeface="微软雅黑" pitchFamily="34" charset="-122"/>
                          <a:ea typeface="微软雅黑" pitchFamily="34" charset="-122"/>
                        </a:rPr>
                        <a:t>陈延伟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rtl="0" fontAlgn="ctr">
                        <a:lnSpc>
                          <a:spcPts val="1320"/>
                        </a:lnSpc>
                      </a:pPr>
                      <a:r>
                        <a:rPr lang="en-US" altLang="zh-CN" sz="1100" b="0" i="0" u="none" strike="noStrike" dirty="0">
                          <a:solidFill>
                            <a:srgbClr val="000000"/>
                          </a:solidFill>
                          <a:latin typeface="微软雅黑" pitchFamily="34" charset="-122"/>
                          <a:ea typeface="微软雅黑" pitchFamily="34" charset="-122"/>
                        </a:rPr>
                        <a:t>1)</a:t>
                      </a:r>
                      <a:r>
                        <a:rPr lang="zh-CN" altLang="en-US" sz="1100" b="0" i="0" u="none" strike="noStrike" dirty="0">
                          <a:solidFill>
                            <a:srgbClr val="000000"/>
                          </a:solidFill>
                          <a:latin typeface="微软雅黑" pitchFamily="34" charset="-122"/>
                          <a:ea typeface="微软雅黑" pitchFamily="34" charset="-122"/>
                        </a:rPr>
                        <a:t>统筹构建车型折旧估值模型</a:t>
                      </a:r>
                      <a:br>
                        <a:rPr lang="zh-CN" altLang="en-US" sz="1100" b="0" i="0" u="none" strike="noStrike" dirty="0">
                          <a:solidFill>
                            <a:srgbClr val="000000"/>
                          </a:solidFill>
                          <a:latin typeface="微软雅黑" pitchFamily="34" charset="-122"/>
                          <a:ea typeface="微软雅黑" pitchFamily="34" charset="-122"/>
                        </a:rPr>
                      </a:br>
                      <a:r>
                        <a:rPr lang="en-US" altLang="zh-CN" sz="1100" b="0" i="0" u="none" strike="noStrike" dirty="0">
                          <a:solidFill>
                            <a:srgbClr val="000000"/>
                          </a:solidFill>
                          <a:latin typeface="微软雅黑" pitchFamily="34" charset="-122"/>
                          <a:ea typeface="微软雅黑" pitchFamily="34" charset="-122"/>
                        </a:rPr>
                        <a:t>2)</a:t>
                      </a:r>
                      <a:r>
                        <a:rPr lang="zh-CN" altLang="en-US" sz="1100" b="0" i="0" u="none" strike="noStrike" dirty="0">
                          <a:solidFill>
                            <a:srgbClr val="000000"/>
                          </a:solidFill>
                          <a:latin typeface="微软雅黑" pitchFamily="34" charset="-122"/>
                          <a:ea typeface="微软雅黑" pitchFamily="34" charset="-122"/>
                        </a:rPr>
                        <a:t>提供数据研究处理指导经验及建议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fontAlgn="ctr">
                        <a:lnSpc>
                          <a:spcPts val="1320"/>
                        </a:lnSpc>
                      </a:pPr>
                      <a:r>
                        <a:rPr lang="zh-CN" altLang="en-US" sz="1100" b="0" i="0" u="none" strike="noStrike">
                          <a:solidFill>
                            <a:srgbClr val="000000"/>
                          </a:solidFill>
                          <a:latin typeface="微软雅黑" pitchFamily="34" charset="-122"/>
                          <a:ea typeface="微软雅黑" pitchFamily="34" charset="-122"/>
                        </a:rPr>
                        <a:t>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61257">
                <a:tc>
                  <a:txBody>
                    <a:bodyPr/>
                    <a:lstStyle/>
                    <a:p>
                      <a:pPr algn="ctr" rtl="0" fontAlgn="ctr">
                        <a:lnSpc>
                          <a:spcPts val="1320"/>
                        </a:lnSpc>
                      </a:pPr>
                      <a:r>
                        <a:rPr lang="en-US" sz="1100" b="0" i="0" u="none" strike="noStrike">
                          <a:solidFill>
                            <a:srgbClr val="000000"/>
                          </a:solidFill>
                          <a:latin typeface="微软雅黑" pitchFamily="34" charset="-122"/>
                          <a:ea typeface="微软雅黑" pitchFamily="34" charset="-122"/>
                        </a:rPr>
                        <a:t>IT</a:t>
                      </a:r>
                      <a:r>
                        <a:rPr lang="zh-CN" altLang="en-US" sz="1100" b="0" i="0" u="none" strike="noStrike">
                          <a:solidFill>
                            <a:srgbClr val="000000"/>
                          </a:solidFill>
                          <a:latin typeface="微软雅黑" pitchFamily="34" charset="-122"/>
                          <a:ea typeface="微软雅黑" pitchFamily="34" charset="-122"/>
                        </a:rPr>
                        <a:t>部</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zh-CN" altLang="en-US" sz="1100" b="0" i="0" u="none" strike="noStrike">
                          <a:solidFill>
                            <a:srgbClr val="000000"/>
                          </a:solidFill>
                          <a:latin typeface="微软雅黑" pitchFamily="34" charset="-122"/>
                          <a:ea typeface="微软雅黑" pitchFamily="34" charset="-122"/>
                        </a:rPr>
                        <a:t>梁欣荣</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rtl="0" fontAlgn="ctr">
                        <a:lnSpc>
                          <a:spcPts val="1320"/>
                        </a:lnSpc>
                      </a:pPr>
                      <a:r>
                        <a:rPr lang="zh-CN" altLang="en-US" sz="1100" b="0" i="0" u="none" strike="noStrike">
                          <a:solidFill>
                            <a:srgbClr val="000000"/>
                          </a:solidFill>
                          <a:latin typeface="微软雅黑" pitchFamily="34" charset="-122"/>
                          <a:ea typeface="微软雅黑" pitchFamily="34" charset="-122"/>
                        </a:rPr>
                        <a:t>统筹安排各板块计算模块及整体数据库系统开发</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fontAlgn="ctr">
                        <a:lnSpc>
                          <a:spcPts val="1320"/>
                        </a:lnSpc>
                      </a:pPr>
                      <a:r>
                        <a:rPr lang="zh-CN" altLang="en-US" sz="1100" b="0" i="0" u="none" strike="noStrike">
                          <a:solidFill>
                            <a:srgbClr val="000000"/>
                          </a:solidFill>
                          <a:latin typeface="微软雅黑" pitchFamily="34" charset="-122"/>
                          <a:ea typeface="微软雅黑" pitchFamily="34" charset="-122"/>
                        </a:rPr>
                        <a:t>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31805">
                <a:tc>
                  <a:txBody>
                    <a:bodyPr/>
                    <a:lstStyle/>
                    <a:p>
                      <a:pPr algn="ctr" rtl="0" fontAlgn="ctr">
                        <a:lnSpc>
                          <a:spcPts val="1320"/>
                        </a:lnSpc>
                      </a:pPr>
                      <a:r>
                        <a:rPr lang="zh-CN" altLang="en-US" sz="1100" b="0" i="0" u="none" strike="noStrike" dirty="0">
                          <a:solidFill>
                            <a:srgbClr val="000000"/>
                          </a:solidFill>
                          <a:latin typeface="微软雅黑" pitchFamily="34" charset="-122"/>
                          <a:ea typeface="微软雅黑" pitchFamily="34" charset="-122"/>
                        </a:rPr>
                        <a:t>业务创新部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C000"/>
                    </a:solidFill>
                  </a:tcPr>
                </a:tc>
                <a:tc>
                  <a:txBody>
                    <a:bodyPr/>
                    <a:lstStyle/>
                    <a:p>
                      <a:pPr algn="ctr" rtl="0" fontAlgn="ctr">
                        <a:lnSpc>
                          <a:spcPts val="1320"/>
                        </a:lnSpc>
                      </a:pPr>
                      <a:r>
                        <a:rPr lang="zh-CN" altLang="en-US" sz="1100" b="0" i="0" u="none" strike="noStrike">
                          <a:solidFill>
                            <a:srgbClr val="000000"/>
                          </a:solidFill>
                          <a:latin typeface="微软雅黑" pitchFamily="34" charset="-122"/>
                          <a:ea typeface="微软雅黑" pitchFamily="34" charset="-122"/>
                        </a:rPr>
                        <a:t>黄润浏</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C000"/>
                    </a:solidFill>
                  </a:tcPr>
                </a:tc>
                <a:tc>
                  <a:txBody>
                    <a:bodyPr/>
                    <a:lstStyle/>
                    <a:p>
                      <a:pPr algn="l" rtl="0" fontAlgn="ctr">
                        <a:lnSpc>
                          <a:spcPts val="1320"/>
                        </a:lnSpc>
                      </a:pPr>
                      <a:r>
                        <a:rPr lang="zh-CN" altLang="en-US" sz="1100" b="0" i="0" u="none" strike="noStrike">
                          <a:solidFill>
                            <a:srgbClr val="000000"/>
                          </a:solidFill>
                          <a:latin typeface="微软雅黑" pitchFamily="34" charset="-122"/>
                          <a:ea typeface="微软雅黑" pitchFamily="34" charset="-122"/>
                        </a:rPr>
                        <a:t>统筹项目计划，管理项目进程，对此项目负全责</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C000"/>
                    </a:solidFill>
                  </a:tcPr>
                </a:tc>
                <a:tc>
                  <a:txBody>
                    <a:bodyPr/>
                    <a:lstStyle/>
                    <a:p>
                      <a:pPr algn="ctr" fontAlgn="ctr">
                        <a:lnSpc>
                          <a:spcPts val="1320"/>
                        </a:lnSpc>
                      </a:pPr>
                      <a:r>
                        <a:rPr lang="zh-CN" altLang="en-US" sz="1100" b="0" i="0" u="none" strike="noStrike">
                          <a:solidFill>
                            <a:srgbClr val="000000"/>
                          </a:solidFill>
                          <a:latin typeface="微软雅黑" pitchFamily="34" charset="-122"/>
                          <a:ea typeface="微软雅黑" pitchFamily="34" charset="-122"/>
                        </a:rPr>
                        <a:t>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C000"/>
                    </a:solidFill>
                  </a:tcPr>
                </a:tc>
              </a:tr>
              <a:tr h="299634">
                <a:tc>
                  <a:txBody>
                    <a:bodyPr/>
                    <a:lstStyle/>
                    <a:p>
                      <a:pPr algn="ctr" rtl="0" fontAlgn="ctr">
                        <a:lnSpc>
                          <a:spcPts val="1320"/>
                        </a:lnSpc>
                      </a:pPr>
                      <a:r>
                        <a:rPr lang="zh-CN" altLang="en-US" sz="1100" b="0" i="0" u="none" strike="noStrike" dirty="0" smtClean="0">
                          <a:solidFill>
                            <a:srgbClr val="000000"/>
                          </a:solidFill>
                          <a:latin typeface="微软雅黑" pitchFamily="34" charset="-122"/>
                          <a:ea typeface="微软雅黑" pitchFamily="34" charset="-122"/>
                        </a:rPr>
                        <a:t>研究部</a:t>
                      </a:r>
                      <a:endParaRPr lang="zh-CN" altLang="en-US"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zh-CN" altLang="en-US" sz="1100" kern="1200" dirty="0" smtClean="0">
                          <a:latin typeface="微软雅黑" pitchFamily="34" charset="-122"/>
                          <a:ea typeface="微软雅黑" pitchFamily="34" charset="-122"/>
                        </a:rPr>
                        <a:t>研究部同事</a:t>
                      </a:r>
                      <a:r>
                        <a:rPr lang="en-US" altLang="zh-CN" sz="1100" kern="1200" dirty="0" smtClean="0">
                          <a:latin typeface="微软雅黑" pitchFamily="34" charset="-122"/>
                          <a:ea typeface="微软雅黑" pitchFamily="34" charset="-122"/>
                        </a:rPr>
                        <a:t>A </a:t>
                      </a:r>
                      <a:endParaRPr lang="en-US" altLang="zh-CN"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rtl="0" fontAlgn="ctr">
                        <a:lnSpc>
                          <a:spcPts val="1320"/>
                        </a:lnSpc>
                      </a:pPr>
                      <a:r>
                        <a:rPr lang="en-US" altLang="zh-CN" sz="1100" b="0" i="0" u="none" strike="noStrike" dirty="0" smtClean="0">
                          <a:solidFill>
                            <a:srgbClr val="000000"/>
                          </a:solidFill>
                          <a:latin typeface="微软雅黑" pitchFamily="34" charset="-122"/>
                          <a:ea typeface="微软雅黑" pitchFamily="34" charset="-122"/>
                        </a:rPr>
                        <a:t>  </a:t>
                      </a:r>
                      <a:r>
                        <a:rPr lang="zh-CN" altLang="en-US" sz="1100" b="0" i="0" u="none" strike="noStrike" dirty="0" smtClean="0">
                          <a:solidFill>
                            <a:srgbClr val="000000"/>
                          </a:solidFill>
                          <a:latin typeface="微软雅黑" pitchFamily="34" charset="-122"/>
                          <a:ea typeface="微软雅黑" pitchFamily="34" charset="-122"/>
                        </a:rPr>
                        <a:t>折旧模型的研究、开发、构建</a:t>
                      </a:r>
                      <a:endParaRPr lang="en-US" altLang="zh-CN"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endParaRPr lang="zh-CN" altLang="en-US"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47356">
                <a:tc rowSpan="2">
                  <a:txBody>
                    <a:bodyPr/>
                    <a:lstStyle/>
                    <a:p>
                      <a:pPr algn="ctr" rtl="0" fontAlgn="ctr">
                        <a:lnSpc>
                          <a:spcPts val="1320"/>
                        </a:lnSpc>
                      </a:pPr>
                      <a:r>
                        <a:rPr lang="zh-CN" altLang="en-US" sz="1100" b="0" i="0" u="none" strike="noStrike" dirty="0">
                          <a:solidFill>
                            <a:srgbClr val="000000"/>
                          </a:solidFill>
                          <a:latin typeface="微软雅黑" pitchFamily="34" charset="-122"/>
                          <a:ea typeface="微软雅黑" pitchFamily="34" charset="-122"/>
                        </a:rPr>
                        <a:t>信息部</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rowSpan="2">
                  <a:txBody>
                    <a:bodyPr/>
                    <a:lstStyle/>
                    <a:p>
                      <a:pPr algn="ctr" rtl="0" fontAlgn="ctr">
                        <a:lnSpc>
                          <a:spcPts val="1320"/>
                        </a:lnSpc>
                      </a:pPr>
                      <a:r>
                        <a:rPr lang="zh-CN" altLang="en-US" sz="1100" b="0" i="0" u="none" strike="noStrike" dirty="0">
                          <a:solidFill>
                            <a:srgbClr val="000000"/>
                          </a:solidFill>
                          <a:latin typeface="微软雅黑" pitchFamily="34" charset="-122"/>
                          <a:ea typeface="微软雅黑" pitchFamily="34" charset="-122"/>
                        </a:rPr>
                        <a:t>收集科同事</a:t>
                      </a:r>
                      <a:r>
                        <a:rPr lang="en-US" altLang="zh-CN" sz="1100" b="0" i="0" u="none" strike="noStrike" dirty="0">
                          <a:solidFill>
                            <a:srgbClr val="000000"/>
                          </a:solidFill>
                          <a:latin typeface="微软雅黑" pitchFamily="34" charset="-122"/>
                          <a:ea typeface="微软雅黑" pitchFamily="34" charset="-122"/>
                        </a:rPr>
                        <a:t>1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rowSpan="2">
                  <a:txBody>
                    <a:bodyPr/>
                    <a:lstStyle/>
                    <a:p>
                      <a:pPr algn="l" rtl="0" fontAlgn="ctr">
                        <a:lnSpc>
                          <a:spcPts val="1320"/>
                        </a:lnSpc>
                      </a:pPr>
                      <a:r>
                        <a:rPr lang="zh-CN" altLang="en-US" sz="1100" b="0" i="0" u="none" strike="noStrike" dirty="0" smtClean="0">
                          <a:solidFill>
                            <a:srgbClr val="000000"/>
                          </a:solidFill>
                          <a:latin typeface="微软雅黑" pitchFamily="34" charset="-122"/>
                          <a:ea typeface="微软雅黑" pitchFamily="34" charset="-122"/>
                        </a:rPr>
                        <a:t>参与维修</a:t>
                      </a:r>
                      <a:r>
                        <a:rPr lang="zh-CN" altLang="en-US" sz="1100" b="0" i="0" u="none" strike="noStrike" dirty="0">
                          <a:solidFill>
                            <a:srgbClr val="000000"/>
                          </a:solidFill>
                          <a:latin typeface="微软雅黑" pitchFamily="34" charset="-122"/>
                          <a:ea typeface="微软雅黑" pitchFamily="34" charset="-122"/>
                        </a:rPr>
                        <a:t>、保养维护三领域数据研究前期调研，提供相关帮助</a:t>
                      </a:r>
                      <a:r>
                        <a:rPr lang="en-US" altLang="zh-CN" sz="1100" b="0" i="0" u="none" strike="noStrike" dirty="0">
                          <a:solidFill>
                            <a:srgbClr val="000000"/>
                          </a:solidFill>
                          <a:latin typeface="微软雅黑" pitchFamily="34" charset="-122"/>
                          <a:ea typeface="微软雅黑" pitchFamily="34" charset="-122"/>
                        </a:rPr>
                        <a:t>(</a:t>
                      </a:r>
                      <a:r>
                        <a:rPr lang="zh-CN" altLang="en-US" sz="1100" b="0" i="0" u="none" strike="noStrike" dirty="0">
                          <a:solidFill>
                            <a:srgbClr val="000000"/>
                          </a:solidFill>
                          <a:latin typeface="微软雅黑" pitchFamily="34" charset="-122"/>
                          <a:ea typeface="微软雅黑" pitchFamily="34" charset="-122"/>
                        </a:rPr>
                        <a:t>需有数据采集及处理经验</a:t>
                      </a:r>
                      <a:r>
                        <a:rPr lang="en-US" altLang="zh-CN" sz="1100" b="0" i="0" u="none" strike="noStrike" dirty="0">
                          <a:solidFill>
                            <a:srgbClr val="000000"/>
                          </a:solidFill>
                          <a:latin typeface="微软雅黑" pitchFamily="34" charset="-122"/>
                          <a:ea typeface="微软雅黑" pitchFamily="34" charset="-122"/>
                        </a:rPr>
                        <a:t>)</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en-US" altLang="zh-CN" sz="1100" b="0" i="0" u="none" strike="noStrike" dirty="0" smtClean="0">
                          <a:solidFill>
                            <a:srgbClr val="000000"/>
                          </a:solidFill>
                          <a:latin typeface="微软雅黑" pitchFamily="34" charset="-122"/>
                          <a:ea typeface="微软雅黑" pitchFamily="34" charset="-122"/>
                        </a:rPr>
                        <a:t>4</a:t>
                      </a:r>
                      <a:r>
                        <a:rPr lang="zh-CN" altLang="en-US" sz="1100" b="0" i="0" u="none" strike="noStrike" dirty="0" smtClean="0">
                          <a:solidFill>
                            <a:srgbClr val="000000"/>
                          </a:solidFill>
                          <a:latin typeface="微软雅黑" pitchFamily="34" charset="-122"/>
                          <a:ea typeface="微软雅黑" pitchFamily="34" charset="-122"/>
                        </a:rPr>
                        <a:t>月</a:t>
                      </a:r>
                      <a:r>
                        <a:rPr lang="en-US" altLang="zh-CN" sz="1100" b="0" i="0" u="none" strike="noStrike" dirty="0" smtClean="0">
                          <a:solidFill>
                            <a:srgbClr val="000000"/>
                          </a:solidFill>
                          <a:latin typeface="微软雅黑" pitchFamily="34" charset="-122"/>
                          <a:ea typeface="微软雅黑" pitchFamily="34" charset="-122"/>
                        </a:rPr>
                        <a:t>9</a:t>
                      </a:r>
                      <a:r>
                        <a:rPr lang="zh-CN" altLang="en-US" sz="1100" b="0" i="0" u="none" strike="noStrike" dirty="0" smtClean="0">
                          <a:solidFill>
                            <a:srgbClr val="000000"/>
                          </a:solidFill>
                          <a:latin typeface="微软雅黑" pitchFamily="34" charset="-122"/>
                          <a:ea typeface="微软雅黑" pitchFamily="34" charset="-122"/>
                        </a:rPr>
                        <a:t>日</a:t>
                      </a:r>
                      <a:r>
                        <a:rPr lang="en-US" altLang="zh-CN" sz="1100" b="0" i="0" u="none" strike="noStrike" dirty="0" smtClean="0">
                          <a:solidFill>
                            <a:srgbClr val="000000"/>
                          </a:solidFill>
                          <a:latin typeface="微软雅黑" pitchFamily="34" charset="-122"/>
                          <a:ea typeface="微软雅黑" pitchFamily="34" charset="-122"/>
                        </a:rPr>
                        <a:t>-5</a:t>
                      </a:r>
                      <a:r>
                        <a:rPr lang="zh-CN" altLang="en-US" sz="1100" b="0" i="0" u="none" strike="noStrike" dirty="0" smtClean="0">
                          <a:solidFill>
                            <a:srgbClr val="000000"/>
                          </a:solidFill>
                          <a:latin typeface="微软雅黑" pitchFamily="34" charset="-122"/>
                          <a:ea typeface="微软雅黑" pitchFamily="34" charset="-122"/>
                        </a:rPr>
                        <a:t>月</a:t>
                      </a:r>
                      <a:r>
                        <a:rPr lang="en-US" altLang="zh-CN" sz="1100" b="0" i="0" u="none" strike="noStrike" dirty="0" smtClean="0">
                          <a:solidFill>
                            <a:srgbClr val="000000"/>
                          </a:solidFill>
                          <a:latin typeface="微软雅黑" pitchFamily="34" charset="-122"/>
                          <a:ea typeface="微软雅黑" pitchFamily="34" charset="-122"/>
                        </a:rPr>
                        <a:t>18</a:t>
                      </a:r>
                      <a:r>
                        <a:rPr lang="zh-CN" altLang="en-US" sz="1100" b="0" i="0" u="none" strike="noStrike" dirty="0" smtClean="0">
                          <a:solidFill>
                            <a:srgbClr val="000000"/>
                          </a:solidFill>
                          <a:latin typeface="微软雅黑" pitchFamily="34" charset="-122"/>
                          <a:ea typeface="微软雅黑" pitchFamily="34" charset="-122"/>
                        </a:rPr>
                        <a:t>日</a:t>
                      </a:r>
                      <a:endParaRPr lang="zh-CN" altLang="en-US"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lnSpc>
                          <a:spcPts val="1320"/>
                        </a:lnSpc>
                      </a:pPr>
                      <a:r>
                        <a:rPr lang="en-US" altLang="zh-CN" sz="1100" b="0" i="0" u="none" strike="noStrike" dirty="0" smtClean="0">
                          <a:solidFill>
                            <a:srgbClr val="000000"/>
                          </a:solidFill>
                          <a:latin typeface="微软雅黑" pitchFamily="34" charset="-122"/>
                          <a:ea typeface="微软雅黑" pitchFamily="34" charset="-122"/>
                        </a:rPr>
                        <a:t>5</a:t>
                      </a:r>
                      <a:r>
                        <a:rPr lang="zh-CN" altLang="en-US" sz="1100" b="0" i="0" u="none" strike="noStrike" dirty="0" smtClean="0">
                          <a:solidFill>
                            <a:srgbClr val="000000"/>
                          </a:solidFill>
                          <a:latin typeface="微软雅黑" pitchFamily="34" charset="-122"/>
                          <a:ea typeface="微软雅黑" pitchFamily="34" charset="-122"/>
                        </a:rPr>
                        <a:t>月</a:t>
                      </a:r>
                      <a:r>
                        <a:rPr lang="en-US" altLang="zh-CN" sz="1100" b="0" i="0" u="none" strike="noStrike" dirty="0" smtClean="0">
                          <a:solidFill>
                            <a:srgbClr val="000000"/>
                          </a:solidFill>
                          <a:latin typeface="微软雅黑" pitchFamily="34" charset="-122"/>
                          <a:ea typeface="微软雅黑" pitchFamily="34" charset="-122"/>
                        </a:rPr>
                        <a:t>18</a:t>
                      </a:r>
                      <a:r>
                        <a:rPr lang="zh-CN" altLang="en-US" sz="1100" b="0" i="0" u="none" strike="noStrike" dirty="0" smtClean="0">
                          <a:solidFill>
                            <a:srgbClr val="000000"/>
                          </a:solidFill>
                          <a:latin typeface="微软雅黑" pitchFamily="34" charset="-122"/>
                          <a:ea typeface="微软雅黑" pitchFamily="34" charset="-122"/>
                        </a:rPr>
                        <a:t>日</a:t>
                      </a:r>
                      <a:r>
                        <a:rPr lang="en-US" altLang="zh-CN" sz="1100" b="0" i="0" u="none" strike="noStrike" dirty="0" smtClean="0">
                          <a:solidFill>
                            <a:srgbClr val="000000"/>
                          </a:solidFill>
                          <a:latin typeface="微软雅黑" pitchFamily="34" charset="-122"/>
                          <a:ea typeface="微软雅黑" pitchFamily="34" charset="-122"/>
                        </a:rPr>
                        <a:t>-</a:t>
                      </a:r>
                      <a:r>
                        <a:rPr lang="en-US" altLang="zh-CN" sz="1100" b="0" i="0" u="none" strike="noStrike" baseline="0" dirty="0" smtClean="0">
                          <a:solidFill>
                            <a:srgbClr val="000000"/>
                          </a:solidFill>
                          <a:latin typeface="微软雅黑" pitchFamily="34" charset="-122"/>
                          <a:ea typeface="微软雅黑" pitchFamily="34" charset="-122"/>
                        </a:rPr>
                        <a:t> </a:t>
                      </a:r>
                      <a:r>
                        <a:rPr lang="zh-CN" altLang="en-US" sz="1100" b="0" i="0" u="none" strike="noStrike" baseline="0" dirty="0" smtClean="0">
                          <a:solidFill>
                            <a:srgbClr val="000000"/>
                          </a:solidFill>
                          <a:latin typeface="微软雅黑" pitchFamily="34" charset="-122"/>
                          <a:ea typeface="微软雅黑" pitchFamily="34" charset="-122"/>
                        </a:rPr>
                        <a:t>之后</a:t>
                      </a:r>
                      <a:endParaRPr lang="zh-CN" altLang="en-US"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78409">
                <a:tc>
                  <a:txBody>
                    <a:bodyPr/>
                    <a:lstStyle/>
                    <a:p>
                      <a:pPr marL="0" marR="0" indent="0" algn="ctr" defTabSz="914400" rtl="0" eaLnBrk="1" fontAlgn="ctr" latinLnBrk="0" hangingPunct="1">
                        <a:lnSpc>
                          <a:spcPts val="1320"/>
                        </a:lnSpc>
                        <a:spcBef>
                          <a:spcPts val="0"/>
                        </a:spcBef>
                        <a:spcAft>
                          <a:spcPts val="0"/>
                        </a:spcAft>
                        <a:buClrTx/>
                        <a:buSzTx/>
                        <a:buFontTx/>
                        <a:buNone/>
                        <a:tabLst/>
                        <a:defRPr/>
                      </a:pPr>
                      <a:r>
                        <a:rPr lang="zh-CN" altLang="en-US" sz="1100" b="0" i="0" u="none" strike="noStrike" dirty="0" smtClean="0">
                          <a:solidFill>
                            <a:srgbClr val="000000"/>
                          </a:solidFill>
                          <a:latin typeface="微软雅黑" pitchFamily="34" charset="-122"/>
                          <a:ea typeface="微软雅黑" pitchFamily="34" charset="-122"/>
                        </a:rPr>
                        <a:t>信息部</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zh-CN" altLang="en-US" sz="1100" b="0" i="0" u="none" strike="noStrike" dirty="0">
                          <a:solidFill>
                            <a:srgbClr val="000000"/>
                          </a:solidFill>
                          <a:latin typeface="微软雅黑" pitchFamily="34" charset="-122"/>
                          <a:ea typeface="微软雅黑" pitchFamily="34" charset="-122"/>
                        </a:rPr>
                        <a:t>收集科同事</a:t>
                      </a:r>
                      <a:r>
                        <a:rPr lang="en-US" altLang="zh-CN" sz="1100" b="0" i="0" u="none" strike="noStrike" dirty="0" smtClean="0">
                          <a:solidFill>
                            <a:srgbClr val="000000"/>
                          </a:solidFill>
                          <a:latin typeface="微软雅黑" pitchFamily="34" charset="-122"/>
                          <a:ea typeface="微软雅黑" pitchFamily="34" charset="-122"/>
                        </a:rPr>
                        <a:t>3</a:t>
                      </a:r>
                      <a:endParaRPr lang="en-US" altLang="zh-CN"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rtl="0" fontAlgn="ctr">
                        <a:lnSpc>
                          <a:spcPts val="1320"/>
                        </a:lnSpc>
                      </a:pPr>
                      <a:r>
                        <a:rPr lang="zh-CN" altLang="en-US" sz="1100" b="0" i="0" u="none" strike="noStrike" dirty="0">
                          <a:solidFill>
                            <a:srgbClr val="000000"/>
                          </a:solidFill>
                          <a:latin typeface="微软雅黑" pitchFamily="34" charset="-122"/>
                          <a:ea typeface="微软雅黑" pitchFamily="34" charset="-122"/>
                        </a:rPr>
                        <a:t>各阶段数据收集、</a:t>
                      </a:r>
                      <a:r>
                        <a:rPr lang="zh-CN" altLang="en-US" sz="1100" b="0" i="0" u="none" strike="noStrike" dirty="0" smtClean="0">
                          <a:solidFill>
                            <a:srgbClr val="000000"/>
                          </a:solidFill>
                          <a:latin typeface="微软雅黑" pitchFamily="34" charset="-122"/>
                          <a:ea typeface="微软雅黑" pitchFamily="34" charset="-122"/>
                        </a:rPr>
                        <a:t>处理</a:t>
                      </a:r>
                      <a:endParaRPr lang="zh-CN" altLang="en-US"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en-US" altLang="zh-CN" sz="1100" b="0" i="0" u="none" strike="noStrike" dirty="0" smtClean="0">
                          <a:solidFill>
                            <a:srgbClr val="000000"/>
                          </a:solidFill>
                          <a:latin typeface="微软雅黑" pitchFamily="34" charset="-122"/>
                          <a:ea typeface="微软雅黑" pitchFamily="34" charset="-122"/>
                        </a:rPr>
                        <a:t>5</a:t>
                      </a:r>
                      <a:r>
                        <a:rPr lang="zh-CN" altLang="en-US" sz="1100" b="0" i="0" u="none" strike="noStrike" dirty="0" smtClean="0">
                          <a:solidFill>
                            <a:srgbClr val="000000"/>
                          </a:solidFill>
                          <a:latin typeface="微软雅黑" pitchFamily="34" charset="-122"/>
                          <a:ea typeface="微软雅黑" pitchFamily="34" charset="-122"/>
                        </a:rPr>
                        <a:t>月</a:t>
                      </a:r>
                      <a:r>
                        <a:rPr lang="en-US" altLang="zh-CN" sz="1100" b="0" i="0" u="none" strike="noStrike" dirty="0" smtClean="0">
                          <a:solidFill>
                            <a:srgbClr val="000000"/>
                          </a:solidFill>
                          <a:latin typeface="微软雅黑" pitchFamily="34" charset="-122"/>
                          <a:ea typeface="微软雅黑" pitchFamily="34" charset="-122"/>
                        </a:rPr>
                        <a:t>25</a:t>
                      </a:r>
                      <a:r>
                        <a:rPr lang="zh-CN" altLang="en-US" sz="1100" b="0" i="0" u="none" strike="noStrike" dirty="0" smtClean="0">
                          <a:solidFill>
                            <a:srgbClr val="000000"/>
                          </a:solidFill>
                          <a:latin typeface="微软雅黑" pitchFamily="34" charset="-122"/>
                          <a:ea typeface="微软雅黑" pitchFamily="34" charset="-122"/>
                        </a:rPr>
                        <a:t>日</a:t>
                      </a:r>
                      <a:r>
                        <a:rPr lang="en-US" altLang="zh-CN" sz="1100" b="0" i="0" u="none" strike="noStrike" dirty="0">
                          <a:solidFill>
                            <a:srgbClr val="000000"/>
                          </a:solidFill>
                          <a:latin typeface="微软雅黑" pitchFamily="34" charset="-122"/>
                          <a:ea typeface="微软雅黑" pitchFamily="34" charset="-122"/>
                        </a:rPr>
                        <a:t>-</a:t>
                      </a:r>
                      <a:r>
                        <a:rPr lang="zh-CN" altLang="en-US" sz="1100" b="0" i="0" u="none" strike="noStrike" dirty="0">
                          <a:solidFill>
                            <a:srgbClr val="000000"/>
                          </a:solidFill>
                          <a:latin typeface="微软雅黑" pitchFamily="34" charset="-122"/>
                          <a:ea typeface="微软雅黑" pitchFamily="34" charset="-122"/>
                        </a:rPr>
                        <a:t>之后</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67139">
                <a:tc>
                  <a:txBody>
                    <a:bodyPr/>
                    <a:lstStyle/>
                    <a:p>
                      <a:pPr algn="ctr" rtl="0" fontAlgn="ctr">
                        <a:lnSpc>
                          <a:spcPts val="1320"/>
                        </a:lnSpc>
                      </a:pPr>
                      <a:r>
                        <a:rPr lang="zh-CN" altLang="en-US" sz="1100" b="0" i="0" u="none" strike="noStrike" dirty="0">
                          <a:solidFill>
                            <a:srgbClr val="000000"/>
                          </a:solidFill>
                          <a:latin typeface="微软雅黑" pitchFamily="34" charset="-122"/>
                          <a:ea typeface="微软雅黑" pitchFamily="34" charset="-122"/>
                        </a:rPr>
                        <a:t>信息部</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zh-CN" altLang="en-US" sz="1100" b="0" i="0" u="none" strike="noStrike" dirty="0" smtClean="0">
                          <a:solidFill>
                            <a:srgbClr val="000000"/>
                          </a:solidFill>
                          <a:latin typeface="微软雅黑" pitchFamily="34" charset="-122"/>
                          <a:ea typeface="微软雅黑" pitchFamily="34" charset="-122"/>
                        </a:rPr>
                        <a:t>网络管理</a:t>
                      </a:r>
                      <a:r>
                        <a:rPr lang="zh-CN" altLang="en-US" sz="1100" b="0" i="0" u="none" strike="noStrike" dirty="0">
                          <a:solidFill>
                            <a:srgbClr val="000000"/>
                          </a:solidFill>
                          <a:latin typeface="微软雅黑" pitchFamily="34" charset="-122"/>
                          <a:ea typeface="微软雅黑" pitchFamily="34" charset="-122"/>
                        </a:rPr>
                        <a:t>科同事</a:t>
                      </a:r>
                      <a:r>
                        <a:rPr lang="en-US" altLang="zh-CN" sz="1100" b="0" i="0" u="none" strike="noStrike" dirty="0" smtClean="0">
                          <a:solidFill>
                            <a:srgbClr val="000000"/>
                          </a:solidFill>
                          <a:latin typeface="微软雅黑" pitchFamily="34" charset="-122"/>
                          <a:ea typeface="微软雅黑" pitchFamily="34" charset="-122"/>
                        </a:rPr>
                        <a:t>2 </a:t>
                      </a:r>
                      <a:endParaRPr lang="en-US" altLang="zh-CN"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rtl="0" fontAlgn="ctr">
                        <a:lnSpc>
                          <a:spcPts val="1320"/>
                        </a:lnSpc>
                      </a:pPr>
                      <a:r>
                        <a:rPr lang="zh-CN" altLang="en-US" sz="1100" b="0" i="0" u="none" strike="noStrike" dirty="0">
                          <a:solidFill>
                            <a:srgbClr val="000000"/>
                          </a:solidFill>
                          <a:latin typeface="微软雅黑" pitchFamily="34" charset="-122"/>
                          <a:ea typeface="微软雅黑" pitchFamily="34" charset="-122"/>
                        </a:rPr>
                        <a:t>各阶段的数据渠道联系及开发</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en-US" altLang="zh-CN" sz="1100" b="0" i="0" u="none" strike="noStrike" dirty="0" smtClean="0">
                          <a:solidFill>
                            <a:srgbClr val="000000"/>
                          </a:solidFill>
                          <a:latin typeface="微软雅黑" pitchFamily="34" charset="-122"/>
                          <a:ea typeface="微软雅黑" pitchFamily="34" charset="-122"/>
                        </a:rPr>
                        <a:t>4</a:t>
                      </a:r>
                      <a:r>
                        <a:rPr lang="zh-CN" altLang="en-US" sz="1100" b="0" i="0" u="none" strike="noStrike" dirty="0" smtClean="0">
                          <a:solidFill>
                            <a:srgbClr val="000000"/>
                          </a:solidFill>
                          <a:latin typeface="微软雅黑" pitchFamily="34" charset="-122"/>
                          <a:ea typeface="微软雅黑" pitchFamily="34" charset="-122"/>
                        </a:rPr>
                        <a:t>月</a:t>
                      </a:r>
                      <a:r>
                        <a:rPr lang="en-US" altLang="zh-CN" sz="1100" b="0" i="0" u="none" strike="noStrike" dirty="0" smtClean="0">
                          <a:solidFill>
                            <a:srgbClr val="000000"/>
                          </a:solidFill>
                          <a:latin typeface="微软雅黑" pitchFamily="34" charset="-122"/>
                          <a:ea typeface="微软雅黑" pitchFamily="34" charset="-122"/>
                        </a:rPr>
                        <a:t>28</a:t>
                      </a:r>
                      <a:r>
                        <a:rPr lang="zh-CN" altLang="en-US" sz="1100" b="0" i="0" u="none" strike="noStrike" dirty="0" smtClean="0">
                          <a:solidFill>
                            <a:srgbClr val="000000"/>
                          </a:solidFill>
                          <a:latin typeface="微软雅黑" pitchFamily="34" charset="-122"/>
                          <a:ea typeface="微软雅黑" pitchFamily="34" charset="-122"/>
                        </a:rPr>
                        <a:t>日</a:t>
                      </a:r>
                      <a:r>
                        <a:rPr lang="en-US" altLang="zh-CN" sz="1100" b="0" i="0" u="none" strike="noStrike" dirty="0">
                          <a:solidFill>
                            <a:srgbClr val="000000"/>
                          </a:solidFill>
                          <a:latin typeface="微软雅黑" pitchFamily="34" charset="-122"/>
                          <a:ea typeface="微软雅黑" pitchFamily="34" charset="-122"/>
                        </a:rPr>
                        <a:t>-9</a:t>
                      </a:r>
                      <a:r>
                        <a:rPr lang="zh-CN" altLang="en-US" sz="1100" b="0" i="0" u="none" strike="noStrike" dirty="0">
                          <a:solidFill>
                            <a:srgbClr val="000000"/>
                          </a:solidFill>
                          <a:latin typeface="微软雅黑" pitchFamily="34" charset="-122"/>
                          <a:ea typeface="微软雅黑" pitchFamily="34" charset="-122"/>
                        </a:rPr>
                        <a:t>月</a:t>
                      </a:r>
                      <a:r>
                        <a:rPr lang="en-US" altLang="zh-CN" sz="1100" b="0" i="0" u="none" strike="noStrike" dirty="0">
                          <a:solidFill>
                            <a:srgbClr val="000000"/>
                          </a:solidFill>
                          <a:latin typeface="微软雅黑" pitchFamily="34" charset="-122"/>
                          <a:ea typeface="微软雅黑" pitchFamily="34" charset="-122"/>
                        </a:rPr>
                        <a:t>31</a:t>
                      </a:r>
                      <a:r>
                        <a:rPr lang="zh-CN" altLang="en-US" sz="1100" b="0" i="0" u="none" strike="noStrike" dirty="0">
                          <a:solidFill>
                            <a:srgbClr val="000000"/>
                          </a:solidFill>
                          <a:latin typeface="微软雅黑" pitchFamily="34" charset="-122"/>
                          <a:ea typeface="微软雅黑" pitchFamily="34" charset="-122"/>
                        </a:rPr>
                        <a:t>日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08290">
                <a:tc>
                  <a:txBody>
                    <a:bodyPr/>
                    <a:lstStyle/>
                    <a:p>
                      <a:pPr algn="ctr" rtl="0" fontAlgn="ctr">
                        <a:lnSpc>
                          <a:spcPts val="1320"/>
                        </a:lnSpc>
                      </a:pPr>
                      <a:r>
                        <a:rPr lang="zh-CN" altLang="en-US" sz="1100" b="0" i="0" u="none" strike="noStrike" dirty="0" smtClean="0">
                          <a:solidFill>
                            <a:srgbClr val="000000"/>
                          </a:solidFill>
                          <a:latin typeface="微软雅黑" pitchFamily="34" charset="-122"/>
                          <a:ea typeface="微软雅黑" pitchFamily="34" charset="-122"/>
                        </a:rPr>
                        <a:t>数据部</a:t>
                      </a:r>
                      <a:endParaRPr lang="zh-CN" altLang="en-US"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zh-CN" altLang="en-US" sz="1100" b="0" i="0" u="none" strike="noStrike" dirty="0" smtClean="0">
                          <a:solidFill>
                            <a:srgbClr val="000000"/>
                          </a:solidFill>
                          <a:latin typeface="微软雅黑" pitchFamily="34" charset="-122"/>
                          <a:ea typeface="微软雅黑" pitchFamily="34" charset="-122"/>
                        </a:rPr>
                        <a:t>数据部同事</a:t>
                      </a:r>
                      <a:r>
                        <a:rPr lang="en-US" altLang="zh-CN" sz="1100" b="0" i="0" u="none" strike="noStrike" dirty="0" smtClean="0">
                          <a:solidFill>
                            <a:srgbClr val="000000"/>
                          </a:solidFill>
                          <a:latin typeface="微软雅黑" pitchFamily="34" charset="-122"/>
                          <a:ea typeface="微软雅黑" pitchFamily="34" charset="-122"/>
                        </a:rPr>
                        <a:t>6</a:t>
                      </a:r>
                      <a:endParaRPr lang="en-US" altLang="zh-CN"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ctr" latinLnBrk="0" hangingPunct="1">
                        <a:lnSpc>
                          <a:spcPts val="1320"/>
                        </a:lnSpc>
                        <a:spcBef>
                          <a:spcPts val="0"/>
                        </a:spcBef>
                        <a:spcAft>
                          <a:spcPts val="0"/>
                        </a:spcAft>
                        <a:buClrTx/>
                        <a:buSzTx/>
                        <a:buFontTx/>
                        <a:buNone/>
                        <a:tabLst/>
                        <a:defRPr/>
                      </a:pPr>
                      <a:r>
                        <a:rPr lang="zh-CN" altLang="en-US" sz="1100" b="0" i="0" u="none" strike="noStrike" dirty="0" smtClean="0">
                          <a:solidFill>
                            <a:srgbClr val="000000"/>
                          </a:solidFill>
                          <a:latin typeface="微软雅黑" pitchFamily="34" charset="-122"/>
                          <a:ea typeface="微软雅黑" pitchFamily="34" charset="-122"/>
                        </a:rPr>
                        <a:t>各阶段数据处理</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ctr" latinLnBrk="0" hangingPunct="1">
                        <a:lnSpc>
                          <a:spcPts val="1320"/>
                        </a:lnSpc>
                        <a:spcBef>
                          <a:spcPts val="0"/>
                        </a:spcBef>
                        <a:spcAft>
                          <a:spcPts val="0"/>
                        </a:spcAft>
                        <a:buClrTx/>
                        <a:buSzTx/>
                        <a:buFontTx/>
                        <a:buNone/>
                        <a:tabLst/>
                        <a:defRPr/>
                      </a:pPr>
                      <a:r>
                        <a:rPr lang="en-US" altLang="zh-CN" sz="1100" b="0" i="0" u="none" strike="noStrike" dirty="0" smtClean="0">
                          <a:solidFill>
                            <a:srgbClr val="000000"/>
                          </a:solidFill>
                          <a:latin typeface="微软雅黑" pitchFamily="34" charset="-122"/>
                          <a:ea typeface="微软雅黑" pitchFamily="34" charset="-122"/>
                        </a:rPr>
                        <a:t>6</a:t>
                      </a:r>
                      <a:r>
                        <a:rPr lang="zh-CN" altLang="en-US" sz="1100" b="0" i="0" u="none" strike="noStrike" dirty="0" smtClean="0">
                          <a:solidFill>
                            <a:srgbClr val="000000"/>
                          </a:solidFill>
                          <a:latin typeface="微软雅黑" pitchFamily="34" charset="-122"/>
                          <a:ea typeface="微软雅黑" pitchFamily="34" charset="-122"/>
                        </a:rPr>
                        <a:t>月</a:t>
                      </a:r>
                      <a:r>
                        <a:rPr lang="en-US" altLang="zh-CN" sz="1100" b="0" i="0" u="none" strike="noStrike" dirty="0" smtClean="0">
                          <a:solidFill>
                            <a:srgbClr val="000000"/>
                          </a:solidFill>
                          <a:latin typeface="微软雅黑" pitchFamily="34" charset="-122"/>
                          <a:ea typeface="微软雅黑" pitchFamily="34" charset="-122"/>
                        </a:rPr>
                        <a:t>4</a:t>
                      </a:r>
                      <a:r>
                        <a:rPr lang="zh-CN" altLang="en-US" sz="1100" b="0" i="0" u="none" strike="noStrike" dirty="0" smtClean="0">
                          <a:solidFill>
                            <a:srgbClr val="000000"/>
                          </a:solidFill>
                          <a:latin typeface="微软雅黑" pitchFamily="34" charset="-122"/>
                          <a:ea typeface="微软雅黑" pitchFamily="34" charset="-122"/>
                        </a:rPr>
                        <a:t>日</a:t>
                      </a:r>
                      <a:r>
                        <a:rPr lang="en-US" altLang="zh-CN" sz="1100" b="0" i="0" u="none" strike="noStrike" dirty="0" smtClean="0">
                          <a:solidFill>
                            <a:srgbClr val="000000"/>
                          </a:solidFill>
                          <a:latin typeface="微软雅黑" pitchFamily="34" charset="-122"/>
                          <a:ea typeface="微软雅黑" pitchFamily="34" charset="-122"/>
                        </a:rPr>
                        <a:t>-</a:t>
                      </a:r>
                      <a:r>
                        <a:rPr lang="zh-CN" altLang="en-US" sz="1100" b="0" i="0" u="none" strike="noStrike" dirty="0" smtClean="0">
                          <a:solidFill>
                            <a:srgbClr val="000000"/>
                          </a:solidFill>
                          <a:latin typeface="微软雅黑" pitchFamily="34" charset="-122"/>
                          <a:ea typeface="微软雅黑" pitchFamily="34" charset="-122"/>
                        </a:rPr>
                        <a:t>之后</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88032">
                <a:tc>
                  <a:txBody>
                    <a:bodyPr/>
                    <a:lstStyle/>
                    <a:p>
                      <a:pPr marL="0" marR="0" indent="0" algn="ctr" defTabSz="914400" rtl="0" eaLnBrk="1" fontAlgn="ctr" latinLnBrk="0" hangingPunct="1">
                        <a:lnSpc>
                          <a:spcPts val="1320"/>
                        </a:lnSpc>
                        <a:spcBef>
                          <a:spcPts val="0"/>
                        </a:spcBef>
                        <a:spcAft>
                          <a:spcPts val="0"/>
                        </a:spcAft>
                        <a:buClrTx/>
                        <a:buSzTx/>
                        <a:buFontTx/>
                        <a:buNone/>
                        <a:tabLst/>
                        <a:defRPr/>
                      </a:pPr>
                      <a:r>
                        <a:rPr lang="zh-CN" altLang="en-US" sz="1100" b="0" i="0" u="none" strike="noStrike" dirty="0" smtClean="0">
                          <a:solidFill>
                            <a:srgbClr val="000000"/>
                          </a:solidFill>
                          <a:latin typeface="微软雅黑" pitchFamily="34" charset="-122"/>
                          <a:ea typeface="微软雅黑" pitchFamily="34" charset="-122"/>
                        </a:rPr>
                        <a:t>数据部</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zh-CN" altLang="en-US" sz="1100" b="0" i="0" u="none" strike="noStrike" dirty="0" smtClean="0">
                          <a:solidFill>
                            <a:srgbClr val="000000"/>
                          </a:solidFill>
                          <a:latin typeface="微软雅黑" pitchFamily="34" charset="-122"/>
                          <a:ea typeface="微软雅黑" pitchFamily="34" charset="-122"/>
                        </a:rPr>
                        <a:t>数据部同事</a:t>
                      </a:r>
                      <a:r>
                        <a:rPr lang="en-US" altLang="zh-CN" sz="1100" b="0" i="0" u="none" strike="noStrike" dirty="0" smtClean="0">
                          <a:solidFill>
                            <a:srgbClr val="000000"/>
                          </a:solidFill>
                          <a:latin typeface="微软雅黑" pitchFamily="34" charset="-122"/>
                          <a:ea typeface="微软雅黑" pitchFamily="34" charset="-122"/>
                        </a:rPr>
                        <a:t>7</a:t>
                      </a:r>
                      <a:endParaRPr lang="en-US" altLang="zh-CN"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b="0" i="0" u="none" strike="noStrike" dirty="0" smtClean="0">
                          <a:solidFill>
                            <a:srgbClr val="000000"/>
                          </a:solidFill>
                          <a:latin typeface="微软雅黑" pitchFamily="34" charset="-122"/>
                          <a:ea typeface="微软雅黑" pitchFamily="34" charset="-122"/>
                        </a:rPr>
                        <a:t>各阶段数据处理</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0" i="0" u="none" strike="noStrike" dirty="0" smtClean="0">
                          <a:solidFill>
                            <a:srgbClr val="000000"/>
                          </a:solidFill>
                          <a:latin typeface="微软雅黑" pitchFamily="34" charset="-122"/>
                          <a:ea typeface="微软雅黑" pitchFamily="34" charset="-122"/>
                        </a:rPr>
                        <a:t>7</a:t>
                      </a:r>
                      <a:r>
                        <a:rPr lang="zh-CN" altLang="en-US" sz="1100" b="0" i="0" u="none" strike="noStrike" dirty="0" smtClean="0">
                          <a:solidFill>
                            <a:srgbClr val="000000"/>
                          </a:solidFill>
                          <a:latin typeface="微软雅黑" pitchFamily="34" charset="-122"/>
                          <a:ea typeface="微软雅黑" pitchFamily="34" charset="-122"/>
                        </a:rPr>
                        <a:t>月</a:t>
                      </a:r>
                      <a:r>
                        <a:rPr lang="en-US" altLang="zh-CN" sz="1100" b="0" i="0" u="none" strike="noStrike" dirty="0" smtClean="0">
                          <a:solidFill>
                            <a:srgbClr val="000000"/>
                          </a:solidFill>
                          <a:latin typeface="微软雅黑" pitchFamily="34" charset="-122"/>
                          <a:ea typeface="微软雅黑" pitchFamily="34" charset="-122"/>
                        </a:rPr>
                        <a:t>2</a:t>
                      </a:r>
                      <a:r>
                        <a:rPr lang="zh-CN" altLang="en-US" sz="1100" b="0" i="0" u="none" strike="noStrike" dirty="0" smtClean="0">
                          <a:solidFill>
                            <a:srgbClr val="000000"/>
                          </a:solidFill>
                          <a:latin typeface="微软雅黑" pitchFamily="34" charset="-122"/>
                          <a:ea typeface="微软雅黑" pitchFamily="34" charset="-122"/>
                        </a:rPr>
                        <a:t>日</a:t>
                      </a:r>
                      <a:r>
                        <a:rPr lang="en-US" altLang="zh-CN" sz="1100" b="0" i="0" u="none" strike="noStrike" dirty="0" smtClean="0">
                          <a:solidFill>
                            <a:srgbClr val="000000"/>
                          </a:solidFill>
                          <a:latin typeface="微软雅黑" pitchFamily="34" charset="-122"/>
                          <a:ea typeface="微软雅黑" pitchFamily="34" charset="-122"/>
                        </a:rPr>
                        <a:t>-</a:t>
                      </a:r>
                      <a:r>
                        <a:rPr lang="zh-CN" altLang="en-US" sz="1100" b="0" i="0" u="none" strike="noStrike" dirty="0" smtClean="0">
                          <a:solidFill>
                            <a:srgbClr val="000000"/>
                          </a:solidFill>
                          <a:latin typeface="微软雅黑" pitchFamily="34" charset="-122"/>
                          <a:ea typeface="微软雅黑" pitchFamily="34" charset="-122"/>
                        </a:rPr>
                        <a:t>之后</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15947">
                <a:tc>
                  <a:txBody>
                    <a:bodyPr/>
                    <a:lstStyle/>
                    <a:p>
                      <a:pPr algn="ctr" rtl="0" fontAlgn="ctr">
                        <a:lnSpc>
                          <a:spcPts val="1320"/>
                        </a:lnSpc>
                      </a:pPr>
                      <a:r>
                        <a:rPr lang="zh-CN" altLang="en-US" sz="1100" b="0" i="0" u="none" strike="noStrike" dirty="0">
                          <a:solidFill>
                            <a:srgbClr val="000000"/>
                          </a:solidFill>
                          <a:latin typeface="微软雅黑" pitchFamily="34" charset="-122"/>
                          <a:ea typeface="微软雅黑" pitchFamily="34" charset="-122"/>
                        </a:rPr>
                        <a:t>信息部</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zh-CN" altLang="en-US" sz="1100" b="0" i="0" u="none" strike="noStrike" dirty="0">
                          <a:solidFill>
                            <a:srgbClr val="000000"/>
                          </a:solidFill>
                          <a:latin typeface="微软雅黑" pitchFamily="34" charset="-122"/>
                          <a:ea typeface="微软雅黑" pitchFamily="34" charset="-122"/>
                        </a:rPr>
                        <a:t>审核科同事</a:t>
                      </a:r>
                      <a:r>
                        <a:rPr lang="en-US" altLang="zh-CN" sz="1100" b="0" i="0" u="none" strike="noStrike" dirty="0">
                          <a:solidFill>
                            <a:srgbClr val="000000"/>
                          </a:solidFill>
                          <a:latin typeface="微软雅黑" pitchFamily="34" charset="-122"/>
                          <a:ea typeface="微软雅黑" pitchFamily="34" charset="-122"/>
                        </a:rPr>
                        <a:t>4</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rtl="0" fontAlgn="ctr">
                        <a:lnSpc>
                          <a:spcPts val="1320"/>
                        </a:lnSpc>
                      </a:pPr>
                      <a:r>
                        <a:rPr lang="zh-CN" altLang="en-US" sz="1100" b="0" i="0" u="none" strike="noStrike" dirty="0">
                          <a:solidFill>
                            <a:srgbClr val="000000"/>
                          </a:solidFill>
                          <a:latin typeface="微软雅黑" pitchFamily="34" charset="-122"/>
                          <a:ea typeface="微软雅黑" pitchFamily="34" charset="-122"/>
                        </a:rPr>
                        <a:t>各阶段数据审核检查</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en-US" altLang="zh-CN" sz="1100" b="0" i="0" u="none" strike="noStrike" dirty="0" smtClean="0">
                          <a:solidFill>
                            <a:srgbClr val="000000"/>
                          </a:solidFill>
                          <a:latin typeface="微软雅黑" pitchFamily="34" charset="-122"/>
                          <a:ea typeface="微软雅黑" pitchFamily="34" charset="-122"/>
                        </a:rPr>
                        <a:t>6</a:t>
                      </a:r>
                      <a:r>
                        <a:rPr lang="zh-CN" altLang="en-US" sz="1100" b="0" i="0" u="none" strike="noStrike" dirty="0" smtClean="0">
                          <a:solidFill>
                            <a:srgbClr val="000000"/>
                          </a:solidFill>
                          <a:latin typeface="微软雅黑" pitchFamily="34" charset="-122"/>
                          <a:ea typeface="微软雅黑" pitchFamily="34" charset="-122"/>
                        </a:rPr>
                        <a:t>月</a:t>
                      </a:r>
                      <a:r>
                        <a:rPr lang="en-US" altLang="zh-CN" sz="1100" b="0" i="0" u="none" strike="noStrike" dirty="0" smtClean="0">
                          <a:solidFill>
                            <a:srgbClr val="000000"/>
                          </a:solidFill>
                          <a:latin typeface="微软雅黑" pitchFamily="34" charset="-122"/>
                          <a:ea typeface="微软雅黑" pitchFamily="34" charset="-122"/>
                        </a:rPr>
                        <a:t>15</a:t>
                      </a:r>
                      <a:r>
                        <a:rPr lang="zh-CN" altLang="en-US" sz="1100" b="0" i="0" u="none" strike="noStrike" dirty="0" smtClean="0">
                          <a:solidFill>
                            <a:srgbClr val="000000"/>
                          </a:solidFill>
                          <a:latin typeface="微软雅黑" pitchFamily="34" charset="-122"/>
                          <a:ea typeface="微软雅黑" pitchFamily="34" charset="-122"/>
                        </a:rPr>
                        <a:t>日</a:t>
                      </a:r>
                      <a:r>
                        <a:rPr lang="en-US" altLang="zh-CN" sz="1100" b="0" i="0" u="none" strike="noStrike" dirty="0">
                          <a:solidFill>
                            <a:srgbClr val="000000"/>
                          </a:solidFill>
                          <a:latin typeface="微软雅黑" pitchFamily="34" charset="-122"/>
                          <a:ea typeface="微软雅黑" pitchFamily="34" charset="-122"/>
                        </a:rPr>
                        <a:t>-</a:t>
                      </a:r>
                      <a:r>
                        <a:rPr lang="zh-CN" altLang="en-US" sz="1100" b="0" i="0" u="none" strike="noStrike" dirty="0">
                          <a:solidFill>
                            <a:srgbClr val="000000"/>
                          </a:solidFill>
                          <a:latin typeface="微软雅黑" pitchFamily="34" charset="-122"/>
                          <a:ea typeface="微软雅黑" pitchFamily="34" charset="-122"/>
                        </a:rPr>
                        <a:t>之后</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60117">
                <a:tc>
                  <a:txBody>
                    <a:bodyPr/>
                    <a:lstStyle/>
                    <a:p>
                      <a:pPr algn="ctr" rtl="0" fontAlgn="ctr">
                        <a:lnSpc>
                          <a:spcPts val="1320"/>
                        </a:lnSpc>
                      </a:pPr>
                      <a:r>
                        <a:rPr lang="en-US" sz="1100" b="0" i="0" u="none" strike="noStrike" dirty="0">
                          <a:solidFill>
                            <a:srgbClr val="000000"/>
                          </a:solidFill>
                          <a:latin typeface="微软雅黑" pitchFamily="34" charset="-122"/>
                          <a:ea typeface="微软雅黑" pitchFamily="34" charset="-122"/>
                        </a:rPr>
                        <a:t>IT</a:t>
                      </a:r>
                      <a:r>
                        <a:rPr lang="zh-CN" altLang="en-US" sz="1100" b="0" i="0" u="none" strike="noStrike" dirty="0">
                          <a:solidFill>
                            <a:srgbClr val="000000"/>
                          </a:solidFill>
                          <a:latin typeface="微软雅黑" pitchFamily="34" charset="-122"/>
                          <a:ea typeface="微软雅黑" pitchFamily="34" charset="-122"/>
                        </a:rPr>
                        <a:t>部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en-US" sz="1100" b="0" i="0" u="none" strike="noStrike">
                          <a:solidFill>
                            <a:srgbClr val="000000"/>
                          </a:solidFill>
                          <a:latin typeface="微软雅黑" pitchFamily="34" charset="-122"/>
                          <a:ea typeface="微软雅黑" pitchFamily="34" charset="-122"/>
                        </a:rPr>
                        <a:t>IT</a:t>
                      </a:r>
                      <a:r>
                        <a:rPr lang="zh-CN" altLang="en-US" sz="1100" b="0" i="0" u="none" strike="noStrike">
                          <a:solidFill>
                            <a:srgbClr val="000000"/>
                          </a:solidFill>
                          <a:latin typeface="微软雅黑" pitchFamily="34" charset="-122"/>
                          <a:ea typeface="微软雅黑" pitchFamily="34" charset="-122"/>
                        </a:rPr>
                        <a:t>部同事</a:t>
                      </a:r>
                      <a:r>
                        <a:rPr lang="en-US" altLang="zh-CN" sz="1100" b="0" i="0" u="none" strike="noStrike">
                          <a:solidFill>
                            <a:srgbClr val="000000"/>
                          </a:solidFill>
                          <a:latin typeface="微软雅黑" pitchFamily="34" charset="-122"/>
                          <a:ea typeface="微软雅黑" pitchFamily="34" charset="-122"/>
                        </a:rPr>
                        <a:t>5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rtl="0" fontAlgn="ctr">
                        <a:lnSpc>
                          <a:spcPts val="1320"/>
                        </a:lnSpc>
                      </a:pPr>
                      <a:r>
                        <a:rPr lang="zh-CN" altLang="en-US" sz="1100" b="0" i="0" u="none" strike="noStrike">
                          <a:solidFill>
                            <a:srgbClr val="000000"/>
                          </a:solidFill>
                          <a:latin typeface="微软雅黑" pitchFamily="34" charset="-122"/>
                          <a:ea typeface="微软雅黑" pitchFamily="34" charset="-122"/>
                        </a:rPr>
                        <a:t>各板块计算模块及整体数据库系统开发</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en-US" altLang="zh-CN" sz="1100" b="0" i="0" u="none" strike="noStrike" dirty="0" smtClean="0">
                          <a:solidFill>
                            <a:srgbClr val="000000"/>
                          </a:solidFill>
                          <a:latin typeface="微软雅黑" pitchFamily="34" charset="-122"/>
                          <a:ea typeface="微软雅黑" pitchFamily="34" charset="-122"/>
                        </a:rPr>
                        <a:t>4</a:t>
                      </a:r>
                      <a:r>
                        <a:rPr lang="zh-CN" altLang="en-US" sz="1100" b="0" i="0" u="none" strike="noStrike" dirty="0" smtClean="0">
                          <a:solidFill>
                            <a:srgbClr val="000000"/>
                          </a:solidFill>
                          <a:latin typeface="微软雅黑" pitchFamily="34" charset="-122"/>
                          <a:ea typeface="微软雅黑" pitchFamily="34" charset="-122"/>
                        </a:rPr>
                        <a:t>月</a:t>
                      </a:r>
                      <a:r>
                        <a:rPr lang="en-US" altLang="zh-CN" sz="1100" b="0" i="0" u="none" strike="noStrike" dirty="0" smtClean="0">
                          <a:solidFill>
                            <a:srgbClr val="000000"/>
                          </a:solidFill>
                          <a:latin typeface="微软雅黑" pitchFamily="34" charset="-122"/>
                          <a:ea typeface="微软雅黑" pitchFamily="34" charset="-122"/>
                        </a:rPr>
                        <a:t>16</a:t>
                      </a:r>
                      <a:r>
                        <a:rPr lang="zh-CN" altLang="en-US" sz="1100" b="0" i="0" u="none" strike="noStrike" dirty="0" smtClean="0">
                          <a:solidFill>
                            <a:srgbClr val="000000"/>
                          </a:solidFill>
                          <a:latin typeface="微软雅黑" pitchFamily="34" charset="-122"/>
                          <a:ea typeface="微软雅黑" pitchFamily="34" charset="-122"/>
                        </a:rPr>
                        <a:t>日</a:t>
                      </a:r>
                      <a:r>
                        <a:rPr lang="en-US" altLang="zh-CN" sz="1100" b="0" i="0" u="none" strike="noStrike" dirty="0">
                          <a:solidFill>
                            <a:srgbClr val="000000"/>
                          </a:solidFill>
                          <a:latin typeface="微软雅黑" pitchFamily="34" charset="-122"/>
                          <a:ea typeface="微软雅黑" pitchFamily="34" charset="-122"/>
                        </a:rPr>
                        <a:t>-7</a:t>
                      </a:r>
                      <a:r>
                        <a:rPr lang="zh-CN" altLang="en-US" sz="1100" b="0" i="0" u="none" strike="noStrike" dirty="0">
                          <a:solidFill>
                            <a:srgbClr val="000000"/>
                          </a:solidFill>
                          <a:latin typeface="微软雅黑" pitchFamily="34" charset="-122"/>
                          <a:ea typeface="微软雅黑" pitchFamily="34" charset="-122"/>
                        </a:rPr>
                        <a:t>月</a:t>
                      </a:r>
                      <a:r>
                        <a:rPr lang="en-US" altLang="zh-CN" sz="1100" b="0" i="0" u="none" strike="noStrike" dirty="0">
                          <a:solidFill>
                            <a:srgbClr val="000000"/>
                          </a:solidFill>
                          <a:latin typeface="微软雅黑" pitchFamily="34" charset="-122"/>
                          <a:ea typeface="微软雅黑" pitchFamily="34" charset="-122"/>
                        </a:rPr>
                        <a:t>31</a:t>
                      </a:r>
                      <a:r>
                        <a:rPr lang="zh-CN" altLang="en-US" sz="1100" b="0" i="0" u="none" strike="noStrike" dirty="0">
                          <a:solidFill>
                            <a:srgbClr val="000000"/>
                          </a:solidFill>
                          <a:latin typeface="微软雅黑" pitchFamily="34" charset="-122"/>
                          <a:ea typeface="微软雅黑" pitchFamily="34" charset="-122"/>
                        </a:rPr>
                        <a:t>日</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88032">
                <a:tc>
                  <a:txBody>
                    <a:bodyPr/>
                    <a:lstStyle/>
                    <a:p>
                      <a:pPr algn="ctr" rtl="0" fontAlgn="ctr">
                        <a:lnSpc>
                          <a:spcPts val="1320"/>
                        </a:lnSpc>
                      </a:pPr>
                      <a:r>
                        <a:rPr lang="zh-CN" altLang="en-US" sz="1100" b="0" i="0" u="none" strike="noStrike" dirty="0">
                          <a:solidFill>
                            <a:srgbClr val="000000"/>
                          </a:solidFill>
                          <a:latin typeface="微软雅黑" pitchFamily="34" charset="-122"/>
                          <a:ea typeface="微软雅黑" pitchFamily="34" charset="-122"/>
                        </a:rPr>
                        <a:t>业务创新部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en-US" altLang="zh-CN" sz="1100" b="0" i="0" u="none" strike="noStrike" dirty="0" smtClean="0">
                          <a:solidFill>
                            <a:srgbClr val="000000"/>
                          </a:solidFill>
                          <a:latin typeface="微软雅黑" pitchFamily="34" charset="-122"/>
                          <a:ea typeface="微软雅黑" pitchFamily="34" charset="-122"/>
                        </a:rPr>
                        <a:t>CCO</a:t>
                      </a:r>
                      <a:r>
                        <a:rPr lang="zh-CN" altLang="en-US" sz="1100" b="0" i="0" u="none" strike="noStrike" dirty="0" smtClean="0">
                          <a:solidFill>
                            <a:srgbClr val="000000"/>
                          </a:solidFill>
                          <a:latin typeface="微软雅黑" pitchFamily="34" charset="-122"/>
                          <a:ea typeface="微软雅黑" pitchFamily="34" charset="-122"/>
                        </a:rPr>
                        <a:t>项目组市场专员</a:t>
                      </a:r>
                      <a:r>
                        <a:rPr lang="en-US" altLang="zh-CN" sz="1100" b="0" i="0" u="none" strike="noStrike" dirty="0" smtClean="0">
                          <a:solidFill>
                            <a:srgbClr val="000000"/>
                          </a:solidFill>
                          <a:latin typeface="微软雅黑" pitchFamily="34" charset="-122"/>
                          <a:ea typeface="微软雅黑" pitchFamily="34" charset="-122"/>
                        </a:rPr>
                        <a:t>8</a:t>
                      </a:r>
                      <a:endParaRPr lang="en-US" altLang="zh-CN"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rtl="0" fontAlgn="ctr">
                        <a:lnSpc>
                          <a:spcPts val="1320"/>
                        </a:lnSpc>
                      </a:pPr>
                      <a:r>
                        <a:rPr lang="zh-CN" altLang="en-US" sz="1100" b="0" i="0" u="none" strike="noStrike" dirty="0">
                          <a:solidFill>
                            <a:srgbClr val="000000"/>
                          </a:solidFill>
                          <a:latin typeface="微软雅黑" pitchFamily="34" charset="-122"/>
                          <a:ea typeface="微软雅黑" pitchFamily="34" charset="-122"/>
                        </a:rPr>
                        <a:t>数据库常规运行管理</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en-US" altLang="zh-CN" sz="1100" b="0" i="0" u="none" strike="noStrike" dirty="0">
                          <a:solidFill>
                            <a:srgbClr val="000000"/>
                          </a:solidFill>
                          <a:latin typeface="微软雅黑" pitchFamily="34" charset="-122"/>
                          <a:ea typeface="微软雅黑" pitchFamily="34" charset="-122"/>
                        </a:rPr>
                        <a:t>7</a:t>
                      </a:r>
                      <a:r>
                        <a:rPr lang="zh-CN" altLang="en-US" sz="1100" b="0" i="0" u="none" strike="noStrike" dirty="0">
                          <a:solidFill>
                            <a:srgbClr val="000000"/>
                          </a:solidFill>
                          <a:latin typeface="微软雅黑" pitchFamily="34" charset="-122"/>
                          <a:ea typeface="微软雅黑" pitchFamily="34" charset="-122"/>
                        </a:rPr>
                        <a:t>月</a:t>
                      </a:r>
                      <a:r>
                        <a:rPr lang="en-US" altLang="zh-CN" sz="1100" b="0" i="0" u="none" strike="noStrike" dirty="0">
                          <a:solidFill>
                            <a:srgbClr val="000000"/>
                          </a:solidFill>
                          <a:latin typeface="微软雅黑" pitchFamily="34" charset="-122"/>
                          <a:ea typeface="微软雅黑" pitchFamily="34" charset="-122"/>
                        </a:rPr>
                        <a:t>15</a:t>
                      </a:r>
                      <a:r>
                        <a:rPr lang="zh-CN" altLang="en-US" sz="1100" b="0" i="0" u="none" strike="noStrike" dirty="0">
                          <a:solidFill>
                            <a:srgbClr val="000000"/>
                          </a:solidFill>
                          <a:latin typeface="微软雅黑" pitchFamily="34" charset="-122"/>
                          <a:ea typeface="微软雅黑" pitchFamily="34" charset="-122"/>
                        </a:rPr>
                        <a:t>日</a:t>
                      </a:r>
                      <a:r>
                        <a:rPr lang="en-US" altLang="zh-CN" sz="1100" b="0" i="0" u="none" strike="noStrike" dirty="0">
                          <a:solidFill>
                            <a:srgbClr val="000000"/>
                          </a:solidFill>
                          <a:latin typeface="微软雅黑" pitchFamily="34" charset="-122"/>
                          <a:ea typeface="微软雅黑" pitchFamily="34" charset="-122"/>
                        </a:rPr>
                        <a:t>-</a:t>
                      </a:r>
                      <a:r>
                        <a:rPr lang="zh-CN" altLang="en-US" sz="1100" b="0" i="0" u="none" strike="noStrike" dirty="0">
                          <a:solidFill>
                            <a:srgbClr val="000000"/>
                          </a:solidFill>
                          <a:latin typeface="微软雅黑" pitchFamily="34" charset="-122"/>
                          <a:ea typeface="微软雅黑" pitchFamily="34" charset="-122"/>
                        </a:rPr>
                        <a:t>之后</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88032">
                <a:tc>
                  <a:txBody>
                    <a:bodyPr/>
                    <a:lstStyle/>
                    <a:p>
                      <a:pPr algn="ctr" rtl="0" fontAlgn="ctr">
                        <a:lnSpc>
                          <a:spcPts val="1320"/>
                        </a:lnSpc>
                      </a:pPr>
                      <a:r>
                        <a:rPr lang="zh-CN" altLang="en-US" sz="1100" b="0" i="0" u="none" strike="noStrike" dirty="0" smtClean="0">
                          <a:solidFill>
                            <a:srgbClr val="000000"/>
                          </a:solidFill>
                          <a:latin typeface="微软雅黑" pitchFamily="34" charset="-122"/>
                          <a:ea typeface="微软雅黑" pitchFamily="34" charset="-122"/>
                        </a:rPr>
                        <a:t>市场部</a:t>
                      </a:r>
                      <a:endParaRPr lang="zh-CN" altLang="en-US"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en-US" altLang="zh-CN" sz="1100" b="0" i="0" u="none" strike="noStrike" dirty="0" smtClean="0">
                          <a:solidFill>
                            <a:srgbClr val="000000"/>
                          </a:solidFill>
                          <a:latin typeface="微软雅黑" pitchFamily="34" charset="-122"/>
                          <a:ea typeface="微软雅黑" pitchFamily="34" charset="-122"/>
                        </a:rPr>
                        <a:t>CCO</a:t>
                      </a:r>
                      <a:r>
                        <a:rPr lang="zh-CN" altLang="en-US" sz="1100" b="0" i="0" u="none" strike="noStrike" dirty="0" smtClean="0">
                          <a:solidFill>
                            <a:srgbClr val="000000"/>
                          </a:solidFill>
                          <a:latin typeface="微软雅黑" pitchFamily="34" charset="-122"/>
                          <a:ea typeface="微软雅黑" pitchFamily="34" charset="-122"/>
                        </a:rPr>
                        <a:t>项目推广专员</a:t>
                      </a:r>
                      <a:endParaRPr lang="en-US" altLang="zh-CN" sz="1100" b="0" i="0" u="none" strike="noStrike" dirty="0">
                        <a:solidFill>
                          <a:srgbClr val="000000"/>
                        </a:solidFill>
                        <a:latin typeface="微软雅黑" pitchFamily="34" charset="-122"/>
                        <a:ea typeface="微软雅黑" pitchFamily="34" charset="-122"/>
                      </a:endParaRP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rtl="0" fontAlgn="ctr">
                        <a:lnSpc>
                          <a:spcPts val="1320"/>
                        </a:lnSpc>
                      </a:pPr>
                      <a:r>
                        <a:rPr lang="zh-CN" altLang="en-US" sz="1100" b="0" i="0" u="none" strike="noStrike" dirty="0">
                          <a:solidFill>
                            <a:srgbClr val="000000"/>
                          </a:solidFill>
                          <a:latin typeface="微软雅黑" pitchFamily="34" charset="-122"/>
                          <a:ea typeface="微软雅黑" pitchFamily="34" charset="-122"/>
                        </a:rPr>
                        <a:t>数据库宣传推广 </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rtl="0" fontAlgn="ctr">
                        <a:lnSpc>
                          <a:spcPts val="1320"/>
                        </a:lnSpc>
                      </a:pPr>
                      <a:r>
                        <a:rPr lang="en-US" altLang="zh-CN" sz="1100" b="0" i="0" u="none" strike="noStrike" dirty="0">
                          <a:solidFill>
                            <a:srgbClr val="000000"/>
                          </a:solidFill>
                          <a:latin typeface="微软雅黑" pitchFamily="34" charset="-122"/>
                          <a:ea typeface="微软雅黑" pitchFamily="34" charset="-122"/>
                        </a:rPr>
                        <a:t>8</a:t>
                      </a:r>
                      <a:r>
                        <a:rPr lang="zh-CN" altLang="en-US" sz="1100" b="0" i="0" u="none" strike="noStrike" dirty="0">
                          <a:solidFill>
                            <a:srgbClr val="000000"/>
                          </a:solidFill>
                          <a:latin typeface="微软雅黑" pitchFamily="34" charset="-122"/>
                          <a:ea typeface="微软雅黑" pitchFamily="34" charset="-122"/>
                        </a:rPr>
                        <a:t>月</a:t>
                      </a:r>
                      <a:r>
                        <a:rPr lang="en-US" altLang="zh-CN" sz="1100" b="0" i="0" u="none" strike="noStrike" dirty="0">
                          <a:solidFill>
                            <a:srgbClr val="000000"/>
                          </a:solidFill>
                          <a:latin typeface="微软雅黑" pitchFamily="34" charset="-122"/>
                          <a:ea typeface="微软雅黑" pitchFamily="34" charset="-122"/>
                        </a:rPr>
                        <a:t>15</a:t>
                      </a:r>
                      <a:r>
                        <a:rPr lang="zh-CN" altLang="en-US" sz="1100" b="0" i="0" u="none" strike="noStrike" dirty="0">
                          <a:solidFill>
                            <a:srgbClr val="000000"/>
                          </a:solidFill>
                          <a:latin typeface="微软雅黑" pitchFamily="34" charset="-122"/>
                          <a:ea typeface="微软雅黑" pitchFamily="34" charset="-122"/>
                        </a:rPr>
                        <a:t>日</a:t>
                      </a:r>
                      <a:r>
                        <a:rPr lang="en-US" altLang="zh-CN" sz="1100" b="0" i="0" u="none" strike="noStrike" dirty="0">
                          <a:solidFill>
                            <a:srgbClr val="000000"/>
                          </a:solidFill>
                          <a:latin typeface="微软雅黑" pitchFamily="34" charset="-122"/>
                          <a:ea typeface="微软雅黑" pitchFamily="34" charset="-122"/>
                        </a:rPr>
                        <a:t>-</a:t>
                      </a:r>
                      <a:r>
                        <a:rPr lang="zh-CN" altLang="en-US" sz="1100" b="0" i="0" u="none" strike="noStrike" dirty="0">
                          <a:solidFill>
                            <a:srgbClr val="000000"/>
                          </a:solidFill>
                          <a:latin typeface="微软雅黑" pitchFamily="34" charset="-122"/>
                          <a:ea typeface="微软雅黑" pitchFamily="34" charset="-122"/>
                        </a:rPr>
                        <a:t>之后</a:t>
                      </a:r>
                    </a:p>
                  </a:txBody>
                  <a:tcPr marL="9485" marR="9485" marT="948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
        <p:nvSpPr>
          <p:cNvPr id="9" name="矩形 8"/>
          <p:cNvSpPr/>
          <p:nvPr/>
        </p:nvSpPr>
        <p:spPr>
          <a:xfrm>
            <a:off x="288681" y="188640"/>
            <a:ext cx="2339103" cy="461665"/>
          </a:xfrm>
          <a:prstGeom prst="rect">
            <a:avLst/>
          </a:prstGeom>
        </p:spPr>
        <p:txBody>
          <a:bodyPr wrap="none">
            <a:spAutoFit/>
          </a:bodyPr>
          <a:lstStyle/>
          <a:p>
            <a:pPr algn="ctr"/>
            <a:r>
              <a:rPr lang="zh-CN" altLang="en-US" sz="2400" b="1" dirty="0" smtClean="0">
                <a:latin typeface="微软雅黑" pitchFamily="34" charset="-122"/>
                <a:ea typeface="微软雅黑" pitchFamily="34" charset="-122"/>
              </a:rPr>
              <a:t>项目成员架构图</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omputer 1"/>
          <p:cNvPicPr>
            <a:picLocks noChangeAspect="1" noChangeArrowheads="1"/>
          </p:cNvPicPr>
          <p:nvPr/>
        </p:nvPicPr>
        <p:blipFill>
          <a:blip r:embed="rId2" cstate="print"/>
          <a:srcRect/>
          <a:stretch>
            <a:fillRect/>
          </a:stretch>
        </p:blipFill>
        <p:spPr bwMode="auto">
          <a:xfrm>
            <a:off x="0" y="1357313"/>
            <a:ext cx="3878263" cy="5500687"/>
          </a:xfrm>
          <a:prstGeom prst="rect">
            <a:avLst/>
          </a:prstGeom>
          <a:noFill/>
          <a:ln w="9525">
            <a:noFill/>
            <a:miter lim="800000"/>
            <a:headEnd/>
            <a:tailEnd/>
          </a:ln>
        </p:spPr>
      </p:pic>
      <p:sp>
        <p:nvSpPr>
          <p:cNvPr id="6" name="标题 3"/>
          <p:cNvSpPr txBox="1">
            <a:spLocks/>
          </p:cNvSpPr>
          <p:nvPr/>
        </p:nvSpPr>
        <p:spPr>
          <a:xfrm>
            <a:off x="1980095" y="4392215"/>
            <a:ext cx="3429024" cy="42862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lvl="0" algn="ctr">
              <a:spcBef>
                <a:spcPct val="0"/>
              </a:spcBef>
            </a:pPr>
            <a:endParaRPr lang="zh-CN" altLang="en-US" sz="2200" dirty="0" smtClean="0">
              <a:solidFill>
                <a:schemeClr val="bg1"/>
              </a:solidFill>
              <a:latin typeface="微软雅黑" pitchFamily="34" charset="-122"/>
              <a:ea typeface="微软雅黑" pitchFamily="34" charset="-122"/>
            </a:endParaRPr>
          </a:p>
        </p:txBody>
      </p:sp>
      <p:sp>
        <p:nvSpPr>
          <p:cNvPr id="2" name="标题 1"/>
          <p:cNvSpPr>
            <a:spLocks noGrp="1"/>
          </p:cNvSpPr>
          <p:nvPr>
            <p:ph type="title"/>
          </p:nvPr>
        </p:nvSpPr>
        <p:spPr>
          <a:xfrm>
            <a:off x="2000232" y="1285860"/>
            <a:ext cx="5372080" cy="1143000"/>
          </a:xfrm>
        </p:spPr>
        <p:txBody>
          <a:bodyPr>
            <a:normAutofit/>
          </a:bodyPr>
          <a:lstStyle/>
          <a:p>
            <a:r>
              <a:rPr lang="zh-CN" altLang="en-US" sz="2600" dirty="0" smtClean="0"/>
              <a:t>目录</a:t>
            </a:r>
            <a:endParaRPr lang="zh-CN" altLang="en-US" sz="2600" dirty="0"/>
          </a:p>
        </p:txBody>
      </p:sp>
      <p:sp>
        <p:nvSpPr>
          <p:cNvPr id="5" name="副标题 2"/>
          <p:cNvSpPr txBox="1">
            <a:spLocks/>
          </p:cNvSpPr>
          <p:nvPr/>
        </p:nvSpPr>
        <p:spPr>
          <a:xfrm>
            <a:off x="2285984" y="2357430"/>
            <a:ext cx="6500858" cy="250033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项目背景</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产品定义及内容架构</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产品开发日程计划</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项目团队及职责</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 成本预算</a:t>
            </a:r>
            <a:endParaRPr kumimoji="0" lang="en-US" altLang="zh-CN" sz="220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omputer 1"/>
          <p:cNvPicPr>
            <a:picLocks noChangeAspect="1" noChangeArrowheads="1"/>
          </p:cNvPicPr>
          <p:nvPr/>
        </p:nvPicPr>
        <p:blipFill>
          <a:blip r:embed="rId2" cstate="print"/>
          <a:srcRect/>
          <a:stretch>
            <a:fillRect/>
          </a:stretch>
        </p:blipFill>
        <p:spPr bwMode="auto">
          <a:xfrm>
            <a:off x="0" y="1357313"/>
            <a:ext cx="3878263" cy="5500687"/>
          </a:xfrm>
          <a:prstGeom prst="rect">
            <a:avLst/>
          </a:prstGeom>
          <a:noFill/>
          <a:ln w="9525">
            <a:noFill/>
            <a:miter lim="800000"/>
            <a:headEnd/>
            <a:tailEnd/>
          </a:ln>
        </p:spPr>
      </p:pic>
      <p:pic>
        <p:nvPicPr>
          <p:cNvPr id="4" name="图片 3" descr="logo.jpg"/>
          <p:cNvPicPr>
            <a:picLocks noChangeAspect="1"/>
          </p:cNvPicPr>
          <p:nvPr/>
        </p:nvPicPr>
        <p:blipFill>
          <a:blip r:embed="rId3" cstate="print"/>
          <a:stretch>
            <a:fillRect/>
          </a:stretch>
        </p:blipFill>
        <p:spPr>
          <a:xfrm>
            <a:off x="357158" y="357166"/>
            <a:ext cx="4071934" cy="457053"/>
          </a:xfrm>
          <a:prstGeom prst="rect">
            <a:avLst/>
          </a:prstGeom>
        </p:spPr>
      </p:pic>
      <p:graphicFrame>
        <p:nvGraphicFramePr>
          <p:cNvPr id="8" name="表格 7"/>
          <p:cNvGraphicFramePr>
            <a:graphicFrameLocks noGrp="1"/>
          </p:cNvGraphicFramePr>
          <p:nvPr/>
        </p:nvGraphicFramePr>
        <p:xfrm>
          <a:off x="827584" y="1268760"/>
          <a:ext cx="7488832" cy="4392486"/>
        </p:xfrm>
        <a:graphic>
          <a:graphicData uri="http://schemas.openxmlformats.org/drawingml/2006/table">
            <a:tbl>
              <a:tblPr/>
              <a:tblGrid>
                <a:gridCol w="3275506"/>
                <a:gridCol w="933245"/>
                <a:gridCol w="3280081"/>
              </a:tblGrid>
              <a:tr h="480603">
                <a:tc>
                  <a:txBody>
                    <a:bodyPr/>
                    <a:lstStyle/>
                    <a:p>
                      <a:pPr algn="ctr" rtl="0" fontAlgn="ctr"/>
                      <a:r>
                        <a:rPr lang="zh-CN" altLang="en-US" sz="1200" b="1" i="0" u="none" strike="noStrike" dirty="0">
                          <a:solidFill>
                            <a:srgbClr val="FFFFFF"/>
                          </a:solidFill>
                          <a:latin typeface="微软雅黑" pitchFamily="34" charset="-122"/>
                          <a:ea typeface="微软雅黑" pitchFamily="34" charset="-122"/>
                        </a:rPr>
                        <a:t>项目</a:t>
                      </a:r>
                      <a:r>
                        <a:rPr lang="zh-CN" altLang="en-US" sz="1200" b="1" i="0" u="sng" strike="noStrike" dirty="0">
                          <a:solidFill>
                            <a:srgbClr val="000000"/>
                          </a:solidFill>
                          <a:latin typeface="微软雅黑" pitchFamily="34" charset="-122"/>
                          <a:ea typeface="微软雅黑" pitchFamily="34" charset="-122"/>
                        </a:rPr>
                        <a:t>  </a:t>
                      </a:r>
                      <a:endParaRPr lang="zh-CN" altLang="en-US" sz="1200" b="1" i="0" u="none" strike="noStrike" dirty="0">
                        <a:solidFill>
                          <a:srgbClr val="FFFFFF"/>
                        </a:solidFill>
                        <a:latin typeface="微软雅黑" pitchFamily="34" charset="-122"/>
                        <a:ea typeface="微软雅黑" pitchFamily="34" charset="-122"/>
                      </a:endParaRPr>
                    </a:p>
                  </a:txBody>
                  <a:tcPr marL="9525" marR="9525" marT="952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002060"/>
                    </a:solidFill>
                  </a:tcPr>
                </a:tc>
                <a:tc>
                  <a:txBody>
                    <a:bodyPr/>
                    <a:lstStyle/>
                    <a:p>
                      <a:pPr algn="ctr" rtl="0" fontAlgn="ctr"/>
                      <a:r>
                        <a:rPr lang="zh-CN" altLang="en-US" sz="1200" b="1" i="0" u="none" strike="noStrike">
                          <a:solidFill>
                            <a:srgbClr val="FFFFFF"/>
                          </a:solidFill>
                          <a:latin typeface="微软雅黑" pitchFamily="34" charset="-122"/>
                          <a:ea typeface="微软雅黑" pitchFamily="34" charset="-122"/>
                        </a:rPr>
                        <a:t>预计费用 </a:t>
                      </a:r>
                    </a:p>
                  </a:txBody>
                  <a:tcPr marL="9525" marR="9525" marT="952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002060"/>
                    </a:solidFill>
                  </a:tcPr>
                </a:tc>
                <a:tc>
                  <a:txBody>
                    <a:bodyPr/>
                    <a:lstStyle/>
                    <a:p>
                      <a:pPr algn="ctr" rtl="0" fontAlgn="ctr"/>
                      <a:r>
                        <a:rPr lang="zh-CN" altLang="en-US" sz="1200" b="1" i="0" u="none" strike="noStrike">
                          <a:solidFill>
                            <a:srgbClr val="FFFFFF"/>
                          </a:solidFill>
                          <a:latin typeface="微软雅黑" pitchFamily="34" charset="-122"/>
                          <a:ea typeface="微软雅黑" pitchFamily="34" charset="-122"/>
                        </a:rPr>
                        <a:t>备注 </a:t>
                      </a:r>
                    </a:p>
                  </a:txBody>
                  <a:tcPr marL="9525" marR="9525" marT="9525" marB="0" anchor="ctr">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002060"/>
                    </a:solidFill>
                  </a:tcPr>
                </a:tc>
              </a:tr>
              <a:tr h="223536">
                <a:tc>
                  <a:txBody>
                    <a:bodyPr/>
                    <a:lstStyle/>
                    <a:p>
                      <a:pPr algn="ctr" rtl="0" fontAlgn="ctr"/>
                      <a:r>
                        <a:rPr lang="zh-CN" altLang="en-US" sz="1200" b="0" i="0" u="none" strike="noStrike">
                          <a:solidFill>
                            <a:srgbClr val="000000"/>
                          </a:solidFill>
                          <a:latin typeface="微软雅黑" pitchFamily="34" charset="-122"/>
                          <a:ea typeface="微软雅黑" pitchFamily="34" charset="-122"/>
                        </a:rPr>
                        <a:t>折旧估值模型开发 </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ctr"/>
                      <a:r>
                        <a:rPr lang="en-US" sz="1200" b="0" i="0" u="none" strike="noStrike">
                          <a:solidFill>
                            <a:srgbClr val="000000"/>
                          </a:solidFill>
                          <a:latin typeface="微软雅黑" pitchFamily="34" charset="-122"/>
                          <a:ea typeface="微软雅黑" pitchFamily="34" charset="-122"/>
                        </a:rPr>
                        <a:t>N/A </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endParaRPr lang="zh-CN" altLang="en-US" sz="1200" b="0" i="0" u="none" strike="noStrike" dirty="0">
                        <a:solidFill>
                          <a:srgbClr val="000000"/>
                        </a:solidFill>
                        <a:latin typeface="微软雅黑" pitchFamily="34" charset="-122"/>
                        <a:ea typeface="微软雅黑" pitchFamily="34" charset="-122"/>
                      </a:endParaRPr>
                    </a:p>
                  </a:txBody>
                  <a:tcPr marL="9525" marR="9525" marT="9525"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80012">
                <a:tc rowSpan="3">
                  <a:txBody>
                    <a:bodyPr/>
                    <a:lstStyle/>
                    <a:p>
                      <a:pPr algn="ctr" rtl="0" fontAlgn="ctr"/>
                      <a:r>
                        <a:rPr lang="zh-CN" altLang="en-US" sz="1200" b="0" i="0" u="none" strike="noStrike">
                          <a:solidFill>
                            <a:srgbClr val="000000"/>
                          </a:solidFill>
                          <a:latin typeface="微软雅黑" pitchFamily="34" charset="-122"/>
                          <a:ea typeface="微软雅黑" pitchFamily="34" charset="-122"/>
                        </a:rPr>
                        <a:t>维修数据购买 </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rowSpan="3">
                  <a:txBody>
                    <a:bodyPr/>
                    <a:lstStyle/>
                    <a:p>
                      <a:pPr algn="ctr" rtl="0" fontAlgn="ctr"/>
                      <a:r>
                        <a:rPr lang="en-US" sz="1200" b="0" i="0" u="none" strike="noStrike" dirty="0">
                          <a:solidFill>
                            <a:srgbClr val="000000"/>
                          </a:solidFill>
                          <a:latin typeface="微软雅黑" pitchFamily="34" charset="-122"/>
                          <a:ea typeface="微软雅黑" pitchFamily="34" charset="-122"/>
                        </a:rPr>
                        <a:t>N/A</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zh-CN" altLang="en-US" dirty="0"/>
                    </a:p>
                  </a:txBody>
                  <a:tcPr marL="9525" marR="9525" marT="9525"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02365">
                <a:tc vMerge="1">
                  <a:txBody>
                    <a:bodyPr/>
                    <a:lstStyle/>
                    <a:p>
                      <a:endParaRPr lang="zh-CN" altLang="en-US"/>
                    </a:p>
                  </a:txBody>
                  <a:tcPr/>
                </a:tc>
                <a:tc vMerge="1">
                  <a:txBody>
                    <a:bodyPr/>
                    <a:lstStyle/>
                    <a:p>
                      <a:endParaRPr lang="zh-CN" altLang="en-US"/>
                    </a:p>
                  </a:txBody>
                  <a:tcPr/>
                </a:tc>
                <a:tc>
                  <a:txBody>
                    <a:bodyPr/>
                    <a:lstStyle/>
                    <a:p>
                      <a:endParaRPr lang="zh-CN" altLang="en-US" dirty="0"/>
                    </a:p>
                  </a:txBody>
                  <a:tcPr marL="9525" marR="9525" marT="9525"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547664">
                <a:tc vMerge="1">
                  <a:txBody>
                    <a:bodyPr/>
                    <a:lstStyle/>
                    <a:p>
                      <a:endParaRPr lang="zh-CN" altLang="en-US"/>
                    </a:p>
                  </a:txBody>
                  <a:tcPr/>
                </a:tc>
                <a:tc vMerge="1">
                  <a:txBody>
                    <a:bodyPr/>
                    <a:lstStyle/>
                    <a:p>
                      <a:endParaRPr lang="zh-CN" altLang="en-US"/>
                    </a:p>
                  </a:txBody>
                  <a:tcPr/>
                </a:tc>
                <a:tc>
                  <a:txBody>
                    <a:bodyPr/>
                    <a:lstStyle/>
                    <a:p>
                      <a:pPr algn="l" rtl="0" fontAlgn="t"/>
                      <a:endParaRPr lang="zh-CN" altLang="en-US" sz="1200" b="0" i="0" u="none" strike="noStrike" dirty="0">
                        <a:solidFill>
                          <a:srgbClr val="000000"/>
                        </a:solidFill>
                        <a:latin typeface="微软雅黑" pitchFamily="34" charset="-122"/>
                        <a:ea typeface="微软雅黑" pitchFamily="34" charset="-122"/>
                      </a:endParaRPr>
                    </a:p>
                  </a:txBody>
                  <a:tcPr marL="9525" marR="9525" marT="9525"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24719">
                <a:tc rowSpan="3">
                  <a:txBody>
                    <a:bodyPr/>
                    <a:lstStyle/>
                    <a:p>
                      <a:pPr algn="ctr" rtl="0" fontAlgn="ctr"/>
                      <a:r>
                        <a:rPr lang="zh-CN" altLang="en-US" sz="1200" b="0" i="0" u="none" strike="noStrike">
                          <a:solidFill>
                            <a:srgbClr val="000000"/>
                          </a:solidFill>
                          <a:latin typeface="微软雅黑" pitchFamily="34" charset="-122"/>
                          <a:ea typeface="微软雅黑" pitchFamily="34" charset="-122"/>
                        </a:rPr>
                        <a:t>保养数据购买 </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rowSpan="3">
                  <a:txBody>
                    <a:bodyPr/>
                    <a:lstStyle/>
                    <a:p>
                      <a:pPr algn="ctr" rtl="0" fontAlgn="ctr"/>
                      <a:r>
                        <a:rPr lang="en-US" sz="1200" b="0" i="0" u="none" strike="noStrike">
                          <a:solidFill>
                            <a:srgbClr val="000000"/>
                          </a:solidFill>
                          <a:latin typeface="微软雅黑" pitchFamily="34" charset="-122"/>
                          <a:ea typeface="微软雅黑" pitchFamily="34" charset="-122"/>
                        </a:rPr>
                        <a:t>N/A</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endParaRPr lang="en-US" altLang="zh-CN" sz="1200" b="0" i="0" u="none" strike="noStrike" dirty="0">
                        <a:solidFill>
                          <a:srgbClr val="000000"/>
                        </a:solidFill>
                        <a:latin typeface="微软雅黑" pitchFamily="34" charset="-122"/>
                        <a:ea typeface="微软雅黑" pitchFamily="34" charset="-122"/>
                      </a:endParaRPr>
                    </a:p>
                  </a:txBody>
                  <a:tcPr marL="9525" marR="9525" marT="9525"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02365">
                <a:tc vMerge="1">
                  <a:txBody>
                    <a:bodyPr/>
                    <a:lstStyle/>
                    <a:p>
                      <a:endParaRPr lang="zh-CN" altLang="en-US"/>
                    </a:p>
                  </a:txBody>
                  <a:tcPr/>
                </a:tc>
                <a:tc vMerge="1">
                  <a:txBody>
                    <a:bodyPr/>
                    <a:lstStyle/>
                    <a:p>
                      <a:endParaRPr lang="zh-CN" altLang="en-US"/>
                    </a:p>
                  </a:txBody>
                  <a:tcPr/>
                </a:tc>
                <a:tc>
                  <a:txBody>
                    <a:bodyPr/>
                    <a:lstStyle/>
                    <a:p>
                      <a:pPr algn="l" rtl="0" fontAlgn="t"/>
                      <a:endParaRPr lang="en-US" altLang="zh-CN" sz="1200" b="0" i="0" u="none" strike="noStrike" dirty="0">
                        <a:solidFill>
                          <a:srgbClr val="000000"/>
                        </a:solidFill>
                        <a:latin typeface="微软雅黑" pitchFamily="34" charset="-122"/>
                        <a:ea typeface="微软雅黑" pitchFamily="34" charset="-122"/>
                      </a:endParaRPr>
                    </a:p>
                  </a:txBody>
                  <a:tcPr marL="9525" marR="9525" marT="9525"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13542">
                <a:tc vMerge="1">
                  <a:txBody>
                    <a:bodyPr/>
                    <a:lstStyle/>
                    <a:p>
                      <a:endParaRPr lang="zh-CN" altLang="en-US"/>
                    </a:p>
                  </a:txBody>
                  <a:tcPr/>
                </a:tc>
                <a:tc vMerge="1">
                  <a:txBody>
                    <a:bodyPr/>
                    <a:lstStyle/>
                    <a:p>
                      <a:endParaRPr lang="zh-CN" altLang="en-US"/>
                    </a:p>
                  </a:txBody>
                  <a:tcPr/>
                </a:tc>
                <a:tc>
                  <a:txBody>
                    <a:bodyPr/>
                    <a:lstStyle/>
                    <a:p>
                      <a:pPr algn="l" rtl="0" fontAlgn="t"/>
                      <a:endParaRPr lang="en-US" altLang="zh-CN" sz="1200" b="0" i="0" u="none" strike="noStrike" dirty="0">
                        <a:solidFill>
                          <a:srgbClr val="000000"/>
                        </a:solidFill>
                        <a:latin typeface="微软雅黑" pitchFamily="34" charset="-122"/>
                        <a:ea typeface="微软雅黑" pitchFamily="34" charset="-122"/>
                      </a:endParaRPr>
                    </a:p>
                  </a:txBody>
                  <a:tcPr marL="9525" marR="9525" marT="9525"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23536">
                <a:tc>
                  <a:txBody>
                    <a:bodyPr/>
                    <a:lstStyle/>
                    <a:p>
                      <a:pPr algn="ctr" rtl="0" fontAlgn="ctr"/>
                      <a:r>
                        <a:rPr lang="zh-CN" altLang="en-US" sz="1200" b="0" i="0" u="none" strike="noStrike">
                          <a:solidFill>
                            <a:srgbClr val="000000"/>
                          </a:solidFill>
                          <a:latin typeface="微软雅黑" pitchFamily="34" charset="-122"/>
                          <a:ea typeface="微软雅黑" pitchFamily="34" charset="-122"/>
                        </a:rPr>
                        <a:t>数据库系统开发 </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ctr"/>
                      <a:r>
                        <a:rPr lang="en-US" sz="1200" b="0" i="0" u="none" strike="noStrike">
                          <a:solidFill>
                            <a:srgbClr val="000000"/>
                          </a:solidFill>
                          <a:latin typeface="微软雅黑" pitchFamily="34" charset="-122"/>
                          <a:ea typeface="微软雅黑" pitchFamily="34" charset="-122"/>
                        </a:rPr>
                        <a:t>N/A </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r>
                        <a:rPr lang="zh-CN" altLang="en-US" sz="1200" b="0" i="0" u="none" strike="noStrike" dirty="0">
                          <a:solidFill>
                            <a:srgbClr val="000000"/>
                          </a:solidFill>
                          <a:latin typeface="微软雅黑" pitchFamily="34" charset="-122"/>
                          <a:ea typeface="微软雅黑" pitchFamily="34" charset="-122"/>
                        </a:rPr>
                        <a:t>自行开发 </a:t>
                      </a:r>
                    </a:p>
                  </a:txBody>
                  <a:tcPr marL="9525" marR="9525" marT="9525"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23536">
                <a:tc rowSpan="2">
                  <a:txBody>
                    <a:bodyPr/>
                    <a:lstStyle/>
                    <a:p>
                      <a:pPr algn="ctr" rtl="0" fontAlgn="ctr"/>
                      <a:r>
                        <a:rPr lang="zh-CN" altLang="en-US" sz="1200" b="0" i="0" u="none" strike="noStrike">
                          <a:solidFill>
                            <a:srgbClr val="000000"/>
                          </a:solidFill>
                          <a:latin typeface="微软雅黑" pitchFamily="34" charset="-122"/>
                          <a:ea typeface="微软雅黑" pitchFamily="34" charset="-122"/>
                        </a:rPr>
                        <a:t>中期及后期数据结果调研验证 </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rowSpan="2">
                  <a:txBody>
                    <a:bodyPr/>
                    <a:lstStyle/>
                    <a:p>
                      <a:pPr algn="ctr" rtl="0" fontAlgn="ctr"/>
                      <a:r>
                        <a:rPr lang="en-US" sz="1200" b="0" i="0" u="none" strike="noStrike">
                          <a:solidFill>
                            <a:srgbClr val="000000"/>
                          </a:solidFill>
                          <a:latin typeface="微软雅黑" pitchFamily="34" charset="-122"/>
                          <a:ea typeface="微软雅黑" pitchFamily="34" charset="-122"/>
                        </a:rPr>
                        <a:t>N/A </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r>
                        <a:rPr lang="zh-CN" altLang="en-US" sz="1200" b="0" i="0" u="none" strike="noStrike" dirty="0">
                          <a:solidFill>
                            <a:srgbClr val="000000"/>
                          </a:solidFill>
                          <a:latin typeface="微软雅黑" pitchFamily="34" charset="-122"/>
                          <a:ea typeface="微软雅黑" pitchFamily="34" charset="-122"/>
                        </a:rPr>
                        <a:t>二手车估值师访谈 </a:t>
                      </a:r>
                    </a:p>
                  </a:txBody>
                  <a:tcPr marL="9525" marR="9525" marT="9525"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23536">
                <a:tc vMerge="1">
                  <a:txBody>
                    <a:bodyPr/>
                    <a:lstStyle/>
                    <a:p>
                      <a:endParaRPr lang="zh-CN" altLang="en-US"/>
                    </a:p>
                  </a:txBody>
                  <a:tcPr/>
                </a:tc>
                <a:tc vMerge="1">
                  <a:txBody>
                    <a:bodyPr/>
                    <a:lstStyle/>
                    <a:p>
                      <a:endParaRPr lang="zh-CN" altLang="en-US"/>
                    </a:p>
                  </a:txBody>
                  <a:tcPr/>
                </a:tc>
                <a:tc>
                  <a:txBody>
                    <a:bodyPr/>
                    <a:lstStyle/>
                    <a:p>
                      <a:pPr algn="ctr" rtl="0" fontAlgn="t"/>
                      <a:r>
                        <a:rPr lang="zh-CN" altLang="en-US" sz="1200" b="0" i="0" u="none" strike="noStrike" dirty="0">
                          <a:solidFill>
                            <a:srgbClr val="000000"/>
                          </a:solidFill>
                          <a:latin typeface="微软雅黑" pitchFamily="34" charset="-122"/>
                          <a:ea typeface="微软雅黑" pitchFamily="34" charset="-122"/>
                        </a:rPr>
                        <a:t>普通车主调研 </a:t>
                      </a:r>
                    </a:p>
                  </a:txBody>
                  <a:tcPr marL="9525" marR="9525" marT="9525"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23536">
                <a:tc>
                  <a:txBody>
                    <a:bodyPr/>
                    <a:lstStyle/>
                    <a:p>
                      <a:pPr algn="ctr" rtl="0" fontAlgn="ctr"/>
                      <a:r>
                        <a:rPr lang="zh-CN" altLang="en-US" sz="1200" b="0" i="0" u="none" strike="noStrike">
                          <a:solidFill>
                            <a:srgbClr val="000000"/>
                          </a:solidFill>
                          <a:latin typeface="微软雅黑" pitchFamily="34" charset="-122"/>
                          <a:ea typeface="微软雅黑" pitchFamily="34" charset="-122"/>
                        </a:rPr>
                        <a:t>人力成本 </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ctr"/>
                      <a:r>
                        <a:rPr lang="en-US" sz="1200" b="0" i="0" u="none" strike="noStrike">
                          <a:solidFill>
                            <a:srgbClr val="000000"/>
                          </a:solidFill>
                          <a:latin typeface="微软雅黑" pitchFamily="34" charset="-122"/>
                          <a:ea typeface="微软雅黑" pitchFamily="34" charset="-122"/>
                        </a:rPr>
                        <a:t>N/A </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r>
                        <a:rPr lang="zh-CN" altLang="en-US" sz="1200" b="0" i="0" u="none" strike="noStrike" dirty="0">
                          <a:solidFill>
                            <a:srgbClr val="000000"/>
                          </a:solidFill>
                          <a:latin typeface="微软雅黑" pitchFamily="34" charset="-122"/>
                          <a:ea typeface="微软雅黑" pitchFamily="34" charset="-122"/>
                        </a:rPr>
                        <a:t>　</a:t>
                      </a:r>
                    </a:p>
                  </a:txBody>
                  <a:tcPr marL="9525" marR="9525" marT="9525"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23536">
                <a:tc>
                  <a:txBody>
                    <a:bodyPr/>
                    <a:lstStyle/>
                    <a:p>
                      <a:pPr algn="ctr" rtl="0" fontAlgn="ctr"/>
                      <a:r>
                        <a:rPr lang="zh-CN" altLang="en-US" sz="1200" b="0" i="0" u="none" strike="noStrike" dirty="0">
                          <a:solidFill>
                            <a:srgbClr val="000000"/>
                          </a:solidFill>
                          <a:latin typeface="微软雅黑" pitchFamily="34" charset="-122"/>
                          <a:ea typeface="微软雅黑" pitchFamily="34" charset="-122"/>
                        </a:rPr>
                        <a:t>宣传推广费用 </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ctr"/>
                      <a:r>
                        <a:rPr lang="en-US" sz="1200" b="0" i="0" u="none" strike="noStrike">
                          <a:solidFill>
                            <a:srgbClr val="000000"/>
                          </a:solidFill>
                          <a:latin typeface="微软雅黑" pitchFamily="34" charset="-122"/>
                          <a:ea typeface="微软雅黑" pitchFamily="34" charset="-122"/>
                        </a:rPr>
                        <a:t>N/A </a:t>
                      </a:r>
                    </a:p>
                  </a:txBody>
                  <a:tcPr marL="9525" marR="9525" marT="9525"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r>
                        <a:rPr lang="zh-CN" altLang="en-US" sz="1200" b="0" i="0" u="none" strike="noStrike" dirty="0">
                          <a:solidFill>
                            <a:srgbClr val="000000"/>
                          </a:solidFill>
                          <a:latin typeface="微软雅黑" pitchFamily="34" charset="-122"/>
                          <a:ea typeface="微软雅黑" pitchFamily="34" charset="-122"/>
                        </a:rPr>
                        <a:t>　</a:t>
                      </a:r>
                    </a:p>
                  </a:txBody>
                  <a:tcPr marL="9525" marR="9525" marT="9525"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071538" y="1744191"/>
            <a:ext cx="7172349" cy="4343400"/>
          </a:xfrm>
          <a:prstGeom prst="rect">
            <a:avLst/>
          </a:prstGeom>
        </p:spPr>
        <p:txBody>
          <a:bodyPr vert="horz" lIns="91440" tIns="45720" rIns="91440" bIns="45720" rtlCol="0">
            <a:normAutofit/>
          </a:bodyPr>
          <a:lstStyle/>
          <a:p>
            <a:endParaRPr lang="en-US" altLang="zh-CN" sz="1400" dirty="0" smtClean="0"/>
          </a:p>
          <a:p>
            <a:pPr marL="342900" lvl="0" indent="-342900">
              <a:lnSpc>
                <a:spcPct val="90000"/>
              </a:lnSpc>
              <a:spcBef>
                <a:spcPct val="20000"/>
              </a:spcBef>
              <a:defRPr/>
            </a:pPr>
            <a:endParaRPr lang="en-US" altLang="zh-CN" sz="1400" b="1" dirty="0"/>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en-US" altLang="zh-CN" sz="1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610420" y="1380223"/>
            <a:ext cx="7172349" cy="1285884"/>
          </a:xfrm>
          <a:prstGeom prst="rect">
            <a:avLst/>
          </a:prstGeom>
        </p:spPr>
        <p:txBody>
          <a:bodyPr vert="horz" lIns="91440" tIns="45720" rIns="91440" bIns="45720" rtlCol="0">
            <a:normAutofit/>
          </a:bodyPr>
          <a:lstStyle/>
          <a:p>
            <a:pPr>
              <a:buFont typeface="Wingdings" pitchFamily="2" charset="2"/>
              <a:buChar char="n"/>
            </a:pPr>
            <a:r>
              <a:rPr lang="zh-CN" altLang="en-US" sz="1600" dirty="0" smtClean="0">
                <a:latin typeface="微软雅黑" pitchFamily="34" charset="-122"/>
                <a:ea typeface="微软雅黑" pitchFamily="34" charset="-122"/>
              </a:rPr>
              <a:t>根据客户需求定制的车型使用成本研究报告：</a:t>
            </a:r>
            <a:r>
              <a:rPr lang="en-US" altLang="zh-CN" sz="1600" dirty="0" smtClean="0">
                <a:latin typeface="微软雅黑" pitchFamily="34" charset="-122"/>
                <a:ea typeface="微软雅黑" pitchFamily="34" charset="-122"/>
              </a:rPr>
              <a:t/>
            </a:r>
            <a:br>
              <a:rPr lang="en-US" altLang="zh-CN" sz="1600" dirty="0" smtClean="0">
                <a:latin typeface="微软雅黑" pitchFamily="34" charset="-122"/>
                <a:ea typeface="微软雅黑" pitchFamily="34" charset="-122"/>
              </a:rPr>
            </a:br>
            <a:endParaRPr lang="en-US" altLang="zh-CN" sz="1600" dirty="0" smtClean="0">
              <a:latin typeface="微软雅黑" pitchFamily="34" charset="-122"/>
              <a:ea typeface="微软雅黑" pitchFamily="34" charset="-122"/>
            </a:endParaRPr>
          </a:p>
          <a:p>
            <a:pPr>
              <a:buFontTx/>
              <a:buChar char="-"/>
            </a:pPr>
            <a:r>
              <a:rPr lang="zh-CN" altLang="en-US" sz="1600" dirty="0" smtClean="0">
                <a:latin typeface="微软雅黑" pitchFamily="34" charset="-122"/>
                <a:ea typeface="微软雅黑" pitchFamily="34" charset="-122"/>
              </a:rPr>
              <a:t> 客户圈定一定数量的产品（自身产品及竞品）</a:t>
            </a:r>
            <a:endParaRPr lang="en-US" altLang="zh-CN" sz="1600" dirty="0" smtClean="0">
              <a:latin typeface="微软雅黑" pitchFamily="34" charset="-122"/>
              <a:ea typeface="微软雅黑" pitchFamily="34" charset="-122"/>
            </a:endParaRPr>
          </a:p>
          <a:p>
            <a:pPr>
              <a:buFontTx/>
              <a:buChar char="-"/>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根据客户圈定的产品做客观的研究，得出研究结论</a:t>
            </a:r>
            <a:endParaRPr lang="en-US" altLang="zh-CN" sz="1600"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p:txBody>
      </p:sp>
      <p:sp>
        <p:nvSpPr>
          <p:cNvPr id="7" name="矩形 6"/>
          <p:cNvSpPr/>
          <p:nvPr/>
        </p:nvSpPr>
        <p:spPr>
          <a:xfrm>
            <a:off x="467544" y="1052736"/>
            <a:ext cx="1838965" cy="338554"/>
          </a:xfrm>
          <a:prstGeom prst="rect">
            <a:avLst/>
          </a:prstGeom>
        </p:spPr>
        <p:txBody>
          <a:bodyPr wrap="none">
            <a:spAutoFit/>
          </a:bodyPr>
          <a:lstStyle/>
          <a:p>
            <a:r>
              <a:rPr lang="zh-CN" altLang="en-US" sz="1600" b="1" dirty="0" smtClean="0">
                <a:solidFill>
                  <a:srgbClr val="C00000"/>
                </a:solidFill>
                <a:latin typeface="微软雅黑" pitchFamily="34" charset="-122"/>
                <a:ea typeface="微软雅黑" pitchFamily="34" charset="-122"/>
              </a:rPr>
              <a:t>定制化的研究报告</a:t>
            </a:r>
            <a:endParaRPr lang="zh-CN" altLang="en-US" sz="1600" b="1" dirty="0">
              <a:solidFill>
                <a:srgbClr val="C00000"/>
              </a:solidFill>
              <a:latin typeface="微软雅黑" pitchFamily="34" charset="-122"/>
              <a:ea typeface="微软雅黑" pitchFamily="34" charset="-122"/>
            </a:endParaRPr>
          </a:p>
        </p:txBody>
      </p:sp>
      <p:sp>
        <p:nvSpPr>
          <p:cNvPr id="8" name="矩形 7"/>
          <p:cNvSpPr/>
          <p:nvPr/>
        </p:nvSpPr>
        <p:spPr>
          <a:xfrm>
            <a:off x="5682518" y="1909992"/>
            <a:ext cx="2857520" cy="584775"/>
          </a:xfrm>
          <a:prstGeom prst="rect">
            <a:avLst/>
          </a:prstGeom>
        </p:spPr>
        <p:txBody>
          <a:bodyPr wrap="square">
            <a:spAutoFit/>
          </a:bodyPr>
          <a:lstStyle/>
          <a:p>
            <a:r>
              <a:rPr lang="zh-CN" altLang="en-US" sz="1600" dirty="0" smtClean="0">
                <a:latin typeface="微软雅黑" pitchFamily="34" charset="-122"/>
                <a:ea typeface="微软雅黑" pitchFamily="34" charset="-122"/>
              </a:rPr>
              <a:t>例如：雅阁 </a:t>
            </a:r>
            <a:r>
              <a:rPr lang="en-US" altLang="zh-CN" sz="1600" dirty="0" err="1" smtClean="0">
                <a:latin typeface="微软雅黑" pitchFamily="34" charset="-122"/>
                <a:ea typeface="微软雅黑" pitchFamily="34" charset="-122"/>
              </a:rPr>
              <a:t>vs</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凯美瑞、天籁、迈腾、新帕萨特等</a:t>
            </a:r>
            <a:endParaRPr lang="zh-CN" altLang="en-US" sz="1600" dirty="0">
              <a:latin typeface="微软雅黑" pitchFamily="34" charset="-122"/>
              <a:ea typeface="微软雅黑" pitchFamily="34" charset="-122"/>
            </a:endParaRPr>
          </a:p>
        </p:txBody>
      </p:sp>
      <p:pic>
        <p:nvPicPr>
          <p:cNvPr id="9" name="Picture 3"/>
          <p:cNvPicPr>
            <a:picLocks noChangeAspect="1" noChangeArrowheads="1"/>
          </p:cNvPicPr>
          <p:nvPr/>
        </p:nvPicPr>
        <p:blipFill>
          <a:blip r:embed="rId2" cstate="print"/>
          <a:srcRect/>
          <a:stretch>
            <a:fillRect/>
          </a:stretch>
        </p:blipFill>
        <p:spPr bwMode="auto">
          <a:xfrm>
            <a:off x="5191125" y="5929330"/>
            <a:ext cx="3952875" cy="695325"/>
          </a:xfrm>
          <a:prstGeom prst="rect">
            <a:avLst/>
          </a:prstGeom>
          <a:noFill/>
          <a:ln w="9525">
            <a:noFill/>
            <a:miter lim="800000"/>
            <a:headEnd/>
            <a:tailEnd/>
          </a:ln>
          <a:effectLst/>
        </p:spPr>
      </p:pic>
      <p:sp>
        <p:nvSpPr>
          <p:cNvPr id="11" name="矩形 10"/>
          <p:cNvSpPr/>
          <p:nvPr/>
        </p:nvSpPr>
        <p:spPr>
          <a:xfrm>
            <a:off x="610420" y="2737545"/>
            <a:ext cx="7429552" cy="2899255"/>
          </a:xfrm>
          <a:prstGeom prst="rect">
            <a:avLst/>
          </a:prstGeom>
        </p:spPr>
        <p:txBody>
          <a:bodyPr wrap="square">
            <a:spAutoFit/>
          </a:bodyPr>
          <a:lstStyle/>
          <a:p>
            <a:endParaRPr lang="en-US" altLang="zh-CN" sz="1600" dirty="0" smtClean="0">
              <a:latin typeface="微软雅黑" pitchFamily="34" charset="-122"/>
              <a:ea typeface="微软雅黑" pitchFamily="34" charset="-122"/>
            </a:endParaRPr>
          </a:p>
          <a:p>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汽车公司</a:t>
            </a:r>
            <a:endParaRPr lang="en-US" altLang="zh-CN" sz="1600" b="1"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pPr marL="342900" lvl="0" indent="-342900">
              <a:lnSpc>
                <a:spcPct val="90000"/>
              </a:lnSpc>
              <a:spcBef>
                <a:spcPct val="20000"/>
              </a:spcBef>
              <a:defRPr/>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客户</a:t>
            </a:r>
            <a:r>
              <a:rPr lang="zh-CN" altLang="en-US" sz="1600" dirty="0">
                <a:latin typeface="微软雅黑" pitchFamily="34" charset="-122"/>
                <a:ea typeface="微软雅黑" pitchFamily="34" charset="-122"/>
              </a:rPr>
              <a:t>将研究结论用于内部参考，改进自身</a:t>
            </a:r>
            <a:r>
              <a:rPr lang="zh-CN" altLang="en-US" sz="1600" dirty="0" smtClean="0">
                <a:latin typeface="微软雅黑" pitchFamily="34" charset="-122"/>
                <a:ea typeface="微软雅黑" pitchFamily="34" charset="-122"/>
              </a:rPr>
              <a:t>车型</a:t>
            </a:r>
            <a:endParaRPr lang="en-US" altLang="zh-CN" sz="1600" dirty="0" smtClean="0">
              <a:latin typeface="微软雅黑" pitchFamily="34" charset="-122"/>
              <a:ea typeface="微软雅黑" pitchFamily="34" charset="-122"/>
            </a:endParaRPr>
          </a:p>
          <a:p>
            <a:pPr marL="342900" lvl="0" indent="-342900">
              <a:lnSpc>
                <a:spcPct val="90000"/>
              </a:lnSpc>
              <a:spcBef>
                <a:spcPct val="20000"/>
              </a:spcBef>
              <a:defRPr/>
            </a:pPr>
            <a:r>
              <a:rPr lang="zh-CN" altLang="en-US" sz="1600" dirty="0" smtClean="0">
                <a:latin typeface="微软雅黑" pitchFamily="34" charset="-122"/>
                <a:ea typeface="微软雅黑" pitchFamily="34" charset="-122"/>
              </a:rPr>
              <a:t>根据</a:t>
            </a:r>
            <a:r>
              <a:rPr lang="zh-CN" altLang="en-US" sz="1600" dirty="0">
                <a:latin typeface="微软雅黑" pitchFamily="34" charset="-122"/>
                <a:ea typeface="微软雅黑" pitchFamily="34" charset="-122"/>
              </a:rPr>
              <a:t>客户的需求，对研究结论进行再加工（放大客户需要宣传的，减弱客户希望回避的），供客户：</a:t>
            </a:r>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）提供给经销商，培训经销商销售人员并作为销售代表进行产品宣传的卖点之一。</a:t>
            </a: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）进行市场推广和产品宣传</a:t>
            </a:r>
            <a:endParaRPr lang="en-US" altLang="zh-CN" sz="1600" dirty="0">
              <a:latin typeface="微软雅黑" pitchFamily="34" charset="-122"/>
              <a:ea typeface="微软雅黑" pitchFamily="34" charset="-122"/>
            </a:endParaRPr>
          </a:p>
          <a:p>
            <a:pPr marL="342900" lvl="0" indent="-342900">
              <a:lnSpc>
                <a:spcPct val="90000"/>
              </a:lnSpc>
              <a:spcBef>
                <a:spcPct val="20000"/>
              </a:spcBef>
              <a:defRPr/>
            </a:pPr>
            <a:endParaRPr lang="en-US" altLang="zh-CN" sz="1600" dirty="0">
              <a:latin typeface="微软雅黑" pitchFamily="34" charset="-122"/>
              <a:ea typeface="微软雅黑" pitchFamily="34" charset="-122"/>
            </a:endParaRPr>
          </a:p>
          <a:p>
            <a:pPr marL="342900" lvl="0" indent="-342900">
              <a:lnSpc>
                <a:spcPct val="90000"/>
              </a:lnSpc>
              <a:spcBef>
                <a:spcPct val="20000"/>
              </a:spcBef>
              <a:defRPr/>
            </a:pP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汽车租赁公司及集团客户</a:t>
            </a:r>
            <a:endParaRPr lang="en-US" altLang="zh-CN" sz="1600" b="1" dirty="0">
              <a:latin typeface="微软雅黑" pitchFamily="34" charset="-122"/>
              <a:ea typeface="微软雅黑" pitchFamily="34" charset="-122"/>
            </a:endParaRPr>
          </a:p>
          <a:p>
            <a:pPr marL="342900" lvl="0" indent="-342900">
              <a:lnSpc>
                <a:spcPct val="90000"/>
              </a:lnSpc>
              <a:spcBef>
                <a:spcPct val="20000"/>
              </a:spcBef>
              <a:defRPr/>
            </a:pPr>
            <a:r>
              <a:rPr lang="en-US" altLang="zh-CN" sz="1600" dirty="0">
                <a:latin typeface="微软雅黑" pitchFamily="34" charset="-122"/>
                <a:ea typeface="微软雅黑" pitchFamily="34" charset="-122"/>
              </a:rPr>
              <a:t> </a:t>
            </a:r>
          </a:p>
          <a:p>
            <a:pPr marL="342900" lvl="0" indent="-342900">
              <a:lnSpc>
                <a:spcPct val="90000"/>
              </a:lnSpc>
              <a:spcBef>
                <a:spcPct val="20000"/>
              </a:spcBef>
              <a:defRPr/>
            </a:pPr>
            <a:r>
              <a:rPr lang="zh-CN" altLang="en-US" sz="1600" dirty="0">
                <a:latin typeface="微软雅黑" pitchFamily="34" charset="-122"/>
                <a:ea typeface="微软雅黑" pitchFamily="34" charset="-122"/>
              </a:rPr>
              <a:t>进行细致的运营成本分析，决定所购买的车型</a:t>
            </a:r>
            <a:endParaRPr lang="en-US" altLang="zh-CN" sz="1600" dirty="0">
              <a:latin typeface="微软雅黑" pitchFamily="34" charset="-122"/>
              <a:ea typeface="微软雅黑" pitchFamily="34" charset="-122"/>
            </a:endParaRPr>
          </a:p>
        </p:txBody>
      </p:sp>
      <p:sp>
        <p:nvSpPr>
          <p:cNvPr id="13" name="矩形 12"/>
          <p:cNvSpPr/>
          <p:nvPr/>
        </p:nvSpPr>
        <p:spPr>
          <a:xfrm>
            <a:off x="467544" y="2636912"/>
            <a:ext cx="1718740" cy="338554"/>
          </a:xfrm>
          <a:prstGeom prst="rect">
            <a:avLst/>
          </a:prstGeom>
        </p:spPr>
        <p:txBody>
          <a:bodyPr wrap="none">
            <a:spAutoFit/>
          </a:bodyPr>
          <a:lstStyle/>
          <a:p>
            <a:r>
              <a:rPr lang="zh-CN" altLang="en-US" sz="1600" b="1" dirty="0" smtClean="0">
                <a:solidFill>
                  <a:srgbClr val="C00000"/>
                </a:solidFill>
                <a:latin typeface="微软雅黑" pitchFamily="34" charset="-122"/>
                <a:ea typeface="微软雅黑" pitchFamily="34" charset="-122"/>
              </a:rPr>
              <a:t>价值</a:t>
            </a:r>
            <a:r>
              <a:rPr lang="en-US" altLang="zh-CN" sz="1600" b="1" dirty="0" smtClean="0">
                <a:solidFill>
                  <a:srgbClr val="C00000"/>
                </a:solidFill>
                <a:latin typeface="微软雅黑" pitchFamily="34" charset="-122"/>
                <a:ea typeface="微软雅黑" pitchFamily="34" charset="-122"/>
              </a:rPr>
              <a:t>/</a:t>
            </a:r>
            <a:r>
              <a:rPr lang="zh-CN" altLang="en-US" sz="1600" b="1" dirty="0" smtClean="0">
                <a:solidFill>
                  <a:srgbClr val="C00000"/>
                </a:solidFill>
                <a:latin typeface="微软雅黑" pitchFamily="34" charset="-122"/>
                <a:ea typeface="微软雅黑" pitchFamily="34" charset="-122"/>
              </a:rPr>
              <a:t>盈利模式：</a:t>
            </a:r>
            <a:endParaRPr lang="en-US" altLang="zh-CN" sz="1600" b="1" dirty="0" smtClean="0">
              <a:solidFill>
                <a:srgbClr val="C00000"/>
              </a:solidFill>
              <a:latin typeface="微软雅黑" pitchFamily="34" charset="-122"/>
              <a:ea typeface="微软雅黑" pitchFamily="34" charset="-122"/>
            </a:endParaRPr>
          </a:p>
        </p:txBody>
      </p:sp>
      <p:sp>
        <p:nvSpPr>
          <p:cNvPr id="16" name="矩形 15"/>
          <p:cNvSpPr/>
          <p:nvPr/>
        </p:nvSpPr>
        <p:spPr>
          <a:xfrm>
            <a:off x="360689" y="188640"/>
            <a:ext cx="2339103"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可能的盈利模式</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928662" y="1714488"/>
            <a:ext cx="7172349" cy="4343400"/>
          </a:xfrm>
          <a:prstGeom prst="rect">
            <a:avLst/>
          </a:prstGeom>
        </p:spPr>
        <p:txBody>
          <a:bodyPr vert="horz" lIns="91440" tIns="45720" rIns="91440" bIns="45720" rtlCol="0">
            <a:normAutofit/>
          </a:bodyPr>
          <a:lstStyle/>
          <a:p>
            <a:endParaRPr lang="en-US" altLang="zh-CN" sz="1400" dirty="0" smtClean="0"/>
          </a:p>
          <a:p>
            <a:pPr marL="342900" lvl="0" indent="-342900">
              <a:lnSpc>
                <a:spcPct val="90000"/>
              </a:lnSpc>
              <a:spcBef>
                <a:spcPct val="20000"/>
              </a:spcBef>
              <a:defRPr/>
            </a:pPr>
            <a:endParaRPr lang="en-US" altLang="zh-CN" sz="1400" b="1" dirty="0"/>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en-US" altLang="zh-CN" sz="1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785786" y="1570880"/>
            <a:ext cx="7746654" cy="785818"/>
          </a:xfrm>
          <a:prstGeom prst="rect">
            <a:avLst/>
          </a:prstGeom>
        </p:spPr>
        <p:txBody>
          <a:bodyPr vert="horz" lIns="91440" tIns="45720" rIns="91440" bIns="45720" rtlCol="0">
            <a:normAutofit lnSpcReduction="10000"/>
          </a:bodyPr>
          <a:lstStyle/>
          <a:p>
            <a:r>
              <a:rPr lang="zh-CN" altLang="en-US" sz="1600" dirty="0" smtClean="0">
                <a:latin typeface="微软雅黑" pitchFamily="34" charset="-122"/>
                <a:ea typeface="微软雅黑" pitchFamily="34" charset="-122"/>
              </a:rPr>
              <a:t>搭建一个针对终端消费者的数据库平台，供普通购车者者查询部分或任何一款主流畅销车型（例如包含</a:t>
            </a:r>
            <a:r>
              <a:rPr lang="en-US" altLang="zh-CN" sz="1600" dirty="0" smtClean="0">
                <a:latin typeface="微软雅黑" pitchFamily="34" charset="-122"/>
                <a:ea typeface="微软雅黑" pitchFamily="34" charset="-122"/>
              </a:rPr>
              <a:t>200</a:t>
            </a:r>
            <a:r>
              <a:rPr lang="zh-CN" altLang="en-US" sz="1600" dirty="0" smtClean="0">
                <a:latin typeface="微软雅黑" pitchFamily="34" charset="-122"/>
                <a:ea typeface="微软雅黑" pitchFamily="34" charset="-122"/>
              </a:rPr>
              <a:t>个主流车型，注：</a:t>
            </a:r>
            <a:r>
              <a:rPr lang="en-US" altLang="zh-CN" sz="1600" dirty="0" smtClean="0">
                <a:latin typeface="微软雅黑" pitchFamily="34" charset="-122"/>
                <a:ea typeface="微软雅黑" pitchFamily="34" charset="-122"/>
              </a:rPr>
              <a:t>2011</a:t>
            </a:r>
            <a:r>
              <a:rPr lang="zh-CN" altLang="en-US" sz="1600" dirty="0" smtClean="0">
                <a:latin typeface="微软雅黑" pitchFamily="34" charset="-122"/>
                <a:ea typeface="微软雅黑" pitchFamily="34" charset="-122"/>
              </a:rPr>
              <a:t>年中国市场共有约</a:t>
            </a:r>
            <a:r>
              <a:rPr lang="en-US" altLang="zh-CN" sz="1600" dirty="0" smtClean="0">
                <a:latin typeface="微软雅黑" pitchFamily="34" charset="-122"/>
                <a:ea typeface="微软雅黑" pitchFamily="34" charset="-122"/>
              </a:rPr>
              <a:t>470</a:t>
            </a:r>
            <a:r>
              <a:rPr lang="zh-CN" altLang="en-US" sz="1600" dirty="0" smtClean="0">
                <a:latin typeface="微软雅黑" pitchFamily="34" charset="-122"/>
                <a:ea typeface="微软雅黑" pitchFamily="34" charset="-122"/>
              </a:rPr>
              <a:t>个车型）的使用成本。</a:t>
            </a:r>
            <a:endParaRPr lang="en-US" altLang="zh-CN" sz="1600" dirty="0" smtClean="0">
              <a:latin typeface="微软雅黑" pitchFamily="34" charset="-122"/>
              <a:ea typeface="微软雅黑" pitchFamily="34" charset="-122"/>
            </a:endParaRPr>
          </a:p>
        </p:txBody>
      </p:sp>
      <p:sp>
        <p:nvSpPr>
          <p:cNvPr id="7" name="矩形 6"/>
          <p:cNvSpPr/>
          <p:nvPr/>
        </p:nvSpPr>
        <p:spPr>
          <a:xfrm>
            <a:off x="357158" y="1213690"/>
            <a:ext cx="2045753" cy="338554"/>
          </a:xfrm>
          <a:prstGeom prst="rect">
            <a:avLst/>
          </a:prstGeom>
        </p:spPr>
        <p:txBody>
          <a:bodyPr wrap="none">
            <a:spAutoFit/>
          </a:bodyPr>
          <a:lstStyle/>
          <a:p>
            <a:r>
              <a:rPr lang="zh-CN" altLang="en-US" sz="1600" b="1" dirty="0" smtClean="0">
                <a:solidFill>
                  <a:srgbClr val="C00000"/>
                </a:solidFill>
                <a:latin typeface="微软雅黑" pitchFamily="34" charset="-122"/>
                <a:ea typeface="微软雅黑" pitchFamily="34" charset="-122"/>
              </a:rPr>
              <a:t>标准化的数据库平台</a:t>
            </a:r>
            <a:endParaRPr lang="zh-CN" altLang="en-US" sz="1600" b="1" dirty="0">
              <a:solidFill>
                <a:srgbClr val="C00000"/>
              </a:solidFill>
              <a:latin typeface="微软雅黑" pitchFamily="34" charset="-122"/>
              <a:ea typeface="微软雅黑" pitchFamily="34" charset="-122"/>
            </a:endParaRPr>
          </a:p>
        </p:txBody>
      </p:sp>
      <p:pic>
        <p:nvPicPr>
          <p:cNvPr id="10" name="Picture 3"/>
          <p:cNvPicPr>
            <a:picLocks noChangeAspect="1" noChangeArrowheads="1"/>
          </p:cNvPicPr>
          <p:nvPr/>
        </p:nvPicPr>
        <p:blipFill>
          <a:blip r:embed="rId2" cstate="print"/>
          <a:srcRect/>
          <a:stretch>
            <a:fillRect/>
          </a:stretch>
        </p:blipFill>
        <p:spPr bwMode="auto">
          <a:xfrm>
            <a:off x="5191125" y="5929330"/>
            <a:ext cx="3952875" cy="695325"/>
          </a:xfrm>
          <a:prstGeom prst="rect">
            <a:avLst/>
          </a:prstGeom>
          <a:noFill/>
          <a:ln w="9525">
            <a:noFill/>
            <a:miter lim="800000"/>
            <a:headEnd/>
            <a:tailEnd/>
          </a:ln>
          <a:effectLst/>
        </p:spPr>
      </p:pic>
      <p:sp>
        <p:nvSpPr>
          <p:cNvPr id="12" name="矩形 11"/>
          <p:cNvSpPr/>
          <p:nvPr/>
        </p:nvSpPr>
        <p:spPr>
          <a:xfrm>
            <a:off x="323528" y="2501284"/>
            <a:ext cx="1718740" cy="338554"/>
          </a:xfrm>
          <a:prstGeom prst="rect">
            <a:avLst/>
          </a:prstGeom>
        </p:spPr>
        <p:txBody>
          <a:bodyPr wrap="none">
            <a:spAutoFit/>
          </a:bodyPr>
          <a:lstStyle/>
          <a:p>
            <a:r>
              <a:rPr lang="zh-CN" altLang="en-US" sz="1600" b="1" dirty="0" smtClean="0">
                <a:solidFill>
                  <a:srgbClr val="C00000"/>
                </a:solidFill>
                <a:latin typeface="微软雅黑" pitchFamily="34" charset="-122"/>
                <a:ea typeface="微软雅黑" pitchFamily="34" charset="-122"/>
              </a:rPr>
              <a:t>价值</a:t>
            </a:r>
            <a:r>
              <a:rPr lang="en-US" altLang="zh-CN" sz="1600" b="1" dirty="0" smtClean="0">
                <a:solidFill>
                  <a:srgbClr val="C00000"/>
                </a:solidFill>
                <a:latin typeface="微软雅黑" pitchFamily="34" charset="-122"/>
                <a:ea typeface="微软雅黑" pitchFamily="34" charset="-122"/>
              </a:rPr>
              <a:t>/</a:t>
            </a:r>
            <a:r>
              <a:rPr lang="zh-CN" altLang="en-US" sz="1600" b="1" dirty="0" smtClean="0">
                <a:solidFill>
                  <a:srgbClr val="C00000"/>
                </a:solidFill>
                <a:latin typeface="微软雅黑" pitchFamily="34" charset="-122"/>
                <a:ea typeface="微软雅黑" pitchFamily="34" charset="-122"/>
              </a:rPr>
              <a:t>盈利模式：</a:t>
            </a:r>
            <a:endParaRPr lang="en-US" altLang="zh-CN" sz="1600" b="1" dirty="0" smtClean="0">
              <a:solidFill>
                <a:srgbClr val="C00000"/>
              </a:solidFill>
              <a:latin typeface="微软雅黑" pitchFamily="34" charset="-122"/>
              <a:ea typeface="微软雅黑" pitchFamily="34" charset="-122"/>
            </a:endParaRPr>
          </a:p>
        </p:txBody>
      </p:sp>
      <p:sp>
        <p:nvSpPr>
          <p:cNvPr id="13" name="矩形 12"/>
          <p:cNvSpPr/>
          <p:nvPr/>
        </p:nvSpPr>
        <p:spPr>
          <a:xfrm>
            <a:off x="752156" y="3072789"/>
            <a:ext cx="7786742" cy="2948499"/>
          </a:xfrm>
          <a:prstGeom prst="rect">
            <a:avLst/>
          </a:prstGeom>
        </p:spPr>
        <p:txBody>
          <a:bodyPr wrap="square">
            <a:spAutoFit/>
          </a:bodyPr>
          <a:lstStyle/>
          <a:p>
            <a:pPr>
              <a:buFont typeface="Wingdings" pitchFamily="2" charset="2"/>
              <a:buChar char="n"/>
            </a:pPr>
            <a:r>
              <a:rPr lang="zh-CN" altLang="en-US" sz="1600" b="1" dirty="0">
                <a:solidFill>
                  <a:srgbClr val="C00000"/>
                </a:solidFill>
                <a:latin typeface="微软雅黑" pitchFamily="34" charset="-122"/>
                <a:ea typeface="微软雅黑" pitchFamily="34" charset="-122"/>
              </a:rPr>
              <a:t> </a:t>
            </a:r>
            <a:r>
              <a:rPr lang="zh-CN" altLang="en-US" sz="1600" b="1" dirty="0" smtClean="0">
                <a:solidFill>
                  <a:srgbClr val="C00000"/>
                </a:solidFill>
                <a:latin typeface="微软雅黑" pitchFamily="34" charset="-122"/>
                <a:ea typeface="微软雅黑" pitchFamily="34" charset="-122"/>
              </a:rPr>
              <a:t>汽车公司</a:t>
            </a:r>
            <a:r>
              <a:rPr lang="zh-CN" altLang="en-US" sz="1600" b="1" dirty="0" smtClean="0">
                <a:latin typeface="微软雅黑" pitchFamily="34" charset="-122"/>
                <a:ea typeface="微软雅黑" pitchFamily="34" charset="-122"/>
              </a:rPr>
              <a:t>（数据平台只提供部分车型数据）</a:t>
            </a:r>
            <a:endParaRPr lang="en-US" altLang="zh-CN" sz="1600" b="1" dirty="0" smtClean="0">
              <a:latin typeface="微软雅黑" pitchFamily="34" charset="-122"/>
              <a:ea typeface="微软雅黑" pitchFamily="34" charset="-122"/>
            </a:endParaRPr>
          </a:p>
          <a:p>
            <a:endParaRPr lang="en-US" altLang="zh-CN" sz="1600" b="1"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客户可将数据库平台镶嵌在公司或经销商主页上，供消费者查询：</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）自身车型与竞品相比在车型使用成本上的优势。</a:t>
            </a: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）纵向对比：例如买一辆</a:t>
            </a:r>
            <a:r>
              <a:rPr lang="en-US" altLang="zh-CN" sz="1600" dirty="0" smtClean="0">
                <a:latin typeface="微软雅黑" pitchFamily="34" charset="-122"/>
                <a:ea typeface="微软雅黑" pitchFamily="34" charset="-122"/>
              </a:rPr>
              <a:t>2.0</a:t>
            </a:r>
            <a:r>
              <a:rPr lang="zh-CN" altLang="en-US" sz="1600" dirty="0" smtClean="0">
                <a:latin typeface="微软雅黑" pitchFamily="34" charset="-122"/>
                <a:ea typeface="微软雅黑" pitchFamily="34" charset="-122"/>
              </a:rPr>
              <a:t>升雅阁和一辆</a:t>
            </a:r>
            <a:r>
              <a:rPr lang="en-US" altLang="zh-CN" sz="1600" dirty="0" smtClean="0">
                <a:latin typeface="微软雅黑" pitchFamily="34" charset="-122"/>
                <a:ea typeface="微软雅黑" pitchFamily="34" charset="-122"/>
              </a:rPr>
              <a:t>1.8</a:t>
            </a:r>
            <a:r>
              <a:rPr lang="zh-CN" altLang="en-US" sz="1600" dirty="0" smtClean="0">
                <a:latin typeface="微软雅黑" pitchFamily="34" charset="-122"/>
                <a:ea typeface="微软雅黑" pitchFamily="34" charset="-122"/>
              </a:rPr>
              <a:t>升思域，三年的使用成本会有多大差别，方便消费者做出最终的购买决策。</a:t>
            </a:r>
            <a:endParaRPr lang="en-US" altLang="zh-CN" sz="1600" dirty="0" smtClean="0">
              <a:latin typeface="微软雅黑" pitchFamily="34" charset="-122"/>
              <a:ea typeface="微软雅黑" pitchFamily="34" charset="-122"/>
            </a:endParaRPr>
          </a:p>
          <a:p>
            <a:pPr marL="342900" lvl="0" indent="-342900">
              <a:lnSpc>
                <a:spcPct val="90000"/>
              </a:lnSpc>
              <a:spcBef>
                <a:spcPct val="20000"/>
              </a:spcBef>
              <a:defRPr/>
            </a:pPr>
            <a:endParaRPr lang="en-US" altLang="zh-CN" sz="1600" dirty="0">
              <a:latin typeface="微软雅黑" pitchFamily="34" charset="-122"/>
              <a:ea typeface="微软雅黑" pitchFamily="34" charset="-122"/>
            </a:endParaRPr>
          </a:p>
          <a:p>
            <a:pPr marL="342900" indent="-342900">
              <a:lnSpc>
                <a:spcPct val="90000"/>
              </a:lnSpc>
              <a:spcBef>
                <a:spcPct val="20000"/>
              </a:spcBef>
              <a:buFont typeface="Wingdings" pitchFamily="2" charset="2"/>
              <a:buChar char="n"/>
              <a:defRPr/>
            </a:pPr>
            <a:r>
              <a:rPr lang="zh-CN" altLang="en-US" sz="1600" b="1" dirty="0" smtClean="0">
                <a:solidFill>
                  <a:srgbClr val="C00000"/>
                </a:solidFill>
                <a:latin typeface="微软雅黑" pitchFamily="34" charset="-122"/>
                <a:ea typeface="微软雅黑" pitchFamily="34" charset="-122"/>
              </a:rPr>
              <a:t>门户</a:t>
            </a:r>
            <a:r>
              <a:rPr lang="zh-CN" altLang="en-US" sz="1600" b="1" dirty="0">
                <a:solidFill>
                  <a:srgbClr val="C00000"/>
                </a:solidFill>
                <a:latin typeface="微软雅黑" pitchFamily="34" charset="-122"/>
                <a:ea typeface="微软雅黑" pitchFamily="34" charset="-122"/>
              </a:rPr>
              <a:t>网站</a:t>
            </a:r>
            <a:r>
              <a:rPr lang="zh-CN" altLang="en-US" sz="1600" b="1" dirty="0">
                <a:latin typeface="微软雅黑" pitchFamily="34" charset="-122"/>
                <a:ea typeface="微软雅黑" pitchFamily="34" charset="-122"/>
              </a:rPr>
              <a:t>（数据平台提供所有可提供的车型数据</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marL="342900" indent="-342900">
              <a:lnSpc>
                <a:spcPct val="90000"/>
              </a:lnSpc>
              <a:spcBef>
                <a:spcPct val="20000"/>
              </a:spcBef>
              <a:defRPr/>
            </a:pPr>
            <a:r>
              <a:rPr lang="zh-CN" altLang="en-US" sz="1600" dirty="0">
                <a:latin typeface="微软雅黑" pitchFamily="34" charset="-122"/>
                <a:ea typeface="微软雅黑" pitchFamily="34" charset="-122"/>
              </a:rPr>
              <a:t>通过合作镶嵌在门户网站上，通过某种形式引导普通消费者付费查询，</a:t>
            </a:r>
            <a:r>
              <a:rPr lang="zh-CN" altLang="en-US" sz="1600" dirty="0" smtClean="0">
                <a:latin typeface="微软雅黑" pitchFamily="34" charset="-122"/>
                <a:ea typeface="微软雅黑" pitchFamily="34" charset="-122"/>
              </a:rPr>
              <a:t>例</a:t>
            </a:r>
            <a:endParaRPr lang="en-US" altLang="zh-CN" sz="1600" dirty="0" smtClean="0">
              <a:latin typeface="微软雅黑" pitchFamily="34" charset="-122"/>
              <a:ea typeface="微软雅黑" pitchFamily="34" charset="-122"/>
            </a:endParaRPr>
          </a:p>
          <a:p>
            <a:pPr marL="342900" indent="-342900">
              <a:lnSpc>
                <a:spcPct val="90000"/>
              </a:lnSpc>
              <a:spcBef>
                <a:spcPct val="20000"/>
              </a:spcBef>
              <a:defRPr/>
            </a:pPr>
            <a:r>
              <a:rPr lang="zh-CN" altLang="en-US" sz="1600" dirty="0" smtClean="0">
                <a:latin typeface="微软雅黑" pitchFamily="34" charset="-122"/>
                <a:ea typeface="微软雅黑" pitchFamily="34" charset="-122"/>
              </a:rPr>
              <a:t>如</a:t>
            </a:r>
            <a:r>
              <a:rPr lang="zh-CN" altLang="en-US" sz="1600" dirty="0">
                <a:latin typeface="微软雅黑" pitchFamily="34" charset="-122"/>
                <a:ea typeface="微软雅黑" pitchFamily="34" charset="-122"/>
              </a:rPr>
              <a:t>：免费查询对比结论，但如希望了解细节，需要付费查询（如：每次</a:t>
            </a:r>
            <a:r>
              <a:rPr lang="en-US" altLang="zh-CN" sz="1600" dirty="0" smtClean="0">
                <a:latin typeface="微软雅黑" pitchFamily="34" charset="-122"/>
                <a:ea typeface="微软雅黑" pitchFamily="34" charset="-122"/>
              </a:rPr>
              <a:t>5</a:t>
            </a:r>
          </a:p>
          <a:p>
            <a:pPr marL="342900" indent="-342900">
              <a:lnSpc>
                <a:spcPct val="90000"/>
              </a:lnSpc>
              <a:spcBef>
                <a:spcPct val="20000"/>
              </a:spcBef>
              <a:defRPr/>
            </a:pPr>
            <a:r>
              <a:rPr lang="zh-CN" altLang="en-US" sz="1600" dirty="0" smtClean="0">
                <a:latin typeface="微软雅黑" pitchFamily="34" charset="-122"/>
                <a:ea typeface="微软雅黑" pitchFamily="34" charset="-122"/>
              </a:rPr>
              <a:t>元</a:t>
            </a:r>
            <a:r>
              <a:rPr lang="zh-CN" altLang="en-US" sz="1600" dirty="0">
                <a:latin typeface="微软雅黑" pitchFamily="34" charset="-122"/>
                <a:ea typeface="微软雅黑" pitchFamily="34" charset="-122"/>
              </a:rPr>
              <a:t>，支付宝支付，每月一百万的访问量就意味着</a:t>
            </a:r>
            <a:r>
              <a:rPr lang="en-US" altLang="zh-CN" sz="1600" dirty="0">
                <a:latin typeface="微软雅黑" pitchFamily="34" charset="-122"/>
                <a:ea typeface="微软雅黑" pitchFamily="34" charset="-122"/>
              </a:rPr>
              <a:t>500</a:t>
            </a:r>
            <a:r>
              <a:rPr lang="zh-CN" altLang="en-US" sz="1600" dirty="0">
                <a:latin typeface="微软雅黑" pitchFamily="34" charset="-122"/>
                <a:ea typeface="微软雅黑" pitchFamily="34" charset="-122"/>
              </a:rPr>
              <a:t>万营业额）</a:t>
            </a:r>
          </a:p>
          <a:p>
            <a:pPr marL="342900" indent="-342900">
              <a:lnSpc>
                <a:spcPct val="90000"/>
              </a:lnSpc>
              <a:spcBef>
                <a:spcPct val="20000"/>
              </a:spcBef>
              <a:defRPr/>
            </a:pPr>
            <a:endParaRPr lang="en-US" altLang="zh-CN" sz="1600" b="1" dirty="0">
              <a:latin typeface="微软雅黑" pitchFamily="34" charset="-122"/>
              <a:ea typeface="微软雅黑" pitchFamily="34" charset="-122"/>
            </a:endParaRPr>
          </a:p>
        </p:txBody>
      </p:sp>
      <p:sp>
        <p:nvSpPr>
          <p:cNvPr id="16" name="矩形 15"/>
          <p:cNvSpPr/>
          <p:nvPr/>
        </p:nvSpPr>
        <p:spPr>
          <a:xfrm>
            <a:off x="360689" y="188640"/>
            <a:ext cx="2339103"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可能的盈利模式</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C:\Documents and Settings\Administrator\桌面\Need for speed\fcbbb151bb9180d88c543083.jpg"/>
          <p:cNvPicPr>
            <a:picLocks noChangeAspect="1" noChangeArrowheads="1"/>
          </p:cNvPicPr>
          <p:nvPr/>
        </p:nvPicPr>
        <p:blipFill>
          <a:blip r:embed="rId2" cstate="print"/>
          <a:srcRect r="7402"/>
          <a:stretch>
            <a:fillRect/>
          </a:stretch>
        </p:blipFill>
        <p:spPr bwMode="auto">
          <a:xfrm>
            <a:off x="0" y="1686023"/>
            <a:ext cx="9144000" cy="5171977"/>
          </a:xfrm>
          <a:prstGeom prst="rect">
            <a:avLst/>
          </a:prstGeom>
          <a:noFill/>
        </p:spPr>
      </p:pic>
      <p:sp>
        <p:nvSpPr>
          <p:cNvPr id="4" name="标题 1"/>
          <p:cNvSpPr>
            <a:spLocks noGrp="1"/>
          </p:cNvSpPr>
          <p:nvPr>
            <p:ph type="title"/>
          </p:nvPr>
        </p:nvSpPr>
        <p:spPr>
          <a:xfrm>
            <a:off x="3635896" y="908720"/>
            <a:ext cx="1800200" cy="504056"/>
          </a:xfrm>
        </p:spPr>
        <p:txBody>
          <a:bodyPr>
            <a:noAutofit/>
          </a:bodyPr>
          <a:lstStyle/>
          <a:p>
            <a:r>
              <a:rPr lang="zh-CN" altLang="en-US" sz="2800" b="1" dirty="0" smtClean="0"/>
              <a:t>讨论环节</a:t>
            </a:r>
            <a:endParaRPr lang="zh-CN" altLang="en-US" sz="2800" b="1" dirty="0"/>
          </a:p>
        </p:txBody>
      </p:sp>
      <p:sp>
        <p:nvSpPr>
          <p:cNvPr id="6" name="灯片编号占位符 5"/>
          <p:cNvSpPr>
            <a:spLocks noGrp="1"/>
          </p:cNvSpPr>
          <p:nvPr>
            <p:ph type="sldNum" sz="quarter" idx="4294967295"/>
          </p:nvPr>
        </p:nvSpPr>
        <p:spPr>
          <a:xfrm>
            <a:off x="6553200" y="6356350"/>
            <a:ext cx="2133600" cy="365125"/>
          </a:xfrm>
          <a:prstGeom prst="rect">
            <a:avLst/>
          </a:prstGeom>
        </p:spPr>
        <p:txBody>
          <a:bodyPr/>
          <a:lstStyle/>
          <a:p>
            <a:fld id="{FECEEB01-939F-46B4-BAF3-C767C505C693}"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cstate="print"/>
          <a:srcRect/>
          <a:stretch>
            <a:fillRect/>
          </a:stretch>
        </p:blipFill>
        <p:spPr bwMode="auto">
          <a:xfrm>
            <a:off x="5191125" y="5929330"/>
            <a:ext cx="3952875" cy="695325"/>
          </a:xfrm>
          <a:prstGeom prst="rect">
            <a:avLst/>
          </a:prstGeom>
          <a:noFill/>
          <a:ln w="9525">
            <a:noFill/>
            <a:miter lim="800000"/>
            <a:headEnd/>
            <a:tailEnd/>
          </a:ln>
          <a:effectLst/>
        </p:spPr>
      </p:pic>
      <p:sp>
        <p:nvSpPr>
          <p:cNvPr id="3" name="内容占位符 2"/>
          <p:cNvSpPr>
            <a:spLocks noGrp="1"/>
          </p:cNvSpPr>
          <p:nvPr>
            <p:ph idx="1"/>
          </p:nvPr>
        </p:nvSpPr>
        <p:spPr>
          <a:xfrm>
            <a:off x="642910" y="1500175"/>
            <a:ext cx="8072494" cy="2500330"/>
          </a:xfrm>
        </p:spPr>
        <p:txBody>
          <a:bodyPr>
            <a:noAutofit/>
          </a:bodyPr>
          <a:lstStyle/>
          <a:p>
            <a:pPr>
              <a:buNone/>
            </a:pPr>
            <a:r>
              <a:rPr lang="zh-CN" altLang="en-US" sz="1600" b="1" dirty="0" smtClean="0">
                <a:solidFill>
                  <a:srgbClr val="C00000"/>
                </a:solidFill>
              </a:rPr>
              <a:t>行业背景</a:t>
            </a:r>
            <a:endParaRPr lang="en-US" altLang="zh-CN" sz="1600" b="1" dirty="0" smtClean="0">
              <a:solidFill>
                <a:srgbClr val="C00000"/>
              </a:solidFill>
            </a:endParaRPr>
          </a:p>
          <a:p>
            <a:pPr>
              <a:buFont typeface="Wingdings" pitchFamily="2" charset="2"/>
              <a:buChar char="n"/>
            </a:pPr>
            <a:r>
              <a:rPr lang="zh-CN" altLang="en-US" sz="1600" b="1" dirty="0" smtClean="0"/>
              <a:t>消费者：</a:t>
            </a:r>
            <a:r>
              <a:rPr lang="zh-CN" altLang="en-US" sz="1600" dirty="0" smtClean="0"/>
              <a:t>汽车消费群体日渐成熟（不管是二次购车还是首次购车），购车时不再仅看价格、外观，购买决策越来越理性；此外，换车越来越频繁，消费者越加关注汽车保有成本（特别在保值方面）。</a:t>
            </a:r>
            <a:endParaRPr lang="en-US" altLang="zh-CN" sz="1600" dirty="0"/>
          </a:p>
          <a:p>
            <a:pPr>
              <a:buFont typeface="Wingdings" pitchFamily="2" charset="2"/>
              <a:buChar char="n"/>
            </a:pPr>
            <a:r>
              <a:rPr lang="zh-CN" altLang="en-US" sz="1600" b="1" dirty="0" smtClean="0"/>
              <a:t>汽车企业</a:t>
            </a:r>
            <a:r>
              <a:rPr lang="zh-CN" altLang="en-US" sz="1600" dirty="0" smtClean="0"/>
              <a:t>：随着市场竞争日趋激烈，汽车公司希望有一套科学完整的汽车使用成本数据，以研究对手及改进自身产品。</a:t>
            </a:r>
            <a:endParaRPr lang="en-US" altLang="zh-CN" sz="1600" dirty="0" smtClean="0"/>
          </a:p>
          <a:p>
            <a:pPr>
              <a:buFont typeface="Wingdings" pitchFamily="2" charset="2"/>
              <a:buChar char="n"/>
            </a:pPr>
            <a:r>
              <a:rPr lang="zh-CN" altLang="en-US" sz="1600" b="1" dirty="0" smtClean="0"/>
              <a:t>汽车租赁：</a:t>
            </a:r>
            <a:r>
              <a:rPr lang="zh-CN" altLang="en-US" sz="1600" dirty="0" smtClean="0"/>
              <a:t>汽车租赁行业方兴未艾，前景可期，汽车租赁公司在选择车型时最重要参考因素之一就是车型使用总成本。</a:t>
            </a:r>
            <a:endParaRPr lang="en-US" altLang="zh-CN" sz="1600" dirty="0"/>
          </a:p>
        </p:txBody>
      </p:sp>
      <p:sp>
        <p:nvSpPr>
          <p:cNvPr id="5" name="矩形 4"/>
          <p:cNvSpPr/>
          <p:nvPr/>
        </p:nvSpPr>
        <p:spPr>
          <a:xfrm>
            <a:off x="642910" y="3994856"/>
            <a:ext cx="8143932" cy="830997"/>
          </a:xfrm>
          <a:prstGeom prst="rect">
            <a:avLst/>
          </a:prstGeom>
        </p:spPr>
        <p:txBody>
          <a:bodyPr wrap="square">
            <a:spAutoFit/>
          </a:bodyPr>
          <a:lstStyle/>
          <a:p>
            <a:r>
              <a:rPr lang="zh-CN" altLang="en-US" sz="1600" b="1" dirty="0" smtClean="0">
                <a:solidFill>
                  <a:srgbClr val="C00000"/>
                </a:solidFill>
                <a:latin typeface="微软雅黑" pitchFamily="34" charset="-122"/>
                <a:ea typeface="微软雅黑" pitchFamily="34" charset="-122"/>
              </a:rPr>
              <a:t>机会</a:t>
            </a:r>
            <a:endParaRPr lang="en-US" altLang="zh-CN" sz="1600" b="1" dirty="0">
              <a:solidFill>
                <a:srgbClr val="C00000"/>
              </a:solidFill>
              <a:latin typeface="微软雅黑" pitchFamily="34" charset="-122"/>
              <a:ea typeface="微软雅黑" pitchFamily="34" charset="-122"/>
            </a:endParaRPr>
          </a:p>
          <a:p>
            <a:pPr>
              <a:buFont typeface="Wingdings" pitchFamily="2" charset="2"/>
              <a:buChar char="n"/>
            </a:pPr>
            <a:r>
              <a:rPr lang="zh-CN" altLang="en-US" sz="1600" dirty="0" smtClean="0">
                <a:latin typeface="微软雅黑" pitchFamily="34" charset="-122"/>
                <a:ea typeface="微软雅黑" pitchFamily="34" charset="-122"/>
              </a:rPr>
              <a:t> 至今</a:t>
            </a:r>
            <a:r>
              <a:rPr lang="zh-CN" altLang="en-US" sz="1600" dirty="0">
                <a:latin typeface="微软雅黑" pitchFamily="34" charset="-122"/>
                <a:ea typeface="微软雅黑" pitchFamily="34" charset="-122"/>
              </a:rPr>
              <a:t>国</a:t>
            </a:r>
            <a:r>
              <a:rPr lang="zh-CN" altLang="en-US" sz="1600" dirty="0" smtClean="0">
                <a:latin typeface="微软雅黑" pitchFamily="34" charset="-122"/>
                <a:ea typeface="微软雅黑" pitchFamily="34" charset="-122"/>
              </a:rPr>
              <a:t>内未有任何机构提供系统化</a:t>
            </a:r>
            <a:r>
              <a:rPr lang="zh-CN" altLang="en-US" sz="1600" dirty="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标准化的汽车使用总成本数据</a:t>
            </a:r>
            <a:endParaRPr lang="en-US" altLang="zh-CN" sz="1600" dirty="0" smtClean="0">
              <a:latin typeface="微软雅黑" pitchFamily="34" charset="-122"/>
              <a:ea typeface="微软雅黑" pitchFamily="34" charset="-122"/>
            </a:endParaRPr>
          </a:p>
          <a:p>
            <a:pPr>
              <a:buFont typeface="Wingdings" pitchFamily="2" charset="2"/>
              <a:buChar char="n"/>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一</a:t>
            </a:r>
            <a:r>
              <a:rPr lang="zh-CN" altLang="en-US" sz="1600" dirty="0">
                <a:latin typeface="微软雅黑" pitchFamily="34" charset="-122"/>
                <a:ea typeface="微软雅黑" pitchFamily="34" charset="-122"/>
              </a:rPr>
              <a:t>个高质量</a:t>
            </a:r>
            <a:r>
              <a:rPr lang="zh-CN" altLang="en-US" sz="1600" dirty="0" smtClean="0">
                <a:latin typeface="微软雅黑" pitchFamily="34" charset="-122"/>
                <a:ea typeface="微软雅黑" pitchFamily="34" charset="-122"/>
              </a:rPr>
              <a:t>的汽车使用总成</a:t>
            </a:r>
            <a:r>
              <a:rPr lang="zh-CN" altLang="en-US" sz="1600" dirty="0">
                <a:latin typeface="微软雅黑" pitchFamily="34" charset="-122"/>
                <a:ea typeface="微软雅黑" pitchFamily="34" charset="-122"/>
              </a:rPr>
              <a:t>本数据库，可在产业和市场中被视为</a:t>
            </a:r>
            <a:r>
              <a:rPr lang="zh-CN" altLang="en-US" sz="1600" dirty="0" smtClean="0">
                <a:latin typeface="微软雅黑" pitchFamily="34" charset="-122"/>
                <a:ea typeface="微软雅黑" pitchFamily="34" charset="-122"/>
              </a:rPr>
              <a:t>标杆</a:t>
            </a:r>
          </a:p>
        </p:txBody>
      </p:sp>
      <p:sp>
        <p:nvSpPr>
          <p:cNvPr id="37889" name="Rectangle 1"/>
          <p:cNvSpPr>
            <a:spLocks noChangeArrowheads="1"/>
          </p:cNvSpPr>
          <p:nvPr/>
        </p:nvSpPr>
        <p:spPr bwMode="auto">
          <a:xfrm>
            <a:off x="642910" y="5020402"/>
            <a:ext cx="7072362"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zh-CN" altLang="en-US" sz="1600" b="1" dirty="0" smtClean="0">
                <a:solidFill>
                  <a:srgbClr val="C00000"/>
                </a:solidFill>
                <a:latin typeface="微软雅黑" pitchFamily="34" charset="-122"/>
                <a:ea typeface="微软雅黑" pitchFamily="34" charset="-122"/>
              </a:rPr>
              <a:t>项目目的</a:t>
            </a:r>
            <a:endParaRPr kumimoji="0" lang="zh-CN" sz="16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n"/>
              <a:tabLst/>
            </a:pPr>
            <a:r>
              <a:rPr kumimoji="0" lang="en-US" altLang="zh-CN" sz="160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sz="160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影响消费者：建立并加强</a:t>
            </a:r>
            <a:r>
              <a:rPr kumimoji="0" lang="en-US" altLang="zh-CN" sz="160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WAYS</a:t>
            </a:r>
            <a:r>
              <a:rPr kumimoji="0" lang="zh-CN" sz="160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在汽车消费</a:t>
            </a:r>
            <a:r>
              <a:rPr kumimoji="0" lang="zh-CN" altLang="en-US" sz="160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人群</a:t>
            </a:r>
            <a:r>
              <a:rPr kumimoji="0" lang="zh-CN" sz="160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中的影响力</a:t>
            </a:r>
            <a:endParaRPr lang="en-US" altLang="zh-CN" sz="1600" dirty="0" smtClean="0">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n"/>
              <a:tabLst/>
            </a:pPr>
            <a:r>
              <a:rPr kumimoji="0" lang="en-US" altLang="zh-CN" sz="1600" i="0" u="none" strike="noStrike" cap="none" normalizeH="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sz="160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盈利：将完善的数据库销售给汽车公司、汽车租赁公司、经销商集团</a:t>
            </a:r>
            <a:r>
              <a:rPr kumimoji="0" lang="zh-CN" altLang="en-US" sz="160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甚至普通消费者</a:t>
            </a:r>
            <a:r>
              <a:rPr lang="zh-CN" altLang="en-US" sz="1600" dirty="0" smtClean="0">
                <a:latin typeface="微软雅黑" pitchFamily="34" charset="-122"/>
                <a:ea typeface="微软雅黑" pitchFamily="34" charset="-122"/>
                <a:cs typeface="Times New Roman" pitchFamily="18" charset="0"/>
              </a:rPr>
              <a:t>。</a:t>
            </a:r>
            <a:endParaRPr kumimoji="0" lang="zh-CN" sz="160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10" name="矩形 9"/>
          <p:cNvSpPr/>
          <p:nvPr/>
        </p:nvSpPr>
        <p:spPr>
          <a:xfrm>
            <a:off x="395536" y="188640"/>
            <a:ext cx="1728192" cy="430887"/>
          </a:xfrm>
          <a:prstGeom prst="rect">
            <a:avLst/>
          </a:prstGeom>
        </p:spPr>
        <p:txBody>
          <a:bodyPr wrap="square">
            <a:spAutoFit/>
          </a:bodyPr>
          <a:lstStyle/>
          <a:p>
            <a:pPr lvl="0" algn="ctr"/>
            <a:r>
              <a:rPr lang="zh-CN" altLang="en-US" sz="2200" b="1" dirty="0" smtClean="0">
                <a:latin typeface="微软雅黑" pitchFamily="34" charset="-122"/>
                <a:ea typeface="微软雅黑" pitchFamily="34" charset="-122"/>
              </a:rPr>
              <a:t>项目背景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889">
                                            <p:txEl>
                                              <p:pRg st="0" end="0"/>
                                            </p:txEl>
                                          </p:spTgt>
                                        </p:tgtEl>
                                        <p:attrNameLst>
                                          <p:attrName>style.visibility</p:attrName>
                                        </p:attrNameLst>
                                      </p:cBhvr>
                                      <p:to>
                                        <p:strVal val="visible"/>
                                      </p:to>
                                    </p:set>
                                    <p:animEffect transition="in" filter="fade">
                                      <p:cBhvr>
                                        <p:cTn id="32" dur="500"/>
                                        <p:tgtEl>
                                          <p:spTgt spid="37889">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889">
                                            <p:txEl>
                                              <p:pRg st="1" end="1"/>
                                            </p:txEl>
                                          </p:spTgt>
                                        </p:tgtEl>
                                        <p:attrNameLst>
                                          <p:attrName>style.visibility</p:attrName>
                                        </p:attrNameLst>
                                      </p:cBhvr>
                                      <p:to>
                                        <p:strVal val="visible"/>
                                      </p:to>
                                    </p:set>
                                    <p:animEffect transition="in" filter="fade">
                                      <p:cBhvr>
                                        <p:cTn id="35" dur="500"/>
                                        <p:tgtEl>
                                          <p:spTgt spid="37889">
                                            <p:txEl>
                                              <p:pRg st="1" end="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7889">
                                            <p:txEl>
                                              <p:pRg st="2" end="2"/>
                                            </p:txEl>
                                          </p:spTgt>
                                        </p:tgtEl>
                                        <p:attrNameLst>
                                          <p:attrName>style.visibility</p:attrName>
                                        </p:attrNameLst>
                                      </p:cBhvr>
                                      <p:to>
                                        <p:strVal val="visible"/>
                                      </p:to>
                                    </p:set>
                                    <p:animEffect transition="in" filter="fade">
                                      <p:cBhvr>
                                        <p:cTn id="38" dur="500"/>
                                        <p:tgtEl>
                                          <p:spTgt spid="378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37889"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omputer 1"/>
          <p:cNvPicPr>
            <a:picLocks noChangeAspect="1" noChangeArrowheads="1"/>
          </p:cNvPicPr>
          <p:nvPr/>
        </p:nvPicPr>
        <p:blipFill>
          <a:blip r:embed="rId2" cstate="print"/>
          <a:srcRect/>
          <a:stretch>
            <a:fillRect/>
          </a:stretch>
        </p:blipFill>
        <p:spPr bwMode="auto">
          <a:xfrm>
            <a:off x="0" y="1357313"/>
            <a:ext cx="3878263" cy="5500687"/>
          </a:xfrm>
          <a:prstGeom prst="rect">
            <a:avLst/>
          </a:prstGeom>
          <a:noFill/>
          <a:ln w="9525">
            <a:noFill/>
            <a:miter lim="800000"/>
            <a:headEnd/>
            <a:tailEnd/>
          </a:ln>
        </p:spPr>
      </p:pic>
      <p:sp>
        <p:nvSpPr>
          <p:cNvPr id="6" name="标题 3"/>
          <p:cNvSpPr txBox="1">
            <a:spLocks/>
          </p:cNvSpPr>
          <p:nvPr/>
        </p:nvSpPr>
        <p:spPr>
          <a:xfrm>
            <a:off x="2006356" y="3140968"/>
            <a:ext cx="3429024" cy="42862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lvl="0" algn="ctr">
              <a:spcBef>
                <a:spcPct val="0"/>
              </a:spcBef>
            </a:pPr>
            <a:endParaRPr lang="zh-CN" altLang="en-US" sz="2200" dirty="0" smtClean="0">
              <a:solidFill>
                <a:schemeClr val="bg1"/>
              </a:solidFill>
              <a:latin typeface="微软雅黑" pitchFamily="34" charset="-122"/>
              <a:ea typeface="微软雅黑" pitchFamily="34" charset="-122"/>
            </a:endParaRPr>
          </a:p>
        </p:txBody>
      </p:sp>
      <p:sp>
        <p:nvSpPr>
          <p:cNvPr id="2" name="标题 1"/>
          <p:cNvSpPr>
            <a:spLocks noGrp="1"/>
          </p:cNvSpPr>
          <p:nvPr>
            <p:ph type="title"/>
          </p:nvPr>
        </p:nvSpPr>
        <p:spPr>
          <a:xfrm>
            <a:off x="2000232" y="1285860"/>
            <a:ext cx="5372080" cy="1143000"/>
          </a:xfrm>
        </p:spPr>
        <p:txBody>
          <a:bodyPr>
            <a:normAutofit/>
          </a:bodyPr>
          <a:lstStyle/>
          <a:p>
            <a:r>
              <a:rPr lang="zh-CN" altLang="en-US" sz="2600" dirty="0" smtClean="0"/>
              <a:t>目录</a:t>
            </a:r>
            <a:endParaRPr lang="zh-CN" altLang="en-US" sz="2600" dirty="0"/>
          </a:p>
        </p:txBody>
      </p:sp>
      <p:sp>
        <p:nvSpPr>
          <p:cNvPr id="5" name="副标题 2"/>
          <p:cNvSpPr txBox="1">
            <a:spLocks/>
          </p:cNvSpPr>
          <p:nvPr/>
        </p:nvSpPr>
        <p:spPr>
          <a:xfrm>
            <a:off x="2285984" y="2357430"/>
            <a:ext cx="6500858" cy="250033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项目背景</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 产品定义及内容架构</a:t>
            </a:r>
            <a:endParaRPr kumimoji="0" lang="en-US" altLang="zh-CN" sz="220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产品开发日程计划</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项目团队及职责</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2200" i="0" u="none" strike="noStrike" kern="1200" cap="none" spc="0" normalizeH="0" baseline="0" noProof="0" dirty="0" smtClean="0">
                <a:ln>
                  <a:noFill/>
                </a:ln>
                <a:effectLst/>
                <a:uLnTx/>
                <a:uFillTx/>
                <a:latin typeface="微软雅黑" pitchFamily="34" charset="-122"/>
                <a:ea typeface="微软雅黑" pitchFamily="34" charset="-122"/>
              </a:rPr>
              <a:t> 成本预算</a:t>
            </a:r>
            <a:endParaRPr kumimoji="0" lang="en-US" altLang="zh-CN" sz="2200" i="0" u="none" strike="noStrike" kern="1200" cap="none" spc="0" normalizeH="0" baseline="0" noProof="0" dirty="0" smtClean="0">
              <a:ln>
                <a:noFill/>
              </a:ln>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产品定义</a:t>
            </a:r>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5191125" y="5949280"/>
            <a:ext cx="3952875" cy="695325"/>
          </a:xfrm>
          <a:prstGeom prst="rect">
            <a:avLst/>
          </a:prstGeom>
          <a:noFill/>
          <a:ln w="9525">
            <a:noFill/>
            <a:miter lim="800000"/>
            <a:headEnd/>
            <a:tailEnd/>
          </a:ln>
          <a:effectLst/>
        </p:spPr>
      </p:pic>
      <p:sp>
        <p:nvSpPr>
          <p:cNvPr id="6" name="内容占位符 2"/>
          <p:cNvSpPr txBox="1">
            <a:spLocks/>
          </p:cNvSpPr>
          <p:nvPr/>
        </p:nvSpPr>
        <p:spPr>
          <a:xfrm>
            <a:off x="899592" y="2482066"/>
            <a:ext cx="6357982" cy="2428892"/>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Wingdings" pitchFamily="2" charset="2"/>
              <a:buChar char="n"/>
              <a:tabLst/>
              <a:defRPr/>
            </a:pPr>
            <a:r>
              <a:rPr kumimoji="0" lang="zh-CN" altLang="en-US" sz="16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rPr>
              <a:t> 内容架构（研究项目）</a:t>
            </a:r>
            <a:r>
              <a:rPr lang="en-US" altLang="zh-CN" sz="1600" b="1" dirty="0" smtClean="0">
                <a:latin typeface="微软雅黑" pitchFamily="34" charset="-122"/>
                <a:ea typeface="微软雅黑" pitchFamily="34" charset="-122"/>
              </a:rPr>
              <a:t/>
            </a:r>
            <a:br>
              <a:rPr lang="en-US" altLang="zh-CN" sz="1600" b="1" dirty="0" smtClean="0">
                <a:latin typeface="微软雅黑" pitchFamily="34" charset="-122"/>
                <a:ea typeface="微软雅黑" pitchFamily="34" charset="-122"/>
              </a:rPr>
            </a:br>
            <a:endParaRPr kumimoji="0" lang="en-US" altLang="zh-CN" sz="1600" b="0" u="sng" strike="noStrike" kern="1200" cap="none" spc="0" normalizeH="0" baseline="0" noProof="0" dirty="0" smtClean="0">
              <a:ln>
                <a:noFill/>
              </a:ln>
              <a:effectLst/>
              <a:uLnTx/>
              <a:uFillTx/>
              <a:latin typeface="微软雅黑" pitchFamily="34" charset="-122"/>
              <a:ea typeface="微软雅黑" pitchFamily="34" charset="-122"/>
            </a:endParaRPr>
          </a:p>
          <a:p>
            <a:pPr marL="342900" marR="0" lvl="1" indent="-342900" defTabSz="914400" rtl="0" eaLnBrk="1" fontAlgn="auto" latinLnBrk="0" hangingPunct="1">
              <a:lnSpc>
                <a:spcPct val="100000"/>
              </a:lnSpc>
              <a:spcBef>
                <a:spcPct val="20000"/>
              </a:spcBef>
              <a:spcAft>
                <a:spcPts val="0"/>
              </a:spcAft>
              <a:buClrTx/>
              <a:buSzTx/>
              <a:tabLst/>
              <a:defRPr/>
            </a:pPr>
            <a:r>
              <a:rPr kumimoji="0" lang="zh-CN" altLang="en-US" sz="1600" b="1" u="sng" strike="noStrike" kern="1200" cap="none" spc="0" normalizeH="0" baseline="0" noProof="0" dirty="0" smtClean="0">
                <a:ln>
                  <a:noFill/>
                </a:ln>
                <a:solidFill>
                  <a:srgbClr val="C00000"/>
                </a:solidFill>
                <a:effectLst/>
                <a:uLnTx/>
                <a:uFillTx/>
                <a:latin typeface="微软雅黑" pitchFamily="34" charset="-122"/>
                <a:ea typeface="微软雅黑" pitchFamily="34" charset="-122"/>
              </a:rPr>
              <a:t>标准项目</a:t>
            </a:r>
            <a:endParaRPr kumimoji="0" lang="en-US" altLang="zh-CN" sz="1600" b="1" u="sng" strike="noStrike" kern="1200" cap="none" spc="0" normalizeH="0" baseline="0" noProof="0" dirty="0" smtClean="0">
              <a:ln>
                <a:noFill/>
              </a:ln>
              <a:solidFill>
                <a:srgbClr val="C00000"/>
              </a:solidFill>
              <a:effectLst/>
              <a:uLnTx/>
              <a:uFillTx/>
              <a:latin typeface="微软雅黑" pitchFamily="34" charset="-122"/>
              <a:ea typeface="微软雅黑" pitchFamily="34" charset="-122"/>
            </a:endParaRPr>
          </a:p>
          <a:p>
            <a:pPr marL="342900" marR="0" lvl="1" indent="-342900" defTabSz="914400" rtl="0" eaLnBrk="1" fontAlgn="auto" latinLnBrk="0" hangingPunct="1">
              <a:lnSpc>
                <a:spcPct val="100000"/>
              </a:lnSpc>
              <a:spcBef>
                <a:spcPct val="20000"/>
              </a:spcBef>
              <a:spcAft>
                <a:spcPts val="0"/>
              </a:spcAft>
              <a:buClrTx/>
              <a:buSzTx/>
              <a:tabLst/>
              <a:defRPr/>
            </a:pPr>
            <a:r>
              <a:rPr kumimoji="0" lang="en-US" altLang="zh-CN" sz="1600" b="0" i="0" u="none" strike="noStrike" kern="1200" cap="none" spc="0" normalizeH="0" baseline="0" noProof="0" dirty="0" smtClean="0">
                <a:ln>
                  <a:noFill/>
                </a:ln>
                <a:effectLst/>
                <a:uLnTx/>
                <a:uFillTx/>
                <a:latin typeface="微软雅黑" pitchFamily="34" charset="-122"/>
                <a:ea typeface="微软雅黑" pitchFamily="34" charset="-122"/>
              </a:rPr>
              <a:t>- </a:t>
            </a:r>
            <a:r>
              <a:rPr kumimoji="0" lang="zh-CN" altLang="en-US" sz="1600" b="0" i="0" u="none" strike="noStrike" kern="1200" cap="none" spc="0" normalizeH="0" baseline="0" noProof="0" dirty="0" smtClean="0">
                <a:ln>
                  <a:noFill/>
                </a:ln>
                <a:effectLst/>
                <a:uLnTx/>
                <a:uFillTx/>
                <a:latin typeface="微软雅黑" pitchFamily="34" charset="-122"/>
                <a:ea typeface="微软雅黑" pitchFamily="34" charset="-122"/>
              </a:rPr>
              <a:t>折旧成本</a:t>
            </a:r>
            <a:r>
              <a:rPr kumimoji="0" lang="en-US" altLang="zh-CN" sz="1600" b="0" i="0" u="none" strike="noStrike" kern="1200" cap="none" spc="0" normalizeH="0" baseline="0" noProof="0" dirty="0" smtClean="0">
                <a:ln>
                  <a:noFill/>
                </a:ln>
                <a:effectLst/>
                <a:uLnTx/>
                <a:uFillTx/>
                <a:latin typeface="微软雅黑" pitchFamily="34" charset="-122"/>
                <a:ea typeface="微软雅黑" pitchFamily="34" charset="-122"/>
              </a:rPr>
              <a:t>(</a:t>
            </a:r>
            <a:r>
              <a:rPr kumimoji="0" lang="en-GB" altLang="zh-CN" sz="1600" b="0" i="0" u="none" strike="noStrike" kern="1200" cap="none" spc="0" normalizeH="0" baseline="0" noProof="0" dirty="0" smtClean="0">
                <a:ln>
                  <a:noFill/>
                </a:ln>
                <a:effectLst/>
                <a:uLnTx/>
                <a:uFillTx/>
                <a:latin typeface="微软雅黑" pitchFamily="34" charset="-122"/>
                <a:ea typeface="微软雅黑" pitchFamily="34" charset="-122"/>
              </a:rPr>
              <a:t>Depreciation)</a:t>
            </a:r>
          </a:p>
          <a:p>
            <a:pPr marL="0" marR="0" lvl="0" indent="0" defTabSz="914400" rtl="0" eaLnBrk="1" fontAlgn="auto" latinLnBrk="0" hangingPunct="1">
              <a:lnSpc>
                <a:spcPct val="100000"/>
              </a:lnSpc>
              <a:spcBef>
                <a:spcPct val="20000"/>
              </a:spcBef>
              <a:spcAft>
                <a:spcPts val="0"/>
              </a:spcAft>
              <a:buClrTx/>
              <a:buSzTx/>
              <a:buFontTx/>
              <a:buChar char="-"/>
              <a:tabLst/>
              <a:defRPr/>
            </a:pPr>
            <a:r>
              <a:rPr kumimoji="0" lang="zh-CN" altLang="en-US" sz="1600" b="0" i="0" u="none" strike="noStrike" kern="1200" cap="none" spc="0" normalizeH="0" baseline="0" noProof="0" dirty="0" smtClean="0">
                <a:ln>
                  <a:noFill/>
                </a:ln>
                <a:effectLst/>
                <a:uLnTx/>
                <a:uFillTx/>
                <a:latin typeface="微软雅黑" pitchFamily="34" charset="-122"/>
                <a:ea typeface="微软雅黑" pitchFamily="34" charset="-122"/>
              </a:rPr>
              <a:t> 保养和维护成本</a:t>
            </a:r>
            <a:endParaRPr kumimoji="0" lang="en-US" altLang="zh-CN" sz="1600" b="0" i="0" u="none" strike="noStrike" kern="1200" cap="none" spc="0" normalizeH="0" baseline="0" noProof="0" dirty="0" smtClean="0">
              <a:ln>
                <a:noFill/>
              </a:ln>
              <a:effectLst/>
              <a:uLnTx/>
              <a:uFillTx/>
              <a:latin typeface="微软雅黑" pitchFamily="34" charset="-122"/>
              <a:ea typeface="微软雅黑" pitchFamily="34" charset="-122"/>
            </a:endParaRPr>
          </a:p>
          <a:p>
            <a:pPr marL="0" marR="0" lvl="0" indent="0" defTabSz="914400" rtl="0" eaLnBrk="1" fontAlgn="auto" latinLnBrk="0" hangingPunct="1">
              <a:lnSpc>
                <a:spcPct val="100000"/>
              </a:lnSpc>
              <a:spcBef>
                <a:spcPct val="20000"/>
              </a:spcBef>
              <a:spcAft>
                <a:spcPts val="0"/>
              </a:spcAft>
              <a:buClrTx/>
              <a:buSzTx/>
              <a:buFontTx/>
              <a:buChar char="-"/>
              <a:tabLst/>
              <a:defRPr/>
            </a:pPr>
            <a:r>
              <a:rPr kumimoji="0" lang="zh-CN" altLang="en-US" sz="1600" b="0" i="0" u="none" strike="noStrike" kern="1200" cap="none" spc="0" normalizeH="0" baseline="0" noProof="0" dirty="0" smtClean="0">
                <a:ln>
                  <a:noFill/>
                </a:ln>
                <a:effectLst/>
                <a:uLnTx/>
                <a:uFillTx/>
                <a:latin typeface="微软雅黑" pitchFamily="34" charset="-122"/>
                <a:ea typeface="微软雅黑" pitchFamily="34" charset="-122"/>
              </a:rPr>
              <a:t> 燃油成本（工信部综合工况数据）</a:t>
            </a:r>
            <a:endParaRPr kumimoji="0" lang="en-US" altLang="zh-CN" sz="1600" b="0" i="0" u="none" strike="noStrike" kern="1200" cap="none" spc="0" normalizeH="0" baseline="0" noProof="0" dirty="0" smtClean="0">
              <a:ln>
                <a:noFill/>
              </a:ln>
              <a:effectLst/>
              <a:uLnTx/>
              <a:uFillTx/>
              <a:latin typeface="微软雅黑" pitchFamily="34" charset="-122"/>
              <a:ea typeface="微软雅黑" pitchFamily="34" charset="-122"/>
            </a:endParaRPr>
          </a:p>
          <a:p>
            <a:pPr marL="0" marR="0" lvl="0" indent="0" defTabSz="914400" rtl="0" eaLnBrk="1" fontAlgn="auto" latinLnBrk="0" hangingPunct="1">
              <a:lnSpc>
                <a:spcPct val="100000"/>
              </a:lnSpc>
              <a:spcBef>
                <a:spcPct val="20000"/>
              </a:spcBef>
              <a:spcAft>
                <a:spcPts val="0"/>
              </a:spcAft>
              <a:buClrTx/>
              <a:buSzTx/>
              <a:buFontTx/>
              <a:buChar char="-"/>
              <a:tabLst/>
              <a:defRPr/>
            </a:pPr>
            <a:r>
              <a:rPr kumimoji="0" lang="zh-CN" altLang="en-US" sz="1600" b="0" i="0" u="none" strike="noStrike" kern="1200" cap="none" spc="0" normalizeH="0" baseline="0" noProof="0" dirty="0" smtClean="0">
                <a:ln>
                  <a:noFill/>
                </a:ln>
                <a:effectLst/>
                <a:uLnTx/>
                <a:uFillTx/>
                <a:latin typeface="微软雅黑" pitchFamily="34" charset="-122"/>
                <a:ea typeface="微软雅黑" pitchFamily="34" charset="-122"/>
              </a:rPr>
              <a:t> 行政税费成本</a:t>
            </a:r>
            <a:endParaRPr kumimoji="0" lang="en-US" altLang="zh-CN" sz="1600" b="0" i="0" u="none" strike="noStrike" kern="1200" cap="none" spc="0" normalizeH="0" baseline="0" noProof="0" dirty="0" smtClean="0">
              <a:ln>
                <a:noFill/>
              </a:ln>
              <a:effectLst/>
              <a:uLnTx/>
              <a:uFillTx/>
              <a:latin typeface="微软雅黑" pitchFamily="34" charset="-122"/>
              <a:ea typeface="微软雅黑" pitchFamily="34" charset="-122"/>
            </a:endParaRPr>
          </a:p>
          <a:p>
            <a:pPr lvl="0">
              <a:spcBef>
                <a:spcPct val="20000"/>
              </a:spcBef>
            </a:pPr>
            <a:r>
              <a:rPr kumimoji="0" lang="en-US" altLang="zh-CN" sz="1600" b="0" i="0" u="none" strike="noStrike" kern="1200" cap="none" spc="0" normalizeH="0" baseline="0" noProof="0" dirty="0" smtClean="0">
                <a:ln>
                  <a:noFill/>
                </a:ln>
                <a:effectLst/>
                <a:uLnTx/>
                <a:uFillTx/>
                <a:latin typeface="微软雅黑" pitchFamily="34" charset="-122"/>
                <a:ea typeface="微软雅黑" pitchFamily="34" charset="-122"/>
              </a:rPr>
              <a:t/>
            </a:r>
            <a:br>
              <a:rPr kumimoji="0" lang="en-US" altLang="zh-CN" sz="1600" b="0" i="0" u="none" strike="noStrike" kern="1200" cap="none" spc="0" normalizeH="0" baseline="0" noProof="0" dirty="0" smtClean="0">
                <a:ln>
                  <a:noFill/>
                </a:ln>
                <a:effectLst/>
                <a:uLnTx/>
                <a:uFillTx/>
                <a:latin typeface="微软雅黑" pitchFamily="34" charset="-122"/>
                <a:ea typeface="微软雅黑" pitchFamily="34" charset="-122"/>
              </a:rPr>
            </a:br>
            <a:endParaRPr lang="en-US" altLang="zh-CN" sz="16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20000"/>
              </a:spcBef>
              <a:spcAft>
                <a:spcPts val="0"/>
              </a:spcAft>
              <a:buClrTx/>
              <a:buSzTx/>
              <a:buFontTx/>
              <a:buChar char="-"/>
              <a:tabLst/>
              <a:defRPr/>
            </a:pPr>
            <a:endParaRPr kumimoji="0" lang="en-US" altLang="zh-CN" sz="1600" b="0" i="0" u="none" strike="noStrike" kern="1200" cap="none" spc="0" normalizeH="0" baseline="0" noProof="0" dirty="0" smtClean="0">
              <a:ln>
                <a:noFill/>
              </a:ln>
              <a:effectLst/>
              <a:uLnTx/>
              <a:uFillTx/>
              <a:latin typeface="微软雅黑" pitchFamily="34" charset="-122"/>
              <a:ea typeface="微软雅黑" pitchFamily="34" charset="-122"/>
            </a:endParaRPr>
          </a:p>
          <a:p>
            <a:pPr marL="0" marR="0" lvl="0" indent="0" defTabSz="914400" rtl="0" eaLnBrk="1" fontAlgn="auto" latinLnBrk="0" hangingPunct="1">
              <a:lnSpc>
                <a:spcPct val="100000"/>
              </a:lnSpc>
              <a:spcBef>
                <a:spcPct val="20000"/>
              </a:spcBef>
              <a:spcAft>
                <a:spcPts val="0"/>
              </a:spcAft>
              <a:buClrTx/>
              <a:buSzTx/>
              <a:buFontTx/>
              <a:buChar char="-"/>
              <a:tabLst/>
              <a:defRPr/>
            </a:pPr>
            <a:endParaRPr kumimoji="0" lang="en-US" altLang="zh-CN" sz="1600" b="0" i="0" u="none" strike="noStrike" kern="1200" cap="none" spc="0" normalizeH="0" baseline="0" noProof="0" dirty="0" smtClean="0">
              <a:ln>
                <a:noFill/>
              </a:ln>
              <a:effectLst/>
              <a:uLnTx/>
              <a:uFillTx/>
              <a:latin typeface="微软雅黑" pitchFamily="34" charset="-122"/>
              <a:ea typeface="微软雅黑" pitchFamily="34" charset="-122"/>
            </a:endParaRPr>
          </a:p>
          <a:p>
            <a:pPr marL="0" marR="0" lvl="0" indent="0" defTabSz="914400" rtl="0" eaLnBrk="1" fontAlgn="auto" latinLnBrk="0" hangingPunct="1">
              <a:lnSpc>
                <a:spcPct val="100000"/>
              </a:lnSpc>
              <a:spcBef>
                <a:spcPct val="20000"/>
              </a:spcBef>
              <a:spcAft>
                <a:spcPts val="0"/>
              </a:spcAft>
              <a:buClrTx/>
              <a:buSzTx/>
              <a:buFontTx/>
              <a:buChar char="-"/>
              <a:tabLst/>
              <a:defRPr/>
            </a:pPr>
            <a:endParaRPr kumimoji="0" lang="en-US" altLang="zh-CN" sz="1600" b="0" i="0" u="none" strike="noStrike" kern="1200" cap="none" spc="0" normalizeH="0" baseline="0" noProof="0" dirty="0" smtClean="0">
              <a:ln>
                <a:noFill/>
              </a:ln>
              <a:effectLst/>
              <a:uLnTx/>
              <a:uFillTx/>
              <a:latin typeface="微软雅黑" pitchFamily="34" charset="-122"/>
              <a:ea typeface="微软雅黑" pitchFamily="34" charset="-122"/>
            </a:endParaRPr>
          </a:p>
          <a:p>
            <a:pPr marL="0" marR="0" lvl="0" indent="0" defTabSz="914400" rtl="0" eaLnBrk="1" fontAlgn="auto" latinLnBrk="0" hangingPunct="1">
              <a:lnSpc>
                <a:spcPct val="100000"/>
              </a:lnSpc>
              <a:spcBef>
                <a:spcPct val="20000"/>
              </a:spcBef>
              <a:spcAft>
                <a:spcPts val="0"/>
              </a:spcAft>
              <a:buClrTx/>
              <a:buSzTx/>
              <a:buFont typeface="Wingdings" pitchFamily="2" charset="2"/>
              <a:buChar char="n"/>
              <a:tabLst/>
              <a:defRPr/>
            </a:pPr>
            <a:endParaRPr kumimoji="0" lang="zh-CN" altLang="en-US" sz="1600" b="0" i="0" u="none" strike="noStrike" kern="1200" cap="none" spc="0" normalizeH="0" baseline="0" noProof="0" dirty="0">
              <a:ln>
                <a:noFill/>
              </a:ln>
              <a:effectLst/>
              <a:uLnTx/>
              <a:uFillTx/>
              <a:latin typeface="微软雅黑" pitchFamily="34" charset="-122"/>
              <a:ea typeface="微软雅黑" pitchFamily="34" charset="-122"/>
            </a:endParaRPr>
          </a:p>
        </p:txBody>
      </p:sp>
      <p:sp>
        <p:nvSpPr>
          <p:cNvPr id="7" name="矩形 6"/>
          <p:cNvSpPr/>
          <p:nvPr/>
        </p:nvSpPr>
        <p:spPr>
          <a:xfrm>
            <a:off x="899592" y="1124744"/>
            <a:ext cx="6357982" cy="584775"/>
          </a:xfrm>
          <a:prstGeom prst="rect">
            <a:avLst/>
          </a:prstGeom>
        </p:spPr>
        <p:txBody>
          <a:bodyPr wrap="square">
            <a:spAutoFit/>
          </a:bodyPr>
          <a:lstStyle/>
          <a:p>
            <a:pPr>
              <a:buFont typeface="Wingdings" pitchFamily="2" charset="2"/>
              <a:buChar char="p"/>
            </a:pPr>
            <a:r>
              <a:rPr lang="zh-CN" altLang="en-US" sz="1600" b="1" dirty="0" smtClean="0">
                <a:latin typeface="微软雅黑" pitchFamily="34" charset="-122"/>
                <a:ea typeface="微软雅黑" pitchFamily="34" charset="-122"/>
              </a:rPr>
              <a:t> 项目名称：</a:t>
            </a:r>
            <a:r>
              <a:rPr lang="zh-CN" altLang="en-US" sz="1600" dirty="0" smtClean="0">
                <a:latin typeface="微软雅黑" pitchFamily="34" charset="-122"/>
                <a:ea typeface="微软雅黑" pitchFamily="34" charset="-122"/>
              </a:rPr>
              <a:t>汽车使用总成本研究 </a:t>
            </a:r>
            <a:r>
              <a:rPr lang="en-US" altLang="zh-CN" sz="1600" dirty="0" smtClean="0">
                <a:latin typeface="微软雅黑" pitchFamily="34" charset="-122"/>
                <a:ea typeface="微软雅黑" pitchFamily="34" charset="-122"/>
              </a:rPr>
              <a:t> / Cost Of Car Ownership</a:t>
            </a:r>
          </a:p>
          <a:p>
            <a:pPr>
              <a:buFont typeface="Wingdings" pitchFamily="2" charset="2"/>
              <a:buChar char="p"/>
            </a:pPr>
            <a:r>
              <a:rPr lang="zh-CN" altLang="en-US" sz="1600" b="1" dirty="0" smtClean="0">
                <a:latin typeface="微软雅黑" pitchFamily="34" charset="-122"/>
                <a:ea typeface="微软雅黑" pitchFamily="34" charset="-122"/>
              </a:rPr>
              <a:t> 数据库名称：</a:t>
            </a:r>
            <a:r>
              <a:rPr lang="zh-CN" altLang="en-US" sz="1600" dirty="0" smtClean="0">
                <a:latin typeface="微软雅黑" pitchFamily="34" charset="-122"/>
                <a:ea typeface="微软雅黑" pitchFamily="34" charset="-122"/>
              </a:rPr>
              <a:t>汽车使用总成本数据库</a:t>
            </a:r>
            <a:endParaRPr lang="en-US" altLang="zh-CN" sz="1600" dirty="0">
              <a:latin typeface="微软雅黑" pitchFamily="34" charset="-122"/>
              <a:ea typeface="微软雅黑" pitchFamily="34" charset="-122"/>
            </a:endParaRPr>
          </a:p>
        </p:txBody>
      </p:sp>
      <p:sp>
        <p:nvSpPr>
          <p:cNvPr id="8" name="矩形 7"/>
          <p:cNvSpPr/>
          <p:nvPr/>
        </p:nvSpPr>
        <p:spPr>
          <a:xfrm>
            <a:off x="899592" y="1692859"/>
            <a:ext cx="7643866" cy="584775"/>
          </a:xfrm>
          <a:prstGeom prst="rect">
            <a:avLst/>
          </a:prstGeom>
        </p:spPr>
        <p:txBody>
          <a:bodyPr wrap="square">
            <a:spAutoFit/>
          </a:bodyPr>
          <a:lstStyle/>
          <a:p>
            <a:pPr>
              <a:buFont typeface="Wingdings" pitchFamily="2" charset="2"/>
              <a:buChar char="p"/>
            </a:pPr>
            <a:r>
              <a:rPr lang="zh-CN" altLang="en-US" sz="1600" b="1" dirty="0" smtClean="0">
                <a:latin typeface="微软雅黑" pitchFamily="34" charset="-122"/>
                <a:ea typeface="微软雅黑" pitchFamily="34" charset="-122"/>
              </a:rPr>
              <a:t> 定义：</a:t>
            </a:r>
            <a:r>
              <a:rPr lang="zh-CN" altLang="en-US" sz="1600" dirty="0" smtClean="0">
                <a:latin typeface="微软雅黑" pitchFamily="34" charset="-122"/>
                <a:ea typeface="微软雅黑" pitchFamily="34" charset="-122"/>
              </a:rPr>
              <a:t>车主</a:t>
            </a:r>
            <a:r>
              <a:rPr lang="zh-CN" altLang="en-US" sz="1600" dirty="0">
                <a:latin typeface="微软雅黑" pitchFamily="34" charset="-122"/>
                <a:ea typeface="微软雅黑" pitchFamily="34" charset="-122"/>
              </a:rPr>
              <a:t>在</a:t>
            </a:r>
            <a:r>
              <a:rPr lang="zh-CN" altLang="en-US" sz="1600" dirty="0" smtClean="0">
                <a:latin typeface="微软雅黑" pitchFamily="34" charset="-122"/>
                <a:ea typeface="微软雅黑" pitchFamily="34" charset="-122"/>
              </a:rPr>
              <a:t>拥有和使用某辆车期间将产生</a:t>
            </a:r>
            <a:r>
              <a:rPr lang="zh-CN" altLang="en-US" sz="1600" dirty="0">
                <a:latin typeface="微软雅黑" pitchFamily="34" charset="-122"/>
                <a:ea typeface="微软雅黑" pitchFamily="34" charset="-122"/>
              </a:rPr>
              <a:t>的直接或间</a:t>
            </a:r>
            <a:r>
              <a:rPr lang="zh-CN" altLang="en-US" sz="1600" dirty="0" smtClean="0">
                <a:latin typeface="微软雅黑" pitchFamily="34" charset="-122"/>
                <a:ea typeface="微软雅黑" pitchFamily="34" charset="-122"/>
              </a:rPr>
              <a:t>接成本</a:t>
            </a:r>
            <a:endParaRPr lang="en-US" altLang="zh-CN" sz="1600" dirty="0" smtClean="0">
              <a:latin typeface="微软雅黑" pitchFamily="34" charset="-122"/>
              <a:ea typeface="微软雅黑" pitchFamily="34" charset="-122"/>
            </a:endParaRPr>
          </a:p>
          <a:p>
            <a:pPr>
              <a:buFont typeface="Wingdings" pitchFamily="2" charset="2"/>
              <a:buChar char="p"/>
            </a:pPr>
            <a:r>
              <a:rPr lang="zh-CN" altLang="en-US" sz="1600" b="1" dirty="0" smtClean="0">
                <a:latin typeface="微软雅黑" pitchFamily="34" charset="-122"/>
                <a:ea typeface="微软雅黑" pitchFamily="34" charset="-122"/>
              </a:rPr>
              <a:t>关键词：</a:t>
            </a:r>
            <a:r>
              <a:rPr lang="zh-CN" altLang="en-US" sz="1600" dirty="0" smtClean="0">
                <a:latin typeface="微软雅黑" pitchFamily="34" charset="-122"/>
                <a:ea typeface="微软雅黑" pitchFamily="34" charset="-122"/>
              </a:rPr>
              <a:t>在售车型、使用成本总和、使用成本细节、每月或每公里成本</a:t>
            </a:r>
            <a:endParaRPr lang="en-US" altLang="zh-CN" sz="1600" dirty="0">
              <a:latin typeface="微软雅黑" pitchFamily="34" charset="-122"/>
              <a:ea typeface="微软雅黑" pitchFamily="34" charset="-122"/>
            </a:endParaRPr>
          </a:p>
        </p:txBody>
      </p:sp>
      <p:sp>
        <p:nvSpPr>
          <p:cNvPr id="9" name="矩形 8"/>
          <p:cNvSpPr/>
          <p:nvPr/>
        </p:nvSpPr>
        <p:spPr>
          <a:xfrm>
            <a:off x="4900120" y="3053570"/>
            <a:ext cx="3071834" cy="929485"/>
          </a:xfrm>
          <a:prstGeom prst="rect">
            <a:avLst/>
          </a:prstGeom>
        </p:spPr>
        <p:txBody>
          <a:bodyPr wrap="square">
            <a:spAutoFit/>
          </a:bodyPr>
          <a:lstStyle/>
          <a:p>
            <a:pPr lvl="0">
              <a:spcBef>
                <a:spcPct val="20000"/>
              </a:spcBef>
            </a:pPr>
            <a:r>
              <a:rPr lang="zh-CN" altLang="en-US" sz="1600" b="1" u="sng" dirty="0" smtClean="0">
                <a:solidFill>
                  <a:srgbClr val="C00000"/>
                </a:solidFill>
                <a:latin typeface="微软雅黑" pitchFamily="34" charset="-122"/>
                <a:ea typeface="微软雅黑" pitchFamily="34" charset="-122"/>
              </a:rPr>
              <a:t>参考项目</a:t>
            </a:r>
            <a:endParaRPr lang="en-US" altLang="zh-CN" sz="1600" b="1" u="sng" dirty="0" smtClean="0">
              <a:solidFill>
                <a:srgbClr val="C00000"/>
              </a:solidFill>
              <a:latin typeface="微软雅黑" pitchFamily="34" charset="-122"/>
              <a:ea typeface="微软雅黑" pitchFamily="34" charset="-122"/>
            </a:endParaRPr>
          </a:p>
          <a:p>
            <a:pPr lvl="0">
              <a:spcBef>
                <a:spcPct val="20000"/>
              </a:spcBef>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车型平均维修成本</a:t>
            </a:r>
            <a:endParaRPr lang="en-US" altLang="zh-CN" sz="1600" dirty="0" smtClean="0">
              <a:latin typeface="微软雅黑" pitchFamily="34" charset="-122"/>
              <a:ea typeface="微软雅黑" pitchFamily="34" charset="-122"/>
            </a:endParaRPr>
          </a:p>
          <a:p>
            <a:pPr>
              <a:spcBef>
                <a:spcPct val="20000"/>
              </a:spcBef>
              <a:buFontTx/>
              <a:buChar char="-"/>
            </a:pPr>
            <a:r>
              <a:rPr lang="zh-CN" altLang="en-US" sz="1600" dirty="0" smtClean="0">
                <a:latin typeface="微软雅黑" pitchFamily="34" charset="-122"/>
                <a:ea typeface="微软雅黑" pitchFamily="34" charset="-122"/>
              </a:rPr>
              <a:t> 平均停车费成本</a:t>
            </a:r>
            <a:endParaRPr lang="zh-CN" altLang="en-US" sz="1600" dirty="0">
              <a:latin typeface="微软雅黑" pitchFamily="34" charset="-122"/>
              <a:ea typeface="微软雅黑" pitchFamily="34" charset="-122"/>
            </a:endParaRPr>
          </a:p>
        </p:txBody>
      </p:sp>
      <p:sp>
        <p:nvSpPr>
          <p:cNvPr id="10" name="矩形 9"/>
          <p:cNvSpPr/>
          <p:nvPr/>
        </p:nvSpPr>
        <p:spPr>
          <a:xfrm>
            <a:off x="899592" y="4390674"/>
            <a:ext cx="7286676" cy="1520416"/>
          </a:xfrm>
          <a:prstGeom prst="rect">
            <a:avLst/>
          </a:prstGeom>
        </p:spPr>
        <p:txBody>
          <a:bodyPr wrap="square">
            <a:spAutoFit/>
          </a:bodyPr>
          <a:lstStyle/>
          <a:p>
            <a:pPr lvl="0">
              <a:spcBef>
                <a:spcPct val="20000"/>
              </a:spcBef>
              <a:defRPr/>
            </a:pPr>
            <a:endParaRPr lang="en-US" altLang="zh-CN" sz="1600" dirty="0" smtClean="0">
              <a:latin typeface="微软雅黑" pitchFamily="34" charset="-122"/>
              <a:ea typeface="微软雅黑" pitchFamily="34" charset="-122"/>
            </a:endParaRPr>
          </a:p>
          <a:p>
            <a:pPr lvl="0">
              <a:spcBef>
                <a:spcPct val="20000"/>
              </a:spcBef>
              <a:buFont typeface="Wingdings" pitchFamily="2" charset="2"/>
              <a:buChar char="n"/>
              <a:defRPr/>
            </a:pPr>
            <a:r>
              <a:rPr lang="zh-CN" altLang="en-US" sz="1600" b="1" dirty="0" smtClean="0">
                <a:latin typeface="微软雅黑" pitchFamily="34" charset="-122"/>
                <a:ea typeface="微软雅黑" pitchFamily="34" charset="-122"/>
              </a:rPr>
              <a:t> 研究纬度：</a:t>
            </a:r>
            <a:endParaRPr lang="en-US" altLang="zh-CN" sz="1600" b="1" dirty="0" smtClean="0">
              <a:latin typeface="微软雅黑" pitchFamily="34" charset="-122"/>
              <a:ea typeface="微软雅黑" pitchFamily="34" charset="-122"/>
            </a:endParaRPr>
          </a:p>
          <a:p>
            <a:pPr lvl="0">
              <a:spcBef>
                <a:spcPct val="20000"/>
              </a:spcBef>
              <a:buFontTx/>
              <a:buChar char="-"/>
              <a:defRPr/>
            </a:pPr>
            <a:r>
              <a:rPr lang="zh-CN" altLang="en-US" sz="1600" dirty="0" smtClean="0">
                <a:latin typeface="微软雅黑" pitchFamily="34" charset="-122"/>
                <a:ea typeface="微软雅黑" pitchFamily="34" charset="-122"/>
              </a:rPr>
              <a:t> 区域（华南、华北、华中、西部）</a:t>
            </a:r>
            <a:endParaRPr lang="en-US" altLang="zh-CN" sz="1600" dirty="0" smtClean="0">
              <a:latin typeface="微软雅黑" pitchFamily="34" charset="-122"/>
              <a:ea typeface="微软雅黑" pitchFamily="34" charset="-122"/>
            </a:endParaRPr>
          </a:p>
          <a:p>
            <a:pPr lvl="0">
              <a:spcBef>
                <a:spcPct val="20000"/>
              </a:spcBef>
              <a:buFontTx/>
              <a:buChar char="-"/>
              <a:defRPr/>
            </a:pPr>
            <a:r>
              <a:rPr lang="zh-CN" altLang="en-US" sz="1600" dirty="0" smtClean="0">
                <a:latin typeface="微软雅黑" pitchFamily="34" charset="-122"/>
                <a:ea typeface="微软雅黑" pitchFamily="34" charset="-122"/>
              </a:rPr>
              <a:t> 使用时间（</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/5</a:t>
            </a:r>
            <a:r>
              <a:rPr lang="zh-CN" altLang="en-US" sz="1600" dirty="0" smtClean="0">
                <a:latin typeface="微软雅黑" pitchFamily="34" charset="-122"/>
                <a:ea typeface="微软雅黑" pitchFamily="34" charset="-122"/>
              </a:rPr>
              <a:t>年 ）</a:t>
            </a:r>
            <a:endParaRPr lang="en-US" altLang="zh-CN" sz="1600" dirty="0" smtClean="0">
              <a:latin typeface="微软雅黑" pitchFamily="34" charset="-122"/>
              <a:ea typeface="微软雅黑" pitchFamily="34" charset="-122"/>
            </a:endParaRPr>
          </a:p>
          <a:p>
            <a:pPr lvl="0">
              <a:spcBef>
                <a:spcPct val="20000"/>
              </a:spcBef>
              <a:buFontTx/>
              <a:buChar char="-"/>
              <a:defRPr/>
            </a:pPr>
            <a:r>
              <a:rPr lang="zh-CN" altLang="en-US" sz="1600" dirty="0" smtClean="0">
                <a:latin typeface="微软雅黑" pitchFamily="34" charset="-122"/>
                <a:ea typeface="微软雅黑" pitchFamily="34" charset="-122"/>
              </a:rPr>
              <a:t> 使用频率（</a:t>
            </a:r>
            <a:r>
              <a:rPr lang="en-US" altLang="zh-CN" sz="1600" dirty="0" smtClean="0">
                <a:latin typeface="微软雅黑" pitchFamily="34" charset="-122"/>
                <a:ea typeface="微软雅黑" pitchFamily="34" charset="-122"/>
              </a:rPr>
              <a:t>5000</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10000</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15000……30000</a:t>
            </a:r>
            <a:r>
              <a:rPr lang="zh-CN" altLang="en-US" sz="1600" dirty="0" smtClean="0">
                <a:latin typeface="微软雅黑" pitchFamily="34" charset="-122"/>
                <a:ea typeface="微软雅黑" pitchFamily="34" charset="-122"/>
              </a:rPr>
              <a:t>公里</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年）</a:t>
            </a:r>
            <a:endParaRPr lang="en-US" altLang="zh-CN"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left)">
                                      <p:cBhvr>
                                        <p:cTn id="10" dur="500"/>
                                        <p:tgtEl>
                                          <p:spTgt spid="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left)">
                                      <p:cBhvr>
                                        <p:cTn id="13" dur="500"/>
                                        <p:tgtEl>
                                          <p:spTgt spid="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wipe(left)">
                                      <p:cBhvr>
                                        <p:cTn id="25" dur="500"/>
                                        <p:tgtEl>
                                          <p:spTgt spid="6">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wipe(left)">
                                      <p:cBhvr>
                                        <p:cTn id="28" dur="500"/>
                                        <p:tgtEl>
                                          <p:spTgt spid="6">
                                            <p:txEl>
                                              <p:pRg st="4" end="4"/>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wipe(left)">
                                      <p:cBhvr>
                                        <p:cTn id="31" dur="500"/>
                                        <p:tgtEl>
                                          <p:spTgt spid="6">
                                            <p:txEl>
                                              <p:pRg st="5" end="5"/>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wipe(left)">
                                      <p:cBhvr>
                                        <p:cTn id="34" dur="500"/>
                                        <p:tgtEl>
                                          <p:spTgt spid="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animEffect transition="in" filter="wipe(left)">
                                      <p:cBhvr>
                                        <p:cTn id="39" dur="500"/>
                                        <p:tgtEl>
                                          <p:spTgt spid="10">
                                            <p:txEl>
                                              <p:pRg st="1" end="1"/>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wipe(left)">
                                      <p:cBhvr>
                                        <p:cTn id="42" dur="500"/>
                                        <p:tgtEl>
                                          <p:spTgt spid="10">
                                            <p:txEl>
                                              <p:pRg st="2" end="2"/>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
                                            <p:txEl>
                                              <p:pRg st="3" end="3"/>
                                            </p:txEl>
                                          </p:spTgt>
                                        </p:tgtEl>
                                        <p:attrNameLst>
                                          <p:attrName>style.visibility</p:attrName>
                                        </p:attrNameLst>
                                      </p:cBhvr>
                                      <p:to>
                                        <p:strVal val="visible"/>
                                      </p:to>
                                    </p:set>
                                    <p:animEffect transition="in" filter="wipe(left)">
                                      <p:cBhvr>
                                        <p:cTn id="45" dur="500"/>
                                        <p:tgtEl>
                                          <p:spTgt spid="10">
                                            <p:txEl>
                                              <p:pRg st="3" end="3"/>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0">
                                            <p:txEl>
                                              <p:pRg st="4" end="4"/>
                                            </p:txEl>
                                          </p:spTgt>
                                        </p:tgtEl>
                                        <p:attrNameLst>
                                          <p:attrName>style.visibility</p:attrName>
                                        </p:attrNameLst>
                                      </p:cBhvr>
                                      <p:to>
                                        <p:strVal val="visible"/>
                                      </p:to>
                                    </p:set>
                                    <p:animEffect transition="in" filter="wipe(left)">
                                      <p:cBhvr>
                                        <p:cTn id="48"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9" grpId="0" build="allAtOnce"/>
      <p:bldP spid="10"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omputer 1"/>
          <p:cNvPicPr>
            <a:picLocks noChangeAspect="1" noChangeArrowheads="1"/>
          </p:cNvPicPr>
          <p:nvPr/>
        </p:nvPicPr>
        <p:blipFill>
          <a:blip r:embed="rId2" cstate="print"/>
          <a:srcRect/>
          <a:stretch>
            <a:fillRect/>
          </a:stretch>
        </p:blipFill>
        <p:spPr bwMode="auto">
          <a:xfrm>
            <a:off x="0" y="1357313"/>
            <a:ext cx="3878263" cy="5500687"/>
          </a:xfrm>
          <a:prstGeom prst="rect">
            <a:avLst/>
          </a:prstGeom>
          <a:noFill/>
          <a:ln w="9525">
            <a:noFill/>
            <a:miter lim="800000"/>
            <a:headEnd/>
            <a:tailEnd/>
          </a:ln>
        </p:spPr>
      </p:pic>
      <p:sp>
        <p:nvSpPr>
          <p:cNvPr id="14" name="矩形 13"/>
          <p:cNvSpPr/>
          <p:nvPr/>
        </p:nvSpPr>
        <p:spPr>
          <a:xfrm>
            <a:off x="642910" y="1142984"/>
            <a:ext cx="1107996" cy="369332"/>
          </a:xfrm>
          <a:prstGeom prst="rect">
            <a:avLst/>
          </a:prstGeom>
        </p:spPr>
        <p:txBody>
          <a:bodyPr wrap="none">
            <a:spAutoFit/>
          </a:bodyPr>
          <a:lstStyle/>
          <a:p>
            <a:r>
              <a:rPr lang="zh-CN" altLang="en-US" b="1" u="sng" dirty="0" smtClean="0">
                <a:solidFill>
                  <a:srgbClr val="C00000"/>
                </a:solidFill>
                <a:latin typeface="微软雅黑" pitchFamily="34" charset="-122"/>
                <a:ea typeface="微软雅黑" pitchFamily="34" charset="-122"/>
              </a:rPr>
              <a:t>折旧成本</a:t>
            </a:r>
            <a:endParaRPr lang="zh-CN" altLang="en-US" b="1" u="sng" dirty="0">
              <a:solidFill>
                <a:srgbClr val="C00000"/>
              </a:solidFill>
              <a:latin typeface="微软雅黑" pitchFamily="34" charset="-122"/>
              <a:ea typeface="微软雅黑" pitchFamily="34" charset="-122"/>
            </a:endParaRPr>
          </a:p>
        </p:txBody>
      </p:sp>
      <p:sp>
        <p:nvSpPr>
          <p:cNvPr id="16" name="矩形 15"/>
          <p:cNvSpPr/>
          <p:nvPr/>
        </p:nvSpPr>
        <p:spPr>
          <a:xfrm>
            <a:off x="642910" y="1571612"/>
            <a:ext cx="7858180" cy="584775"/>
          </a:xfrm>
          <a:prstGeom prst="rect">
            <a:avLst/>
          </a:prstGeom>
        </p:spPr>
        <p:txBody>
          <a:bodyPr wrap="square">
            <a:spAutoFit/>
          </a:bodyPr>
          <a:lstStyle/>
          <a:p>
            <a:pPr>
              <a:buFont typeface="Wingdings" pitchFamily="2" charset="2"/>
              <a:buChar char="n"/>
            </a:pPr>
            <a:r>
              <a:rPr lang="zh-CN" altLang="en-US" sz="1600" b="1" dirty="0" smtClean="0">
                <a:latin typeface="微软雅黑" pitchFamily="34" charset="-122"/>
                <a:ea typeface="微软雅黑" pitchFamily="34" charset="-122"/>
              </a:rPr>
              <a:t> 定义</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新车购置时的价格，与该车以二手车被出售时的价格之间的差，以绝对值（人民币</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元）及百分比呈现</a:t>
            </a:r>
            <a:endParaRPr lang="zh-CN" altLang="en-US" sz="1600" dirty="0">
              <a:latin typeface="微软雅黑" pitchFamily="34" charset="-122"/>
              <a:ea typeface="微软雅黑" pitchFamily="34" charset="-122"/>
            </a:endParaRPr>
          </a:p>
        </p:txBody>
      </p:sp>
      <p:sp>
        <p:nvSpPr>
          <p:cNvPr id="17" name="矩形 16"/>
          <p:cNvSpPr/>
          <p:nvPr/>
        </p:nvSpPr>
        <p:spPr>
          <a:xfrm>
            <a:off x="642910" y="2857496"/>
            <a:ext cx="7929618" cy="3308598"/>
          </a:xfrm>
          <a:prstGeom prst="rect">
            <a:avLst/>
          </a:prstGeom>
        </p:spPr>
        <p:txBody>
          <a:bodyPr wrap="square">
            <a:spAutoFit/>
          </a:bodyPr>
          <a:lstStyle/>
          <a:p>
            <a:pPr>
              <a:buFont typeface="Wingdings" pitchFamily="2" charset="2"/>
              <a:buChar char="n"/>
            </a:pPr>
            <a:r>
              <a:rPr lang="zh-CN" altLang="en-US" sz="1600" b="1" dirty="0" smtClean="0">
                <a:latin typeface="微软雅黑" pitchFamily="34" charset="-122"/>
                <a:ea typeface="微软雅黑" pitchFamily="34" charset="-122"/>
              </a:rPr>
              <a:t> 数据研究标准</a:t>
            </a:r>
            <a:endParaRPr lang="zh-CN" altLang="en-US" sz="1600" dirty="0" smtClean="0">
              <a:latin typeface="微软雅黑" pitchFamily="34" charset="-122"/>
              <a:ea typeface="微软雅黑" pitchFamily="34" charset="-122"/>
            </a:endParaRPr>
          </a:p>
          <a:p>
            <a:endParaRPr lang="zh-CN" altLang="en-US" sz="11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1.  </a:t>
            </a:r>
            <a:r>
              <a:rPr lang="zh-CN" altLang="en-US" sz="1400" dirty="0" smtClean="0">
                <a:latin typeface="微软雅黑" pitchFamily="34" charset="-122"/>
                <a:ea typeface="微软雅黑" pitchFamily="34" charset="-122"/>
              </a:rPr>
              <a:t>新车购置价格指净车价，行政税费不包含在内；二手车出售价格亦指净车价，相关手续费用不计算在内。</a:t>
            </a:r>
          </a:p>
          <a:p>
            <a:endParaRPr lang="zh-CN" altLang="en-US"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2. </a:t>
            </a:r>
            <a:r>
              <a:rPr lang="zh-CN" altLang="en-US" sz="1400" dirty="0" smtClean="0">
                <a:latin typeface="微软雅黑" pitchFamily="34" charset="-122"/>
                <a:ea typeface="微软雅黑" pitchFamily="34" charset="-122"/>
              </a:rPr>
              <a:t>新车购置价格指该款车在某区域的月度平均成交价（华南、华北、华中、西部），数据库每</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月更新一次。注：使用成交价而非</a:t>
            </a:r>
            <a:r>
              <a:rPr lang="en-US" altLang="zh-CN" sz="1400" dirty="0" smtClean="0">
                <a:latin typeface="微软雅黑" pitchFamily="34" charset="-122"/>
                <a:ea typeface="微软雅黑" pitchFamily="34" charset="-122"/>
              </a:rPr>
              <a:t>MSRP</a:t>
            </a:r>
            <a:r>
              <a:rPr lang="zh-CN" altLang="en-US" sz="1400" dirty="0" smtClean="0">
                <a:latin typeface="微软雅黑" pitchFamily="34" charset="-122"/>
                <a:ea typeface="微软雅黑" pitchFamily="34" charset="-122"/>
              </a:rPr>
              <a:t>原因：部分主流车型优惠幅度达到</a:t>
            </a: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万多元，如考虑</a:t>
            </a:r>
            <a:r>
              <a:rPr lang="en-US" altLang="zh-CN" sz="1400" dirty="0" smtClean="0">
                <a:latin typeface="微软雅黑" pitchFamily="34" charset="-122"/>
                <a:ea typeface="微软雅黑" pitchFamily="34" charset="-122"/>
              </a:rPr>
              <a:t>2-3</a:t>
            </a:r>
            <a:r>
              <a:rPr lang="zh-CN" altLang="en-US" sz="1400" dirty="0" smtClean="0">
                <a:latin typeface="微软雅黑" pitchFamily="34" charset="-122"/>
                <a:ea typeface="微软雅黑" pitchFamily="34" charset="-122"/>
              </a:rPr>
              <a:t>年内更换车辆，使用</a:t>
            </a:r>
            <a:r>
              <a:rPr lang="en-US" altLang="zh-CN" sz="1400" dirty="0" smtClean="0">
                <a:latin typeface="微软雅黑" pitchFamily="34" charset="-122"/>
                <a:ea typeface="微软雅黑" pitchFamily="34" charset="-122"/>
              </a:rPr>
              <a:t>MSRP</a:t>
            </a:r>
            <a:r>
              <a:rPr lang="zh-CN" altLang="en-US" sz="1400" dirty="0" smtClean="0">
                <a:latin typeface="微软雅黑" pitchFamily="34" charset="-122"/>
                <a:ea typeface="微软雅黑" pitchFamily="34" charset="-122"/>
              </a:rPr>
              <a:t>作为基准，将影响折旧数据的准确性。</a:t>
            </a:r>
          </a:p>
          <a:p>
            <a:endParaRPr lang="zh-CN" altLang="en-US"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3. </a:t>
            </a:r>
            <a:r>
              <a:rPr lang="zh-CN" altLang="en-US" sz="1400" dirty="0" smtClean="0">
                <a:latin typeface="微软雅黑" pitchFamily="34" charset="-122"/>
                <a:ea typeface="微软雅黑" pitchFamily="34" charset="-122"/>
              </a:rPr>
              <a:t>选装件不考虑在车价范围内（假设所有车型都是标配，未加任何选装件）。</a:t>
            </a:r>
          </a:p>
          <a:p>
            <a:endParaRPr lang="zh-CN" altLang="en-US"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4. </a:t>
            </a:r>
            <a:r>
              <a:rPr lang="zh-CN" altLang="en-US" sz="1400" dirty="0" smtClean="0">
                <a:latin typeface="微软雅黑" pitchFamily="34" charset="-122"/>
                <a:ea typeface="微软雅黑" pitchFamily="34" charset="-122"/>
              </a:rPr>
              <a:t>保养情况因素不考虑在内（保养情况虽会影响最终残值，但因保养情况千差万别且难以用统一的客观标准去衡量）</a:t>
            </a:r>
          </a:p>
          <a:p>
            <a:endParaRPr lang="zh-CN" altLang="en-US"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5. </a:t>
            </a:r>
            <a:r>
              <a:rPr lang="zh-CN" altLang="en-US" sz="1400" dirty="0" smtClean="0">
                <a:latin typeface="微软雅黑" pitchFamily="34" charset="-122"/>
                <a:ea typeface="微软雅黑" pitchFamily="34" charset="-122"/>
              </a:rPr>
              <a:t>颜色因素不考虑在内（颜色也会影响残值，但若考虑颜色，将导致数据处理复杂程度大大加大）</a:t>
            </a:r>
          </a:p>
        </p:txBody>
      </p:sp>
      <p:sp>
        <p:nvSpPr>
          <p:cNvPr id="18" name="矩形 17"/>
          <p:cNvSpPr/>
          <p:nvPr/>
        </p:nvSpPr>
        <p:spPr>
          <a:xfrm>
            <a:off x="642910" y="2285992"/>
            <a:ext cx="7929618" cy="338554"/>
          </a:xfrm>
          <a:prstGeom prst="rect">
            <a:avLst/>
          </a:prstGeom>
        </p:spPr>
        <p:txBody>
          <a:bodyPr wrap="square">
            <a:spAutoFit/>
          </a:bodyPr>
          <a:lstStyle/>
          <a:p>
            <a:pPr>
              <a:buFont typeface="Wingdings" pitchFamily="2" charset="2"/>
              <a:buChar char="n"/>
            </a:pPr>
            <a:r>
              <a:rPr lang="zh-CN" altLang="en-US" sz="1600" b="1" dirty="0" smtClean="0">
                <a:latin typeface="微软雅黑" pitchFamily="34" charset="-122"/>
                <a:ea typeface="微软雅黑" pitchFamily="34" charset="-122"/>
              </a:rPr>
              <a:t> 数据研究方式</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拟</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自建现售车型的二手车残值预估值模型，并开发相关运算系统</a:t>
            </a:r>
            <a:endParaRPr lang="zh-CN" altLang="en-US" sz="1600" dirty="0">
              <a:latin typeface="微软雅黑" pitchFamily="34" charset="-122"/>
              <a:ea typeface="微软雅黑" pitchFamily="34" charset="-122"/>
            </a:endParaRPr>
          </a:p>
        </p:txBody>
      </p:sp>
      <p:sp>
        <p:nvSpPr>
          <p:cNvPr id="15" name="矩形 14"/>
          <p:cNvSpPr/>
          <p:nvPr/>
        </p:nvSpPr>
        <p:spPr>
          <a:xfrm>
            <a:off x="601689" y="188640"/>
            <a:ext cx="1422184"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产品内容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500"/>
                                        <p:tgtEl>
                                          <p:spTgt spid="1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xEl>
                                              <p:pRg st="2" end="2"/>
                                            </p:txEl>
                                          </p:spTgt>
                                        </p:tgtEl>
                                        <p:attrNameLst>
                                          <p:attrName>style.visibility</p:attrName>
                                        </p:attrNameLst>
                                      </p:cBhvr>
                                      <p:to>
                                        <p:strVal val="visible"/>
                                      </p:to>
                                    </p:set>
                                    <p:animEffect transition="in" filter="wipe(left)">
                                      <p:cBhvr>
                                        <p:cTn id="10" dur="500"/>
                                        <p:tgtEl>
                                          <p:spTgt spid="17">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xEl>
                                              <p:pRg st="4" end="4"/>
                                            </p:txEl>
                                          </p:spTgt>
                                        </p:tgtEl>
                                        <p:attrNameLst>
                                          <p:attrName>style.visibility</p:attrName>
                                        </p:attrNameLst>
                                      </p:cBhvr>
                                      <p:to>
                                        <p:strVal val="visible"/>
                                      </p:to>
                                    </p:set>
                                    <p:animEffect transition="in" filter="wipe(left)">
                                      <p:cBhvr>
                                        <p:cTn id="13" dur="500"/>
                                        <p:tgtEl>
                                          <p:spTgt spid="17">
                                            <p:txEl>
                                              <p:pRg st="4" end="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
                                            <p:txEl>
                                              <p:pRg st="6" end="6"/>
                                            </p:txEl>
                                          </p:spTgt>
                                        </p:tgtEl>
                                        <p:attrNameLst>
                                          <p:attrName>style.visibility</p:attrName>
                                        </p:attrNameLst>
                                      </p:cBhvr>
                                      <p:to>
                                        <p:strVal val="visible"/>
                                      </p:to>
                                    </p:set>
                                    <p:animEffect transition="in" filter="wipe(left)">
                                      <p:cBhvr>
                                        <p:cTn id="16" dur="500"/>
                                        <p:tgtEl>
                                          <p:spTgt spid="17">
                                            <p:txEl>
                                              <p:pRg st="6" end="6"/>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7">
                                            <p:txEl>
                                              <p:pRg st="8" end="8"/>
                                            </p:txEl>
                                          </p:spTgt>
                                        </p:tgtEl>
                                        <p:attrNameLst>
                                          <p:attrName>style.visibility</p:attrName>
                                        </p:attrNameLst>
                                      </p:cBhvr>
                                      <p:to>
                                        <p:strVal val="visible"/>
                                      </p:to>
                                    </p:set>
                                    <p:animEffect transition="in" filter="wipe(left)">
                                      <p:cBhvr>
                                        <p:cTn id="19" dur="500"/>
                                        <p:tgtEl>
                                          <p:spTgt spid="17">
                                            <p:txEl>
                                              <p:pRg st="8" end="8"/>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7">
                                            <p:txEl>
                                              <p:pRg st="10" end="10"/>
                                            </p:txEl>
                                          </p:spTgt>
                                        </p:tgtEl>
                                        <p:attrNameLst>
                                          <p:attrName>style.visibility</p:attrName>
                                        </p:attrNameLst>
                                      </p:cBhvr>
                                      <p:to>
                                        <p:strVal val="visible"/>
                                      </p:to>
                                    </p:set>
                                    <p:animEffect transition="in" filter="wipe(left)">
                                      <p:cBhvr>
                                        <p:cTn id="22" dur="500"/>
                                        <p:tgtEl>
                                          <p:spTgt spid="1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71472" y="1000108"/>
            <a:ext cx="1838965" cy="338554"/>
          </a:xfrm>
          <a:prstGeom prst="rect">
            <a:avLst/>
          </a:prstGeom>
        </p:spPr>
        <p:txBody>
          <a:bodyPr wrap="none">
            <a:spAutoFit/>
          </a:bodyPr>
          <a:lstStyle/>
          <a:p>
            <a:r>
              <a:rPr lang="zh-CN" altLang="en-US" sz="1600" b="1" u="sng" dirty="0" smtClean="0">
                <a:solidFill>
                  <a:srgbClr val="C00000"/>
                </a:solidFill>
                <a:latin typeface="微软雅黑" pitchFamily="34" charset="-122"/>
                <a:ea typeface="微软雅黑" pitchFamily="34" charset="-122"/>
                <a:cs typeface="Tahoma" pitchFamily="34" charset="0"/>
              </a:rPr>
              <a:t>车型平均维修成本</a:t>
            </a:r>
            <a:endParaRPr lang="zh-CN" altLang="en-US" sz="1600" b="1" u="sng" dirty="0">
              <a:solidFill>
                <a:srgbClr val="C00000"/>
              </a:solidFill>
              <a:latin typeface="微软雅黑" pitchFamily="34" charset="-122"/>
              <a:ea typeface="微软雅黑" pitchFamily="34" charset="-122"/>
              <a:cs typeface="Tahoma" pitchFamily="34" charset="0"/>
            </a:endParaRPr>
          </a:p>
        </p:txBody>
      </p:sp>
      <p:pic>
        <p:nvPicPr>
          <p:cNvPr id="12" name="Picture 2" descr="Computer 1"/>
          <p:cNvPicPr>
            <a:picLocks noChangeAspect="1" noChangeArrowheads="1"/>
          </p:cNvPicPr>
          <p:nvPr/>
        </p:nvPicPr>
        <p:blipFill>
          <a:blip r:embed="rId2" cstate="print"/>
          <a:srcRect/>
          <a:stretch>
            <a:fillRect/>
          </a:stretch>
        </p:blipFill>
        <p:spPr bwMode="auto">
          <a:xfrm>
            <a:off x="0" y="1357313"/>
            <a:ext cx="3878263" cy="5500687"/>
          </a:xfrm>
          <a:prstGeom prst="rect">
            <a:avLst/>
          </a:prstGeom>
          <a:noFill/>
          <a:ln w="9525">
            <a:noFill/>
            <a:miter lim="800000"/>
            <a:headEnd/>
            <a:tailEnd/>
          </a:ln>
        </p:spPr>
      </p:pic>
      <p:sp>
        <p:nvSpPr>
          <p:cNvPr id="13" name="矩形 12"/>
          <p:cNvSpPr/>
          <p:nvPr/>
        </p:nvSpPr>
        <p:spPr>
          <a:xfrm>
            <a:off x="642910" y="1701217"/>
            <a:ext cx="7929618" cy="584775"/>
          </a:xfrm>
          <a:prstGeom prst="rect">
            <a:avLst/>
          </a:prstGeom>
        </p:spPr>
        <p:txBody>
          <a:bodyPr wrap="square">
            <a:spAutoFit/>
          </a:bodyPr>
          <a:lstStyle/>
          <a:p>
            <a:pPr>
              <a:buFont typeface="Wingdings" pitchFamily="2" charset="2"/>
              <a:buChar char="n"/>
            </a:pPr>
            <a:r>
              <a:rPr lang="zh-CN" altLang="en-US" sz="1600" b="1" dirty="0" smtClean="0">
                <a:latin typeface="微软雅黑" pitchFamily="34" charset="-122"/>
                <a:ea typeface="微软雅黑" pitchFamily="34" charset="-122"/>
                <a:cs typeface="Tahoma" pitchFamily="34" charset="0"/>
              </a:rPr>
              <a:t>  定义</a:t>
            </a:r>
            <a:r>
              <a:rPr lang="en-US" altLang="zh-CN" sz="1600" dirty="0" smtClean="0">
                <a:latin typeface="微软雅黑" pitchFamily="34" charset="-122"/>
                <a:ea typeface="微软雅黑" pitchFamily="34" charset="-122"/>
                <a:cs typeface="Tahoma" pitchFamily="34" charset="0"/>
              </a:rPr>
              <a:t>—</a:t>
            </a:r>
            <a:r>
              <a:rPr lang="zh-CN" altLang="en-US" sz="1600" dirty="0" smtClean="0">
                <a:latin typeface="微软雅黑" pitchFamily="34" charset="-122"/>
                <a:ea typeface="微软雅黑" pitchFamily="34" charset="-122"/>
                <a:cs typeface="Tahoma" pitchFamily="34" charset="0"/>
              </a:rPr>
              <a:t>车型在正常使用期间产生的机械或电子故障导致的维修维护成本</a:t>
            </a:r>
            <a:r>
              <a:rPr lang="en-US" altLang="zh-CN" sz="1600" dirty="0" smtClean="0">
                <a:latin typeface="微软雅黑" pitchFamily="34" charset="-122"/>
                <a:ea typeface="微软雅黑" pitchFamily="34" charset="-122"/>
                <a:cs typeface="Tahoma" pitchFamily="34" charset="0"/>
              </a:rPr>
              <a:t>(</a:t>
            </a:r>
            <a:r>
              <a:rPr lang="zh-CN" altLang="en-US" sz="1600" dirty="0" smtClean="0">
                <a:latin typeface="微软雅黑" pitchFamily="34" charset="-122"/>
                <a:ea typeface="微软雅黑" pitchFamily="34" charset="-122"/>
                <a:cs typeface="Tahoma" pitchFamily="34" charset="0"/>
              </a:rPr>
              <a:t>人为或意外事故原因导致的故障除外）。</a:t>
            </a:r>
          </a:p>
        </p:txBody>
      </p:sp>
      <p:sp>
        <p:nvSpPr>
          <p:cNvPr id="14" name="矩形 13"/>
          <p:cNvSpPr/>
          <p:nvPr/>
        </p:nvSpPr>
        <p:spPr>
          <a:xfrm>
            <a:off x="642910" y="3286124"/>
            <a:ext cx="8001056" cy="2800767"/>
          </a:xfrm>
          <a:prstGeom prst="rect">
            <a:avLst/>
          </a:prstGeom>
        </p:spPr>
        <p:txBody>
          <a:bodyPr wrap="square">
            <a:spAutoFit/>
          </a:bodyPr>
          <a:lstStyle/>
          <a:p>
            <a:pPr>
              <a:buFont typeface="Wingdings" pitchFamily="2" charset="2"/>
              <a:buChar char="n"/>
            </a:pPr>
            <a:r>
              <a:rPr lang="zh-CN" altLang="en-US" sz="1600" b="1" dirty="0" smtClean="0">
                <a:latin typeface="微软雅黑" pitchFamily="34" charset="-122"/>
                <a:ea typeface="微软雅黑" pitchFamily="34" charset="-122"/>
                <a:cs typeface="Tahoma" pitchFamily="34" charset="0"/>
              </a:rPr>
              <a:t> 数据研究标准</a:t>
            </a:r>
            <a:endParaRPr lang="zh-CN" altLang="en-US" sz="1600" dirty="0" smtClean="0">
              <a:latin typeface="微软雅黑" pitchFamily="34" charset="-122"/>
              <a:ea typeface="微软雅黑" pitchFamily="34" charset="-122"/>
              <a:cs typeface="Tahoma" pitchFamily="34" charset="0"/>
            </a:endParaRPr>
          </a:p>
          <a:p>
            <a:endParaRPr lang="zh-CN" altLang="en-US" sz="1600" dirty="0" smtClean="0">
              <a:latin typeface="微软雅黑" pitchFamily="34" charset="-122"/>
              <a:ea typeface="微软雅黑" pitchFamily="34" charset="-122"/>
              <a:cs typeface="Tahoma" pitchFamily="34" charset="0"/>
            </a:endParaRPr>
          </a:p>
          <a:p>
            <a:r>
              <a:rPr lang="en-US" altLang="zh-CN" sz="1600" dirty="0" smtClean="0">
                <a:latin typeface="微软雅黑" pitchFamily="34" charset="-122"/>
                <a:ea typeface="微软雅黑" pitchFamily="34" charset="-122"/>
                <a:cs typeface="Tahoma" pitchFamily="34" charset="0"/>
              </a:rPr>
              <a:t>1.</a:t>
            </a:r>
            <a:r>
              <a:rPr lang="zh-CN" altLang="en-US" sz="1600" dirty="0" smtClean="0">
                <a:latin typeface="微软雅黑" pitchFamily="34" charset="-122"/>
                <a:ea typeface="微软雅黑" pitchFamily="34" charset="-122"/>
                <a:cs typeface="Tahoma" pitchFamily="34" charset="0"/>
              </a:rPr>
              <a:t>按行驶里程为标准计算</a:t>
            </a:r>
            <a:endParaRPr lang="en-US" altLang="zh-CN" sz="1600" dirty="0" smtClean="0">
              <a:latin typeface="微软雅黑" pitchFamily="34" charset="-122"/>
              <a:ea typeface="微软雅黑" pitchFamily="34" charset="-122"/>
              <a:cs typeface="Tahoma" pitchFamily="34" charset="0"/>
            </a:endParaRPr>
          </a:p>
          <a:p>
            <a:endParaRPr lang="zh-CN" altLang="en-US" sz="1600" dirty="0" smtClean="0">
              <a:latin typeface="微软雅黑" pitchFamily="34" charset="-122"/>
              <a:ea typeface="微软雅黑" pitchFamily="34" charset="-122"/>
              <a:cs typeface="Tahoma" pitchFamily="34" charset="0"/>
            </a:endParaRPr>
          </a:p>
          <a:p>
            <a:r>
              <a:rPr lang="en-US" altLang="zh-CN" sz="1600" dirty="0" smtClean="0">
                <a:latin typeface="微软雅黑" pitchFamily="34" charset="-122"/>
                <a:ea typeface="微软雅黑" pitchFamily="34" charset="-122"/>
                <a:cs typeface="Tahoma" pitchFamily="34" charset="0"/>
              </a:rPr>
              <a:t>2.</a:t>
            </a:r>
            <a:r>
              <a:rPr lang="zh-CN" altLang="en-US" sz="1600" dirty="0" smtClean="0">
                <a:latin typeface="微软雅黑" pitchFamily="34" charset="-122"/>
                <a:ea typeface="微软雅黑" pitchFamily="34" charset="-122"/>
                <a:cs typeface="Tahoma" pitchFamily="34" charset="0"/>
              </a:rPr>
              <a:t>普通易损件花费（如轮胎，刹车碟等）以及交通事故导致的维修等因素排除在外。</a:t>
            </a:r>
          </a:p>
          <a:p>
            <a:endParaRPr lang="en-US" altLang="zh-CN" sz="1600" dirty="0" smtClean="0">
              <a:latin typeface="微软雅黑" pitchFamily="34" charset="-122"/>
              <a:ea typeface="微软雅黑" pitchFamily="34" charset="-122"/>
              <a:cs typeface="Tahoma" pitchFamily="34" charset="0"/>
            </a:endParaRPr>
          </a:p>
          <a:p>
            <a:r>
              <a:rPr lang="en-US" altLang="zh-CN" sz="1600" dirty="0" smtClean="0">
                <a:latin typeface="微软雅黑" pitchFamily="34" charset="-122"/>
                <a:ea typeface="微软雅黑" pitchFamily="34" charset="-122"/>
                <a:cs typeface="Tahoma" pitchFamily="34" charset="0"/>
              </a:rPr>
              <a:t>3.</a:t>
            </a:r>
            <a:r>
              <a:rPr lang="zh-CN" altLang="en-US" sz="1600" dirty="0" smtClean="0">
                <a:latin typeface="微软雅黑" pitchFamily="34" charset="-122"/>
                <a:ea typeface="微软雅黑" pitchFamily="34" charset="-122"/>
                <a:cs typeface="Tahoma" pitchFamily="34" charset="0"/>
              </a:rPr>
              <a:t>只考虑正常使用下，自然故障导致的维修成本，包括工时费和部件更换费用。</a:t>
            </a:r>
          </a:p>
          <a:p>
            <a:endParaRPr lang="zh-CN" altLang="en-US" sz="1600" dirty="0" smtClean="0">
              <a:latin typeface="微软雅黑" pitchFamily="34" charset="-122"/>
              <a:ea typeface="微软雅黑" pitchFamily="34" charset="-122"/>
              <a:cs typeface="Tahoma" pitchFamily="34" charset="0"/>
            </a:endParaRPr>
          </a:p>
          <a:p>
            <a:r>
              <a:rPr lang="en-US" altLang="zh-CN" sz="1600" dirty="0" smtClean="0">
                <a:latin typeface="微软雅黑" pitchFamily="34" charset="-122"/>
                <a:ea typeface="微软雅黑" pitchFamily="34" charset="-122"/>
                <a:cs typeface="Tahoma" pitchFamily="34" charset="0"/>
              </a:rPr>
              <a:t>4.</a:t>
            </a:r>
            <a:r>
              <a:rPr lang="zh-CN" altLang="en-US" sz="1600" dirty="0" smtClean="0">
                <a:latin typeface="微软雅黑" pitchFamily="34" charset="-122"/>
                <a:ea typeface="微软雅黑" pitchFamily="34" charset="-122"/>
                <a:cs typeface="Tahoma" pitchFamily="34" charset="0"/>
              </a:rPr>
              <a:t>行驶里程以</a:t>
            </a:r>
            <a:r>
              <a:rPr lang="en-US" altLang="zh-CN" sz="1600" dirty="0" smtClean="0">
                <a:latin typeface="微软雅黑" pitchFamily="34" charset="-122"/>
                <a:ea typeface="微软雅黑" pitchFamily="34" charset="-122"/>
                <a:cs typeface="Tahoma" pitchFamily="34" charset="0"/>
              </a:rPr>
              <a:t>2</a:t>
            </a:r>
            <a:r>
              <a:rPr lang="zh-CN" altLang="en-US" sz="1600" dirty="0" smtClean="0">
                <a:latin typeface="微软雅黑" pitchFamily="34" charset="-122"/>
                <a:ea typeface="微软雅黑" pitchFamily="34" charset="-122"/>
                <a:cs typeface="Tahoma" pitchFamily="34" charset="0"/>
              </a:rPr>
              <a:t>万公里为最小行驶总里程，</a:t>
            </a:r>
            <a:r>
              <a:rPr lang="en-US" altLang="zh-CN" sz="1600" dirty="0" smtClean="0">
                <a:latin typeface="微软雅黑" pitchFamily="34" charset="-122"/>
                <a:ea typeface="微软雅黑" pitchFamily="34" charset="-122"/>
                <a:cs typeface="Tahoma" pitchFamily="34" charset="0"/>
              </a:rPr>
              <a:t>15</a:t>
            </a:r>
            <a:r>
              <a:rPr lang="zh-CN" altLang="en-US" sz="1600" dirty="0" smtClean="0">
                <a:latin typeface="微软雅黑" pitchFamily="34" charset="-122"/>
                <a:ea typeface="微软雅黑" pitchFamily="34" charset="-122"/>
                <a:cs typeface="Tahoma" pitchFamily="34" charset="0"/>
              </a:rPr>
              <a:t>万公里为最大行驶总里程，根据使用时间和年行驶里程的组合计算，将有以下总里程数情况需要统计（万公里）：</a:t>
            </a:r>
            <a:r>
              <a:rPr lang="en-US" altLang="zh-CN" sz="1600" dirty="0" smtClean="0">
                <a:latin typeface="微软雅黑" pitchFamily="34" charset="-122"/>
                <a:ea typeface="微软雅黑" pitchFamily="34" charset="-122"/>
                <a:cs typeface="Tahoma" pitchFamily="34" charset="0"/>
              </a:rPr>
              <a:t>2/2.5/3/4/4.5/5/6/7.5/8/9/10/12/12.5/15</a:t>
            </a:r>
            <a:endParaRPr lang="zh-CN" altLang="en-US" sz="1600" dirty="0" smtClean="0">
              <a:latin typeface="微软雅黑" pitchFamily="34" charset="-122"/>
              <a:ea typeface="微软雅黑" pitchFamily="34" charset="-122"/>
              <a:cs typeface="Tahoma" pitchFamily="34" charset="0"/>
            </a:endParaRPr>
          </a:p>
        </p:txBody>
      </p:sp>
      <p:sp>
        <p:nvSpPr>
          <p:cNvPr id="15" name="矩形 14"/>
          <p:cNvSpPr/>
          <p:nvPr/>
        </p:nvSpPr>
        <p:spPr>
          <a:xfrm>
            <a:off x="642910" y="2487035"/>
            <a:ext cx="7929618" cy="584775"/>
          </a:xfrm>
          <a:prstGeom prst="rect">
            <a:avLst/>
          </a:prstGeom>
        </p:spPr>
        <p:txBody>
          <a:bodyPr wrap="square">
            <a:spAutoFit/>
          </a:bodyPr>
          <a:lstStyle/>
          <a:p>
            <a:pPr>
              <a:buFont typeface="Wingdings" pitchFamily="2" charset="2"/>
              <a:buChar char="n"/>
            </a:pPr>
            <a:r>
              <a:rPr lang="zh-CN" altLang="en-US" sz="1600" b="1" dirty="0" smtClean="0">
                <a:latin typeface="微软雅黑" pitchFamily="34" charset="-122"/>
                <a:ea typeface="微软雅黑" pitchFamily="34" charset="-122"/>
                <a:cs typeface="Tahoma" pitchFamily="34" charset="0"/>
              </a:rPr>
              <a:t> 数据研究方式</a:t>
            </a:r>
            <a:r>
              <a:rPr lang="en-US" altLang="zh-CN" sz="1600" dirty="0" smtClean="0">
                <a:latin typeface="微软雅黑" pitchFamily="34" charset="-122"/>
                <a:ea typeface="微软雅黑" pitchFamily="34" charset="-122"/>
                <a:cs typeface="Tahoma" pitchFamily="34" charset="0"/>
              </a:rPr>
              <a:t>—</a:t>
            </a:r>
            <a:r>
              <a:rPr lang="zh-CN" altLang="en-US" sz="1600" dirty="0" smtClean="0">
                <a:latin typeface="微软雅黑" pitchFamily="34" charset="-122"/>
                <a:ea typeface="微软雅黑" pitchFamily="34" charset="-122"/>
                <a:cs typeface="Tahoma" pitchFamily="34" charset="0"/>
              </a:rPr>
              <a:t>从厂方授权经销商搜集现售车型或对应的上一代车型在经销商处的维修成本记录，统计平均值，供消费者参考。</a:t>
            </a:r>
            <a:endParaRPr lang="zh-CN" altLang="en-US" sz="1600" dirty="0">
              <a:latin typeface="微软雅黑" pitchFamily="34" charset="-122"/>
              <a:ea typeface="微软雅黑" pitchFamily="34" charset="-122"/>
              <a:cs typeface="Tahoma" pitchFamily="34" charset="0"/>
            </a:endParaRPr>
          </a:p>
        </p:txBody>
      </p:sp>
      <p:sp>
        <p:nvSpPr>
          <p:cNvPr id="17" name="矩形 16"/>
          <p:cNvSpPr/>
          <p:nvPr/>
        </p:nvSpPr>
        <p:spPr>
          <a:xfrm>
            <a:off x="601689" y="188640"/>
            <a:ext cx="1422184"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产品内容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wipe(left)">
                                      <p:cBhvr>
                                        <p:cTn id="10" dur="500"/>
                                        <p:tgtEl>
                                          <p:spTgt spid="1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wipe(left)">
                                      <p:cBhvr>
                                        <p:cTn id="13" dur="500"/>
                                        <p:tgtEl>
                                          <p:spTgt spid="14">
                                            <p:txEl>
                                              <p:pRg st="4" end="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wipe(left)">
                                      <p:cBhvr>
                                        <p:cTn id="16" dur="500"/>
                                        <p:tgtEl>
                                          <p:spTgt spid="14">
                                            <p:txEl>
                                              <p:pRg st="6" end="6"/>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4">
                                            <p:txEl>
                                              <p:pRg st="8" end="8"/>
                                            </p:txEl>
                                          </p:spTgt>
                                        </p:tgtEl>
                                        <p:attrNameLst>
                                          <p:attrName>style.visibility</p:attrName>
                                        </p:attrNameLst>
                                      </p:cBhvr>
                                      <p:to>
                                        <p:strVal val="visible"/>
                                      </p:to>
                                    </p:set>
                                    <p:animEffect transition="in" filter="wipe(left)">
                                      <p:cBhvr>
                                        <p:cTn id="19"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71472" y="1000108"/>
            <a:ext cx="1632178" cy="338554"/>
          </a:xfrm>
          <a:prstGeom prst="rect">
            <a:avLst/>
          </a:prstGeom>
        </p:spPr>
        <p:txBody>
          <a:bodyPr wrap="none">
            <a:spAutoFit/>
          </a:bodyPr>
          <a:lstStyle/>
          <a:p>
            <a:pPr>
              <a:lnSpc>
                <a:spcPts val="1920"/>
              </a:lnSpc>
            </a:pPr>
            <a:r>
              <a:rPr lang="zh-CN" altLang="en-US" sz="1600" b="1" u="sng" dirty="0" smtClean="0">
                <a:solidFill>
                  <a:srgbClr val="C00000"/>
                </a:solidFill>
                <a:latin typeface="微软雅黑" pitchFamily="34" charset="-122"/>
                <a:ea typeface="微软雅黑" pitchFamily="34" charset="-122"/>
              </a:rPr>
              <a:t>保养和维护成本</a:t>
            </a:r>
            <a:endParaRPr lang="zh-CN" altLang="en-US" sz="1600" b="1" u="sng" dirty="0">
              <a:solidFill>
                <a:srgbClr val="C00000"/>
              </a:solidFill>
              <a:latin typeface="微软雅黑" pitchFamily="34" charset="-122"/>
              <a:ea typeface="微软雅黑" pitchFamily="34" charset="-122"/>
            </a:endParaRPr>
          </a:p>
        </p:txBody>
      </p:sp>
      <p:sp>
        <p:nvSpPr>
          <p:cNvPr id="13" name="矩形 12"/>
          <p:cNvSpPr/>
          <p:nvPr/>
        </p:nvSpPr>
        <p:spPr>
          <a:xfrm>
            <a:off x="642910" y="1484784"/>
            <a:ext cx="7643866" cy="584775"/>
          </a:xfrm>
          <a:prstGeom prst="rect">
            <a:avLst/>
          </a:prstGeom>
        </p:spPr>
        <p:txBody>
          <a:bodyPr wrap="square">
            <a:spAutoFit/>
          </a:bodyPr>
          <a:lstStyle/>
          <a:p>
            <a:pPr>
              <a:lnSpc>
                <a:spcPts val="1920"/>
              </a:lnSpc>
              <a:buFont typeface="Wingdings" pitchFamily="2" charset="2"/>
              <a:buChar char="n"/>
            </a:pPr>
            <a:r>
              <a:rPr lang="zh-CN" altLang="en-US" sz="1600" b="1" dirty="0" smtClean="0">
                <a:latin typeface="微软雅黑" pitchFamily="34" charset="-122"/>
                <a:ea typeface="微软雅黑" pitchFamily="34" charset="-122"/>
              </a:rPr>
              <a:t>  定义</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车款在车辆拥有和使用期间，根据厂方保养标准要求，进行车辆保养所产生的费用总和（包括工时费及所使用材料和所换的部件、易损件的费用）</a:t>
            </a:r>
          </a:p>
        </p:txBody>
      </p:sp>
      <p:sp>
        <p:nvSpPr>
          <p:cNvPr id="14" name="矩形 13"/>
          <p:cNvSpPr/>
          <p:nvPr/>
        </p:nvSpPr>
        <p:spPr>
          <a:xfrm>
            <a:off x="642910" y="2855377"/>
            <a:ext cx="8001056" cy="3785652"/>
          </a:xfrm>
          <a:prstGeom prst="rect">
            <a:avLst/>
          </a:prstGeom>
        </p:spPr>
        <p:txBody>
          <a:bodyPr wrap="square">
            <a:spAutoFit/>
          </a:bodyPr>
          <a:lstStyle/>
          <a:p>
            <a:pPr>
              <a:lnSpc>
                <a:spcPts val="1920"/>
              </a:lnSpc>
              <a:buFont typeface="Wingdings" pitchFamily="2" charset="2"/>
              <a:buChar char="n"/>
            </a:pPr>
            <a:r>
              <a:rPr lang="zh-CN" altLang="en-US" sz="1600" b="1" dirty="0" smtClean="0">
                <a:latin typeface="微软雅黑" pitchFamily="34" charset="-122"/>
                <a:ea typeface="微软雅黑" pitchFamily="34" charset="-122"/>
              </a:rPr>
              <a:t> 数据研究标准</a:t>
            </a:r>
            <a:endParaRPr lang="en-US" altLang="zh-CN" sz="1600" b="1" dirty="0" smtClean="0">
              <a:latin typeface="微软雅黑" pitchFamily="34" charset="-122"/>
              <a:ea typeface="微软雅黑" pitchFamily="34" charset="-122"/>
            </a:endParaRPr>
          </a:p>
          <a:p>
            <a:pPr>
              <a:lnSpc>
                <a:spcPts val="1920"/>
              </a:lnSpc>
              <a:buFont typeface="Wingdings" pitchFamily="2" charset="2"/>
              <a:buChar char="n"/>
            </a:pPr>
            <a:endParaRPr lang="zh-CN" altLang="en-US" sz="1600" dirty="0" smtClean="0">
              <a:latin typeface="微软雅黑" pitchFamily="34" charset="-122"/>
              <a:ea typeface="微软雅黑" pitchFamily="34" charset="-122"/>
            </a:endParaRPr>
          </a:p>
          <a:p>
            <a:pPr>
              <a:lnSpc>
                <a:spcPts val="1920"/>
              </a:lnSpc>
            </a:pPr>
            <a:r>
              <a:rPr lang="en-US" altLang="zh-CN" sz="1600" dirty="0" smtClean="0">
                <a:latin typeface="微软雅黑" pitchFamily="34" charset="-122"/>
                <a:ea typeface="微软雅黑" pitchFamily="34" charset="-122"/>
              </a:rPr>
              <a:t>1. </a:t>
            </a:r>
            <a:r>
              <a:rPr lang="zh-CN" altLang="en-US" sz="1600" dirty="0" smtClean="0">
                <a:latin typeface="微软雅黑" pitchFamily="34" charset="-122"/>
                <a:ea typeface="微软雅黑" pitchFamily="34" charset="-122"/>
              </a:rPr>
              <a:t>按使用时间和行驶里程进行数据采集。</a:t>
            </a:r>
          </a:p>
          <a:p>
            <a:pPr>
              <a:lnSpc>
                <a:spcPts val="1920"/>
              </a:lnSpc>
            </a:pPr>
            <a:r>
              <a:rPr lang="en-US" altLang="zh-CN" sz="1600" dirty="0" smtClean="0">
                <a:latin typeface="微软雅黑" pitchFamily="34" charset="-122"/>
                <a:ea typeface="微软雅黑" pitchFamily="34" charset="-122"/>
              </a:rPr>
              <a:t>2. </a:t>
            </a:r>
            <a:r>
              <a:rPr lang="zh-CN" altLang="en-US" sz="1600" dirty="0" smtClean="0">
                <a:latin typeface="微软雅黑" pitchFamily="34" charset="-122"/>
                <a:ea typeface="微软雅黑" pitchFamily="34" charset="-122"/>
              </a:rPr>
              <a:t>更换部件及费用，基于各厂商授权经销商的相关规范标准。全国为统一标准统计参考值，各地不同的工时费折扣不考虑在内。</a:t>
            </a:r>
          </a:p>
          <a:p>
            <a:pPr>
              <a:lnSpc>
                <a:spcPts val="1920"/>
              </a:lnSpc>
            </a:pPr>
            <a:r>
              <a:rPr lang="en-US" altLang="zh-CN" sz="1600" dirty="0" smtClean="0">
                <a:latin typeface="微软雅黑" pitchFamily="34" charset="-122"/>
                <a:ea typeface="微软雅黑" pitchFamily="34" charset="-122"/>
              </a:rPr>
              <a:t>3. </a:t>
            </a:r>
            <a:r>
              <a:rPr lang="zh-CN" altLang="en-US" sz="1600" dirty="0" smtClean="0">
                <a:latin typeface="微软雅黑" pitchFamily="34" charset="-122"/>
                <a:ea typeface="微软雅黑" pitchFamily="34" charset="-122"/>
              </a:rPr>
              <a:t>轮胎等易损件的更换，设定为更换出厂品牌产品。</a:t>
            </a:r>
            <a:endParaRPr lang="en-US" altLang="zh-CN" sz="1600" dirty="0" smtClean="0">
              <a:latin typeface="微软雅黑" pitchFamily="34" charset="-122"/>
              <a:ea typeface="微软雅黑" pitchFamily="34" charset="-122"/>
            </a:endParaRPr>
          </a:p>
          <a:p>
            <a:pPr>
              <a:lnSpc>
                <a:spcPts val="1920"/>
              </a:lnSpc>
            </a:pPr>
            <a:endParaRPr lang="zh-CN" altLang="en-US" sz="1600" dirty="0" smtClean="0">
              <a:latin typeface="微软雅黑" pitchFamily="34" charset="-122"/>
              <a:ea typeface="微软雅黑" pitchFamily="34" charset="-122"/>
            </a:endParaRPr>
          </a:p>
          <a:p>
            <a:pPr>
              <a:lnSpc>
                <a:spcPts val="1920"/>
              </a:lnSpc>
            </a:pPr>
            <a:r>
              <a:rPr lang="en-US" altLang="zh-CN" sz="1600" dirty="0" smtClean="0">
                <a:latin typeface="微软雅黑" pitchFamily="34" charset="-122"/>
                <a:ea typeface="微软雅黑" pitchFamily="34" charset="-122"/>
              </a:rPr>
              <a:t>4. “</a:t>
            </a:r>
            <a:r>
              <a:rPr lang="zh-CN" altLang="en-US" sz="1600" dirty="0" smtClean="0">
                <a:latin typeface="微软雅黑" pitchFamily="34" charset="-122"/>
                <a:ea typeface="微软雅黑" pitchFamily="34" charset="-122"/>
              </a:rPr>
              <a:t>视检查结果而定”的项目，一律按需要更换处理。</a:t>
            </a:r>
          </a:p>
          <a:p>
            <a:pPr>
              <a:lnSpc>
                <a:spcPts val="1920"/>
              </a:lnSpc>
            </a:pPr>
            <a:r>
              <a:rPr lang="en-US" altLang="zh-CN" sz="1600" dirty="0" smtClean="0">
                <a:latin typeface="微软雅黑" pitchFamily="34" charset="-122"/>
                <a:ea typeface="微软雅黑" pitchFamily="34" charset="-122"/>
              </a:rPr>
              <a:t>5. </a:t>
            </a:r>
            <a:r>
              <a:rPr lang="zh-CN" altLang="en-US" sz="1600" dirty="0" smtClean="0">
                <a:latin typeface="微软雅黑" pitchFamily="34" charset="-122"/>
                <a:ea typeface="微软雅黑" pitchFamily="34" charset="-122"/>
              </a:rPr>
              <a:t>保养成本计算以一年（</a:t>
            </a:r>
            <a:r>
              <a:rPr lang="en-US" altLang="zh-CN" sz="1600" dirty="0" smtClean="0">
                <a:latin typeface="微软雅黑" pitchFamily="34" charset="-122"/>
                <a:ea typeface="微软雅黑" pitchFamily="34" charset="-122"/>
              </a:rPr>
              <a:t>12</a:t>
            </a:r>
            <a:r>
              <a:rPr lang="zh-CN" altLang="en-US" sz="1600" dirty="0" smtClean="0">
                <a:latin typeface="微软雅黑" pitchFamily="34" charset="-122"/>
                <a:ea typeface="微软雅黑" pitchFamily="34" charset="-122"/>
              </a:rPr>
              <a:t>月）为起点，每</a:t>
            </a:r>
            <a:r>
              <a:rPr lang="en-US" altLang="zh-CN" sz="1600" dirty="0" smtClean="0">
                <a:latin typeface="微软雅黑" pitchFamily="34" charset="-122"/>
                <a:ea typeface="微软雅黑" pitchFamily="34" charset="-122"/>
              </a:rPr>
              <a:t>12</a:t>
            </a:r>
            <a:r>
              <a:rPr lang="zh-CN" altLang="en-US" sz="1600" dirty="0" smtClean="0">
                <a:latin typeface="微软雅黑" pitchFamily="34" charset="-122"/>
                <a:ea typeface="微软雅黑" pitchFamily="34" charset="-122"/>
              </a:rPr>
              <a:t>个月为一节点，至五年（</a:t>
            </a:r>
            <a:r>
              <a:rPr lang="en-US" altLang="zh-CN" sz="1600" dirty="0" smtClean="0">
                <a:latin typeface="微软雅黑" pitchFamily="34" charset="-122"/>
                <a:ea typeface="微软雅黑" pitchFamily="34" charset="-122"/>
              </a:rPr>
              <a:t>60</a:t>
            </a:r>
            <a:r>
              <a:rPr lang="zh-CN" altLang="en-US" sz="1600" dirty="0" smtClean="0">
                <a:latin typeface="微软雅黑" pitchFamily="34" charset="-122"/>
                <a:ea typeface="微软雅黑" pitchFamily="34" charset="-122"/>
              </a:rPr>
              <a:t>月）止；行驶里程以</a:t>
            </a:r>
            <a:r>
              <a:rPr lang="en-US" altLang="zh-CN" sz="1600" dirty="0" smtClean="0">
                <a:latin typeface="微软雅黑" pitchFamily="34" charset="-122"/>
                <a:ea typeface="微软雅黑" pitchFamily="34" charset="-122"/>
              </a:rPr>
              <a:t>5000</a:t>
            </a:r>
            <a:r>
              <a:rPr lang="zh-CN" altLang="en-US" sz="1600" dirty="0" smtClean="0">
                <a:latin typeface="微软雅黑" pitchFamily="34" charset="-122"/>
                <a:ea typeface="微软雅黑" pitchFamily="34" charset="-122"/>
              </a:rPr>
              <a:t>公里</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年为最小年行驶里程，</a:t>
            </a:r>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万公里</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年 最大年行驶里程，使用强度以</a:t>
            </a:r>
            <a:r>
              <a:rPr lang="en-US" altLang="zh-CN" sz="1600" dirty="0" smtClean="0">
                <a:latin typeface="微软雅黑" pitchFamily="34" charset="-122"/>
                <a:ea typeface="微软雅黑" pitchFamily="34" charset="-122"/>
              </a:rPr>
              <a:t>5000</a:t>
            </a:r>
            <a:r>
              <a:rPr lang="zh-CN" altLang="en-US" sz="1600" dirty="0" smtClean="0">
                <a:latin typeface="微软雅黑" pitchFamily="34" charset="-122"/>
                <a:ea typeface="微软雅黑" pitchFamily="34" charset="-122"/>
              </a:rPr>
              <a:t>公里</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年递增。</a:t>
            </a:r>
            <a:endParaRPr lang="en-US" altLang="zh-CN" sz="1600" dirty="0" smtClean="0">
              <a:latin typeface="微软雅黑" pitchFamily="34" charset="-122"/>
              <a:ea typeface="微软雅黑" pitchFamily="34" charset="-122"/>
            </a:endParaRPr>
          </a:p>
          <a:p>
            <a:pPr>
              <a:lnSpc>
                <a:spcPts val="1920"/>
              </a:lnSpc>
            </a:pPr>
            <a:endParaRPr lang="zh-CN" altLang="en-US" sz="1600" dirty="0" smtClean="0">
              <a:latin typeface="微软雅黑" pitchFamily="34" charset="-122"/>
              <a:ea typeface="微软雅黑" pitchFamily="34" charset="-122"/>
            </a:endParaRPr>
          </a:p>
          <a:p>
            <a:pPr>
              <a:lnSpc>
                <a:spcPts val="1920"/>
              </a:lnSpc>
            </a:pPr>
            <a:r>
              <a:rPr lang="en-US" altLang="zh-CN" sz="1600" dirty="0" smtClean="0">
                <a:latin typeface="微软雅黑" pitchFamily="34" charset="-122"/>
                <a:ea typeface="微软雅黑" pitchFamily="34" charset="-122"/>
              </a:rPr>
              <a:t>6. </a:t>
            </a:r>
            <a:r>
              <a:rPr lang="zh-CN" altLang="en-US" sz="1600" dirty="0" smtClean="0">
                <a:latin typeface="微软雅黑" pitchFamily="34" charset="-122"/>
                <a:ea typeface="微软雅黑" pitchFamily="34" charset="-122"/>
              </a:rPr>
              <a:t>保养成本统计项目</a:t>
            </a:r>
            <a:r>
              <a:rPr lang="en-US" altLang="zh-CN" sz="1600" dirty="0" smtClean="0">
                <a:latin typeface="微软雅黑" pitchFamily="34" charset="-122"/>
                <a:ea typeface="微软雅黑" pitchFamily="34" charset="-122"/>
              </a:rPr>
              <a:t>: </a:t>
            </a:r>
          </a:p>
          <a:p>
            <a:pPr>
              <a:lnSpc>
                <a:spcPts val="1920"/>
              </a:lnSpc>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发动机机油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机油滤清器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空气滤清器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燃油滤清器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火花塞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变速箱油</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转向助力液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整车制动液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空调滤清器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前后制动器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工时费</a:t>
            </a:r>
          </a:p>
        </p:txBody>
      </p:sp>
      <p:sp>
        <p:nvSpPr>
          <p:cNvPr id="15" name="矩形 14"/>
          <p:cNvSpPr/>
          <p:nvPr/>
        </p:nvSpPr>
        <p:spPr>
          <a:xfrm>
            <a:off x="642910" y="2270602"/>
            <a:ext cx="7929618" cy="338554"/>
          </a:xfrm>
          <a:prstGeom prst="rect">
            <a:avLst/>
          </a:prstGeom>
        </p:spPr>
        <p:txBody>
          <a:bodyPr wrap="square">
            <a:spAutoFit/>
          </a:bodyPr>
          <a:lstStyle/>
          <a:p>
            <a:pPr>
              <a:lnSpc>
                <a:spcPts val="1920"/>
              </a:lnSpc>
              <a:buFont typeface="Wingdings" pitchFamily="2" charset="2"/>
              <a:buChar char="n"/>
            </a:pPr>
            <a:r>
              <a:rPr lang="zh-CN" altLang="en-US" sz="1600" b="1" dirty="0" smtClean="0">
                <a:latin typeface="微软雅黑" pitchFamily="34" charset="-122"/>
                <a:ea typeface="微软雅黑" pitchFamily="34" charset="-122"/>
              </a:rPr>
              <a:t> 数据研究方式</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从厂方授权经销商搜集相关数据。</a:t>
            </a:r>
            <a:endParaRPr lang="zh-CN" altLang="en-US" sz="1600" dirty="0">
              <a:latin typeface="微软雅黑" pitchFamily="34" charset="-122"/>
              <a:ea typeface="微软雅黑" pitchFamily="34" charset="-122"/>
            </a:endParaRPr>
          </a:p>
        </p:txBody>
      </p:sp>
      <p:sp>
        <p:nvSpPr>
          <p:cNvPr id="16" name="矩形 15"/>
          <p:cNvSpPr/>
          <p:nvPr/>
        </p:nvSpPr>
        <p:spPr>
          <a:xfrm>
            <a:off x="601689" y="188640"/>
            <a:ext cx="1422184"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产品内容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xEl>
                                              <p:pRg st="2" end="2"/>
                                            </p:txEl>
                                          </p:spTgt>
                                        </p:tgtEl>
                                        <p:attrNameLst>
                                          <p:attrName>style.visibility</p:attrName>
                                        </p:attrNameLst>
                                      </p:cBhvr>
                                      <p:to>
                                        <p:strVal val="visible"/>
                                      </p:to>
                                    </p:set>
                                    <p:animEffect transition="in" filter="fade">
                                      <p:cBhvr>
                                        <p:cTn id="18" dur="500"/>
                                        <p:tgtEl>
                                          <p:spTgt spid="14">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Effect transition="in" filter="fade">
                                      <p:cBhvr>
                                        <p:cTn id="21" dur="500"/>
                                        <p:tgtEl>
                                          <p:spTgt spid="14">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xEl>
                                              <p:pRg st="4" end="4"/>
                                            </p:txEl>
                                          </p:spTgt>
                                        </p:tgtEl>
                                        <p:attrNameLst>
                                          <p:attrName>style.visibility</p:attrName>
                                        </p:attrNameLst>
                                      </p:cBhvr>
                                      <p:to>
                                        <p:strVal val="visible"/>
                                      </p:to>
                                    </p:set>
                                    <p:animEffect transition="in" filter="fade">
                                      <p:cBhvr>
                                        <p:cTn id="24" dur="500"/>
                                        <p:tgtEl>
                                          <p:spTgt spid="14">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xEl>
                                              <p:pRg st="7" end="7"/>
                                            </p:txEl>
                                          </p:spTgt>
                                        </p:tgtEl>
                                        <p:attrNameLst>
                                          <p:attrName>style.visibility</p:attrName>
                                        </p:attrNameLst>
                                      </p:cBhvr>
                                      <p:to>
                                        <p:strVal val="visible"/>
                                      </p:to>
                                    </p:set>
                                    <p:animEffect transition="in" filter="fade">
                                      <p:cBhvr>
                                        <p:cTn id="30" dur="500"/>
                                        <p:tgtEl>
                                          <p:spTgt spid="14">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xEl>
                                              <p:pRg st="9" end="9"/>
                                            </p:txEl>
                                          </p:spTgt>
                                        </p:tgtEl>
                                        <p:attrNameLst>
                                          <p:attrName>style.visibility</p:attrName>
                                        </p:attrNameLst>
                                      </p:cBhvr>
                                      <p:to>
                                        <p:strVal val="visible"/>
                                      </p:to>
                                    </p:set>
                                    <p:animEffect transition="in" filter="fade">
                                      <p:cBhvr>
                                        <p:cTn id="33" dur="500"/>
                                        <p:tgtEl>
                                          <p:spTgt spid="14">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xEl>
                                              <p:pRg st="10" end="10"/>
                                            </p:txEl>
                                          </p:spTgt>
                                        </p:tgtEl>
                                        <p:attrNameLst>
                                          <p:attrName>style.visibility</p:attrName>
                                        </p:attrNameLst>
                                      </p:cBhvr>
                                      <p:to>
                                        <p:strVal val="visible"/>
                                      </p:to>
                                    </p:set>
                                    <p:animEffect transition="in" filter="fade">
                                      <p:cBhvr>
                                        <p:cTn id="36"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P spid="14" grpId="0" build="allAtOnce"/>
      <p:bldP spid="15"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omputer 1"/>
          <p:cNvPicPr>
            <a:picLocks noChangeAspect="1" noChangeArrowheads="1"/>
          </p:cNvPicPr>
          <p:nvPr/>
        </p:nvPicPr>
        <p:blipFill>
          <a:blip r:embed="rId2" cstate="print"/>
          <a:srcRect/>
          <a:stretch>
            <a:fillRect/>
          </a:stretch>
        </p:blipFill>
        <p:spPr bwMode="auto">
          <a:xfrm>
            <a:off x="0" y="1357313"/>
            <a:ext cx="3878263" cy="5500687"/>
          </a:xfrm>
          <a:prstGeom prst="rect">
            <a:avLst/>
          </a:prstGeom>
          <a:noFill/>
          <a:ln w="9525">
            <a:noFill/>
            <a:miter lim="800000"/>
            <a:headEnd/>
            <a:tailEnd/>
          </a:ln>
        </p:spPr>
      </p:pic>
      <p:sp>
        <p:nvSpPr>
          <p:cNvPr id="11" name="矩形 10"/>
          <p:cNvSpPr/>
          <p:nvPr/>
        </p:nvSpPr>
        <p:spPr>
          <a:xfrm>
            <a:off x="819986" y="1145399"/>
            <a:ext cx="1011815" cy="338554"/>
          </a:xfrm>
          <a:prstGeom prst="rect">
            <a:avLst/>
          </a:prstGeom>
        </p:spPr>
        <p:txBody>
          <a:bodyPr wrap="none">
            <a:spAutoFit/>
          </a:bodyPr>
          <a:lstStyle/>
          <a:p>
            <a:r>
              <a:rPr lang="zh-CN" altLang="en-US" sz="1600" b="1" u="sng" dirty="0" smtClean="0">
                <a:solidFill>
                  <a:srgbClr val="C00000"/>
                </a:solidFill>
                <a:latin typeface="微软雅黑" pitchFamily="34" charset="-122"/>
                <a:ea typeface="微软雅黑" pitchFamily="34" charset="-122"/>
              </a:rPr>
              <a:t>燃油成本</a:t>
            </a:r>
            <a:endParaRPr lang="zh-CN" altLang="en-US" sz="1600" b="1" u="sng" dirty="0">
              <a:solidFill>
                <a:srgbClr val="C00000"/>
              </a:solidFill>
              <a:latin typeface="微软雅黑" pitchFamily="34" charset="-122"/>
              <a:ea typeface="微软雅黑" pitchFamily="34" charset="-122"/>
            </a:endParaRPr>
          </a:p>
        </p:txBody>
      </p:sp>
      <p:sp>
        <p:nvSpPr>
          <p:cNvPr id="13" name="矩形 12"/>
          <p:cNvSpPr/>
          <p:nvPr/>
        </p:nvSpPr>
        <p:spPr>
          <a:xfrm>
            <a:off x="891424" y="1846508"/>
            <a:ext cx="5715040" cy="584775"/>
          </a:xfrm>
          <a:prstGeom prst="rect">
            <a:avLst/>
          </a:prstGeom>
        </p:spPr>
        <p:txBody>
          <a:bodyPr wrap="square">
            <a:spAutoFit/>
          </a:bodyPr>
          <a:lstStyle/>
          <a:p>
            <a:pPr>
              <a:buFont typeface="Wingdings" pitchFamily="2" charset="2"/>
              <a:buChar char="n"/>
            </a:pPr>
            <a:r>
              <a:rPr lang="zh-CN" altLang="en-US" sz="1600" b="1" dirty="0" smtClean="0">
                <a:latin typeface="微软雅黑" pitchFamily="34" charset="-122"/>
                <a:ea typeface="微软雅黑" pitchFamily="34" charset="-122"/>
              </a:rPr>
              <a:t>  定义</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车型在拥有和使用期间，燃油消耗带来的直接成本</a:t>
            </a:r>
          </a:p>
          <a:p>
            <a:pPr>
              <a:buFont typeface="Wingdings" pitchFamily="2" charset="2"/>
              <a:buChar char="n"/>
            </a:pPr>
            <a:endParaRPr lang="zh-CN" altLang="en-US" sz="1600" dirty="0" smtClean="0">
              <a:latin typeface="微软雅黑" pitchFamily="34" charset="-122"/>
              <a:ea typeface="微软雅黑" pitchFamily="34" charset="-122"/>
            </a:endParaRPr>
          </a:p>
        </p:txBody>
      </p:sp>
      <p:sp>
        <p:nvSpPr>
          <p:cNvPr id="14" name="矩形 13"/>
          <p:cNvSpPr/>
          <p:nvPr/>
        </p:nvSpPr>
        <p:spPr>
          <a:xfrm>
            <a:off x="891424" y="2788473"/>
            <a:ext cx="8001056" cy="2800767"/>
          </a:xfrm>
          <a:prstGeom prst="rect">
            <a:avLst/>
          </a:prstGeom>
        </p:spPr>
        <p:txBody>
          <a:bodyPr wrap="square">
            <a:spAutoFit/>
          </a:bodyPr>
          <a:lstStyle/>
          <a:p>
            <a:pPr>
              <a:buFont typeface="Wingdings" pitchFamily="2" charset="2"/>
              <a:buChar char="n"/>
            </a:pPr>
            <a:r>
              <a:rPr lang="zh-CN" altLang="en-US" sz="1600" b="1" dirty="0" smtClean="0">
                <a:latin typeface="微软雅黑" pitchFamily="34" charset="-122"/>
                <a:ea typeface="微软雅黑" pitchFamily="34" charset="-122"/>
              </a:rPr>
              <a:t> 数据研究标准</a:t>
            </a:r>
            <a:endParaRPr lang="en-US" altLang="zh-CN" sz="1600" b="1" dirty="0" smtClean="0">
              <a:latin typeface="微软雅黑" pitchFamily="34" charset="-122"/>
              <a:ea typeface="微软雅黑" pitchFamily="34" charset="-122"/>
            </a:endParaRPr>
          </a:p>
          <a:p>
            <a:pPr>
              <a:buFont typeface="Wingdings" pitchFamily="2" charset="2"/>
              <a:buChar char="n"/>
            </a:pPr>
            <a:endParaRPr lang="zh-CN" altLang="en-US"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1. </a:t>
            </a:r>
            <a:r>
              <a:rPr lang="zh-CN" altLang="en-US" sz="1600" dirty="0" smtClean="0">
                <a:latin typeface="微软雅黑" pitchFamily="34" charset="-122"/>
                <a:ea typeface="微软雅黑" pitchFamily="34" charset="-122"/>
              </a:rPr>
              <a:t>以工信部公布的油耗为标准 </a:t>
            </a:r>
            <a:r>
              <a:rPr lang="en-US" altLang="zh-CN" sz="1600" dirty="0" smtClean="0">
                <a:latin typeface="微软雅黑" pitchFamily="34" charset="-122"/>
                <a:ea typeface="微软雅黑" pitchFamily="34" charset="-122"/>
                <a:hlinkClick r:id="rId3"/>
              </a:rPr>
              <a:t>http://chinaafc.miit.gov.cn/n2257/n2280/index.html</a:t>
            </a:r>
            <a:r>
              <a:rPr lang="en-US" altLang="zh-CN" sz="1600" dirty="0" smtClean="0">
                <a:latin typeface="微软雅黑" pitchFamily="34" charset="-122"/>
                <a:ea typeface="微软雅黑" pitchFamily="34" charset="-122"/>
              </a:rPr>
              <a:t>   </a:t>
            </a:r>
          </a:p>
          <a:p>
            <a:endParaRPr lang="en-US"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2. </a:t>
            </a:r>
            <a:r>
              <a:rPr lang="zh-CN" altLang="en-US" sz="1600" dirty="0" smtClean="0">
                <a:latin typeface="微软雅黑" pitchFamily="34" charset="-122"/>
                <a:ea typeface="微软雅黑" pitchFamily="34" charset="-122"/>
              </a:rPr>
              <a:t>每款车型统计综合工况下油耗</a:t>
            </a:r>
          </a:p>
          <a:p>
            <a:endParaRPr lang="zh-CN" altLang="en-US"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3. </a:t>
            </a:r>
            <a:r>
              <a:rPr lang="zh-CN" altLang="en-US" sz="1600" dirty="0" smtClean="0">
                <a:latin typeface="微软雅黑" pitchFamily="34" charset="-122"/>
                <a:ea typeface="微软雅黑" pitchFamily="34" charset="-122"/>
              </a:rPr>
              <a:t>燃油价格以全国各地汽柴油平均价格为准，统计</a:t>
            </a:r>
            <a:r>
              <a:rPr lang="en-US" altLang="zh-CN" sz="1600" dirty="0" smtClean="0">
                <a:latin typeface="微软雅黑" pitchFamily="34" charset="-122"/>
                <a:ea typeface="微软雅黑" pitchFamily="34" charset="-122"/>
              </a:rPr>
              <a:t>93#/97#</a:t>
            </a:r>
            <a:r>
              <a:rPr lang="zh-CN" altLang="en-US" sz="1600" dirty="0" smtClean="0">
                <a:latin typeface="微软雅黑" pitchFamily="34" charset="-122"/>
                <a:ea typeface="微软雅黑" pitchFamily="34" charset="-122"/>
              </a:rPr>
              <a:t>汽油及</a:t>
            </a:r>
            <a:r>
              <a:rPr lang="en-US" altLang="zh-CN" sz="1600" dirty="0" smtClean="0">
                <a:latin typeface="微软雅黑" pitchFamily="34" charset="-122"/>
                <a:ea typeface="微软雅黑" pitchFamily="34" charset="-122"/>
              </a:rPr>
              <a:t>0#</a:t>
            </a:r>
            <a:r>
              <a:rPr lang="zh-CN" altLang="en-US" sz="1600" dirty="0" smtClean="0">
                <a:latin typeface="微软雅黑" pitchFamily="34" charset="-122"/>
                <a:ea typeface="微软雅黑" pitchFamily="34" charset="-122"/>
              </a:rPr>
              <a:t>柴油。</a:t>
            </a:r>
          </a:p>
          <a:p>
            <a:endParaRPr lang="zh-CN" altLang="en-US"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4. </a:t>
            </a:r>
            <a:r>
              <a:rPr lang="zh-CN" altLang="en-US" sz="1600" dirty="0" smtClean="0">
                <a:latin typeface="微软雅黑" pitchFamily="34" charset="-122"/>
                <a:ea typeface="微软雅黑" pitchFamily="34" charset="-122"/>
              </a:rPr>
              <a:t>以行驶里程作为油耗成本最终计算标准</a:t>
            </a:r>
          </a:p>
          <a:p>
            <a:endParaRPr lang="zh-CN" altLang="en-US"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5. </a:t>
            </a:r>
            <a:r>
              <a:rPr lang="zh-CN" altLang="en-US" sz="1600" dirty="0" smtClean="0">
                <a:latin typeface="微软雅黑" pitchFamily="34" charset="-122"/>
                <a:ea typeface="微软雅黑" pitchFamily="34" charset="-122"/>
              </a:rPr>
              <a:t>每次燃油价格进行全国性调整，数据库须进行相应更新</a:t>
            </a:r>
          </a:p>
        </p:txBody>
      </p:sp>
      <p:sp>
        <p:nvSpPr>
          <p:cNvPr id="15" name="矩形 14"/>
          <p:cNvSpPr/>
          <p:nvPr/>
        </p:nvSpPr>
        <p:spPr>
          <a:xfrm>
            <a:off x="891424" y="2288407"/>
            <a:ext cx="7929618" cy="338554"/>
          </a:xfrm>
          <a:prstGeom prst="rect">
            <a:avLst/>
          </a:prstGeom>
        </p:spPr>
        <p:txBody>
          <a:bodyPr wrap="square">
            <a:spAutoFit/>
          </a:bodyPr>
          <a:lstStyle/>
          <a:p>
            <a:pPr>
              <a:buFont typeface="Wingdings" pitchFamily="2" charset="2"/>
              <a:buChar char="n"/>
            </a:pPr>
            <a:r>
              <a:rPr lang="zh-CN" altLang="en-US" sz="1600" b="1" dirty="0" smtClean="0">
                <a:latin typeface="微软雅黑" pitchFamily="34" charset="-122"/>
                <a:ea typeface="微软雅黑" pitchFamily="34" charset="-122"/>
              </a:rPr>
              <a:t> 数据研究方式</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用平均油价和工信部综合工况油耗进行研究统计</a:t>
            </a:r>
            <a:endParaRPr lang="zh-CN" altLang="en-US" sz="1600" dirty="0">
              <a:latin typeface="微软雅黑" pitchFamily="34" charset="-122"/>
              <a:ea typeface="微软雅黑" pitchFamily="34" charset="-122"/>
            </a:endParaRPr>
          </a:p>
        </p:txBody>
      </p:sp>
      <p:sp>
        <p:nvSpPr>
          <p:cNvPr id="17" name="矩形 16"/>
          <p:cNvSpPr/>
          <p:nvPr/>
        </p:nvSpPr>
        <p:spPr>
          <a:xfrm>
            <a:off x="601689" y="188640"/>
            <a:ext cx="1422184" cy="461665"/>
          </a:xfrm>
          <a:prstGeom prst="rect">
            <a:avLst/>
          </a:prstGeom>
        </p:spPr>
        <p:txBody>
          <a:bodyPr wrap="none">
            <a:spAutoFit/>
          </a:bodyPr>
          <a:lstStyle/>
          <a:p>
            <a:pPr lvl="0" algn="ctr"/>
            <a:r>
              <a:rPr lang="zh-CN" altLang="en-US" sz="2400" b="1" dirty="0" smtClean="0">
                <a:latin typeface="微软雅黑" pitchFamily="34" charset="-122"/>
                <a:ea typeface="微软雅黑" pitchFamily="34" charset="-122"/>
              </a:rPr>
              <a:t>产品内容</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84n5I0lZ0eeJvVhGUXu9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9oCq6NvDUq8a310es.w7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lAHN4KSnB0m2dU1tq.3zr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TfKjzLywEyy2ei8KkFr1w"/>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4667</TotalTime>
  <Words>3203</Words>
  <Application>Microsoft Office PowerPoint</Application>
  <PresentationFormat>全屏显示(4:3)</PresentationFormat>
  <Paragraphs>468</Paragraphs>
  <Slides>25</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Office 主题</vt:lpstr>
      <vt:lpstr>think-cell Slide</vt:lpstr>
      <vt:lpstr>&lt;汽车使用总成本&gt;项目开发计划 </vt:lpstr>
      <vt:lpstr>目录</vt:lpstr>
      <vt:lpstr>幻灯片 3</vt:lpstr>
      <vt:lpstr>目录</vt:lpstr>
      <vt:lpstr>产品定义</vt:lpstr>
      <vt:lpstr>幻灯片 6</vt:lpstr>
      <vt:lpstr>幻灯片 7</vt:lpstr>
      <vt:lpstr>幻灯片 8</vt:lpstr>
      <vt:lpstr>幻灯片 9</vt:lpstr>
      <vt:lpstr>幻灯片 10</vt:lpstr>
      <vt:lpstr>幻灯片 11</vt:lpstr>
      <vt:lpstr>目录</vt:lpstr>
      <vt:lpstr>幻灯片 13</vt:lpstr>
      <vt:lpstr>幻灯片 14</vt:lpstr>
      <vt:lpstr>幻灯片 15</vt:lpstr>
      <vt:lpstr>幻灯片 16</vt:lpstr>
      <vt:lpstr>幻灯片 17</vt:lpstr>
      <vt:lpstr>目录</vt:lpstr>
      <vt:lpstr>幻灯片 19</vt:lpstr>
      <vt:lpstr>幻灯片 20</vt:lpstr>
      <vt:lpstr>目录</vt:lpstr>
      <vt:lpstr>幻灯片 22</vt:lpstr>
      <vt:lpstr>幻灯片 23</vt:lpstr>
      <vt:lpstr>幻灯片 24</vt:lpstr>
      <vt:lpstr>讨论环节</vt:lpstr>
    </vt:vector>
  </TitlesOfParts>
  <Company>WAY-S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public</dc:creator>
  <cp:lastModifiedBy>public</cp:lastModifiedBy>
  <cp:revision>300</cp:revision>
  <dcterms:created xsi:type="dcterms:W3CDTF">2011-03-04T03:03:19Z</dcterms:created>
  <dcterms:modified xsi:type="dcterms:W3CDTF">2012-04-10T05:06:08Z</dcterms:modified>
</cp:coreProperties>
</file>