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</p:sldIdLst>
  <p:sldSz cx="12192000" cy="6858000"/>
  <p:notesSz xmlns:c="http://schemas.openxmlformats.org/drawingml/2006/chart" xmlns:pic="http://schemas.openxmlformats.org/drawingml/2006/picture" xmlns:dgm="http://schemas.openxmlformats.org/drawingml/2006/diagram" cx="7103745" cy="10234295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15982"/>
    <p:restoredTop sz="94660"/>
  </p:normalViewPr>
  <p:slide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53"/>
          <a:sy d="100" n="53"/>
        </p:scale>
        <p:origin xmlns:c="http://schemas.openxmlformats.org/drawingml/2006/chart" xmlns:pic="http://schemas.openxmlformats.org/drawingml/2006/picture" xmlns:dgm="http://schemas.openxmlformats.org/drawingml/2006/diagram" x="180" y="54"/>
      </p:cViewPr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notes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41"/>
          <a:sy d="100" n="41"/>
        </p:scale>
        <p:origin xmlns:c="http://schemas.openxmlformats.org/drawingml/2006/chart" xmlns:pic="http://schemas.openxmlformats.org/drawingml/2006/picture" xmlns:dgm="http://schemas.openxmlformats.org/drawingml/2006/diagram" x="1794" y="54"/>
      </p:cViewPr>
    </p:cSldViewPr>
  </p:notes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1122363"/>
            <a:ext cx="9144000" cy="2387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3602038"/>
            <a:ext cx="9144000" cy="1655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DE934FF-F4E1-47C5-9CA5-30A81DDE2BE4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3561BA9-CDCF-4958-B8AB-66F3BF063E13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Only">
  <p:cSld name="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105156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DE934FF-F4E1-47C5-9CA5-30A81DDE2BE4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3561BA9-CDCF-4958-B8AB-66F3BF063E13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DE934FF-F4E1-47C5-9CA5-30A81DDE2BE4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3561BA9-CDCF-4958-B8AB-66F3BF063E13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1709738"/>
            <a:ext cx="10515600" cy="285273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4589463"/>
            <a:ext cx="105156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DE934FF-F4E1-47C5-9CA5-30A81DDE2BE4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3561BA9-CDCF-4958-B8AB-66F3BF063E13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DE934FF-F4E1-47C5-9CA5-30A81DDE2BE4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3561BA9-CDCF-4958-B8AB-66F3BF063E13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365125"/>
            <a:ext cx="10515600" cy="13255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1681163"/>
            <a:ext cx="5157787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505075"/>
            <a:ext cx="5157787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681163"/>
            <a:ext cx="5183188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2505075"/>
            <a:ext cx="5183188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DE934FF-F4E1-47C5-9CA5-30A81DDE2BE4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3561BA9-CDCF-4958-B8AB-66F3BF063E13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DE934FF-F4E1-47C5-9CA5-30A81DDE2BE4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3561BA9-CDCF-4958-B8AB-66F3BF063E13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DE934FF-F4E1-47C5-9CA5-30A81DDE2BE4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3561BA9-CDCF-4958-B8AB-66F3BF063E13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457200"/>
            <a:ext cx="3932237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3188" y="987425"/>
            <a:ext cx="617220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057400"/>
            <a:ext cx="3932237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DE934FF-F4E1-47C5-9CA5-30A81DDE2BE4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3561BA9-CDCF-4958-B8AB-66F3BF063E13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724900" y="365125"/>
            <a:ext cx="26289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77343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DE934FF-F4E1-47C5-9CA5-30A81DDE2BE4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3561BA9-CDCF-4958-B8AB-66F3BF063E13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10515600" cy="13255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10515600" cy="435133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FDE934FF-F4E1-47C5-9CA5-30A81DDE2BE4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38600" y="6356350"/>
            <a:ext cx="41148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106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3561BA9-CDCF-4958-B8AB-66F3BF063E13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10.xml" Type="http://schemas.openxmlformats.org/officeDocument/2006/relationships/slideLayout"></Relationship><Relationship Id="rId2" Target="../media/image11.png" Type="http://schemas.openxmlformats.org/officeDocument/2006/relationships/image"></Relationship><Relationship Id="rId3" Target="../media/image12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10.xml" Type="http://schemas.openxmlformats.org/officeDocument/2006/relationships/slideLayout"></Relationship><Relationship Id="rId2" Target="../media/image13.png" Type="http://schemas.openxmlformats.org/officeDocument/2006/relationships/image"></Relationship><Relationship Id="rId3" Target="../media/image14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10.xml" Type="http://schemas.openxmlformats.org/officeDocument/2006/relationships/slideLayout"></Relationship><Relationship Id="rId2" Target="../media/image15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10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10.xml" Type="http://schemas.openxmlformats.org/officeDocument/2006/relationships/slideLayout"></Relationship><Relationship Id="rId2" Target="../media/image2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10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10.xml" Type="http://schemas.openxmlformats.org/officeDocument/2006/relationships/slideLayout"></Relationship><Relationship Id="rId2" Target="../media/image3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10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10.xml" Type="http://schemas.openxmlformats.org/officeDocument/2006/relationships/slideLayout"></Relationship><Relationship Id="rId2" Target="../media/image5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10.xml" Type="http://schemas.openxmlformats.org/officeDocument/2006/relationships/slideLayout"></Relationship><Relationship Id="rId2" Target="../media/image6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10.xml" Type="http://schemas.openxmlformats.org/officeDocument/2006/relationships/slideLayout"></Relationship><Relationship Id="rId2" Target="../media/image7.png" Type="http://schemas.openxmlformats.org/officeDocument/2006/relationships/image"></Relationship><Relationship Id="rId3" Target="../media/image8.png" Type="http://schemas.openxmlformats.org/officeDocument/2006/relationships/image"></Relationship><Relationship Id="rId4" Target="../media/image9.png" Type="http://schemas.openxmlformats.org/officeDocument/2006/relationships/image"></Relationship><Relationship Id="rId5" Target="../media/image10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sp>
        <p:nvSpPr>
          <p:cNvPr xmlns:c="http://schemas.openxmlformats.org/drawingml/2006/chart" xmlns:pic="http://schemas.openxmlformats.org/drawingml/2006/picture" xmlns:dgm="http://schemas.openxmlformats.org/drawingml/2006/diagram" id="4" name="Text 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24145" y="424815"/>
            <a:ext cx="1307465" cy="52197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uFillTx/>
              </a:rPr>
              <a:t>GIT</a:t>
            </a:r>
            <a:endParaRPr lang="en-US" sz="2800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9587" y="1015656"/>
            <a:ext cx="10516235" cy="424624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Git is an open source, distributed version control system (VCS). 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It’s commonly used for source code management (SCM).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Git is a free and open source distributed version control system designed to handle projects with speed and efficiency.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Git is system for version control primarily used by programmers and others who writs code.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It runs at the command line on your local machine.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It allows you to keep track of your files and modifications to those files in something called a repository (repo).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To track last five changes to the rep :#git log -5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you can use it with a team of people who are working on the same project.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It's useful in team env because everyone can work independently on those files.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b="1" lang="en-US">
                <a:uFillTx/>
              </a:rPr>
              <a:t>Git HUb</a:t>
            </a:r>
            <a:r>
              <a:rPr lang="en-US">
                <a:uFillTx/>
              </a:rPr>
              <a:t> is website that allows you to upload your Git repositories online.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It gives GUI for navigating your repos.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It gives other peoples navigate your repos.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79670" y="317500"/>
            <a:ext cx="1849120" cy="52197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r>
              <a:rPr altLang="en-US" lang="en-IN" sz="2800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uFillTx/>
              </a:rPr>
              <a:t>GIT Merge</a:t>
            </a:r>
            <a:endParaRPr altLang="en-US" lang="en-IN" sz="2800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02005" y="1034415"/>
            <a:ext cx="10708640" cy="3683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"/>
            </a:pPr>
            <a:r>
              <a:rPr b="1" lang="en-US">
                <a:uFillTx/>
              </a:rPr>
              <a:t>Fast-Forward-merge</a:t>
            </a:r>
            <a:r>
              <a:rPr lang="en-US">
                <a:uFillTx/>
              </a:rPr>
              <a:t>: Move branch directly to the master branch.</a:t>
            </a:r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" name="Content Placeholder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06730" y="1843405"/>
            <a:ext cx="5976620" cy="4130675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6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604635" y="1843405"/>
            <a:ext cx="5494655" cy="4130675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89305" y="463550"/>
            <a:ext cx="10564495" cy="3683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"/>
            </a:pPr>
            <a:r>
              <a:rPr b="1" lang="en-US">
                <a:uFillTx/>
              </a:rPr>
              <a:t>3-way merge:</a:t>
            </a:r>
            <a:r>
              <a:rPr lang="en-US">
                <a:uFillTx/>
              </a:rPr>
              <a:t> not a direct path to merge master branch to merge branch.</a:t>
            </a:r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89305" y="1697990"/>
            <a:ext cx="4834255" cy="3611245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5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827395" y="1697990"/>
            <a:ext cx="6133465" cy="3610610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sp>
        <p:nvSpPr>
          <p:cNvPr xmlns:c="http://schemas.openxmlformats.org/drawingml/2006/chart" xmlns:pic="http://schemas.openxmlformats.org/drawingml/2006/picture" xmlns:dgm="http://schemas.openxmlformats.org/drawingml/2006/diagram" id="4" name="Text 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82820" y="225425"/>
            <a:ext cx="3373120" cy="52197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uFillTx/>
              </a:rPr>
              <a:t>Merge conflicts</a:t>
            </a:r>
            <a:endParaRPr lang="en-US" sz="2800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859915" y="1912620"/>
            <a:ext cx="8684895" cy="501142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7" name="Text 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7950" y="861060"/>
            <a:ext cx="10337800" cy="64516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"/>
            </a:pPr>
            <a:r>
              <a:rPr lang="en-US">
                <a:uFillTx/>
              </a:rPr>
              <a:t>checking the both branches modified files what are the changes updated and remove those conflicts related data.</a:t>
            </a: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sp>
        <p:nvSpPr>
          <p:cNvPr xmlns:c="http://schemas.openxmlformats.org/drawingml/2006/chart" xmlns:pic="http://schemas.openxmlformats.org/drawingml/2006/picture" xmlns:dgm="http://schemas.openxmlformats.org/drawingml/2006/diagram" id="4" name="Text 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25525" y="823595"/>
            <a:ext cx="10356850" cy="9220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Version Control is the management of changes to documents, computer programs, large websites and other collection of information.</a:t>
            </a:r>
            <a:endParaRPr lang="en-US">
              <a:uFillTx/>
            </a:endParaRPr>
          </a:p>
          <a:p>
            <a:pPr indent="0">
              <a:buFont charset="0" panose="05000000000000000000" typeface="Wingdings"/>
              <a:buNone/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25525" y="1713865"/>
            <a:ext cx="3271520" cy="3683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r>
              <a:rPr b="1" lang="en-US">
                <a:uFillTx/>
              </a:rPr>
              <a:t>There are two types of VCS:</a:t>
            </a:r>
            <a:endParaRPr b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 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26160" y="2285365"/>
            <a:ext cx="10155555" cy="64516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Centralized Version Control System (CVCS)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Distributed Version Control System (DVCS)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 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26160" y="3162935"/>
            <a:ext cx="1744345" cy="3683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algn="l"/>
            <a:r>
              <a:rPr b="1" lang="en-US">
                <a:uFillTx/>
              </a:rPr>
              <a:t>Centralized VCS</a:t>
            </a:r>
            <a:endParaRPr b="1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2" name="Content Placeholder 11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902585" y="3531870"/>
            <a:ext cx="5882640" cy="3030855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sp>
        <p:nvSpPr>
          <p:cNvPr xmlns:c="http://schemas.openxmlformats.org/drawingml/2006/chart" xmlns:pic="http://schemas.openxmlformats.org/drawingml/2006/picture" xmlns:dgm="http://schemas.openxmlformats.org/drawingml/2006/diagram" id="4" name="Text 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59460" y="438150"/>
            <a:ext cx="10782300" cy="9220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It is not locally available; meaning you always need to be connected to a network to perform any action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Since everything is centralized, in any case of the central server getting crashed or corrupted will result in losing the entire data of the project.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78840" y="1567815"/>
            <a:ext cx="2435860" cy="3683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r>
              <a:rPr b="1" lang="en-US">
                <a:uFillTx/>
              </a:rPr>
              <a:t>Distributed VCS</a:t>
            </a:r>
            <a:endParaRPr b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 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58850" y="2205990"/>
            <a:ext cx="10582910" cy="9220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In Distributed VCS, every contributor has a local copy or “clone” of the main repository i.e. everyone maintains a local repository of their own which contains all the files and metadata present in the main repository.</a:t>
            </a:r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" name="Content Placeholder 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543175" y="2931160"/>
            <a:ext cx="7411085" cy="3550285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2795" y="478155"/>
            <a:ext cx="10530205" cy="14763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All operations (except push &amp; pull) are very fast because the tool only needs to access the hard drive, not a remote server. Hence, you do not always need an internet connection.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Committing new change-sets can be done locally without manipulating the data on the main repository. Once you have a group of change-sets ready, you can push them all at once.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2795" y="1954530"/>
            <a:ext cx="1798320" cy="3683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r>
              <a:rPr b="1" lang="en-US">
                <a:uFillTx/>
              </a:rPr>
              <a:t>Git is a DVCS</a:t>
            </a:r>
            <a:endParaRPr b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44295" y="2644775"/>
            <a:ext cx="4217670" cy="369252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Some of the basic operations in Git are:</a:t>
            </a:r>
            <a:endParaRPr lang="en-US">
              <a:uFillTx/>
            </a:endParaRPr>
          </a:p>
          <a:p>
            <a:endParaRPr lang="en-US">
              <a:uFillTx/>
            </a:endParaRPr>
          </a:p>
          <a:p>
            <a:r>
              <a:rPr lang="en-US">
                <a:uFillTx/>
              </a:rPr>
              <a:t>Initialize</a:t>
            </a:r>
            <a:endParaRPr lang="en-US">
              <a:uFillTx/>
            </a:endParaRPr>
          </a:p>
          <a:p>
            <a:r>
              <a:rPr lang="en-US">
                <a:uFillTx/>
              </a:rPr>
              <a:t>Add</a:t>
            </a:r>
            <a:endParaRPr lang="en-US">
              <a:uFillTx/>
            </a:endParaRPr>
          </a:p>
          <a:p>
            <a:r>
              <a:rPr lang="en-US">
                <a:uFillTx/>
              </a:rPr>
              <a:t>Commit</a:t>
            </a:r>
            <a:endParaRPr lang="en-US">
              <a:uFillTx/>
            </a:endParaRPr>
          </a:p>
          <a:p>
            <a:r>
              <a:rPr lang="en-US">
                <a:uFillTx/>
              </a:rPr>
              <a:t>Pull</a:t>
            </a:r>
            <a:endParaRPr lang="en-US">
              <a:uFillTx/>
            </a:endParaRPr>
          </a:p>
          <a:p>
            <a:r>
              <a:rPr lang="en-US">
                <a:uFillTx/>
              </a:rPr>
              <a:t>Push</a:t>
            </a:r>
            <a:endParaRPr lang="en-US">
              <a:uFillTx/>
            </a:endParaRPr>
          </a:p>
          <a:p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lang="en-US">
                <a:uFillTx/>
              </a:rPr>
              <a:t>Some advanced Git operations are:</a:t>
            </a:r>
            <a:endParaRPr lang="en-US">
              <a:uFillTx/>
            </a:endParaRPr>
          </a:p>
          <a:p>
            <a:endParaRPr lang="en-US">
              <a:uFillTx/>
            </a:endParaRPr>
          </a:p>
          <a:p>
            <a:r>
              <a:rPr lang="en-US">
                <a:uFillTx/>
              </a:rPr>
              <a:t>Branching</a:t>
            </a:r>
            <a:endParaRPr lang="en-US">
              <a:uFillTx/>
            </a:endParaRPr>
          </a:p>
          <a:p>
            <a:r>
              <a:rPr lang="en-US">
                <a:uFillTx/>
              </a:rPr>
              <a:t>Merging</a:t>
            </a:r>
            <a:endParaRPr lang="en-US">
              <a:uFillTx/>
            </a:endParaRPr>
          </a:p>
          <a:p>
            <a:r>
              <a:rPr lang="en-US">
                <a:uFillTx/>
              </a:rPr>
              <a:t>Rebasing</a:t>
            </a: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pic>
        <p:nvPicPr>
          <p:cNvPr xmlns:c="http://schemas.openxmlformats.org/drawingml/2006/chart" xmlns:pic="http://schemas.openxmlformats.org/drawingml/2006/picture" xmlns:dgm="http://schemas.openxmlformats.org/drawingml/2006/diagram" id="5" name="Content Placeholder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847215" y="518160"/>
            <a:ext cx="7992110" cy="5505450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78535" y="451485"/>
            <a:ext cx="10330180" cy="3683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§"/>
            </a:pPr>
            <a:r>
              <a:rPr b="1" lang="en-US">
                <a:uFillTx/>
              </a:rPr>
              <a:t>Git Fetch:</a:t>
            </a:r>
            <a:r>
              <a:rPr lang="en-US">
                <a:uFillTx/>
              </a:rPr>
              <a:t> is the command that says "bring my local copy of the remote repository up to date."</a:t>
            </a:r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" name="Content Placeholder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289685" y="932180"/>
            <a:ext cx="8919210" cy="3825875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7" name="Text 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78535" y="5355590"/>
            <a:ext cx="10662920" cy="9220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§"/>
            </a:pPr>
            <a:r>
              <a:rPr b="1" lang="en-US">
                <a:uFillTx/>
              </a:rPr>
              <a:t>Git Fetch:</a:t>
            </a:r>
            <a:r>
              <a:rPr lang="en-US">
                <a:uFillTx/>
              </a:rPr>
              <a:t> when you do a git fetch, it gets all the changes from the remote repository, stores the changes in a separate branch in your local repository and if you want to reflect those changes in your corresponding branches, use a git merge to do that.</a:t>
            </a: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72465" y="26035"/>
            <a:ext cx="10728960" cy="64516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0">
              <a:buFont charset="0" panose="05000000000000000000" typeface="Wingdings"/>
              <a:buNone/>
            </a:pP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§"/>
            </a:pPr>
            <a:r>
              <a:rPr b="1" lang="en-US">
                <a:uFillTx/>
              </a:rPr>
              <a:t>Git pull</a:t>
            </a:r>
            <a:r>
              <a:rPr lang="en-US">
                <a:uFillTx/>
              </a:rPr>
              <a:t>: says "bring the changes in the remote repository where I keep my own code."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73100" y="5701030"/>
            <a:ext cx="10954385" cy="64516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§"/>
            </a:pPr>
            <a:r>
              <a:rPr b="1" lang="en-US">
                <a:uFillTx/>
              </a:rPr>
              <a:t>Git pull:</a:t>
            </a:r>
            <a:r>
              <a:rPr lang="en-US">
                <a:uFillTx/>
              </a:rPr>
              <a:t> when you do a git pull, it gets all the changes from the remote or central repository and attaches it to your corresponding branch in your local repository.</a:t>
            </a:r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8" name="Content Placeholder 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712595" y="1395730"/>
            <a:ext cx="8407400" cy="3484880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sp>
        <p:nvSpPr>
          <p:cNvPr xmlns:c="http://schemas.openxmlformats.org/drawingml/2006/chart" xmlns:pic="http://schemas.openxmlformats.org/drawingml/2006/picture" xmlns:dgm="http://schemas.openxmlformats.org/drawingml/2006/diagram" id="4" name="Text 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046980" y="332105"/>
            <a:ext cx="2073275" cy="52197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algn="l"/>
            <a:r>
              <a:rPr altLang="en-US" lang="en-IN" sz="2800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uFillTx/>
              </a:rPr>
              <a:t>GIT </a:t>
            </a:r>
            <a:r>
              <a:rPr lang="en-US" sz="2800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uFillTx/>
              </a:rPr>
              <a:t>Branch</a:t>
            </a:r>
            <a:endParaRPr lang="en-US" sz="2800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6605" y="1113790"/>
            <a:ext cx="10721975" cy="119888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pPr indent="-285750" marL="285750">
              <a:buFont charset="0" panose="05000000000000000000" typeface="Wingdings"/>
              <a:buChar char=""/>
            </a:pPr>
            <a:r>
              <a:rPr lang="en-US">
                <a:uFillTx/>
              </a:rPr>
              <a:t>Allows to working with the different versions of the same file as parallel. branch's are </a:t>
            </a:r>
            <a:r>
              <a:rPr b="1" lang="en-US">
                <a:uFillTx/>
              </a:rPr>
              <a:t>independed</a:t>
            </a:r>
            <a:r>
              <a:rPr lang="en-US">
                <a:uFillTx/>
              </a:rPr>
              <a:t> we have create diff branches like dev and prod to work on diff versions.</a:t>
            </a:r>
            <a:endParaRPr lang="en-US">
              <a:uFillTx/>
            </a:endParaRPr>
          </a:p>
          <a:p>
            <a:pPr indent="-285750" marL="285750">
              <a:buFont charset="0" panose="05000000000000000000" typeface="Wingdings"/>
              <a:buChar char=""/>
            </a:pPr>
            <a:r>
              <a:rPr b="1" lang="en-US">
                <a:uFillTx/>
              </a:rPr>
              <a:t>HEAD:</a:t>
            </a:r>
            <a:r>
              <a:rPr lang="en-US">
                <a:uFillTx/>
              </a:rPr>
              <a:t>  is a ref (reference point) to the currently checked out commit.some times call symbolic pointer HEAD tell out terminal what we have </a:t>
            </a:r>
            <a:r>
              <a:rPr b="1" lang="en-US">
                <a:uFillTx/>
              </a:rPr>
              <a:t>checkout</a:t>
            </a:r>
            <a:r>
              <a:rPr lang="en-US">
                <a:uFillTx/>
              </a:rPr>
              <a:t>.</a:t>
            </a:r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297430" y="2712720"/>
            <a:ext cx="7317740" cy="3823335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pic>
        <p:nvPic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62585" y="1035050"/>
            <a:ext cx="4899660" cy="2404745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4" name="Text 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01370" y="291465"/>
            <a:ext cx="3201670" cy="3683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p>
            <a:r>
              <a:rPr altLang="en-US" b="1" lang="en-IN">
                <a:uFillTx/>
              </a:rPr>
              <a:t>How is Branch implemented :</a:t>
            </a:r>
            <a:endParaRPr altLang="en-US" b="1" lang="en-IN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155055" y="1034415"/>
            <a:ext cx="5068570" cy="2406015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7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62585" y="3700145"/>
            <a:ext cx="4899660" cy="2839085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" name="Picture 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155055" y="3700145"/>
            <a:ext cx="5067935" cy="2839085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3303</Words>
  <Application>WPS Presentation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Administrator</dc:creator>
  <cp:lastModifiedBy>ganesh</cp:lastModifiedBy>
  <cp:revision>24</cp:revision>
  <dcterms:created xsi:type="dcterms:W3CDTF">2018-10-26T05:06:00Z</dcterms:created>
  <dcterms:modified xsi:type="dcterms:W3CDTF">2018-10-28T12:38:06Z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