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76" r:id="rId4"/>
    <p:sldId id="258" r:id="rId5"/>
    <p:sldId id="264" r:id="rId6"/>
    <p:sldId id="281" r:id="rId7"/>
    <p:sldId id="263" r:id="rId8"/>
    <p:sldId id="282" r:id="rId9"/>
    <p:sldId id="259" r:id="rId10"/>
    <p:sldId id="266" r:id="rId11"/>
    <p:sldId id="267" r:id="rId12"/>
    <p:sldId id="268" r:id="rId13"/>
    <p:sldId id="269" r:id="rId14"/>
    <p:sldId id="270" r:id="rId15"/>
    <p:sldId id="265" r:id="rId16"/>
    <p:sldId id="283" r:id="rId17"/>
    <p:sldId id="261" r:id="rId18"/>
    <p:sldId id="272" r:id="rId19"/>
    <p:sldId id="271" r:id="rId20"/>
    <p:sldId id="273" r:id="rId21"/>
    <p:sldId id="274" r:id="rId22"/>
    <p:sldId id="285" r:id="rId23"/>
    <p:sldId id="262" r:id="rId24"/>
    <p:sldId id="286" r:id="rId25"/>
    <p:sldId id="291" r:id="rId26"/>
    <p:sldId id="288" r:id="rId27"/>
    <p:sldId id="289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54C29-790C-4786-AFDD-391053A3B5FA}" type="doc">
      <dgm:prSet loTypeId="urn:microsoft.com/office/officeart/2005/8/layout/vProcess5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A86DA49-8803-4AC6-8530-B15F5C489F37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58E08B68-297B-49A4-8883-5F4AC474AE3B}" type="parTrans" cxnId="{1BBDF32D-BD1A-4605-83C3-A343575EB64E}">
      <dgm:prSet/>
      <dgm:spPr/>
      <dgm:t>
        <a:bodyPr/>
        <a:lstStyle/>
        <a:p>
          <a:endParaRPr lang="en-US"/>
        </a:p>
      </dgm:t>
    </dgm:pt>
    <dgm:pt modelId="{3006FFCE-2C3C-4631-B53E-2900B984E19F}" type="sibTrans" cxnId="{1BBDF32D-BD1A-4605-83C3-A343575EB64E}">
      <dgm:prSet/>
      <dgm:spPr/>
      <dgm:t>
        <a:bodyPr/>
        <a:lstStyle/>
        <a:p>
          <a:endParaRPr lang="en-US"/>
        </a:p>
      </dgm:t>
    </dgm:pt>
    <dgm:pt modelId="{69B2D7C7-6E42-44A3-9439-647B13F9EA5B}">
      <dgm:prSet phldrT="[Text]"/>
      <dgm:spPr/>
      <dgm:t>
        <a:bodyPr/>
        <a:lstStyle/>
        <a:p>
          <a:r>
            <a:rPr lang="en-US" dirty="0" smtClean="0"/>
            <a:t>Motivation</a:t>
          </a:r>
          <a:endParaRPr lang="en-US" dirty="0"/>
        </a:p>
      </dgm:t>
    </dgm:pt>
    <dgm:pt modelId="{9BDB84DE-7418-4407-977B-F54CE496F257}" type="parTrans" cxnId="{CD5DF56B-4C7C-429E-ACE1-06BE0A26A7E6}">
      <dgm:prSet/>
      <dgm:spPr/>
      <dgm:t>
        <a:bodyPr/>
        <a:lstStyle/>
        <a:p>
          <a:endParaRPr lang="en-US"/>
        </a:p>
      </dgm:t>
    </dgm:pt>
    <dgm:pt modelId="{0C5B2FC5-19F3-4EF7-8FC1-2E6368C53F17}" type="sibTrans" cxnId="{CD5DF56B-4C7C-429E-ACE1-06BE0A26A7E6}">
      <dgm:prSet/>
      <dgm:spPr/>
      <dgm:t>
        <a:bodyPr/>
        <a:lstStyle/>
        <a:p>
          <a:endParaRPr lang="en-US"/>
        </a:p>
      </dgm:t>
    </dgm:pt>
    <dgm:pt modelId="{2DA08F45-BA8D-498D-BEAB-2A0FC561A354}">
      <dgm:prSet phldrT="[Text]"/>
      <dgm:spPr/>
      <dgm:t>
        <a:bodyPr/>
        <a:lstStyle/>
        <a:p>
          <a:r>
            <a:rPr lang="en-US" dirty="0" smtClean="0"/>
            <a:t>The scheme</a:t>
          </a:r>
          <a:endParaRPr lang="en-US" dirty="0"/>
        </a:p>
      </dgm:t>
    </dgm:pt>
    <dgm:pt modelId="{DB5C3D0E-4663-4415-B6FB-A136430D523E}" type="parTrans" cxnId="{6081678D-E4BE-402C-B39D-8DEB263D6FBD}">
      <dgm:prSet/>
      <dgm:spPr/>
      <dgm:t>
        <a:bodyPr/>
        <a:lstStyle/>
        <a:p>
          <a:endParaRPr lang="en-US"/>
        </a:p>
      </dgm:t>
    </dgm:pt>
    <dgm:pt modelId="{CCB2D134-C9FD-4138-B66A-E51F5EFA9912}" type="sibTrans" cxnId="{6081678D-E4BE-402C-B39D-8DEB263D6FBD}">
      <dgm:prSet/>
      <dgm:spPr/>
      <dgm:t>
        <a:bodyPr/>
        <a:lstStyle/>
        <a:p>
          <a:endParaRPr lang="en-US"/>
        </a:p>
      </dgm:t>
    </dgm:pt>
    <dgm:pt modelId="{6699C7E6-F960-41C8-AF37-CFB04805F1E5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D6897031-997A-4DDD-B660-6CED5C617A31}" type="parTrans" cxnId="{84444497-84F2-4D6D-9229-FC96028211C3}">
      <dgm:prSet/>
      <dgm:spPr/>
      <dgm:t>
        <a:bodyPr/>
        <a:lstStyle/>
        <a:p>
          <a:endParaRPr lang="en-US"/>
        </a:p>
      </dgm:t>
    </dgm:pt>
    <dgm:pt modelId="{7145A5A9-322E-4E45-B494-1D3E9BD4E78A}" type="sibTrans" cxnId="{84444497-84F2-4D6D-9229-FC96028211C3}">
      <dgm:prSet/>
      <dgm:spPr/>
      <dgm:t>
        <a:bodyPr/>
        <a:lstStyle/>
        <a:p>
          <a:endParaRPr lang="en-US"/>
        </a:p>
      </dgm:t>
    </dgm:pt>
    <dgm:pt modelId="{22F1137B-E30A-4C51-8529-96A566891BDC}">
      <dgm:prSet phldrT="[Text]"/>
      <dgm:spPr/>
      <dgm:t>
        <a:bodyPr/>
        <a:lstStyle/>
        <a:p>
          <a:r>
            <a:rPr lang="en-US" dirty="0" smtClean="0"/>
            <a:t>Summary and future work</a:t>
          </a:r>
          <a:endParaRPr lang="en-US" dirty="0"/>
        </a:p>
      </dgm:t>
    </dgm:pt>
    <dgm:pt modelId="{26AEB97B-4833-4CF7-83BA-D10D1D917F33}" type="parTrans" cxnId="{0159F3B1-FC27-4272-BBC7-4867C9F4F9B9}">
      <dgm:prSet/>
      <dgm:spPr/>
      <dgm:t>
        <a:bodyPr/>
        <a:lstStyle/>
        <a:p>
          <a:endParaRPr lang="en-US"/>
        </a:p>
      </dgm:t>
    </dgm:pt>
    <dgm:pt modelId="{1B86F9A3-4B2B-4099-89FB-CA0A043AD511}" type="sibTrans" cxnId="{0159F3B1-FC27-4272-BBC7-4867C9F4F9B9}">
      <dgm:prSet/>
      <dgm:spPr/>
      <dgm:t>
        <a:bodyPr/>
        <a:lstStyle/>
        <a:p>
          <a:endParaRPr lang="en-US"/>
        </a:p>
      </dgm:t>
    </dgm:pt>
    <dgm:pt modelId="{719306EC-5AC7-408E-B0C3-FDD4B3F9D07D}" type="pres">
      <dgm:prSet presAssocID="{06654C29-790C-4786-AFDD-391053A3B5F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43186-42EA-49AE-9BD1-0A3B2A77699B}" type="pres">
      <dgm:prSet presAssocID="{06654C29-790C-4786-AFDD-391053A3B5FA}" presName="dummyMaxCanvas" presStyleCnt="0">
        <dgm:presLayoutVars/>
      </dgm:prSet>
      <dgm:spPr/>
    </dgm:pt>
    <dgm:pt modelId="{08BBA597-36DE-4FE0-AB5E-BE9CBF2E5E56}" type="pres">
      <dgm:prSet presAssocID="{06654C29-790C-4786-AFDD-391053A3B5F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20C79-8319-4044-A973-F72A0F932DAD}" type="pres">
      <dgm:prSet presAssocID="{06654C29-790C-4786-AFDD-391053A3B5F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AA73D-EB67-4FEB-9435-40997B3552C2}" type="pres">
      <dgm:prSet presAssocID="{06654C29-790C-4786-AFDD-391053A3B5F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9A685-73E0-4894-B402-57F54FEE8EC7}" type="pres">
      <dgm:prSet presAssocID="{06654C29-790C-4786-AFDD-391053A3B5F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DC1FE-857B-4301-AB79-94DBA1898A72}" type="pres">
      <dgm:prSet presAssocID="{06654C29-790C-4786-AFDD-391053A3B5F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53CB5-4EA1-486B-A790-B6081AB47F2D}" type="pres">
      <dgm:prSet presAssocID="{06654C29-790C-4786-AFDD-391053A3B5F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7B696-2ACE-43BA-9411-C99BE10658F6}" type="pres">
      <dgm:prSet presAssocID="{06654C29-790C-4786-AFDD-391053A3B5F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41399-9635-4F2C-9B10-9D73B3CE7771}" type="pres">
      <dgm:prSet presAssocID="{06654C29-790C-4786-AFDD-391053A3B5F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FA4BF-9F58-4873-8F25-BF7E83977242}" type="pres">
      <dgm:prSet presAssocID="{06654C29-790C-4786-AFDD-391053A3B5F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8A8EB-7645-4C0B-AAA1-FECB3F27C86C}" type="pres">
      <dgm:prSet presAssocID="{06654C29-790C-4786-AFDD-391053A3B5F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F870A-3E66-4143-9B7B-A6B00D9F56EA}" type="pres">
      <dgm:prSet presAssocID="{06654C29-790C-4786-AFDD-391053A3B5F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60234-2D3D-4F8C-A9B4-E5D1617AB05C}" type="pres">
      <dgm:prSet presAssocID="{06654C29-790C-4786-AFDD-391053A3B5F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36F0B-A184-4DCE-88E6-D3357C0AC824}" type="pres">
      <dgm:prSet presAssocID="{06654C29-790C-4786-AFDD-391053A3B5F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9B16C-6AE3-4C6A-A841-E3899090A0C2}" type="pres">
      <dgm:prSet presAssocID="{06654C29-790C-4786-AFDD-391053A3B5F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92BB4B-583E-429D-AF7C-699345083729}" type="presOf" srcId="{AA86DA49-8803-4AC6-8530-B15F5C489F37}" destId="{08BBA597-36DE-4FE0-AB5E-BE9CBF2E5E56}" srcOrd="0" destOrd="0" presId="urn:microsoft.com/office/officeart/2005/8/layout/vProcess5"/>
    <dgm:cxn modelId="{7AD9D53F-12AA-4A1C-A236-4A9FDA100927}" type="presOf" srcId="{06654C29-790C-4786-AFDD-391053A3B5FA}" destId="{719306EC-5AC7-408E-B0C3-FDD4B3F9D07D}" srcOrd="0" destOrd="0" presId="urn:microsoft.com/office/officeart/2005/8/layout/vProcess5"/>
    <dgm:cxn modelId="{84444497-84F2-4D6D-9229-FC96028211C3}" srcId="{06654C29-790C-4786-AFDD-391053A3B5FA}" destId="{6699C7E6-F960-41C8-AF37-CFB04805F1E5}" srcOrd="3" destOrd="0" parTransId="{D6897031-997A-4DDD-B660-6CED5C617A31}" sibTransId="{7145A5A9-322E-4E45-B494-1D3E9BD4E78A}"/>
    <dgm:cxn modelId="{F8AB33A1-4FC4-46B9-87A9-9EB03A54C1BA}" type="presOf" srcId="{2DA08F45-BA8D-498D-BEAB-2A0FC561A354}" destId="{99CAA73D-EB67-4FEB-9435-40997B3552C2}" srcOrd="0" destOrd="0" presId="urn:microsoft.com/office/officeart/2005/8/layout/vProcess5"/>
    <dgm:cxn modelId="{8E1EA390-B8D0-483D-AAD7-9DAB37CB6098}" type="presOf" srcId="{2DA08F45-BA8D-498D-BEAB-2A0FC561A354}" destId="{0F060234-2D3D-4F8C-A9B4-E5D1617AB05C}" srcOrd="1" destOrd="0" presId="urn:microsoft.com/office/officeart/2005/8/layout/vProcess5"/>
    <dgm:cxn modelId="{1BBDF32D-BD1A-4605-83C3-A343575EB64E}" srcId="{06654C29-790C-4786-AFDD-391053A3B5FA}" destId="{AA86DA49-8803-4AC6-8530-B15F5C489F37}" srcOrd="0" destOrd="0" parTransId="{58E08B68-297B-49A4-8883-5F4AC474AE3B}" sibTransId="{3006FFCE-2C3C-4631-B53E-2900B984E19F}"/>
    <dgm:cxn modelId="{70CED37B-A22F-4116-B846-FDB43DF16110}" type="presOf" srcId="{22F1137B-E30A-4C51-8529-96A566891BDC}" destId="{43BDC1FE-857B-4301-AB79-94DBA1898A72}" srcOrd="0" destOrd="0" presId="urn:microsoft.com/office/officeart/2005/8/layout/vProcess5"/>
    <dgm:cxn modelId="{5A17A9D0-FC80-4F1F-9658-4BF326376C13}" type="presOf" srcId="{6699C7E6-F960-41C8-AF37-CFB04805F1E5}" destId="{6D49A685-73E0-4894-B402-57F54FEE8EC7}" srcOrd="0" destOrd="0" presId="urn:microsoft.com/office/officeart/2005/8/layout/vProcess5"/>
    <dgm:cxn modelId="{1AAEF641-1CE4-4E9E-91FE-0042633AB8C5}" type="presOf" srcId="{69B2D7C7-6E42-44A3-9439-647B13F9EA5B}" destId="{72820C79-8319-4044-A973-F72A0F932DAD}" srcOrd="0" destOrd="0" presId="urn:microsoft.com/office/officeart/2005/8/layout/vProcess5"/>
    <dgm:cxn modelId="{4060B2A2-E0B1-4E47-8818-570FB7A0C02B}" type="presOf" srcId="{0C5B2FC5-19F3-4EF7-8FC1-2E6368C53F17}" destId="{7AA7B696-2ACE-43BA-9411-C99BE10658F6}" srcOrd="0" destOrd="0" presId="urn:microsoft.com/office/officeart/2005/8/layout/vProcess5"/>
    <dgm:cxn modelId="{CD5DF56B-4C7C-429E-ACE1-06BE0A26A7E6}" srcId="{06654C29-790C-4786-AFDD-391053A3B5FA}" destId="{69B2D7C7-6E42-44A3-9439-647B13F9EA5B}" srcOrd="1" destOrd="0" parTransId="{9BDB84DE-7418-4407-977B-F54CE496F257}" sibTransId="{0C5B2FC5-19F3-4EF7-8FC1-2E6368C53F17}"/>
    <dgm:cxn modelId="{6081678D-E4BE-402C-B39D-8DEB263D6FBD}" srcId="{06654C29-790C-4786-AFDD-391053A3B5FA}" destId="{2DA08F45-BA8D-498D-BEAB-2A0FC561A354}" srcOrd="2" destOrd="0" parTransId="{DB5C3D0E-4663-4415-B6FB-A136430D523E}" sibTransId="{CCB2D134-C9FD-4138-B66A-E51F5EFA9912}"/>
    <dgm:cxn modelId="{872D8A01-6A59-4B5E-BA68-753E2E3244FD}" type="presOf" srcId="{69B2D7C7-6E42-44A3-9439-647B13F9EA5B}" destId="{B07F870A-3E66-4143-9B7B-A6B00D9F56EA}" srcOrd="1" destOrd="0" presId="urn:microsoft.com/office/officeart/2005/8/layout/vProcess5"/>
    <dgm:cxn modelId="{E28B610D-8BB1-4C8F-8599-31B69157A627}" type="presOf" srcId="{CCB2D134-C9FD-4138-B66A-E51F5EFA9912}" destId="{76C41399-9635-4F2C-9B10-9D73B3CE7771}" srcOrd="0" destOrd="0" presId="urn:microsoft.com/office/officeart/2005/8/layout/vProcess5"/>
    <dgm:cxn modelId="{BCF8210C-59F7-4096-900B-392621837949}" type="presOf" srcId="{6699C7E6-F960-41C8-AF37-CFB04805F1E5}" destId="{85E36F0B-A184-4DCE-88E6-D3357C0AC824}" srcOrd="1" destOrd="0" presId="urn:microsoft.com/office/officeart/2005/8/layout/vProcess5"/>
    <dgm:cxn modelId="{72C91591-AE73-4310-B949-FA4549F0673A}" type="presOf" srcId="{AA86DA49-8803-4AC6-8530-B15F5C489F37}" destId="{ED58A8EB-7645-4C0B-AAA1-FECB3F27C86C}" srcOrd="1" destOrd="0" presId="urn:microsoft.com/office/officeart/2005/8/layout/vProcess5"/>
    <dgm:cxn modelId="{867F4259-E334-4D25-B5C6-3C08B5272B5A}" type="presOf" srcId="{3006FFCE-2C3C-4631-B53E-2900B984E19F}" destId="{19253CB5-4EA1-486B-A790-B6081AB47F2D}" srcOrd="0" destOrd="0" presId="urn:microsoft.com/office/officeart/2005/8/layout/vProcess5"/>
    <dgm:cxn modelId="{0159F3B1-FC27-4272-BBC7-4867C9F4F9B9}" srcId="{06654C29-790C-4786-AFDD-391053A3B5FA}" destId="{22F1137B-E30A-4C51-8529-96A566891BDC}" srcOrd="4" destOrd="0" parTransId="{26AEB97B-4833-4CF7-83BA-D10D1D917F33}" sibTransId="{1B86F9A3-4B2B-4099-89FB-CA0A043AD511}"/>
    <dgm:cxn modelId="{4286C1CB-B919-47E2-9DDA-0D6CE84AC216}" type="presOf" srcId="{7145A5A9-322E-4E45-B494-1D3E9BD4E78A}" destId="{2CBFA4BF-9F58-4873-8F25-BF7E83977242}" srcOrd="0" destOrd="0" presId="urn:microsoft.com/office/officeart/2005/8/layout/vProcess5"/>
    <dgm:cxn modelId="{B69CBF33-F46A-4227-9CFF-F99B0A60E607}" type="presOf" srcId="{22F1137B-E30A-4C51-8529-96A566891BDC}" destId="{31F9B16C-6AE3-4C6A-A841-E3899090A0C2}" srcOrd="1" destOrd="0" presId="urn:microsoft.com/office/officeart/2005/8/layout/vProcess5"/>
    <dgm:cxn modelId="{2D835120-FFF8-4686-A84C-956AEA20FB54}" type="presParOf" srcId="{719306EC-5AC7-408E-B0C3-FDD4B3F9D07D}" destId="{21643186-42EA-49AE-9BD1-0A3B2A77699B}" srcOrd="0" destOrd="0" presId="urn:microsoft.com/office/officeart/2005/8/layout/vProcess5"/>
    <dgm:cxn modelId="{E30DAB9C-2DD1-4CC8-BCAB-A19B2983E357}" type="presParOf" srcId="{719306EC-5AC7-408E-B0C3-FDD4B3F9D07D}" destId="{08BBA597-36DE-4FE0-AB5E-BE9CBF2E5E56}" srcOrd="1" destOrd="0" presId="urn:microsoft.com/office/officeart/2005/8/layout/vProcess5"/>
    <dgm:cxn modelId="{C3CB6AE3-66BE-4FB4-AB4F-9B3B266B3B00}" type="presParOf" srcId="{719306EC-5AC7-408E-B0C3-FDD4B3F9D07D}" destId="{72820C79-8319-4044-A973-F72A0F932DAD}" srcOrd="2" destOrd="0" presId="urn:microsoft.com/office/officeart/2005/8/layout/vProcess5"/>
    <dgm:cxn modelId="{BC381993-1961-4AF1-A8EE-58268724BAB8}" type="presParOf" srcId="{719306EC-5AC7-408E-B0C3-FDD4B3F9D07D}" destId="{99CAA73D-EB67-4FEB-9435-40997B3552C2}" srcOrd="3" destOrd="0" presId="urn:microsoft.com/office/officeart/2005/8/layout/vProcess5"/>
    <dgm:cxn modelId="{B2EB01C9-D3B3-43C5-B6D2-9C9EF3ABF971}" type="presParOf" srcId="{719306EC-5AC7-408E-B0C3-FDD4B3F9D07D}" destId="{6D49A685-73E0-4894-B402-57F54FEE8EC7}" srcOrd="4" destOrd="0" presId="urn:microsoft.com/office/officeart/2005/8/layout/vProcess5"/>
    <dgm:cxn modelId="{CBE037AA-434A-4CD2-9468-F70B130E896B}" type="presParOf" srcId="{719306EC-5AC7-408E-B0C3-FDD4B3F9D07D}" destId="{43BDC1FE-857B-4301-AB79-94DBA1898A72}" srcOrd="5" destOrd="0" presId="urn:microsoft.com/office/officeart/2005/8/layout/vProcess5"/>
    <dgm:cxn modelId="{D8D82160-964B-4E56-8C95-F3F56790C441}" type="presParOf" srcId="{719306EC-5AC7-408E-B0C3-FDD4B3F9D07D}" destId="{19253CB5-4EA1-486B-A790-B6081AB47F2D}" srcOrd="6" destOrd="0" presId="urn:microsoft.com/office/officeart/2005/8/layout/vProcess5"/>
    <dgm:cxn modelId="{BCECD99A-3081-4B8B-9D36-7E343091A9F6}" type="presParOf" srcId="{719306EC-5AC7-408E-B0C3-FDD4B3F9D07D}" destId="{7AA7B696-2ACE-43BA-9411-C99BE10658F6}" srcOrd="7" destOrd="0" presId="urn:microsoft.com/office/officeart/2005/8/layout/vProcess5"/>
    <dgm:cxn modelId="{D0093CD8-5C20-483B-BC08-CE25BF5FB173}" type="presParOf" srcId="{719306EC-5AC7-408E-B0C3-FDD4B3F9D07D}" destId="{76C41399-9635-4F2C-9B10-9D73B3CE7771}" srcOrd="8" destOrd="0" presId="urn:microsoft.com/office/officeart/2005/8/layout/vProcess5"/>
    <dgm:cxn modelId="{C41EC01E-E07D-47FC-A1FA-ADC09892A0F1}" type="presParOf" srcId="{719306EC-5AC7-408E-B0C3-FDD4B3F9D07D}" destId="{2CBFA4BF-9F58-4873-8F25-BF7E83977242}" srcOrd="9" destOrd="0" presId="urn:microsoft.com/office/officeart/2005/8/layout/vProcess5"/>
    <dgm:cxn modelId="{D9F6D811-900E-4A1E-8FB7-782C1C43F8DA}" type="presParOf" srcId="{719306EC-5AC7-408E-B0C3-FDD4B3F9D07D}" destId="{ED58A8EB-7645-4C0B-AAA1-FECB3F27C86C}" srcOrd="10" destOrd="0" presId="urn:microsoft.com/office/officeart/2005/8/layout/vProcess5"/>
    <dgm:cxn modelId="{F1AD2FC6-8427-4376-9462-AA382484CC6A}" type="presParOf" srcId="{719306EC-5AC7-408E-B0C3-FDD4B3F9D07D}" destId="{B07F870A-3E66-4143-9B7B-A6B00D9F56EA}" srcOrd="11" destOrd="0" presId="urn:microsoft.com/office/officeart/2005/8/layout/vProcess5"/>
    <dgm:cxn modelId="{CEAC5A58-E7A2-425D-B0FB-F13B86E7EAF8}" type="presParOf" srcId="{719306EC-5AC7-408E-B0C3-FDD4B3F9D07D}" destId="{0F060234-2D3D-4F8C-A9B4-E5D1617AB05C}" srcOrd="12" destOrd="0" presId="urn:microsoft.com/office/officeart/2005/8/layout/vProcess5"/>
    <dgm:cxn modelId="{10D1A71D-0C41-4C6C-818F-786D03B66643}" type="presParOf" srcId="{719306EC-5AC7-408E-B0C3-FDD4B3F9D07D}" destId="{85E36F0B-A184-4DCE-88E6-D3357C0AC824}" srcOrd="13" destOrd="0" presId="urn:microsoft.com/office/officeart/2005/8/layout/vProcess5"/>
    <dgm:cxn modelId="{34F3123F-0A2E-48CC-A299-B558B9021ED8}" type="presParOf" srcId="{719306EC-5AC7-408E-B0C3-FDD4B3F9D07D}" destId="{31F9B16C-6AE3-4C6A-A841-E3899090A0C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C9F63F-02DA-4019-84BD-62DD224F06D2}" type="doc">
      <dgm:prSet loTypeId="urn:microsoft.com/office/officeart/2005/8/layout/vList5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8BDF942-1AB9-4E47-93ED-DC03347C7A27}">
      <dgm:prSet phldrT="[Text]"/>
      <dgm:spPr/>
      <dgm:t>
        <a:bodyPr/>
        <a:lstStyle/>
        <a:p>
          <a:r>
            <a:rPr lang="en-US" smtClean="0"/>
            <a:t>Initialization </a:t>
          </a:r>
          <a:endParaRPr lang="en-US"/>
        </a:p>
      </dgm:t>
    </dgm:pt>
    <dgm:pt modelId="{28F9500C-3F40-4D26-834D-2E364A464F33}" type="parTrans" cxnId="{D2C9500D-0288-41D0-A5DD-4329D5F04FB9}">
      <dgm:prSet/>
      <dgm:spPr/>
      <dgm:t>
        <a:bodyPr/>
        <a:lstStyle/>
        <a:p>
          <a:endParaRPr lang="en-US"/>
        </a:p>
      </dgm:t>
    </dgm:pt>
    <dgm:pt modelId="{24F977A7-9BB4-4E16-B44C-F43251C85B7D}" type="sibTrans" cxnId="{D2C9500D-0288-41D0-A5DD-4329D5F04FB9}">
      <dgm:prSet/>
      <dgm:spPr/>
      <dgm:t>
        <a:bodyPr/>
        <a:lstStyle/>
        <a:p>
          <a:endParaRPr lang="en-US"/>
        </a:p>
      </dgm:t>
    </dgm:pt>
    <dgm:pt modelId="{6E9EC2E0-072D-456B-9DD1-C8332B1A8955}">
      <dgm:prSet/>
      <dgm:spPr/>
      <dgm:t>
        <a:bodyPr/>
        <a:lstStyle/>
        <a:p>
          <a:r>
            <a:rPr lang="en-US" dirty="0" smtClean="0"/>
            <a:t>Randomly distribute N representative particles with uniform density</a:t>
          </a:r>
        </a:p>
      </dgm:t>
    </dgm:pt>
    <dgm:pt modelId="{F19DF14D-7197-4FF9-AFAE-D870A99C7E64}" type="parTrans" cxnId="{1F5EB6BF-8036-4B2D-A2EF-8CF4E672D138}">
      <dgm:prSet/>
      <dgm:spPr/>
      <dgm:t>
        <a:bodyPr/>
        <a:lstStyle/>
        <a:p>
          <a:endParaRPr lang="en-US"/>
        </a:p>
      </dgm:t>
    </dgm:pt>
    <dgm:pt modelId="{7D3C0917-EB86-48A6-B320-887AA110782B}" type="sibTrans" cxnId="{1F5EB6BF-8036-4B2D-A2EF-8CF4E672D138}">
      <dgm:prSet/>
      <dgm:spPr/>
      <dgm:t>
        <a:bodyPr/>
        <a:lstStyle/>
        <a:p>
          <a:endParaRPr lang="en-US"/>
        </a:p>
      </dgm:t>
    </dgm:pt>
    <dgm:pt modelId="{6544C453-E378-4959-95E3-387C464279A3}">
      <dgm:prSet/>
      <dgm:spPr/>
      <dgm:t>
        <a:bodyPr/>
        <a:lstStyle/>
        <a:p>
          <a:r>
            <a:rPr lang="en-US" dirty="0" smtClean="0"/>
            <a:t>Advection</a:t>
          </a:r>
        </a:p>
      </dgm:t>
    </dgm:pt>
    <dgm:pt modelId="{4E89C0BF-D4C2-4406-93C7-5680B088968D}" type="parTrans" cxnId="{9ADC1688-32A4-4F8D-B8BC-006E2E95D265}">
      <dgm:prSet/>
      <dgm:spPr/>
      <dgm:t>
        <a:bodyPr/>
        <a:lstStyle/>
        <a:p>
          <a:endParaRPr lang="en-US"/>
        </a:p>
      </dgm:t>
    </dgm:pt>
    <dgm:pt modelId="{0A8114F4-BBAB-49E1-8591-6BC322E8A5F5}" type="sibTrans" cxnId="{9ADC1688-32A4-4F8D-B8BC-006E2E95D265}">
      <dgm:prSet/>
      <dgm:spPr/>
      <dgm:t>
        <a:bodyPr/>
        <a:lstStyle/>
        <a:p>
          <a:endParaRPr lang="en-US"/>
        </a:p>
      </dgm:t>
    </dgm:pt>
    <dgm:pt modelId="{5739B8F9-0649-42D8-91D2-8A6BA8F1B1D5}">
      <dgm:prSet/>
      <dgm:spPr/>
      <dgm:t>
        <a:bodyPr/>
        <a:lstStyle/>
        <a:p>
          <a:r>
            <a:rPr lang="en-US" dirty="0" smtClean="0"/>
            <a:t>Compute new particle locations</a:t>
          </a:r>
        </a:p>
      </dgm:t>
    </dgm:pt>
    <dgm:pt modelId="{A4D164C6-B71D-4A79-AA48-2AAF2FEE9901}" type="parTrans" cxnId="{D53E0724-AFD5-453A-8B33-B5C77402FD86}">
      <dgm:prSet/>
      <dgm:spPr/>
      <dgm:t>
        <a:bodyPr/>
        <a:lstStyle/>
        <a:p>
          <a:endParaRPr lang="en-US"/>
        </a:p>
      </dgm:t>
    </dgm:pt>
    <dgm:pt modelId="{B6B54563-FFEE-4DDC-827C-F6D353DB943F}" type="sibTrans" cxnId="{D53E0724-AFD5-453A-8B33-B5C77402FD86}">
      <dgm:prSet/>
      <dgm:spPr/>
      <dgm:t>
        <a:bodyPr/>
        <a:lstStyle/>
        <a:p>
          <a:endParaRPr lang="en-US"/>
        </a:p>
      </dgm:t>
    </dgm:pt>
    <dgm:pt modelId="{E448C40A-1982-4F1C-B521-FDB136607932}">
      <dgm:prSet/>
      <dgm:spPr/>
      <dgm:t>
        <a:bodyPr/>
        <a:lstStyle/>
        <a:p>
          <a:r>
            <a:rPr lang="en-US" dirty="0" smtClean="0"/>
            <a:t>Handle particles crossing the boundary</a:t>
          </a:r>
        </a:p>
      </dgm:t>
    </dgm:pt>
    <dgm:pt modelId="{61F9637C-AF6B-4137-906C-CF15D80C2816}" type="parTrans" cxnId="{06D448C3-2548-430A-8C15-9E20D540FD56}">
      <dgm:prSet/>
      <dgm:spPr/>
      <dgm:t>
        <a:bodyPr/>
        <a:lstStyle/>
        <a:p>
          <a:endParaRPr lang="en-US"/>
        </a:p>
      </dgm:t>
    </dgm:pt>
    <dgm:pt modelId="{2A1DF8EF-D207-4F3C-BE55-06DA5478F75A}" type="sibTrans" cxnId="{06D448C3-2548-430A-8C15-9E20D540FD56}">
      <dgm:prSet/>
      <dgm:spPr/>
      <dgm:t>
        <a:bodyPr/>
        <a:lstStyle/>
        <a:p>
          <a:endParaRPr lang="en-US"/>
        </a:p>
      </dgm:t>
    </dgm:pt>
    <dgm:pt modelId="{D1BCC7F8-4B5B-4AD8-A0BD-83CAFFA932B4}">
      <dgm:prSet/>
      <dgm:spPr/>
      <dgm:t>
        <a:bodyPr/>
        <a:lstStyle/>
        <a:p>
          <a:r>
            <a:rPr lang="en-US" dirty="0" smtClean="0"/>
            <a:t>Collision</a:t>
          </a:r>
        </a:p>
      </dgm:t>
    </dgm:pt>
    <dgm:pt modelId="{285A1825-6D8F-4F61-B01C-C717C8BA30DB}" type="parTrans" cxnId="{CF0C5515-9C41-46F9-ADA6-FD564EC656CA}">
      <dgm:prSet/>
      <dgm:spPr/>
      <dgm:t>
        <a:bodyPr/>
        <a:lstStyle/>
        <a:p>
          <a:endParaRPr lang="en-US"/>
        </a:p>
      </dgm:t>
    </dgm:pt>
    <dgm:pt modelId="{04379ADC-8B1C-4C4C-B67D-58E9802D4E96}" type="sibTrans" cxnId="{CF0C5515-9C41-46F9-ADA6-FD564EC656CA}">
      <dgm:prSet/>
      <dgm:spPr/>
      <dgm:t>
        <a:bodyPr/>
        <a:lstStyle/>
        <a:p>
          <a:endParaRPr lang="en-US"/>
        </a:p>
      </dgm:t>
    </dgm:pt>
    <dgm:pt modelId="{1925B745-ECC8-4C41-B92C-08E535B78424}">
      <dgm:prSet/>
      <dgm:spPr/>
      <dgm:t>
        <a:bodyPr/>
        <a:lstStyle/>
        <a:p>
          <a:r>
            <a:rPr lang="en-US" dirty="0" smtClean="0"/>
            <a:t>Rules based on kinetic theory</a:t>
          </a:r>
        </a:p>
      </dgm:t>
    </dgm:pt>
    <dgm:pt modelId="{22D10D2A-3AA4-427D-AB67-A766C4601D90}" type="parTrans" cxnId="{57505F1D-DD4D-4167-BC18-7A2CEFA08B57}">
      <dgm:prSet/>
      <dgm:spPr/>
      <dgm:t>
        <a:bodyPr/>
        <a:lstStyle/>
        <a:p>
          <a:endParaRPr lang="en-US"/>
        </a:p>
      </dgm:t>
    </dgm:pt>
    <dgm:pt modelId="{5593B7AA-B0C1-4505-B92E-642D7B8D578B}" type="sibTrans" cxnId="{57505F1D-DD4D-4167-BC18-7A2CEFA08B57}">
      <dgm:prSet/>
      <dgm:spPr/>
      <dgm:t>
        <a:bodyPr/>
        <a:lstStyle/>
        <a:p>
          <a:endParaRPr lang="en-US"/>
        </a:p>
      </dgm:t>
    </dgm:pt>
    <dgm:pt modelId="{28836554-097D-41E2-B3FC-B11EF55312C1}">
      <dgm:prSet/>
      <dgm:spPr/>
      <dgm:t>
        <a:bodyPr/>
        <a:lstStyle/>
        <a:p>
          <a:r>
            <a:rPr lang="en-US" dirty="0" smtClean="0"/>
            <a:t>Average cell properties</a:t>
          </a:r>
        </a:p>
      </dgm:t>
    </dgm:pt>
    <dgm:pt modelId="{A1535C8F-A24B-4302-8FFD-6AF30B90AA69}" type="parTrans" cxnId="{74444AEB-E985-43FB-8651-E77BCE7AC696}">
      <dgm:prSet/>
      <dgm:spPr/>
      <dgm:t>
        <a:bodyPr/>
        <a:lstStyle/>
        <a:p>
          <a:endParaRPr lang="en-US"/>
        </a:p>
      </dgm:t>
    </dgm:pt>
    <dgm:pt modelId="{5DFA43B5-DA2B-4AE9-B818-81FC916FDAE4}" type="sibTrans" cxnId="{74444AEB-E985-43FB-8651-E77BCE7AC696}">
      <dgm:prSet/>
      <dgm:spPr/>
      <dgm:t>
        <a:bodyPr/>
        <a:lstStyle/>
        <a:p>
          <a:endParaRPr lang="en-US"/>
        </a:p>
      </dgm:t>
    </dgm:pt>
    <dgm:pt modelId="{81A71643-F12B-424C-AAEA-04B71E5FBEE1}">
      <dgm:prSet/>
      <dgm:spPr/>
      <dgm:t>
        <a:bodyPr/>
        <a:lstStyle/>
        <a:p>
          <a:r>
            <a:rPr lang="en-US" dirty="0" smtClean="0"/>
            <a:t>Summation over all particles</a:t>
          </a:r>
        </a:p>
      </dgm:t>
    </dgm:pt>
    <dgm:pt modelId="{76495215-6626-4881-ABD6-4D51E468CEEB}" type="parTrans" cxnId="{0871C5FF-3B7F-46CB-8E83-80D22E576AF9}">
      <dgm:prSet/>
      <dgm:spPr/>
      <dgm:t>
        <a:bodyPr/>
        <a:lstStyle/>
        <a:p>
          <a:endParaRPr lang="en-US"/>
        </a:p>
      </dgm:t>
    </dgm:pt>
    <dgm:pt modelId="{431E819C-6DE8-4712-BF4F-679DA85D4C33}" type="sibTrans" cxnId="{0871C5FF-3B7F-46CB-8E83-80D22E576AF9}">
      <dgm:prSet/>
      <dgm:spPr/>
      <dgm:t>
        <a:bodyPr/>
        <a:lstStyle/>
        <a:p>
          <a:endParaRPr lang="en-US"/>
        </a:p>
      </dgm:t>
    </dgm:pt>
    <dgm:pt modelId="{F278FAB3-6E68-402E-82CD-6936FE710A17}" type="pres">
      <dgm:prSet presAssocID="{5BC9F63F-02DA-4019-84BD-62DD224F06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BDE352-151D-483C-BA4C-B98DD8DA632E}" type="pres">
      <dgm:prSet presAssocID="{D8BDF942-1AB9-4E47-93ED-DC03347C7A27}" presName="linNode" presStyleCnt="0"/>
      <dgm:spPr/>
    </dgm:pt>
    <dgm:pt modelId="{39421069-8B31-4957-9015-B7E2B7199D7C}" type="pres">
      <dgm:prSet presAssocID="{D8BDF942-1AB9-4E47-93ED-DC03347C7A2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54987-D0EF-4BFE-A8F6-BB2FB6F45586}" type="pres">
      <dgm:prSet presAssocID="{D8BDF942-1AB9-4E47-93ED-DC03347C7A2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8BA99-47A9-4E2D-8CEB-64D05AC79F11}" type="pres">
      <dgm:prSet presAssocID="{24F977A7-9BB4-4E16-B44C-F43251C85B7D}" presName="sp" presStyleCnt="0"/>
      <dgm:spPr/>
    </dgm:pt>
    <dgm:pt modelId="{85B74F23-E650-422A-8596-42230FC4A15A}" type="pres">
      <dgm:prSet presAssocID="{6544C453-E378-4959-95E3-387C464279A3}" presName="linNode" presStyleCnt="0"/>
      <dgm:spPr/>
    </dgm:pt>
    <dgm:pt modelId="{4207B019-9812-435D-A6DE-4D89806E6A00}" type="pres">
      <dgm:prSet presAssocID="{6544C453-E378-4959-95E3-387C464279A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6022-7CBE-420F-B91F-B8F2C836A169}" type="pres">
      <dgm:prSet presAssocID="{6544C453-E378-4959-95E3-387C464279A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37EC3-9837-47A2-A62E-5DEE1BB4C186}" type="pres">
      <dgm:prSet presAssocID="{0A8114F4-BBAB-49E1-8591-6BC322E8A5F5}" presName="sp" presStyleCnt="0"/>
      <dgm:spPr/>
    </dgm:pt>
    <dgm:pt modelId="{9CAF79FB-CF89-4CBD-ADD0-74E645546391}" type="pres">
      <dgm:prSet presAssocID="{D1BCC7F8-4B5B-4AD8-A0BD-83CAFFA932B4}" presName="linNode" presStyleCnt="0"/>
      <dgm:spPr/>
    </dgm:pt>
    <dgm:pt modelId="{1023908F-E606-40CB-AE88-62C1C8BA780A}" type="pres">
      <dgm:prSet presAssocID="{D1BCC7F8-4B5B-4AD8-A0BD-83CAFFA932B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A0233-F93F-4AD4-93FF-CF27BFDF0A28}" type="pres">
      <dgm:prSet presAssocID="{D1BCC7F8-4B5B-4AD8-A0BD-83CAFFA932B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AB31D-CBB0-40A7-9A4A-A3ED61CA8320}" type="pres">
      <dgm:prSet presAssocID="{04379ADC-8B1C-4C4C-B67D-58E9802D4E96}" presName="sp" presStyleCnt="0"/>
      <dgm:spPr/>
    </dgm:pt>
    <dgm:pt modelId="{D3E71F2C-1AD0-4F53-A4D8-49E732DB66BC}" type="pres">
      <dgm:prSet presAssocID="{28836554-097D-41E2-B3FC-B11EF55312C1}" presName="linNode" presStyleCnt="0"/>
      <dgm:spPr/>
    </dgm:pt>
    <dgm:pt modelId="{41BB92C7-0A6E-4DD2-A5BF-2EE94D5BC1A5}" type="pres">
      <dgm:prSet presAssocID="{28836554-097D-41E2-B3FC-B11EF55312C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C40BA-5255-46BB-8B9A-8B0E098DC03F}" type="pres">
      <dgm:prSet presAssocID="{28836554-097D-41E2-B3FC-B11EF55312C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9D36DD-2FAD-4D45-8E01-10B561993F8E}" type="presOf" srcId="{E448C40A-1982-4F1C-B521-FDB136607932}" destId="{57576022-7CBE-420F-B91F-B8F2C836A169}" srcOrd="0" destOrd="1" presId="urn:microsoft.com/office/officeart/2005/8/layout/vList5"/>
    <dgm:cxn modelId="{CF0C5515-9C41-46F9-ADA6-FD564EC656CA}" srcId="{5BC9F63F-02DA-4019-84BD-62DD224F06D2}" destId="{D1BCC7F8-4B5B-4AD8-A0BD-83CAFFA932B4}" srcOrd="2" destOrd="0" parTransId="{285A1825-6D8F-4F61-B01C-C717C8BA30DB}" sibTransId="{04379ADC-8B1C-4C4C-B67D-58E9802D4E96}"/>
    <dgm:cxn modelId="{47845480-6EDD-4722-84EF-6C222E832391}" type="presOf" srcId="{6E9EC2E0-072D-456B-9DD1-C8332B1A8955}" destId="{10554987-D0EF-4BFE-A8F6-BB2FB6F45586}" srcOrd="0" destOrd="0" presId="urn:microsoft.com/office/officeart/2005/8/layout/vList5"/>
    <dgm:cxn modelId="{7F55BECB-3E5E-44D2-9D8B-CA22B081BE67}" type="presOf" srcId="{5739B8F9-0649-42D8-91D2-8A6BA8F1B1D5}" destId="{57576022-7CBE-420F-B91F-B8F2C836A169}" srcOrd="0" destOrd="0" presId="urn:microsoft.com/office/officeart/2005/8/layout/vList5"/>
    <dgm:cxn modelId="{D2C9500D-0288-41D0-A5DD-4329D5F04FB9}" srcId="{5BC9F63F-02DA-4019-84BD-62DD224F06D2}" destId="{D8BDF942-1AB9-4E47-93ED-DC03347C7A27}" srcOrd="0" destOrd="0" parTransId="{28F9500C-3F40-4D26-834D-2E364A464F33}" sibTransId="{24F977A7-9BB4-4E16-B44C-F43251C85B7D}"/>
    <dgm:cxn modelId="{91723C92-F42E-4596-8B4F-10A46393339B}" type="presOf" srcId="{28836554-097D-41E2-B3FC-B11EF55312C1}" destId="{41BB92C7-0A6E-4DD2-A5BF-2EE94D5BC1A5}" srcOrd="0" destOrd="0" presId="urn:microsoft.com/office/officeart/2005/8/layout/vList5"/>
    <dgm:cxn modelId="{C1C0E65B-AEC7-4677-B485-F4F41007B686}" type="presOf" srcId="{5BC9F63F-02DA-4019-84BD-62DD224F06D2}" destId="{F278FAB3-6E68-402E-82CD-6936FE710A17}" srcOrd="0" destOrd="0" presId="urn:microsoft.com/office/officeart/2005/8/layout/vList5"/>
    <dgm:cxn modelId="{64DD00ED-2424-4160-980D-BB7745B034E0}" type="presOf" srcId="{6544C453-E378-4959-95E3-387C464279A3}" destId="{4207B019-9812-435D-A6DE-4D89806E6A00}" srcOrd="0" destOrd="0" presId="urn:microsoft.com/office/officeart/2005/8/layout/vList5"/>
    <dgm:cxn modelId="{90DE33D7-308D-457E-821C-5060AE672341}" type="presOf" srcId="{D1BCC7F8-4B5B-4AD8-A0BD-83CAFFA932B4}" destId="{1023908F-E606-40CB-AE88-62C1C8BA780A}" srcOrd="0" destOrd="0" presId="urn:microsoft.com/office/officeart/2005/8/layout/vList5"/>
    <dgm:cxn modelId="{57505F1D-DD4D-4167-BC18-7A2CEFA08B57}" srcId="{D1BCC7F8-4B5B-4AD8-A0BD-83CAFFA932B4}" destId="{1925B745-ECC8-4C41-B92C-08E535B78424}" srcOrd="0" destOrd="0" parTransId="{22D10D2A-3AA4-427D-AB67-A766C4601D90}" sibTransId="{5593B7AA-B0C1-4505-B92E-642D7B8D578B}"/>
    <dgm:cxn modelId="{D53E0724-AFD5-453A-8B33-B5C77402FD86}" srcId="{6544C453-E378-4959-95E3-387C464279A3}" destId="{5739B8F9-0649-42D8-91D2-8A6BA8F1B1D5}" srcOrd="0" destOrd="0" parTransId="{A4D164C6-B71D-4A79-AA48-2AAF2FEE9901}" sibTransId="{B6B54563-FFEE-4DDC-827C-F6D353DB943F}"/>
    <dgm:cxn modelId="{74444AEB-E985-43FB-8651-E77BCE7AC696}" srcId="{5BC9F63F-02DA-4019-84BD-62DD224F06D2}" destId="{28836554-097D-41E2-B3FC-B11EF55312C1}" srcOrd="3" destOrd="0" parTransId="{A1535C8F-A24B-4302-8FFD-6AF30B90AA69}" sibTransId="{5DFA43B5-DA2B-4AE9-B818-81FC916FDAE4}"/>
    <dgm:cxn modelId="{06D448C3-2548-430A-8C15-9E20D540FD56}" srcId="{6544C453-E378-4959-95E3-387C464279A3}" destId="{E448C40A-1982-4F1C-B521-FDB136607932}" srcOrd="1" destOrd="0" parTransId="{61F9637C-AF6B-4137-906C-CF15D80C2816}" sibTransId="{2A1DF8EF-D207-4F3C-BE55-06DA5478F75A}"/>
    <dgm:cxn modelId="{0871C5FF-3B7F-46CB-8E83-80D22E576AF9}" srcId="{28836554-097D-41E2-B3FC-B11EF55312C1}" destId="{81A71643-F12B-424C-AAEA-04B71E5FBEE1}" srcOrd="0" destOrd="0" parTransId="{76495215-6626-4881-ABD6-4D51E468CEEB}" sibTransId="{431E819C-6DE8-4712-BF4F-679DA85D4C33}"/>
    <dgm:cxn modelId="{6F923E77-D5B2-4B69-842E-FC4C50A04AA5}" type="presOf" srcId="{D8BDF942-1AB9-4E47-93ED-DC03347C7A27}" destId="{39421069-8B31-4957-9015-B7E2B7199D7C}" srcOrd="0" destOrd="0" presId="urn:microsoft.com/office/officeart/2005/8/layout/vList5"/>
    <dgm:cxn modelId="{A3B80333-ECD0-4AAF-8222-7B17A4F251D7}" type="presOf" srcId="{1925B745-ECC8-4C41-B92C-08E535B78424}" destId="{CC2A0233-F93F-4AD4-93FF-CF27BFDF0A28}" srcOrd="0" destOrd="0" presId="urn:microsoft.com/office/officeart/2005/8/layout/vList5"/>
    <dgm:cxn modelId="{7A61A4DD-FFF1-4AF3-BD32-411C63544905}" type="presOf" srcId="{81A71643-F12B-424C-AAEA-04B71E5FBEE1}" destId="{0E6C40BA-5255-46BB-8B9A-8B0E098DC03F}" srcOrd="0" destOrd="0" presId="urn:microsoft.com/office/officeart/2005/8/layout/vList5"/>
    <dgm:cxn modelId="{9ADC1688-32A4-4F8D-B8BC-006E2E95D265}" srcId="{5BC9F63F-02DA-4019-84BD-62DD224F06D2}" destId="{6544C453-E378-4959-95E3-387C464279A3}" srcOrd="1" destOrd="0" parTransId="{4E89C0BF-D4C2-4406-93C7-5680B088968D}" sibTransId="{0A8114F4-BBAB-49E1-8591-6BC322E8A5F5}"/>
    <dgm:cxn modelId="{1F5EB6BF-8036-4B2D-A2EF-8CF4E672D138}" srcId="{D8BDF942-1AB9-4E47-93ED-DC03347C7A27}" destId="{6E9EC2E0-072D-456B-9DD1-C8332B1A8955}" srcOrd="0" destOrd="0" parTransId="{F19DF14D-7197-4FF9-AFAE-D870A99C7E64}" sibTransId="{7D3C0917-EB86-48A6-B320-887AA110782B}"/>
    <dgm:cxn modelId="{2CFFD794-0D18-4431-8384-E50E2F56B0C7}" type="presParOf" srcId="{F278FAB3-6E68-402E-82CD-6936FE710A17}" destId="{64BDE352-151D-483C-BA4C-B98DD8DA632E}" srcOrd="0" destOrd="0" presId="urn:microsoft.com/office/officeart/2005/8/layout/vList5"/>
    <dgm:cxn modelId="{81D275BA-2835-4946-AC71-05BA601D3EE3}" type="presParOf" srcId="{64BDE352-151D-483C-BA4C-B98DD8DA632E}" destId="{39421069-8B31-4957-9015-B7E2B7199D7C}" srcOrd="0" destOrd="0" presId="urn:microsoft.com/office/officeart/2005/8/layout/vList5"/>
    <dgm:cxn modelId="{9374F6D8-C7D6-4EC2-862C-B6109D246B7F}" type="presParOf" srcId="{64BDE352-151D-483C-BA4C-B98DD8DA632E}" destId="{10554987-D0EF-4BFE-A8F6-BB2FB6F45586}" srcOrd="1" destOrd="0" presId="urn:microsoft.com/office/officeart/2005/8/layout/vList5"/>
    <dgm:cxn modelId="{F99BB670-BA63-4E05-B98D-03B71CAB26B7}" type="presParOf" srcId="{F278FAB3-6E68-402E-82CD-6936FE710A17}" destId="{AB18BA99-47A9-4E2D-8CEB-64D05AC79F11}" srcOrd="1" destOrd="0" presId="urn:microsoft.com/office/officeart/2005/8/layout/vList5"/>
    <dgm:cxn modelId="{0A0005D8-06C6-47A6-8861-F0FCEC3BCC32}" type="presParOf" srcId="{F278FAB3-6E68-402E-82CD-6936FE710A17}" destId="{85B74F23-E650-422A-8596-42230FC4A15A}" srcOrd="2" destOrd="0" presId="urn:microsoft.com/office/officeart/2005/8/layout/vList5"/>
    <dgm:cxn modelId="{04022C8B-ABDF-48D3-AE21-850B0E831C60}" type="presParOf" srcId="{85B74F23-E650-422A-8596-42230FC4A15A}" destId="{4207B019-9812-435D-A6DE-4D89806E6A00}" srcOrd="0" destOrd="0" presId="urn:microsoft.com/office/officeart/2005/8/layout/vList5"/>
    <dgm:cxn modelId="{B8A48D5E-DA85-4F1E-A18E-8D63381757CF}" type="presParOf" srcId="{85B74F23-E650-422A-8596-42230FC4A15A}" destId="{57576022-7CBE-420F-B91F-B8F2C836A169}" srcOrd="1" destOrd="0" presId="urn:microsoft.com/office/officeart/2005/8/layout/vList5"/>
    <dgm:cxn modelId="{1D062C21-132D-41AA-B79E-A1906FD024FD}" type="presParOf" srcId="{F278FAB3-6E68-402E-82CD-6936FE710A17}" destId="{80637EC3-9837-47A2-A62E-5DEE1BB4C186}" srcOrd="3" destOrd="0" presId="urn:microsoft.com/office/officeart/2005/8/layout/vList5"/>
    <dgm:cxn modelId="{3EA94492-A097-4250-B6EE-7A8FB32A041E}" type="presParOf" srcId="{F278FAB3-6E68-402E-82CD-6936FE710A17}" destId="{9CAF79FB-CF89-4CBD-ADD0-74E645546391}" srcOrd="4" destOrd="0" presId="urn:microsoft.com/office/officeart/2005/8/layout/vList5"/>
    <dgm:cxn modelId="{00D9FCB8-8572-4277-AD18-3271EEFE1665}" type="presParOf" srcId="{9CAF79FB-CF89-4CBD-ADD0-74E645546391}" destId="{1023908F-E606-40CB-AE88-62C1C8BA780A}" srcOrd="0" destOrd="0" presId="urn:microsoft.com/office/officeart/2005/8/layout/vList5"/>
    <dgm:cxn modelId="{7576592E-0FBB-44A6-8347-241A797DAAB0}" type="presParOf" srcId="{9CAF79FB-CF89-4CBD-ADD0-74E645546391}" destId="{CC2A0233-F93F-4AD4-93FF-CF27BFDF0A28}" srcOrd="1" destOrd="0" presId="urn:microsoft.com/office/officeart/2005/8/layout/vList5"/>
    <dgm:cxn modelId="{07E28BB1-8F96-4BC1-941D-583A060ADC0C}" type="presParOf" srcId="{F278FAB3-6E68-402E-82CD-6936FE710A17}" destId="{74FAB31D-CBB0-40A7-9A4A-A3ED61CA8320}" srcOrd="5" destOrd="0" presId="urn:microsoft.com/office/officeart/2005/8/layout/vList5"/>
    <dgm:cxn modelId="{8D5F80DC-1D40-40CC-A264-E0BE438A748B}" type="presParOf" srcId="{F278FAB3-6E68-402E-82CD-6936FE710A17}" destId="{D3E71F2C-1AD0-4F53-A4D8-49E732DB66BC}" srcOrd="6" destOrd="0" presId="urn:microsoft.com/office/officeart/2005/8/layout/vList5"/>
    <dgm:cxn modelId="{6F4F7CA5-F45A-4B9C-9B07-8F113823FE84}" type="presParOf" srcId="{D3E71F2C-1AD0-4F53-A4D8-49E732DB66BC}" destId="{41BB92C7-0A6E-4DD2-A5BF-2EE94D5BC1A5}" srcOrd="0" destOrd="0" presId="urn:microsoft.com/office/officeart/2005/8/layout/vList5"/>
    <dgm:cxn modelId="{8660A960-EC0B-43C6-B6D9-A3554BA13364}" type="presParOf" srcId="{D3E71F2C-1AD0-4F53-A4D8-49E732DB66BC}" destId="{0E6C40BA-5255-46BB-8B9A-8B0E098DC03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BA597-36DE-4FE0-AB5E-BE9CBF2E5E56}">
      <dsp:nvSpPr>
        <dsp:cNvPr id="0" name=""/>
        <dsp:cNvSpPr/>
      </dsp:nvSpPr>
      <dsp:spPr>
        <a:xfrm>
          <a:off x="0" y="0"/>
          <a:ext cx="6336792" cy="832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Introduction</a:t>
          </a:r>
          <a:endParaRPr lang="en-US" sz="3600" kern="1200" dirty="0"/>
        </a:p>
      </dsp:txBody>
      <dsp:txXfrm>
        <a:off x="24388" y="24388"/>
        <a:ext cx="5340847" cy="783899"/>
      </dsp:txXfrm>
    </dsp:sp>
    <dsp:sp modelId="{72820C79-8319-4044-A973-F72A0F932DAD}">
      <dsp:nvSpPr>
        <dsp:cNvPr id="0" name=""/>
        <dsp:cNvSpPr/>
      </dsp:nvSpPr>
      <dsp:spPr>
        <a:xfrm>
          <a:off x="473202" y="948324"/>
          <a:ext cx="6336792" cy="832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Motivation</a:t>
          </a:r>
          <a:endParaRPr lang="en-US" sz="3600" kern="1200" dirty="0"/>
        </a:p>
      </dsp:txBody>
      <dsp:txXfrm>
        <a:off x="497590" y="972712"/>
        <a:ext cx="5273574" cy="783899"/>
      </dsp:txXfrm>
    </dsp:sp>
    <dsp:sp modelId="{99CAA73D-EB67-4FEB-9435-40997B3552C2}">
      <dsp:nvSpPr>
        <dsp:cNvPr id="0" name=""/>
        <dsp:cNvSpPr/>
      </dsp:nvSpPr>
      <dsp:spPr>
        <a:xfrm>
          <a:off x="946404" y="1896649"/>
          <a:ext cx="6336792" cy="832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The scheme</a:t>
          </a:r>
          <a:endParaRPr lang="en-US" sz="3600" kern="1200" dirty="0"/>
        </a:p>
      </dsp:txBody>
      <dsp:txXfrm>
        <a:off x="970792" y="1921037"/>
        <a:ext cx="5273574" cy="783899"/>
      </dsp:txXfrm>
    </dsp:sp>
    <dsp:sp modelId="{6D49A685-73E0-4894-B402-57F54FEE8EC7}">
      <dsp:nvSpPr>
        <dsp:cNvPr id="0" name=""/>
        <dsp:cNvSpPr/>
      </dsp:nvSpPr>
      <dsp:spPr>
        <a:xfrm>
          <a:off x="1419605" y="2844974"/>
          <a:ext cx="6336792" cy="832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Results</a:t>
          </a:r>
          <a:endParaRPr lang="en-US" sz="3600" kern="1200" dirty="0"/>
        </a:p>
      </dsp:txBody>
      <dsp:txXfrm>
        <a:off x="1443993" y="2869362"/>
        <a:ext cx="5273574" cy="783899"/>
      </dsp:txXfrm>
    </dsp:sp>
    <dsp:sp modelId="{43BDC1FE-857B-4301-AB79-94DBA1898A72}">
      <dsp:nvSpPr>
        <dsp:cNvPr id="0" name=""/>
        <dsp:cNvSpPr/>
      </dsp:nvSpPr>
      <dsp:spPr>
        <a:xfrm>
          <a:off x="1892808" y="3793299"/>
          <a:ext cx="6336792" cy="832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Summary and future work</a:t>
          </a:r>
          <a:endParaRPr lang="en-US" sz="3600" kern="1200" dirty="0"/>
        </a:p>
      </dsp:txBody>
      <dsp:txXfrm>
        <a:off x="1917196" y="3817687"/>
        <a:ext cx="5273574" cy="783899"/>
      </dsp:txXfrm>
    </dsp:sp>
    <dsp:sp modelId="{19253CB5-4EA1-486B-A790-B6081AB47F2D}">
      <dsp:nvSpPr>
        <dsp:cNvPr id="0" name=""/>
        <dsp:cNvSpPr/>
      </dsp:nvSpPr>
      <dsp:spPr>
        <a:xfrm>
          <a:off x="5795552" y="608315"/>
          <a:ext cx="541239" cy="541239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917331" y="608315"/>
        <a:ext cx="297681" cy="407282"/>
      </dsp:txXfrm>
    </dsp:sp>
    <dsp:sp modelId="{7AA7B696-2ACE-43BA-9411-C99BE10658F6}">
      <dsp:nvSpPr>
        <dsp:cNvPr id="0" name=""/>
        <dsp:cNvSpPr/>
      </dsp:nvSpPr>
      <dsp:spPr>
        <a:xfrm>
          <a:off x="6268754" y="1556640"/>
          <a:ext cx="541239" cy="541239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390533" y="1556640"/>
        <a:ext cx="297681" cy="407282"/>
      </dsp:txXfrm>
    </dsp:sp>
    <dsp:sp modelId="{76C41399-9635-4F2C-9B10-9D73B3CE7771}">
      <dsp:nvSpPr>
        <dsp:cNvPr id="0" name=""/>
        <dsp:cNvSpPr/>
      </dsp:nvSpPr>
      <dsp:spPr>
        <a:xfrm>
          <a:off x="6741956" y="2491087"/>
          <a:ext cx="541239" cy="541239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63735" y="2491087"/>
        <a:ext cx="297681" cy="407282"/>
      </dsp:txXfrm>
    </dsp:sp>
    <dsp:sp modelId="{2CBFA4BF-9F58-4873-8F25-BF7E83977242}">
      <dsp:nvSpPr>
        <dsp:cNvPr id="0" name=""/>
        <dsp:cNvSpPr/>
      </dsp:nvSpPr>
      <dsp:spPr>
        <a:xfrm>
          <a:off x="7215158" y="3448664"/>
          <a:ext cx="541239" cy="541239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36937" y="3448664"/>
        <a:ext cx="297681" cy="407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54987-D0EF-4BFE-A8F6-BB2FB6F45586}">
      <dsp:nvSpPr>
        <dsp:cNvPr id="0" name=""/>
        <dsp:cNvSpPr/>
      </dsp:nvSpPr>
      <dsp:spPr>
        <a:xfrm rot="5400000">
          <a:off x="5412073" y="-2239825"/>
          <a:ext cx="782637" cy="546201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Randomly distribute N representative particles with uniform density</a:t>
          </a:r>
        </a:p>
      </dsp:txBody>
      <dsp:txXfrm rot="-5400000">
        <a:off x="3072384" y="138069"/>
        <a:ext cx="5423811" cy="706227"/>
      </dsp:txXfrm>
    </dsp:sp>
    <dsp:sp modelId="{39421069-8B31-4957-9015-B7E2B7199D7C}">
      <dsp:nvSpPr>
        <dsp:cNvPr id="0" name=""/>
        <dsp:cNvSpPr/>
      </dsp:nvSpPr>
      <dsp:spPr>
        <a:xfrm>
          <a:off x="0" y="2033"/>
          <a:ext cx="3072384" cy="97829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Initialization </a:t>
          </a:r>
          <a:endParaRPr lang="en-US" sz="2700" kern="1200"/>
        </a:p>
      </dsp:txBody>
      <dsp:txXfrm>
        <a:off x="47756" y="49789"/>
        <a:ext cx="2976872" cy="882784"/>
      </dsp:txXfrm>
    </dsp:sp>
    <dsp:sp modelId="{57576022-7CBE-420F-B91F-B8F2C836A169}">
      <dsp:nvSpPr>
        <dsp:cNvPr id="0" name=""/>
        <dsp:cNvSpPr/>
      </dsp:nvSpPr>
      <dsp:spPr>
        <a:xfrm rot="5400000">
          <a:off x="5412073" y="-1212613"/>
          <a:ext cx="782637" cy="546201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Compute new particle locations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Handle particles crossing the boundary</a:t>
          </a:r>
        </a:p>
      </dsp:txBody>
      <dsp:txXfrm rot="-5400000">
        <a:off x="3072384" y="1165281"/>
        <a:ext cx="5423811" cy="706227"/>
      </dsp:txXfrm>
    </dsp:sp>
    <dsp:sp modelId="{4207B019-9812-435D-A6DE-4D89806E6A00}">
      <dsp:nvSpPr>
        <dsp:cNvPr id="0" name=""/>
        <dsp:cNvSpPr/>
      </dsp:nvSpPr>
      <dsp:spPr>
        <a:xfrm>
          <a:off x="0" y="1029245"/>
          <a:ext cx="3072384" cy="97829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Advection</a:t>
          </a:r>
        </a:p>
      </dsp:txBody>
      <dsp:txXfrm>
        <a:off x="47756" y="1077001"/>
        <a:ext cx="2976872" cy="882784"/>
      </dsp:txXfrm>
    </dsp:sp>
    <dsp:sp modelId="{CC2A0233-F93F-4AD4-93FF-CF27BFDF0A28}">
      <dsp:nvSpPr>
        <dsp:cNvPr id="0" name=""/>
        <dsp:cNvSpPr/>
      </dsp:nvSpPr>
      <dsp:spPr>
        <a:xfrm rot="5400000">
          <a:off x="5412073" y="-185402"/>
          <a:ext cx="782637" cy="546201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Rules based on kinetic theory</a:t>
          </a:r>
        </a:p>
      </dsp:txBody>
      <dsp:txXfrm rot="-5400000">
        <a:off x="3072384" y="2192492"/>
        <a:ext cx="5423811" cy="706227"/>
      </dsp:txXfrm>
    </dsp:sp>
    <dsp:sp modelId="{1023908F-E606-40CB-AE88-62C1C8BA780A}">
      <dsp:nvSpPr>
        <dsp:cNvPr id="0" name=""/>
        <dsp:cNvSpPr/>
      </dsp:nvSpPr>
      <dsp:spPr>
        <a:xfrm>
          <a:off x="0" y="2056457"/>
          <a:ext cx="3072384" cy="97829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Collision</a:t>
          </a:r>
        </a:p>
      </dsp:txBody>
      <dsp:txXfrm>
        <a:off x="47756" y="2104213"/>
        <a:ext cx="2976872" cy="882784"/>
      </dsp:txXfrm>
    </dsp:sp>
    <dsp:sp modelId="{0E6C40BA-5255-46BB-8B9A-8B0E098DC03F}">
      <dsp:nvSpPr>
        <dsp:cNvPr id="0" name=""/>
        <dsp:cNvSpPr/>
      </dsp:nvSpPr>
      <dsp:spPr>
        <a:xfrm rot="5400000">
          <a:off x="5412073" y="841809"/>
          <a:ext cx="782637" cy="546201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Summation over all particles</a:t>
          </a:r>
        </a:p>
      </dsp:txBody>
      <dsp:txXfrm rot="-5400000">
        <a:off x="3072384" y="3219704"/>
        <a:ext cx="5423811" cy="706227"/>
      </dsp:txXfrm>
    </dsp:sp>
    <dsp:sp modelId="{41BB92C7-0A6E-4DD2-A5BF-2EE94D5BC1A5}">
      <dsp:nvSpPr>
        <dsp:cNvPr id="0" name=""/>
        <dsp:cNvSpPr/>
      </dsp:nvSpPr>
      <dsp:spPr>
        <a:xfrm>
          <a:off x="0" y="3083669"/>
          <a:ext cx="3072384" cy="97829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Average cell properties</a:t>
          </a:r>
        </a:p>
      </dsp:txBody>
      <dsp:txXfrm>
        <a:off x="47756" y="3131425"/>
        <a:ext cx="2976872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134E2F8-60DA-43F6-8ECD-90374BF447D2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AC73F8-053F-43B3-8978-B743227855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tiff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Simulation Monte Carlo Method for Fluid 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Nagendra</a:t>
            </a:r>
            <a:r>
              <a:rPr lang="en-US" dirty="0" smtClean="0"/>
              <a:t> Krishnamurthy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8872" indent="0">
                  <a:buNone/>
                </a:pP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LOOP over N particles</a:t>
                </a:r>
              </a:p>
              <a:p>
                <a:pPr marL="118872" indent="0">
                  <a:buNone/>
                </a:pPr>
                <a:endParaRPr lang="en-US" sz="2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Generate uniform random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𝜂</m:t>
                    </m:r>
                  </m:oMath>
                </a14:m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’s</a:t>
                </a:r>
              </a:p>
              <a:p>
                <a:pPr marL="457200" lvl="1" indent="0">
                  <a:buNone/>
                </a:pPr>
                <a:endParaRPr lang="en-US" sz="1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Compute (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x,y,z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) of particle – uniform distribution</a:t>
                </a:r>
              </a:p>
              <a:p>
                <a:pPr marL="457200" lvl="1" indent="0">
                  <a:buNone/>
                </a:pPr>
                <a:endParaRPr lang="en-US" sz="1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Generate normal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’s</a:t>
                </a:r>
              </a:p>
              <a:p>
                <a:pPr marL="457200" lvl="1" indent="0">
                  <a:buNone/>
                </a:pPr>
                <a:endParaRPr lang="en-US" sz="1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Compute (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u,v,w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) of particle – based on 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Maxwellian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distribution</a:t>
                </a:r>
              </a:p>
              <a:p>
                <a:pPr marL="457200" lvl="1" indent="0">
                  <a:buNone/>
                </a:pPr>
                <a:endParaRPr lang="en-US" sz="1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118872" indent="0">
                  <a:buNone/>
                </a:pP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END LOOP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t="-132" b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LOOP over N particles</a:t>
            </a:r>
          </a:p>
          <a:p>
            <a:pPr marL="118872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Compute new particle location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out of bounds</a:t>
            </a:r>
          </a:p>
          <a:p>
            <a:pPr marL="45720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768096" lvl="2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Periodic boundaries</a:t>
            </a:r>
          </a:p>
          <a:p>
            <a:pPr marL="768096" lvl="2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768096" lvl="2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Specular walls</a:t>
            </a:r>
          </a:p>
          <a:p>
            <a:pPr marL="768096" lvl="2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768096" lvl="2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Diffuse walls</a:t>
            </a:r>
          </a:p>
          <a:p>
            <a:pPr marL="768096" lvl="2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 LOOP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𝑝𝑒𝑟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sz="1400" dirty="0" smtClean="0"/>
              </a:p>
              <a:p>
                <a:pPr marL="118872" indent="0">
                  <a:buNone/>
                </a:pPr>
                <a:endParaRPr lang="en-US" sz="1400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sz="1400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func>
                        </m:e>
                      </m:ra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4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Hard-sphere model</a:t>
                </a:r>
              </a:p>
              <a:p>
                <a:r>
                  <a:rPr lang="en-US" dirty="0" smtClean="0"/>
                  <a:t>Particles in the same cell can collide</a:t>
                </a:r>
              </a:p>
              <a:p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LOOP over all cells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Randomly choose a pair of particles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Use rejection technique to accept a pair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LOOP UNTIL number of successful collisions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118872" indent="0">
                  <a:buNone/>
                </a:pP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END LOOP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t="-791" r="-4072" b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𝐼𝑁𝑇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sz="1900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𝜂</m:t>
                      </m:r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sz="1400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𝑐𝑜𝑙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𝑒𝑓𝑓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49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successful collision pair found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Preserve relative velocities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Preserve center of mass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Isotropic scattering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Compute new particle velocities (same positions)</a:t>
            </a:r>
          </a:p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773936"/>
                <a:ext cx="4648200" cy="4623816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𝑐𝑚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a:rPr lang="en-US" sz="17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𝑠𝑖𝑛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𝑐𝑜𝑠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  <m:r>
                          <a:rPr lang="en-US" sz="17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17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𝑠𝑖𝑛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𝑠𝑖𝑛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  <m:r>
                          <a:rPr lang="en-US" sz="1700" b="1" i="1" smtClean="0">
                            <a:latin typeface="Cambria Math"/>
                          </a:rPr>
                          <m:t>𝒋</m:t>
                        </m:r>
                        <m:r>
                          <a:rPr lang="en-US" sz="1700" b="0" i="1" smtClean="0">
                            <a:latin typeface="Cambria Math"/>
                          </a:rPr>
                          <m:t>+</m:t>
                        </m:r>
                        <m:r>
                          <a:rPr lang="en-US" sz="1700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sz="17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1700" b="1" i="1" smtClean="0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sz="1100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773936"/>
                <a:ext cx="4648200" cy="462381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0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LOOP over all cells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Density</a:t>
            </a:r>
          </a:p>
          <a:p>
            <a:pPr marL="457200" lvl="1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Momentum density</a:t>
            </a:r>
          </a:p>
          <a:p>
            <a:pPr marL="457200" lvl="1" indent="0">
              <a:buNone/>
            </a:pP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Energy density</a:t>
            </a:r>
          </a:p>
          <a:p>
            <a:pPr marL="45720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Velocity</a:t>
            </a:r>
          </a:p>
          <a:p>
            <a:pPr marL="457200" lvl="1" indent="0"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Temperature</a:t>
            </a:r>
          </a:p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LOOP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/>
                        </a:rPr>
                        <m:t>𝜌</m:t>
                      </m:r>
                      <m:r>
                        <a:rPr lang="en-US" sz="1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9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1" i="1">
                          <a:latin typeface="Cambria Math"/>
                        </a:rPr>
                        <m:t>𝒑</m:t>
                      </m:r>
                      <m:r>
                        <a:rPr lang="en-US" sz="1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9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9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9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9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9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9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9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9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1" i="1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19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457200" lvl="1" indent="0">
                  <a:buNone/>
                </a:pPr>
                <a:endParaRPr lang="en-US" sz="19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1900" b="1" i="1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sz="1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en-US" sz="1900" i="1">
                              <a:latin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sz="19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/>
                        </a:rPr>
                        <m:t>𝑇</m:t>
                      </m:r>
                      <m:r>
                        <a:rPr lang="en-US" sz="1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900" i="1">
                              <a:latin typeface="Cambria Math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900" i="1">
                                  <a:latin typeface="Cambria Math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sz="1900" i="1">
                                  <a:latin typeface="Cambria Math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19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9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9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9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1" i="1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1900" b="1" i="1"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84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particles </a:t>
            </a:r>
            <a:r>
              <a:rPr lang="en-US" dirty="0" smtClean="0"/>
              <a:t>in each cell</a:t>
            </a:r>
          </a:p>
          <a:p>
            <a:r>
              <a:rPr lang="en-US" dirty="0" smtClean="0"/>
              <a:t>Time-step chosen should be a fraction of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free time</a:t>
            </a:r>
          </a:p>
          <a:p>
            <a:r>
              <a:rPr lang="en-US" dirty="0" smtClean="0"/>
              <a:t>Cell dimensions should be smaller than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free path</a:t>
            </a:r>
          </a:p>
          <a:p>
            <a:r>
              <a:rPr lang="en-US" dirty="0" smtClean="0"/>
              <a:t>Simple monatomic gas</a:t>
            </a:r>
          </a:p>
          <a:p>
            <a:r>
              <a:rPr lang="en-US" dirty="0" smtClean="0"/>
              <a:t>Dilute gas assumption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57200" y="1774825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08717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Introduction</a:t>
            </a:r>
            <a:endParaRPr lang="en-US" sz="3600" kern="1200" dirty="0"/>
          </a:p>
        </p:txBody>
      </p:sp>
      <p:sp>
        <p:nvSpPr>
          <p:cNvPr id="5" name="Freeform 4"/>
          <p:cNvSpPr/>
          <p:nvPr/>
        </p:nvSpPr>
        <p:spPr>
          <a:xfrm>
            <a:off x="930402" y="2723149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75990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Motivation</a:t>
            </a:r>
            <a:endParaRPr lang="en-US" sz="3600" kern="1200" dirty="0"/>
          </a:p>
        </p:txBody>
      </p:sp>
      <p:sp>
        <p:nvSpPr>
          <p:cNvPr id="7" name="Freeform 6"/>
          <p:cNvSpPr/>
          <p:nvPr/>
        </p:nvSpPr>
        <p:spPr>
          <a:xfrm>
            <a:off x="1403604" y="3671474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75990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The scheme</a:t>
            </a:r>
            <a:endParaRPr lang="en-US" sz="3600" kern="1200" dirty="0"/>
          </a:p>
        </p:txBody>
      </p:sp>
      <p:sp>
        <p:nvSpPr>
          <p:cNvPr id="8" name="Freeform 7"/>
          <p:cNvSpPr/>
          <p:nvPr/>
        </p:nvSpPr>
        <p:spPr>
          <a:xfrm>
            <a:off x="1876805" y="4619799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75990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Results</a:t>
            </a:r>
            <a:endParaRPr lang="en-US" sz="3600" kern="1200" dirty="0"/>
          </a:p>
        </p:txBody>
      </p:sp>
      <p:sp>
        <p:nvSpPr>
          <p:cNvPr id="10" name="Freeform 9"/>
          <p:cNvSpPr/>
          <p:nvPr/>
        </p:nvSpPr>
        <p:spPr>
          <a:xfrm>
            <a:off x="6252752" y="2383140"/>
            <a:ext cx="541239" cy="541239"/>
          </a:xfrm>
          <a:custGeom>
            <a:avLst/>
            <a:gdLst>
              <a:gd name="connsiteX0" fmla="*/ 0 w 541239"/>
              <a:gd name="connsiteY0" fmla="*/ 297681 h 541239"/>
              <a:gd name="connsiteX1" fmla="*/ 121779 w 541239"/>
              <a:gd name="connsiteY1" fmla="*/ 297681 h 541239"/>
              <a:gd name="connsiteX2" fmla="*/ 121779 w 541239"/>
              <a:gd name="connsiteY2" fmla="*/ 0 h 541239"/>
              <a:gd name="connsiteX3" fmla="*/ 419460 w 541239"/>
              <a:gd name="connsiteY3" fmla="*/ 0 h 541239"/>
              <a:gd name="connsiteX4" fmla="*/ 419460 w 541239"/>
              <a:gd name="connsiteY4" fmla="*/ 297681 h 541239"/>
              <a:gd name="connsiteX5" fmla="*/ 541239 w 541239"/>
              <a:gd name="connsiteY5" fmla="*/ 297681 h 541239"/>
              <a:gd name="connsiteX6" fmla="*/ 270620 w 541239"/>
              <a:gd name="connsiteY6" fmla="*/ 541239 h 541239"/>
              <a:gd name="connsiteX7" fmla="*/ 0 w 541239"/>
              <a:gd name="connsiteY7" fmla="*/ 297681 h 54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239" h="541239">
                <a:moveTo>
                  <a:pt x="0" y="297681"/>
                </a:moveTo>
                <a:lnTo>
                  <a:pt x="121779" y="297681"/>
                </a:lnTo>
                <a:lnTo>
                  <a:pt x="121779" y="0"/>
                </a:lnTo>
                <a:lnTo>
                  <a:pt x="419460" y="0"/>
                </a:lnTo>
                <a:lnTo>
                  <a:pt x="419460" y="297681"/>
                </a:lnTo>
                <a:lnTo>
                  <a:pt x="541239" y="297681"/>
                </a:lnTo>
                <a:lnTo>
                  <a:pt x="270620" y="541239"/>
                </a:lnTo>
                <a:lnTo>
                  <a:pt x="0" y="297681"/>
                </a:lnTo>
                <a:close/>
              </a:path>
            </a:pathLst>
          </a:custGeom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259" tIns="30480" rIns="152259" bIns="1644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11" name="Freeform 10"/>
          <p:cNvSpPr/>
          <p:nvPr/>
        </p:nvSpPr>
        <p:spPr>
          <a:xfrm>
            <a:off x="6725954" y="3331465"/>
            <a:ext cx="541239" cy="541239"/>
          </a:xfrm>
          <a:custGeom>
            <a:avLst/>
            <a:gdLst>
              <a:gd name="connsiteX0" fmla="*/ 0 w 541239"/>
              <a:gd name="connsiteY0" fmla="*/ 297681 h 541239"/>
              <a:gd name="connsiteX1" fmla="*/ 121779 w 541239"/>
              <a:gd name="connsiteY1" fmla="*/ 297681 h 541239"/>
              <a:gd name="connsiteX2" fmla="*/ 121779 w 541239"/>
              <a:gd name="connsiteY2" fmla="*/ 0 h 541239"/>
              <a:gd name="connsiteX3" fmla="*/ 419460 w 541239"/>
              <a:gd name="connsiteY3" fmla="*/ 0 h 541239"/>
              <a:gd name="connsiteX4" fmla="*/ 419460 w 541239"/>
              <a:gd name="connsiteY4" fmla="*/ 297681 h 541239"/>
              <a:gd name="connsiteX5" fmla="*/ 541239 w 541239"/>
              <a:gd name="connsiteY5" fmla="*/ 297681 h 541239"/>
              <a:gd name="connsiteX6" fmla="*/ 270620 w 541239"/>
              <a:gd name="connsiteY6" fmla="*/ 541239 h 541239"/>
              <a:gd name="connsiteX7" fmla="*/ 0 w 541239"/>
              <a:gd name="connsiteY7" fmla="*/ 297681 h 54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239" h="541239">
                <a:moveTo>
                  <a:pt x="0" y="297681"/>
                </a:moveTo>
                <a:lnTo>
                  <a:pt x="121779" y="297681"/>
                </a:lnTo>
                <a:lnTo>
                  <a:pt x="121779" y="0"/>
                </a:lnTo>
                <a:lnTo>
                  <a:pt x="419460" y="0"/>
                </a:lnTo>
                <a:lnTo>
                  <a:pt x="419460" y="297681"/>
                </a:lnTo>
                <a:lnTo>
                  <a:pt x="541239" y="297681"/>
                </a:lnTo>
                <a:lnTo>
                  <a:pt x="270620" y="541239"/>
                </a:lnTo>
                <a:lnTo>
                  <a:pt x="0" y="297681"/>
                </a:lnTo>
                <a:close/>
              </a:path>
            </a:pathLst>
          </a:custGeom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259" tIns="30480" rIns="152259" bIns="1644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12" name="Freeform 11"/>
          <p:cNvSpPr/>
          <p:nvPr/>
        </p:nvSpPr>
        <p:spPr>
          <a:xfrm>
            <a:off x="7199156" y="4265912"/>
            <a:ext cx="541239" cy="541239"/>
          </a:xfrm>
          <a:custGeom>
            <a:avLst/>
            <a:gdLst>
              <a:gd name="connsiteX0" fmla="*/ 0 w 541239"/>
              <a:gd name="connsiteY0" fmla="*/ 297681 h 541239"/>
              <a:gd name="connsiteX1" fmla="*/ 121779 w 541239"/>
              <a:gd name="connsiteY1" fmla="*/ 297681 h 541239"/>
              <a:gd name="connsiteX2" fmla="*/ 121779 w 541239"/>
              <a:gd name="connsiteY2" fmla="*/ 0 h 541239"/>
              <a:gd name="connsiteX3" fmla="*/ 419460 w 541239"/>
              <a:gd name="connsiteY3" fmla="*/ 0 h 541239"/>
              <a:gd name="connsiteX4" fmla="*/ 419460 w 541239"/>
              <a:gd name="connsiteY4" fmla="*/ 297681 h 541239"/>
              <a:gd name="connsiteX5" fmla="*/ 541239 w 541239"/>
              <a:gd name="connsiteY5" fmla="*/ 297681 h 541239"/>
              <a:gd name="connsiteX6" fmla="*/ 270620 w 541239"/>
              <a:gd name="connsiteY6" fmla="*/ 541239 h 541239"/>
              <a:gd name="connsiteX7" fmla="*/ 0 w 541239"/>
              <a:gd name="connsiteY7" fmla="*/ 297681 h 54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239" h="541239">
                <a:moveTo>
                  <a:pt x="0" y="297681"/>
                </a:moveTo>
                <a:lnTo>
                  <a:pt x="121779" y="297681"/>
                </a:lnTo>
                <a:lnTo>
                  <a:pt x="121779" y="0"/>
                </a:lnTo>
                <a:lnTo>
                  <a:pt x="419460" y="0"/>
                </a:lnTo>
                <a:lnTo>
                  <a:pt x="419460" y="297681"/>
                </a:lnTo>
                <a:lnTo>
                  <a:pt x="541239" y="297681"/>
                </a:lnTo>
                <a:lnTo>
                  <a:pt x="270620" y="541239"/>
                </a:lnTo>
                <a:lnTo>
                  <a:pt x="0" y="297681"/>
                </a:lnTo>
                <a:close/>
              </a:path>
            </a:pathLst>
          </a:custGeom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259" tIns="30480" rIns="152259" bIns="1644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23245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Preliminary check</a:t>
            </a:r>
          </a:p>
          <a:p>
            <a:r>
              <a:rPr lang="en-US" dirty="0" smtClean="0"/>
              <a:t>Shearing flow</a:t>
            </a:r>
          </a:p>
          <a:p>
            <a:r>
              <a:rPr lang="en-US" dirty="0" smtClean="0"/>
              <a:t>Rayleigh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8254"/>
            <a:ext cx="4038600" cy="359435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1-D problem</a:t>
            </a:r>
          </a:p>
          <a:p>
            <a:r>
              <a:rPr lang="en-US" dirty="0" smtClean="0"/>
              <a:t>Walls in the z-direction</a:t>
            </a:r>
          </a:p>
          <a:p>
            <a:r>
              <a:rPr lang="en-US" dirty="0" smtClean="0"/>
              <a:t>Periodicity – x- and y-directions</a:t>
            </a:r>
          </a:p>
          <a:p>
            <a:r>
              <a:rPr lang="en-US" dirty="0" smtClean="0"/>
              <a:t>Fluid – air at STP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check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524000"/>
            <a:ext cx="3657600" cy="325526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Both walls stationary and diffuse</a:t>
            </a:r>
          </a:p>
          <a:p>
            <a:r>
              <a:rPr lang="en-US" sz="2000" dirty="0" smtClean="0"/>
              <a:t>Thermodynamic equilibrium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00200" y="4724400"/>
            <a:ext cx="3657600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Maxwellian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velocity distribution</a:t>
            </a:r>
            <a:r>
              <a:rPr lang="en-US" sz="2000" dirty="0" smtClean="0"/>
              <a:t> expected at walls</a:t>
            </a:r>
          </a:p>
          <a:p>
            <a:r>
              <a:rPr lang="en-US" sz="2000" dirty="0" smtClean="0"/>
              <a:t>Data from particle-wall collisions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8"/>
          <a:stretch/>
        </p:blipFill>
        <p:spPr>
          <a:xfrm>
            <a:off x="5421990" y="2971800"/>
            <a:ext cx="3493410" cy="34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305527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82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Shearing flow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545336"/>
            <a:ext cx="3657600" cy="325526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276088" y="1600200"/>
                <a:ext cx="3657600" cy="12192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Walls diffuse and sliding</a:t>
                </a:r>
              </a:p>
              <a:p>
                <a:r>
                  <a:rPr lang="en-US" sz="2000" dirty="0" smtClean="0"/>
                  <a:t>Wall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=66 </m:t>
                    </m:r>
                    <m:r>
                      <a:rPr lang="en-US" sz="20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Knudsen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𝐾𝑛</m:t>
                    </m:r>
                    <m:r>
                      <a:rPr lang="en-US" sz="2000" b="0" i="1" smtClean="0">
                        <a:latin typeface="Cambria Math"/>
                      </a:rPr>
                      <m:t>=0.06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76088" y="1600200"/>
                <a:ext cx="3657600" cy="12192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3"/>
          <p:cNvSpPr txBox="1">
            <a:spLocks/>
          </p:cNvSpPr>
          <p:nvPr/>
        </p:nvSpPr>
        <p:spPr>
          <a:xfrm>
            <a:off x="1600200" y="4724400"/>
            <a:ext cx="3657600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slip</a:t>
            </a:r>
            <a:r>
              <a:rPr lang="en-US" sz="2000" dirty="0" smtClean="0"/>
              <a:t> expected at walls</a:t>
            </a:r>
          </a:p>
          <a:p>
            <a:r>
              <a:rPr lang="en-US" sz="2000" dirty="0" smtClean="0"/>
              <a:t>Constant temperature throughout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743200"/>
            <a:ext cx="3859184" cy="34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Raleigh flow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545336"/>
            <a:ext cx="3657600" cy="325526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276088" y="1600200"/>
                <a:ext cx="3657600" cy="129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Bottom wall diffuse,  sliding</a:t>
                </a:r>
              </a:p>
              <a:p>
                <a:r>
                  <a:rPr lang="en-US" sz="2000" dirty="0" smtClean="0"/>
                  <a:t>Top wall – specular,  stationary</a:t>
                </a:r>
              </a:p>
              <a:p>
                <a:r>
                  <a:rPr lang="en-US" sz="2000" dirty="0" smtClean="0"/>
                  <a:t>Wall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=66 </m:t>
                    </m:r>
                    <m:r>
                      <a:rPr lang="en-US" sz="20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76088" y="1600200"/>
                <a:ext cx="3657600" cy="1295400"/>
              </a:xfrm>
              <a:blipFill rotWithShape="1">
                <a:blip r:embed="rId3"/>
                <a:stretch>
                  <a:fillRect t="-141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1600200" y="4724400"/>
                <a:ext cx="3657600" cy="160020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000" dirty="0" smtClean="0"/>
                  <a:t>Wall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=600 </m:t>
                    </m:r>
                    <m:r>
                      <a:rPr lang="en-US" sz="2000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Knudsen </a:t>
                </a:r>
                <a:r>
                  <a:rPr lang="en-US" sz="2000" dirty="0"/>
                  <a:t>number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𝐾𝑛</m:t>
                    </m:r>
                    <m:r>
                      <a:rPr lang="en-US" sz="2000" i="1">
                        <a:latin typeface="Cambria Math"/>
                      </a:rPr>
                      <m:t>=0.06</m:t>
                    </m:r>
                  </m:oMath>
                </a14:m>
                <a:endParaRPr lang="en-US" sz="2000" dirty="0"/>
              </a:p>
              <a:p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 slip</a:t>
                </a:r>
                <a:r>
                  <a:rPr lang="en-US" sz="2000" dirty="0" smtClean="0"/>
                  <a:t> at bottom wall</a:t>
                </a:r>
              </a:p>
              <a:p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Symmetry condition </a:t>
                </a:r>
                <a:r>
                  <a:rPr lang="en-US" sz="2000" dirty="0" smtClean="0"/>
                  <a:t>at top wall</a:t>
                </a:r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724400"/>
                <a:ext cx="3657600" cy="1600200"/>
              </a:xfrm>
              <a:prstGeom prst="rect">
                <a:avLst/>
              </a:prstGeom>
              <a:blipFill rotWithShape="1">
                <a:blip r:embed="rId4"/>
                <a:stretch>
                  <a:fillRect t="-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891443"/>
            <a:ext cx="3859184" cy="34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endParaRPr lang="en-US" sz="3600" dirty="0"/>
          </a:p>
        </p:txBody>
      </p:sp>
      <p:sp>
        <p:nvSpPr>
          <p:cNvPr id="4" name="Freeform 3"/>
          <p:cNvSpPr/>
          <p:nvPr/>
        </p:nvSpPr>
        <p:spPr>
          <a:xfrm>
            <a:off x="457200" y="1774825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08717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Introduction</a:t>
            </a:r>
            <a:endParaRPr lang="en-US" sz="3600" kern="1200" dirty="0"/>
          </a:p>
        </p:txBody>
      </p:sp>
      <p:sp>
        <p:nvSpPr>
          <p:cNvPr id="5" name="Freeform 4"/>
          <p:cNvSpPr/>
          <p:nvPr/>
        </p:nvSpPr>
        <p:spPr>
          <a:xfrm>
            <a:off x="930402" y="2723149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75990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Motivation</a:t>
            </a:r>
            <a:endParaRPr lang="en-US" sz="3600" kern="1200" dirty="0"/>
          </a:p>
        </p:txBody>
      </p:sp>
      <p:sp>
        <p:nvSpPr>
          <p:cNvPr id="7" name="Freeform 6"/>
          <p:cNvSpPr/>
          <p:nvPr/>
        </p:nvSpPr>
        <p:spPr>
          <a:xfrm>
            <a:off x="1403604" y="3671474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75990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The scheme</a:t>
            </a:r>
            <a:endParaRPr lang="en-US" sz="3600" kern="1200" dirty="0"/>
          </a:p>
        </p:txBody>
      </p:sp>
      <p:sp>
        <p:nvSpPr>
          <p:cNvPr id="8" name="Freeform 7"/>
          <p:cNvSpPr/>
          <p:nvPr/>
        </p:nvSpPr>
        <p:spPr>
          <a:xfrm>
            <a:off x="1876805" y="4619799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75990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Results</a:t>
            </a:r>
            <a:endParaRPr lang="en-US" sz="3600" kern="1200" dirty="0"/>
          </a:p>
        </p:txBody>
      </p:sp>
      <p:sp>
        <p:nvSpPr>
          <p:cNvPr id="9" name="Freeform 8"/>
          <p:cNvSpPr/>
          <p:nvPr/>
        </p:nvSpPr>
        <p:spPr>
          <a:xfrm>
            <a:off x="2350008" y="5568124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75990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Summary and future work</a:t>
            </a:r>
            <a:endParaRPr lang="en-US" sz="3600" kern="1200" dirty="0"/>
          </a:p>
        </p:txBody>
      </p:sp>
      <p:sp>
        <p:nvSpPr>
          <p:cNvPr id="10" name="Freeform 9"/>
          <p:cNvSpPr/>
          <p:nvPr/>
        </p:nvSpPr>
        <p:spPr>
          <a:xfrm>
            <a:off x="6252752" y="2383140"/>
            <a:ext cx="541239" cy="541239"/>
          </a:xfrm>
          <a:custGeom>
            <a:avLst/>
            <a:gdLst>
              <a:gd name="connsiteX0" fmla="*/ 0 w 541239"/>
              <a:gd name="connsiteY0" fmla="*/ 297681 h 541239"/>
              <a:gd name="connsiteX1" fmla="*/ 121779 w 541239"/>
              <a:gd name="connsiteY1" fmla="*/ 297681 h 541239"/>
              <a:gd name="connsiteX2" fmla="*/ 121779 w 541239"/>
              <a:gd name="connsiteY2" fmla="*/ 0 h 541239"/>
              <a:gd name="connsiteX3" fmla="*/ 419460 w 541239"/>
              <a:gd name="connsiteY3" fmla="*/ 0 h 541239"/>
              <a:gd name="connsiteX4" fmla="*/ 419460 w 541239"/>
              <a:gd name="connsiteY4" fmla="*/ 297681 h 541239"/>
              <a:gd name="connsiteX5" fmla="*/ 541239 w 541239"/>
              <a:gd name="connsiteY5" fmla="*/ 297681 h 541239"/>
              <a:gd name="connsiteX6" fmla="*/ 270620 w 541239"/>
              <a:gd name="connsiteY6" fmla="*/ 541239 h 541239"/>
              <a:gd name="connsiteX7" fmla="*/ 0 w 541239"/>
              <a:gd name="connsiteY7" fmla="*/ 297681 h 54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239" h="541239">
                <a:moveTo>
                  <a:pt x="0" y="297681"/>
                </a:moveTo>
                <a:lnTo>
                  <a:pt x="121779" y="297681"/>
                </a:lnTo>
                <a:lnTo>
                  <a:pt x="121779" y="0"/>
                </a:lnTo>
                <a:lnTo>
                  <a:pt x="419460" y="0"/>
                </a:lnTo>
                <a:lnTo>
                  <a:pt x="419460" y="297681"/>
                </a:lnTo>
                <a:lnTo>
                  <a:pt x="541239" y="297681"/>
                </a:lnTo>
                <a:lnTo>
                  <a:pt x="270620" y="541239"/>
                </a:lnTo>
                <a:lnTo>
                  <a:pt x="0" y="297681"/>
                </a:lnTo>
                <a:close/>
              </a:path>
            </a:pathLst>
          </a:custGeom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259" tIns="30480" rIns="152259" bIns="1644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11" name="Freeform 10"/>
          <p:cNvSpPr/>
          <p:nvPr/>
        </p:nvSpPr>
        <p:spPr>
          <a:xfrm>
            <a:off x="6725954" y="3331465"/>
            <a:ext cx="541239" cy="541239"/>
          </a:xfrm>
          <a:custGeom>
            <a:avLst/>
            <a:gdLst>
              <a:gd name="connsiteX0" fmla="*/ 0 w 541239"/>
              <a:gd name="connsiteY0" fmla="*/ 297681 h 541239"/>
              <a:gd name="connsiteX1" fmla="*/ 121779 w 541239"/>
              <a:gd name="connsiteY1" fmla="*/ 297681 h 541239"/>
              <a:gd name="connsiteX2" fmla="*/ 121779 w 541239"/>
              <a:gd name="connsiteY2" fmla="*/ 0 h 541239"/>
              <a:gd name="connsiteX3" fmla="*/ 419460 w 541239"/>
              <a:gd name="connsiteY3" fmla="*/ 0 h 541239"/>
              <a:gd name="connsiteX4" fmla="*/ 419460 w 541239"/>
              <a:gd name="connsiteY4" fmla="*/ 297681 h 541239"/>
              <a:gd name="connsiteX5" fmla="*/ 541239 w 541239"/>
              <a:gd name="connsiteY5" fmla="*/ 297681 h 541239"/>
              <a:gd name="connsiteX6" fmla="*/ 270620 w 541239"/>
              <a:gd name="connsiteY6" fmla="*/ 541239 h 541239"/>
              <a:gd name="connsiteX7" fmla="*/ 0 w 541239"/>
              <a:gd name="connsiteY7" fmla="*/ 297681 h 54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239" h="541239">
                <a:moveTo>
                  <a:pt x="0" y="297681"/>
                </a:moveTo>
                <a:lnTo>
                  <a:pt x="121779" y="297681"/>
                </a:lnTo>
                <a:lnTo>
                  <a:pt x="121779" y="0"/>
                </a:lnTo>
                <a:lnTo>
                  <a:pt x="419460" y="0"/>
                </a:lnTo>
                <a:lnTo>
                  <a:pt x="419460" y="297681"/>
                </a:lnTo>
                <a:lnTo>
                  <a:pt x="541239" y="297681"/>
                </a:lnTo>
                <a:lnTo>
                  <a:pt x="270620" y="541239"/>
                </a:lnTo>
                <a:lnTo>
                  <a:pt x="0" y="297681"/>
                </a:lnTo>
                <a:close/>
              </a:path>
            </a:pathLst>
          </a:custGeom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259" tIns="30480" rIns="152259" bIns="1644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12" name="Freeform 11"/>
          <p:cNvSpPr/>
          <p:nvPr/>
        </p:nvSpPr>
        <p:spPr>
          <a:xfrm>
            <a:off x="7199156" y="4265912"/>
            <a:ext cx="541239" cy="541239"/>
          </a:xfrm>
          <a:custGeom>
            <a:avLst/>
            <a:gdLst>
              <a:gd name="connsiteX0" fmla="*/ 0 w 541239"/>
              <a:gd name="connsiteY0" fmla="*/ 297681 h 541239"/>
              <a:gd name="connsiteX1" fmla="*/ 121779 w 541239"/>
              <a:gd name="connsiteY1" fmla="*/ 297681 h 541239"/>
              <a:gd name="connsiteX2" fmla="*/ 121779 w 541239"/>
              <a:gd name="connsiteY2" fmla="*/ 0 h 541239"/>
              <a:gd name="connsiteX3" fmla="*/ 419460 w 541239"/>
              <a:gd name="connsiteY3" fmla="*/ 0 h 541239"/>
              <a:gd name="connsiteX4" fmla="*/ 419460 w 541239"/>
              <a:gd name="connsiteY4" fmla="*/ 297681 h 541239"/>
              <a:gd name="connsiteX5" fmla="*/ 541239 w 541239"/>
              <a:gd name="connsiteY5" fmla="*/ 297681 h 541239"/>
              <a:gd name="connsiteX6" fmla="*/ 270620 w 541239"/>
              <a:gd name="connsiteY6" fmla="*/ 541239 h 541239"/>
              <a:gd name="connsiteX7" fmla="*/ 0 w 541239"/>
              <a:gd name="connsiteY7" fmla="*/ 297681 h 54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239" h="541239">
                <a:moveTo>
                  <a:pt x="0" y="297681"/>
                </a:moveTo>
                <a:lnTo>
                  <a:pt x="121779" y="297681"/>
                </a:lnTo>
                <a:lnTo>
                  <a:pt x="121779" y="0"/>
                </a:lnTo>
                <a:lnTo>
                  <a:pt x="419460" y="0"/>
                </a:lnTo>
                <a:lnTo>
                  <a:pt x="419460" y="297681"/>
                </a:lnTo>
                <a:lnTo>
                  <a:pt x="541239" y="297681"/>
                </a:lnTo>
                <a:lnTo>
                  <a:pt x="270620" y="541239"/>
                </a:lnTo>
                <a:lnTo>
                  <a:pt x="0" y="297681"/>
                </a:lnTo>
                <a:close/>
              </a:path>
            </a:pathLst>
          </a:custGeom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259" tIns="30480" rIns="152259" bIns="1644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13" name="Freeform 12"/>
          <p:cNvSpPr/>
          <p:nvPr/>
        </p:nvSpPr>
        <p:spPr>
          <a:xfrm>
            <a:off x="7672358" y="5223489"/>
            <a:ext cx="541239" cy="541239"/>
          </a:xfrm>
          <a:custGeom>
            <a:avLst/>
            <a:gdLst>
              <a:gd name="connsiteX0" fmla="*/ 0 w 541239"/>
              <a:gd name="connsiteY0" fmla="*/ 297681 h 541239"/>
              <a:gd name="connsiteX1" fmla="*/ 121779 w 541239"/>
              <a:gd name="connsiteY1" fmla="*/ 297681 h 541239"/>
              <a:gd name="connsiteX2" fmla="*/ 121779 w 541239"/>
              <a:gd name="connsiteY2" fmla="*/ 0 h 541239"/>
              <a:gd name="connsiteX3" fmla="*/ 419460 w 541239"/>
              <a:gd name="connsiteY3" fmla="*/ 0 h 541239"/>
              <a:gd name="connsiteX4" fmla="*/ 419460 w 541239"/>
              <a:gd name="connsiteY4" fmla="*/ 297681 h 541239"/>
              <a:gd name="connsiteX5" fmla="*/ 541239 w 541239"/>
              <a:gd name="connsiteY5" fmla="*/ 297681 h 541239"/>
              <a:gd name="connsiteX6" fmla="*/ 270620 w 541239"/>
              <a:gd name="connsiteY6" fmla="*/ 541239 h 541239"/>
              <a:gd name="connsiteX7" fmla="*/ 0 w 541239"/>
              <a:gd name="connsiteY7" fmla="*/ 297681 h 54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239" h="541239">
                <a:moveTo>
                  <a:pt x="0" y="297681"/>
                </a:moveTo>
                <a:lnTo>
                  <a:pt x="121779" y="297681"/>
                </a:lnTo>
                <a:lnTo>
                  <a:pt x="121779" y="0"/>
                </a:lnTo>
                <a:lnTo>
                  <a:pt x="419460" y="0"/>
                </a:lnTo>
                <a:lnTo>
                  <a:pt x="419460" y="297681"/>
                </a:lnTo>
                <a:lnTo>
                  <a:pt x="541239" y="297681"/>
                </a:lnTo>
                <a:lnTo>
                  <a:pt x="270620" y="541239"/>
                </a:lnTo>
                <a:lnTo>
                  <a:pt x="0" y="297681"/>
                </a:lnTo>
                <a:close/>
              </a:path>
            </a:pathLst>
          </a:custGeom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259" tIns="30480" rIns="152259" bIns="1644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38150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3-D working code developed (tested for 1-D only)</a:t>
            </a:r>
          </a:p>
          <a:p>
            <a:r>
              <a:rPr lang="en-US" dirty="0" smtClean="0"/>
              <a:t>Simple hard-sphere model for collisions</a:t>
            </a:r>
          </a:p>
          <a:p>
            <a:r>
              <a:rPr lang="en-US" dirty="0" smtClean="0"/>
              <a:t>Sample test problems</a:t>
            </a:r>
          </a:p>
          <a:p>
            <a:endParaRPr lang="en-US" dirty="0" smtClean="0"/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Variance reduction to improve efficiency</a:t>
            </a:r>
          </a:p>
          <a:p>
            <a:pPr lvl="1"/>
            <a:r>
              <a:rPr lang="en-US" dirty="0" smtClean="0"/>
              <a:t>Other boundary conditions</a:t>
            </a:r>
          </a:p>
          <a:p>
            <a:pPr lvl="2"/>
            <a:r>
              <a:rPr lang="en-US" dirty="0" smtClean="0"/>
              <a:t>Inlet/outlet</a:t>
            </a:r>
          </a:p>
          <a:p>
            <a:pPr lvl="2"/>
            <a:r>
              <a:rPr lang="en-US" dirty="0" smtClean="0"/>
              <a:t>Pressure boundary</a:t>
            </a:r>
          </a:p>
          <a:p>
            <a:pPr lvl="1"/>
            <a:r>
              <a:rPr lang="en-US" dirty="0" smtClean="0"/>
              <a:t>Better collision model</a:t>
            </a:r>
          </a:p>
          <a:p>
            <a:pPr lvl="1"/>
            <a:r>
              <a:rPr lang="en-US" dirty="0" smtClean="0"/>
              <a:t>Extension to moderately dense flows</a:t>
            </a:r>
          </a:p>
          <a:p>
            <a:pPr lvl="1"/>
            <a:r>
              <a:rPr lang="en-US" dirty="0" smtClean="0"/>
              <a:t>Coupling with conventional CFD solvers for multi-scale problems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6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buFont typeface="+mj-lt"/>
              <a:buAutoNum type="arabicPeriod"/>
            </a:pPr>
            <a:r>
              <a:rPr lang="en-US" sz="2000" dirty="0" smtClean="0"/>
              <a:t>Alexander, F.J., and Garcia, A.L., The direct simulation Monte Carlo method, Computer simulations. </a:t>
            </a:r>
            <a:r>
              <a:rPr lang="en-US" sz="2000" dirty="0" err="1" smtClean="0"/>
              <a:t>Vol</a:t>
            </a:r>
            <a:r>
              <a:rPr lang="en-US" sz="2000" dirty="0" smtClean="0"/>
              <a:t> </a:t>
            </a:r>
            <a:r>
              <a:rPr lang="en-US" sz="2000" b="1" dirty="0" smtClean="0"/>
              <a:t>11</a:t>
            </a:r>
            <a:r>
              <a:rPr lang="en-US" sz="2000" dirty="0" smtClean="0"/>
              <a:t>(6), p. 588-592, 1997.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/>
              <a:t>Oran, </a:t>
            </a:r>
            <a:r>
              <a:rPr lang="en-US" sz="2000" dirty="0"/>
              <a:t>E.S</a:t>
            </a:r>
            <a:r>
              <a:rPr lang="en-US" sz="2000" dirty="0" smtClean="0"/>
              <a:t>., Oh, </a:t>
            </a:r>
            <a:r>
              <a:rPr lang="en-US" sz="2000" dirty="0"/>
              <a:t>C.K</a:t>
            </a:r>
            <a:r>
              <a:rPr lang="en-US" sz="2000" dirty="0" smtClean="0"/>
              <a:t>., and </a:t>
            </a:r>
            <a:r>
              <a:rPr lang="en-US" sz="2000" dirty="0" err="1" smtClean="0"/>
              <a:t>Cybyk</a:t>
            </a:r>
            <a:r>
              <a:rPr lang="en-US" sz="2000" dirty="0" smtClean="0"/>
              <a:t>, </a:t>
            </a:r>
            <a:r>
              <a:rPr lang="en-US" sz="2000" dirty="0"/>
              <a:t>B.Z</a:t>
            </a:r>
            <a:r>
              <a:rPr lang="en-US" sz="2000" dirty="0" smtClean="0"/>
              <a:t>., Direct simulation Monte Carlo: Recent advances </a:t>
            </a:r>
            <a:r>
              <a:rPr lang="en-US" sz="2000" dirty="0"/>
              <a:t>and </a:t>
            </a:r>
            <a:r>
              <a:rPr lang="en-US" sz="2000" dirty="0" smtClean="0"/>
              <a:t>applications, Annual </a:t>
            </a:r>
            <a:r>
              <a:rPr lang="en-US" sz="2000" dirty="0"/>
              <a:t>Review of Fluid Mechanics. </a:t>
            </a:r>
            <a:r>
              <a:rPr lang="en-US" sz="2000" dirty="0" err="1" smtClean="0"/>
              <a:t>Vol</a:t>
            </a:r>
            <a:r>
              <a:rPr lang="en-US" sz="2000" dirty="0" smtClean="0"/>
              <a:t> </a:t>
            </a:r>
            <a:r>
              <a:rPr lang="en-US" sz="2000" b="1" dirty="0" smtClean="0"/>
              <a:t>30</a:t>
            </a:r>
            <a:r>
              <a:rPr lang="en-US" sz="2000" dirty="0"/>
              <a:t>, </a:t>
            </a:r>
            <a:r>
              <a:rPr lang="en-US" sz="2000" dirty="0" smtClean="0"/>
              <a:t>p. </a:t>
            </a:r>
            <a:r>
              <a:rPr lang="en-US" sz="2000" dirty="0"/>
              <a:t>403-441, </a:t>
            </a:r>
            <a:r>
              <a:rPr lang="en-US" sz="2000" dirty="0" smtClean="0"/>
              <a:t>1998.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/>
              <a:t>Bird, G.A., Molecular gas dynamics. Clarendon, Oxford, 1976.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/>
              <a:t>Bird, G.A., Molecular gas dynamics and the direct simulation of gas flows. </a:t>
            </a:r>
            <a:r>
              <a:rPr lang="en-US" sz="2000" dirty="0" err="1" smtClean="0"/>
              <a:t>Calrendon</a:t>
            </a:r>
            <a:r>
              <a:rPr lang="en-US" sz="2000" dirty="0" smtClean="0"/>
              <a:t>, Oxford, 1994.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Reflection off the walls</a:t>
            </a:r>
          </a:p>
          <a:p>
            <a:pPr lvl="1"/>
            <a:r>
              <a:rPr lang="en-US" dirty="0" smtClean="0"/>
              <a:t>Specular wall</a:t>
            </a:r>
          </a:p>
          <a:p>
            <a:pPr lvl="2"/>
            <a:r>
              <a:rPr lang="en-US" dirty="0" smtClean="0"/>
              <a:t>Only normal component gets reversed</a:t>
            </a:r>
          </a:p>
          <a:p>
            <a:pPr lvl="2"/>
            <a:r>
              <a:rPr lang="en-US" dirty="0" smtClean="0"/>
              <a:t>Assumed as perfectly elastic collision</a:t>
            </a:r>
          </a:p>
          <a:p>
            <a:pPr lvl="1"/>
            <a:r>
              <a:rPr lang="en-US" dirty="0" smtClean="0"/>
              <a:t>Diffuse thermal wall</a:t>
            </a:r>
          </a:p>
          <a:p>
            <a:pPr lvl="2"/>
            <a:r>
              <a:rPr lang="en-US" dirty="0" smtClean="0"/>
              <a:t>All three components reset as per a biased </a:t>
            </a:r>
            <a:r>
              <a:rPr lang="en-US" dirty="0" err="1" smtClean="0"/>
              <a:t>Maxwellian</a:t>
            </a:r>
            <a:r>
              <a:rPr lang="en-US" dirty="0" smtClean="0"/>
              <a:t> distribution</a:t>
            </a:r>
          </a:p>
          <a:p>
            <a:pPr lvl="2"/>
            <a:r>
              <a:rPr lang="en-US" dirty="0" smtClean="0"/>
              <a:t>Normal component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Tangential component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</a:rPr>
                                <m:t>𝑚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sz="1900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5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5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5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500" b="0" i="1" smtClean="0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sz="15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latin typeface="Cambria Math"/>
                                </a:rPr>
                                <m:t>𝑚</m:t>
                              </m:r>
                              <m:sSubSup>
                                <m:sSubSupPr>
                                  <m:ctrlPr>
                                    <a:rPr lang="en-US" sz="15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500" b="0" i="1" smtClean="0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Isotropic collision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chosen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uniformly distributed between -1 and +1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uniformly distributed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Number of collisions</a:t>
                </a:r>
              </a:p>
              <a:p>
                <a:pPr lvl="1"/>
                <a:r>
                  <a:rPr lang="en-US" dirty="0" smtClean="0"/>
                  <a:t>Maximum allowed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t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𝑐𝑜𝑠</m:t>
                      </m:r>
                      <m:r>
                        <a:rPr 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r>
                        <a:rPr lang="en-US" sz="2000" b="0" i="1" smtClean="0">
                          <a:latin typeface="Cambria Math"/>
                        </a:rPr>
                        <m:t>𝜂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000" b="0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𝑠𝑖𝑛</m:t>
                      </m:r>
                      <m:r>
                        <a:rPr 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2000" dirty="0" smtClean="0"/>
              </a:p>
              <a:p>
                <a:pPr marL="118872" indent="0">
                  <a:buNone/>
                </a:pPr>
                <a:endParaRPr lang="en-US" sz="2000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𝜙</m:t>
                      </m:r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r>
                        <a:rPr lang="en-US" sz="2000" b="0" i="1" smtClean="0">
                          <a:latin typeface="Cambria Math"/>
                        </a:rPr>
                        <m:t>𝜋𝜂</m:t>
                      </m:r>
                    </m:oMath>
                  </m:oMathPara>
                </a14:m>
                <a:endParaRPr lang="en-US" sz="2000" dirty="0" smtClean="0"/>
              </a:p>
              <a:p>
                <a:pPr marL="118872" indent="0">
                  <a:buNone/>
                </a:pPr>
                <a:endParaRPr lang="en-US" sz="2000" dirty="0"/>
              </a:p>
              <a:p>
                <a:pPr marL="118872" indent="0">
                  <a:buNone/>
                </a:pPr>
                <a:endParaRPr lang="en-US" sz="1100" dirty="0" smtClean="0"/>
              </a:p>
              <a:p>
                <a:pPr marL="118872" indent="0">
                  <a:buNone/>
                </a:pPr>
                <a:endParaRPr lang="en-US" sz="1050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𝑐𝑜𝑙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𝑒𝑓𝑓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3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Procedure for time-accurate calculations</a:t>
            </a:r>
          </a:p>
          <a:p>
            <a:pPr lvl="1"/>
            <a:r>
              <a:rPr lang="en-US" dirty="0" smtClean="0"/>
              <a:t>Perform multiple realizations</a:t>
            </a:r>
          </a:p>
          <a:p>
            <a:pPr lvl="1"/>
            <a:r>
              <a:rPr lang="en-US" dirty="0" smtClean="0"/>
              <a:t>Perform averaging over every cell in every time-step</a:t>
            </a:r>
          </a:p>
          <a:p>
            <a:pPr lvl="1"/>
            <a:r>
              <a:rPr lang="en-US" dirty="0" smtClean="0"/>
              <a:t>Perform ensemble averaging over the different realizations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57200" y="1774825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08717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Introduction</a:t>
            </a: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35485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Molecular dynamics simulations</a:t>
            </a:r>
          </a:p>
          <a:p>
            <a:pPr lvl="1"/>
            <a:r>
              <a:rPr lang="en-US" sz="2000" dirty="0" smtClean="0"/>
              <a:t>Particle-based approach</a:t>
            </a:r>
          </a:p>
          <a:p>
            <a:pPr lvl="1"/>
            <a:r>
              <a:rPr lang="en-US" sz="2000" dirty="0" smtClean="0"/>
              <a:t>Using Newton’s laws compute every particle trajectory</a:t>
            </a:r>
          </a:p>
          <a:p>
            <a:pPr lvl="1"/>
            <a:r>
              <a:rPr lang="en-US" sz="2000" dirty="0" smtClean="0"/>
              <a:t>Limited to simple hydrodynamic flows</a:t>
            </a:r>
          </a:p>
          <a:p>
            <a:pPr lvl="1"/>
            <a:r>
              <a:rPr lang="en-US" sz="2000" dirty="0" smtClean="0"/>
              <a:t>Enormous computational resources requires for realistic simulations</a:t>
            </a:r>
          </a:p>
          <a:p>
            <a:pPr lvl="1"/>
            <a:r>
              <a:rPr lang="en-US" sz="2000" dirty="0" smtClean="0"/>
              <a:t>1 mm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of air at STP would require 10</a:t>
            </a:r>
            <a:r>
              <a:rPr lang="en-US" sz="2000" baseline="30000" dirty="0" smtClean="0"/>
              <a:t>16</a:t>
            </a:r>
            <a:r>
              <a:rPr lang="en-US" sz="2000" dirty="0" smtClean="0"/>
              <a:t> molecules.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4038600" cy="3590401"/>
          </a:xfrm>
        </p:spPr>
      </p:pic>
      <p:sp>
        <p:nvSpPr>
          <p:cNvPr id="6" name="TextBox 5"/>
          <p:cNvSpPr txBox="1"/>
          <p:nvPr/>
        </p:nvSpPr>
        <p:spPr>
          <a:xfrm>
            <a:off x="4724400" y="5562600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cubic domain with 1 million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Direct Simulation Monte Carlo</a:t>
            </a:r>
          </a:p>
          <a:p>
            <a:pPr lvl="1"/>
            <a:r>
              <a:rPr lang="en-US" sz="2000" dirty="0" smtClean="0"/>
              <a:t>Simplified molecular dynamics</a:t>
            </a:r>
          </a:p>
          <a:p>
            <a:pPr lvl="1"/>
            <a:r>
              <a:rPr lang="en-US" sz="2000" dirty="0" smtClean="0"/>
              <a:t>Solve the non-linear Boltzmann equation</a:t>
            </a:r>
          </a:p>
          <a:p>
            <a:pPr lvl="1"/>
            <a:r>
              <a:rPr lang="en-US" sz="2000" dirty="0" smtClean="0"/>
              <a:t>Use only a small fraction of the actual number of particles</a:t>
            </a:r>
          </a:p>
          <a:p>
            <a:pPr lvl="1"/>
            <a:r>
              <a:rPr lang="en-US" sz="2000" dirty="0" smtClean="0"/>
              <a:t>Stochastically model the collisions, scattering and post-collision velocity distributions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3590401"/>
          </a:xfrm>
        </p:spPr>
      </p:pic>
      <p:sp>
        <p:nvSpPr>
          <p:cNvPr id="6" name="TextBox 5"/>
          <p:cNvSpPr txBox="1"/>
          <p:nvPr/>
        </p:nvSpPr>
        <p:spPr>
          <a:xfrm>
            <a:off x="4724401" y="525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cubic domain with 1000 representative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57200" y="1774825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08717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Introduction</a:t>
            </a:r>
            <a:endParaRPr lang="en-US" sz="3600" kern="1200" dirty="0"/>
          </a:p>
        </p:txBody>
      </p:sp>
      <p:sp>
        <p:nvSpPr>
          <p:cNvPr id="5" name="Freeform 4"/>
          <p:cNvSpPr/>
          <p:nvPr/>
        </p:nvSpPr>
        <p:spPr>
          <a:xfrm>
            <a:off x="930402" y="2723149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75990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Motivation</a:t>
            </a:r>
            <a:endParaRPr lang="en-US" sz="3600" kern="1200" dirty="0"/>
          </a:p>
        </p:txBody>
      </p:sp>
      <p:sp>
        <p:nvSpPr>
          <p:cNvPr id="10" name="Freeform 9"/>
          <p:cNvSpPr/>
          <p:nvPr/>
        </p:nvSpPr>
        <p:spPr>
          <a:xfrm>
            <a:off x="6252752" y="2383140"/>
            <a:ext cx="541239" cy="541239"/>
          </a:xfrm>
          <a:custGeom>
            <a:avLst/>
            <a:gdLst>
              <a:gd name="connsiteX0" fmla="*/ 0 w 541239"/>
              <a:gd name="connsiteY0" fmla="*/ 297681 h 541239"/>
              <a:gd name="connsiteX1" fmla="*/ 121779 w 541239"/>
              <a:gd name="connsiteY1" fmla="*/ 297681 h 541239"/>
              <a:gd name="connsiteX2" fmla="*/ 121779 w 541239"/>
              <a:gd name="connsiteY2" fmla="*/ 0 h 541239"/>
              <a:gd name="connsiteX3" fmla="*/ 419460 w 541239"/>
              <a:gd name="connsiteY3" fmla="*/ 0 h 541239"/>
              <a:gd name="connsiteX4" fmla="*/ 419460 w 541239"/>
              <a:gd name="connsiteY4" fmla="*/ 297681 h 541239"/>
              <a:gd name="connsiteX5" fmla="*/ 541239 w 541239"/>
              <a:gd name="connsiteY5" fmla="*/ 297681 h 541239"/>
              <a:gd name="connsiteX6" fmla="*/ 270620 w 541239"/>
              <a:gd name="connsiteY6" fmla="*/ 541239 h 541239"/>
              <a:gd name="connsiteX7" fmla="*/ 0 w 541239"/>
              <a:gd name="connsiteY7" fmla="*/ 297681 h 54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239" h="541239">
                <a:moveTo>
                  <a:pt x="0" y="297681"/>
                </a:moveTo>
                <a:lnTo>
                  <a:pt x="121779" y="297681"/>
                </a:lnTo>
                <a:lnTo>
                  <a:pt x="121779" y="0"/>
                </a:lnTo>
                <a:lnTo>
                  <a:pt x="419460" y="0"/>
                </a:lnTo>
                <a:lnTo>
                  <a:pt x="419460" y="297681"/>
                </a:lnTo>
                <a:lnTo>
                  <a:pt x="541239" y="297681"/>
                </a:lnTo>
                <a:lnTo>
                  <a:pt x="270620" y="541239"/>
                </a:lnTo>
                <a:lnTo>
                  <a:pt x="0" y="297681"/>
                </a:lnTo>
                <a:close/>
              </a:path>
            </a:pathLst>
          </a:custGeom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259" tIns="30480" rIns="152259" bIns="1644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333969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Knudsen number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𝐾𝑛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2400" dirty="0" smtClean="0"/>
                  <a:t> – mean free path,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 smtClean="0"/>
                  <a:t> – characteristic length scale of the flow</a:t>
                </a:r>
              </a:p>
              <a:p>
                <a:r>
                  <a:rPr lang="en-US" sz="2400" dirty="0" err="1" smtClean="0"/>
                  <a:t>Navier</a:t>
                </a:r>
                <a:r>
                  <a:rPr lang="en-US" sz="2400" dirty="0" smtClean="0"/>
                  <a:t>-Stokes equations – valid only in continuum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𝐾𝑛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&lt;0.1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𝑐𝑜𝑛𝑡𝑖𝑛𝑢𝑢𝑚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𝑣𝑎𝑙𝑖𝑑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&gt;0.1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𝑐𝑜𝑛𝑡𝑖𝑛𝑢𝑢𝑚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𝑏𝑟𝑒𝑎𝑘𝑠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Example</a:t>
                </a:r>
              </a:p>
              <a:p>
                <a:pPr lvl="1"/>
                <a:r>
                  <a:rPr lang="en-US" sz="2000" dirty="0" smtClean="0"/>
                  <a:t>For air at STP,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≈50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𝑛𝑚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In a gap of 100 nm, </a:t>
                </a:r>
                <a:r>
                  <a:rPr lang="en-US" sz="2000" dirty="0" err="1" smtClean="0"/>
                  <a:t>Navier</a:t>
                </a:r>
                <a:r>
                  <a:rPr lang="en-US" sz="2000" dirty="0" smtClean="0"/>
                  <a:t>-Stokes cannot be applied!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DSMC</a:t>
                </a:r>
                <a:r>
                  <a:rPr lang="en-US" sz="2400" dirty="0" smtClean="0"/>
                  <a:t> is a viable alternative!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2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57200" y="1774825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08717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Introduction</a:t>
            </a:r>
            <a:endParaRPr lang="en-US" sz="3600" kern="1200" dirty="0"/>
          </a:p>
        </p:txBody>
      </p:sp>
      <p:sp>
        <p:nvSpPr>
          <p:cNvPr id="5" name="Freeform 4"/>
          <p:cNvSpPr/>
          <p:nvPr/>
        </p:nvSpPr>
        <p:spPr>
          <a:xfrm>
            <a:off x="930402" y="2723149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75990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Motivation</a:t>
            </a:r>
            <a:endParaRPr lang="en-US" sz="3600" kern="1200" dirty="0"/>
          </a:p>
        </p:txBody>
      </p:sp>
      <p:sp>
        <p:nvSpPr>
          <p:cNvPr id="7" name="Freeform 6"/>
          <p:cNvSpPr/>
          <p:nvPr/>
        </p:nvSpPr>
        <p:spPr>
          <a:xfrm>
            <a:off x="1403604" y="3671474"/>
            <a:ext cx="6336792" cy="832675"/>
          </a:xfrm>
          <a:custGeom>
            <a:avLst/>
            <a:gdLst>
              <a:gd name="connsiteX0" fmla="*/ 0 w 6336792"/>
              <a:gd name="connsiteY0" fmla="*/ 83268 h 832675"/>
              <a:gd name="connsiteX1" fmla="*/ 83268 w 6336792"/>
              <a:gd name="connsiteY1" fmla="*/ 0 h 832675"/>
              <a:gd name="connsiteX2" fmla="*/ 6253525 w 6336792"/>
              <a:gd name="connsiteY2" fmla="*/ 0 h 832675"/>
              <a:gd name="connsiteX3" fmla="*/ 6336793 w 6336792"/>
              <a:gd name="connsiteY3" fmla="*/ 83268 h 832675"/>
              <a:gd name="connsiteX4" fmla="*/ 6336792 w 6336792"/>
              <a:gd name="connsiteY4" fmla="*/ 749408 h 832675"/>
              <a:gd name="connsiteX5" fmla="*/ 6253524 w 6336792"/>
              <a:gd name="connsiteY5" fmla="*/ 832676 h 832675"/>
              <a:gd name="connsiteX6" fmla="*/ 83268 w 6336792"/>
              <a:gd name="connsiteY6" fmla="*/ 832675 h 832675"/>
              <a:gd name="connsiteX7" fmla="*/ 0 w 6336792"/>
              <a:gd name="connsiteY7" fmla="*/ 749407 h 832675"/>
              <a:gd name="connsiteX8" fmla="*/ 0 w 6336792"/>
              <a:gd name="connsiteY8" fmla="*/ 83268 h 83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6792" h="832675">
                <a:moveTo>
                  <a:pt x="0" y="83268"/>
                </a:moveTo>
                <a:cubicBezTo>
                  <a:pt x="0" y="37280"/>
                  <a:pt x="37280" y="0"/>
                  <a:pt x="83268" y="0"/>
                </a:cubicBezTo>
                <a:lnTo>
                  <a:pt x="6253525" y="0"/>
                </a:lnTo>
                <a:cubicBezTo>
                  <a:pt x="6299513" y="0"/>
                  <a:pt x="6336793" y="37280"/>
                  <a:pt x="6336793" y="83268"/>
                </a:cubicBezTo>
                <a:cubicBezTo>
                  <a:pt x="6336793" y="305315"/>
                  <a:pt x="6336792" y="527361"/>
                  <a:pt x="6336792" y="749408"/>
                </a:cubicBezTo>
                <a:cubicBezTo>
                  <a:pt x="6336792" y="795396"/>
                  <a:pt x="6299512" y="832676"/>
                  <a:pt x="6253524" y="832676"/>
                </a:cubicBezTo>
                <a:lnTo>
                  <a:pt x="83268" y="832675"/>
                </a:lnTo>
                <a:cubicBezTo>
                  <a:pt x="37280" y="832675"/>
                  <a:pt x="0" y="795395"/>
                  <a:pt x="0" y="749407"/>
                </a:cubicBezTo>
                <a:lnTo>
                  <a:pt x="0" y="83268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1548" tIns="161548" rIns="1175990" bIns="161548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The scheme</a:t>
            </a:r>
            <a:endParaRPr lang="en-US" sz="3600" kern="1200" dirty="0"/>
          </a:p>
        </p:txBody>
      </p:sp>
      <p:sp>
        <p:nvSpPr>
          <p:cNvPr id="10" name="Freeform 9"/>
          <p:cNvSpPr/>
          <p:nvPr/>
        </p:nvSpPr>
        <p:spPr>
          <a:xfrm>
            <a:off x="6252752" y="2383140"/>
            <a:ext cx="541239" cy="541239"/>
          </a:xfrm>
          <a:custGeom>
            <a:avLst/>
            <a:gdLst>
              <a:gd name="connsiteX0" fmla="*/ 0 w 541239"/>
              <a:gd name="connsiteY0" fmla="*/ 297681 h 541239"/>
              <a:gd name="connsiteX1" fmla="*/ 121779 w 541239"/>
              <a:gd name="connsiteY1" fmla="*/ 297681 h 541239"/>
              <a:gd name="connsiteX2" fmla="*/ 121779 w 541239"/>
              <a:gd name="connsiteY2" fmla="*/ 0 h 541239"/>
              <a:gd name="connsiteX3" fmla="*/ 419460 w 541239"/>
              <a:gd name="connsiteY3" fmla="*/ 0 h 541239"/>
              <a:gd name="connsiteX4" fmla="*/ 419460 w 541239"/>
              <a:gd name="connsiteY4" fmla="*/ 297681 h 541239"/>
              <a:gd name="connsiteX5" fmla="*/ 541239 w 541239"/>
              <a:gd name="connsiteY5" fmla="*/ 297681 h 541239"/>
              <a:gd name="connsiteX6" fmla="*/ 270620 w 541239"/>
              <a:gd name="connsiteY6" fmla="*/ 541239 h 541239"/>
              <a:gd name="connsiteX7" fmla="*/ 0 w 541239"/>
              <a:gd name="connsiteY7" fmla="*/ 297681 h 54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239" h="541239">
                <a:moveTo>
                  <a:pt x="0" y="297681"/>
                </a:moveTo>
                <a:lnTo>
                  <a:pt x="121779" y="297681"/>
                </a:lnTo>
                <a:lnTo>
                  <a:pt x="121779" y="0"/>
                </a:lnTo>
                <a:lnTo>
                  <a:pt x="419460" y="0"/>
                </a:lnTo>
                <a:lnTo>
                  <a:pt x="419460" y="297681"/>
                </a:lnTo>
                <a:lnTo>
                  <a:pt x="541239" y="297681"/>
                </a:lnTo>
                <a:lnTo>
                  <a:pt x="270620" y="541239"/>
                </a:lnTo>
                <a:lnTo>
                  <a:pt x="0" y="297681"/>
                </a:lnTo>
                <a:close/>
              </a:path>
            </a:pathLst>
          </a:custGeom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259" tIns="30480" rIns="152259" bIns="1644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11" name="Freeform 10"/>
          <p:cNvSpPr/>
          <p:nvPr/>
        </p:nvSpPr>
        <p:spPr>
          <a:xfrm>
            <a:off x="6725954" y="3331465"/>
            <a:ext cx="541239" cy="541239"/>
          </a:xfrm>
          <a:custGeom>
            <a:avLst/>
            <a:gdLst>
              <a:gd name="connsiteX0" fmla="*/ 0 w 541239"/>
              <a:gd name="connsiteY0" fmla="*/ 297681 h 541239"/>
              <a:gd name="connsiteX1" fmla="*/ 121779 w 541239"/>
              <a:gd name="connsiteY1" fmla="*/ 297681 h 541239"/>
              <a:gd name="connsiteX2" fmla="*/ 121779 w 541239"/>
              <a:gd name="connsiteY2" fmla="*/ 0 h 541239"/>
              <a:gd name="connsiteX3" fmla="*/ 419460 w 541239"/>
              <a:gd name="connsiteY3" fmla="*/ 0 h 541239"/>
              <a:gd name="connsiteX4" fmla="*/ 419460 w 541239"/>
              <a:gd name="connsiteY4" fmla="*/ 297681 h 541239"/>
              <a:gd name="connsiteX5" fmla="*/ 541239 w 541239"/>
              <a:gd name="connsiteY5" fmla="*/ 297681 h 541239"/>
              <a:gd name="connsiteX6" fmla="*/ 270620 w 541239"/>
              <a:gd name="connsiteY6" fmla="*/ 541239 h 541239"/>
              <a:gd name="connsiteX7" fmla="*/ 0 w 541239"/>
              <a:gd name="connsiteY7" fmla="*/ 297681 h 54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239" h="541239">
                <a:moveTo>
                  <a:pt x="0" y="297681"/>
                </a:moveTo>
                <a:lnTo>
                  <a:pt x="121779" y="297681"/>
                </a:lnTo>
                <a:lnTo>
                  <a:pt x="121779" y="0"/>
                </a:lnTo>
                <a:lnTo>
                  <a:pt x="419460" y="0"/>
                </a:lnTo>
                <a:lnTo>
                  <a:pt x="419460" y="297681"/>
                </a:lnTo>
                <a:lnTo>
                  <a:pt x="541239" y="297681"/>
                </a:lnTo>
                <a:lnTo>
                  <a:pt x="270620" y="541239"/>
                </a:lnTo>
                <a:lnTo>
                  <a:pt x="0" y="297681"/>
                </a:lnTo>
                <a:close/>
              </a:path>
            </a:pathLst>
          </a:custGeom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259" tIns="30480" rIns="152259" bIns="1644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37306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scheme*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8228700"/>
              </p:ext>
            </p:extLst>
          </p:nvPr>
        </p:nvGraphicFramePr>
        <p:xfrm>
          <a:off x="304800" y="18034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6248400"/>
            <a:ext cx="36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Based on Alexander and Garcia [1].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511</TotalTime>
  <Words>1323</Words>
  <Application>Microsoft Office PowerPoint</Application>
  <PresentationFormat>On-screen Show (4:3)</PresentationFormat>
  <Paragraphs>269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Direct Simulation Monte Carlo Method for Fluid Flows</vt:lpstr>
      <vt:lpstr>Overview</vt:lpstr>
      <vt:lpstr>Overview</vt:lpstr>
      <vt:lpstr>Introduction</vt:lpstr>
      <vt:lpstr>Introduction</vt:lpstr>
      <vt:lpstr>Overview</vt:lpstr>
      <vt:lpstr>Motivation</vt:lpstr>
      <vt:lpstr>Overview</vt:lpstr>
      <vt:lpstr>The scheme*</vt:lpstr>
      <vt:lpstr>Initialization</vt:lpstr>
      <vt:lpstr>Advection</vt:lpstr>
      <vt:lpstr>Collision</vt:lpstr>
      <vt:lpstr>Collision</vt:lpstr>
      <vt:lpstr>Averaging</vt:lpstr>
      <vt:lpstr>Check points</vt:lpstr>
      <vt:lpstr>Overview</vt:lpstr>
      <vt:lpstr>Results</vt:lpstr>
      <vt:lpstr>Problem description</vt:lpstr>
      <vt:lpstr>Preliminary check</vt:lpstr>
      <vt:lpstr>Shearing flow</vt:lpstr>
      <vt:lpstr>Raleigh flow</vt:lpstr>
      <vt:lpstr>Overview</vt:lpstr>
      <vt:lpstr>Summary and future work</vt:lpstr>
      <vt:lpstr>Thank you</vt:lpstr>
      <vt:lpstr>Bibliography</vt:lpstr>
      <vt:lpstr>Appendix</vt:lpstr>
      <vt:lpstr>Appendix</vt:lpstr>
      <vt:lpstr>Appendix</vt:lpstr>
    </vt:vector>
  </TitlesOfParts>
  <Company>Virginia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Simulation Monte Carlo Method for Fluid Flows</dc:title>
  <dc:creator>Nagendra</dc:creator>
  <cp:lastModifiedBy>Nagendra Krishnamurthy</cp:lastModifiedBy>
  <cp:revision>48</cp:revision>
  <dcterms:created xsi:type="dcterms:W3CDTF">2011-12-14T01:50:18Z</dcterms:created>
  <dcterms:modified xsi:type="dcterms:W3CDTF">2011-12-14T21:04:33Z</dcterms:modified>
</cp:coreProperties>
</file>