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Playfair Display" panose="00000500000000000000" pitchFamily="2" charset="0"/>
      <p:regular r:id="rId15"/>
    </p:embeddedFont>
    <p:embeddedFont>
      <p:font typeface="Public Sans" panose="020B0604020202020204" charset="0"/>
      <p:regular r:id="rId16"/>
    </p:embeddedFont>
    <p:embeddedFont>
      <p:font typeface="Public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Vallepu" userId="901fede16ebe30c7" providerId="LiveId" clId="{BFEADFA2-FA75-4591-B70A-4F6AC19D66DA}"/>
    <pc:docChg chg="modSld">
      <pc:chgData name="Nagendra Vallepu" userId="901fede16ebe30c7" providerId="LiveId" clId="{BFEADFA2-FA75-4591-B70A-4F6AC19D66DA}" dt="2024-08-02T16:31:08.145" v="4" actId="20577"/>
      <pc:docMkLst>
        <pc:docMk/>
      </pc:docMkLst>
      <pc:sldChg chg="modSp mod">
        <pc:chgData name="Nagendra Vallepu" userId="901fede16ebe30c7" providerId="LiveId" clId="{BFEADFA2-FA75-4591-B70A-4F6AC19D66DA}" dt="2024-08-02T16:25:20.396" v="2" actId="20577"/>
        <pc:sldMkLst>
          <pc:docMk/>
          <pc:sldMk cId="0" sldId="259"/>
        </pc:sldMkLst>
        <pc:spChg chg="mod">
          <ac:chgData name="Nagendra Vallepu" userId="901fede16ebe30c7" providerId="LiveId" clId="{BFEADFA2-FA75-4591-B70A-4F6AC19D66DA}" dt="2024-08-02T16:25:20.396" v="2" actId="20577"/>
          <ac:spMkLst>
            <pc:docMk/>
            <pc:sldMk cId="0" sldId="259"/>
            <ac:spMk id="8" creationId="{00000000-0000-0000-0000-000000000000}"/>
          </ac:spMkLst>
        </pc:spChg>
      </pc:sldChg>
      <pc:sldChg chg="modSp mod">
        <pc:chgData name="Nagendra Vallepu" userId="901fede16ebe30c7" providerId="LiveId" clId="{BFEADFA2-FA75-4591-B70A-4F6AC19D66DA}" dt="2024-08-02T16:30:56.727" v="3" actId="20577"/>
        <pc:sldMkLst>
          <pc:docMk/>
          <pc:sldMk cId="0" sldId="265"/>
        </pc:sldMkLst>
        <pc:spChg chg="mod">
          <ac:chgData name="Nagendra Vallepu" userId="901fede16ebe30c7" providerId="LiveId" clId="{BFEADFA2-FA75-4591-B70A-4F6AC19D66DA}" dt="2024-08-02T16:30:56.727" v="3" actId="20577"/>
          <ac:spMkLst>
            <pc:docMk/>
            <pc:sldMk cId="0" sldId="265"/>
            <ac:spMk id="8" creationId="{00000000-0000-0000-0000-000000000000}"/>
          </ac:spMkLst>
        </pc:spChg>
      </pc:sldChg>
      <pc:sldChg chg="modSp mod">
        <pc:chgData name="Nagendra Vallepu" userId="901fede16ebe30c7" providerId="LiveId" clId="{BFEADFA2-FA75-4591-B70A-4F6AC19D66DA}" dt="2024-08-02T16:31:08.145" v="4" actId="20577"/>
        <pc:sldMkLst>
          <pc:docMk/>
          <pc:sldMk cId="0" sldId="267"/>
        </pc:sldMkLst>
        <pc:spChg chg="mod">
          <ac:chgData name="Nagendra Vallepu" userId="901fede16ebe30c7" providerId="LiveId" clId="{BFEADFA2-FA75-4591-B70A-4F6AC19D66DA}" dt="2024-08-02T16:31:08.145" v="4" actId="20577"/>
          <ac:spMkLst>
            <pc:docMk/>
            <pc:sldMk cId="0" sldId="267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3" y="4713230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7786427" y="569171"/>
            <a:ext cx="2671511" cy="2470545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96609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06882" y="5005711"/>
            <a:ext cx="16230600" cy="130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FINANCE &amp; SUPPLY CHAIN ANALYTICS </a:t>
            </a:r>
          </a:p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AT ATLIQ HARDWARE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6882" y="3805290"/>
            <a:ext cx="16252418" cy="682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560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SQL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3630098"/>
            <a:ext cx="9272014" cy="3424213"/>
          </a:xfrm>
          <a:custGeom>
            <a:avLst/>
            <a:gdLst/>
            <a:ahLst/>
            <a:cxnLst/>
            <a:rect l="l" t="t" r="r" b="b"/>
            <a:pathLst>
              <a:path w="9272014" h="3424213">
                <a:moveTo>
                  <a:pt x="0" y="0"/>
                </a:moveTo>
                <a:lnTo>
                  <a:pt x="9272014" y="0"/>
                </a:lnTo>
                <a:lnTo>
                  <a:pt x="9272014" y="3424213"/>
                </a:lnTo>
                <a:lnTo>
                  <a:pt x="0" y="3424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801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605709" y="1659255"/>
            <a:ext cx="6619603" cy="7365900"/>
          </a:xfrm>
          <a:custGeom>
            <a:avLst/>
            <a:gdLst/>
            <a:ahLst/>
            <a:cxnLst/>
            <a:rect l="l" t="t" r="r" b="b"/>
            <a:pathLst>
              <a:path w="6619603" h="7365900">
                <a:moveTo>
                  <a:pt x="0" y="0"/>
                </a:moveTo>
                <a:lnTo>
                  <a:pt x="6619603" y="0"/>
                </a:lnTo>
                <a:lnTo>
                  <a:pt x="6619603" y="7365900"/>
                </a:lnTo>
                <a:lnTo>
                  <a:pt x="0" y="7365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1981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Net Sales% report of Customers in different regions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NET SALES% REPORT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02093" y="1741612"/>
            <a:ext cx="5088815" cy="4003379"/>
          </a:xfrm>
          <a:custGeom>
            <a:avLst/>
            <a:gdLst/>
            <a:ahLst/>
            <a:cxnLst/>
            <a:rect l="l" t="t" r="r" b="b"/>
            <a:pathLst>
              <a:path w="5088815" h="4003379">
                <a:moveTo>
                  <a:pt x="0" y="0"/>
                </a:moveTo>
                <a:lnTo>
                  <a:pt x="5088815" y="0"/>
                </a:lnTo>
                <a:lnTo>
                  <a:pt x="5088815" y="4003379"/>
                </a:lnTo>
                <a:lnTo>
                  <a:pt x="0" y="40033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288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842250" y="1741612"/>
            <a:ext cx="5677125" cy="4003379"/>
          </a:xfrm>
          <a:custGeom>
            <a:avLst/>
            <a:gdLst/>
            <a:ahLst/>
            <a:cxnLst/>
            <a:rect l="l" t="t" r="r" b="b"/>
            <a:pathLst>
              <a:path w="5677125" h="4003379">
                <a:moveTo>
                  <a:pt x="0" y="0"/>
                </a:moveTo>
                <a:lnTo>
                  <a:pt x="5677125" y="0"/>
                </a:lnTo>
                <a:lnTo>
                  <a:pt x="5677125" y="4003379"/>
                </a:lnTo>
                <a:lnTo>
                  <a:pt x="0" y="40033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4869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02093" y="5890090"/>
            <a:ext cx="5091280" cy="3639616"/>
          </a:xfrm>
          <a:custGeom>
            <a:avLst/>
            <a:gdLst/>
            <a:ahLst/>
            <a:cxnLst/>
            <a:rect l="l" t="t" r="r" b="b"/>
            <a:pathLst>
              <a:path w="5091280" h="3639616">
                <a:moveTo>
                  <a:pt x="0" y="0"/>
                </a:moveTo>
                <a:lnTo>
                  <a:pt x="5091280" y="0"/>
                </a:lnTo>
                <a:lnTo>
                  <a:pt x="5091280" y="3639616"/>
                </a:lnTo>
                <a:lnTo>
                  <a:pt x="0" y="36396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42444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927770" y="5890090"/>
            <a:ext cx="5518149" cy="3639616"/>
          </a:xfrm>
          <a:custGeom>
            <a:avLst/>
            <a:gdLst/>
            <a:ahLst/>
            <a:cxnLst/>
            <a:rect l="l" t="t" r="r" b="b"/>
            <a:pathLst>
              <a:path w="5518149" h="3639616">
                <a:moveTo>
                  <a:pt x="0" y="0"/>
                </a:moveTo>
                <a:lnTo>
                  <a:pt x="5518149" y="0"/>
                </a:lnTo>
                <a:lnTo>
                  <a:pt x="5518149" y="3639616"/>
                </a:lnTo>
                <a:lnTo>
                  <a:pt x="0" y="36396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310" t="-2630" r="-25389" b="-2630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579687"/>
            <a:ext cx="2607035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Top Customers in different Regions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MARKET SHARE%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74422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14367" y="2455722"/>
            <a:ext cx="13191290" cy="5017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Hardware achieved record sales in 2022.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India was the largest market in 2021 with sales of $210.67M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Amazon generated the highest Net Sales in 2021 with $109.03M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AQ BZ All-in-One was the top-selling product in 2021 with the sales of $33.75M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Amazon captures the top market share% in APAX, LATAM &amp; NA regions.</a:t>
            </a:r>
          </a:p>
          <a:p>
            <a:pPr marL="610940" lvl="1" indent="-305470" algn="just">
              <a:lnSpc>
                <a:spcPts val="5659"/>
              </a:lnSpc>
              <a:buFont typeface="Arial"/>
              <a:buChar char="•"/>
            </a:pP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829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829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estore</a:t>
            </a:r>
            <a:r>
              <a:rPr lang="en-US" sz="282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topped the chart in EU region.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4712" y="1109701"/>
            <a:ext cx="16230600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726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94707" y="514826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16980" y="3439491"/>
            <a:ext cx="16408332" cy="1489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20"/>
              </a:lnSpc>
            </a:pPr>
            <a:r>
              <a:rPr lang="en-US" sz="12000" spc="6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  <p:sp>
        <p:nvSpPr>
          <p:cNvPr id="4" name="Freeform 4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15024" y="15240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800251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52500"/>
            <a:ext cx="1623060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spc="81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TABLE OF CONTENTS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700" y="2103240"/>
            <a:ext cx="8653507" cy="4279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About AtliQ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Business Model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Problem Statement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Project Overview 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Reports</a:t>
            </a:r>
          </a:p>
          <a:p>
            <a:pPr marL="664097" lvl="1" indent="-332048" algn="l">
              <a:lnSpc>
                <a:spcPts val="5752"/>
              </a:lnSpc>
              <a:buFont typeface="Arial"/>
              <a:buChar char="•"/>
            </a:pPr>
            <a:r>
              <a:rPr lang="en-US" sz="30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Conclusion</a:t>
            </a:r>
          </a:p>
        </p:txBody>
      </p:sp>
      <p:sp>
        <p:nvSpPr>
          <p:cNvPr id="5" name="Freeform 5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  <p:sp>
        <p:nvSpPr>
          <p:cNvPr id="7" name="Freeform 7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52500"/>
            <a:ext cx="162306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68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ATLIQ HARDWARE AND BUSINESS MODEL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135053" y="3031689"/>
            <a:ext cx="7223479" cy="3733484"/>
          </a:xfrm>
          <a:custGeom>
            <a:avLst/>
            <a:gdLst/>
            <a:ahLst/>
            <a:cxnLst/>
            <a:rect l="l" t="t" r="r" b="b"/>
            <a:pathLst>
              <a:path w="7223479" h="3733484">
                <a:moveTo>
                  <a:pt x="0" y="0"/>
                </a:moveTo>
                <a:lnTo>
                  <a:pt x="7223480" y="0"/>
                </a:lnTo>
                <a:lnTo>
                  <a:pt x="7223480" y="3733484"/>
                </a:lnTo>
                <a:lnTo>
                  <a:pt x="0" y="3733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367359"/>
            <a:ext cx="8115300" cy="5361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4"/>
              </a:lnSpc>
            </a:pPr>
            <a:r>
              <a:rPr lang="en-US" sz="28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 Hardware is a distinguished global leader in electronics manufacturing, specializing in the production and distribution of an extensive range of high-quality hardware products. Our offerings include personal computers, printers, mice and a variety of other computer peripherals, serving the diverse needs of customers worldwide.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52500"/>
            <a:ext cx="162306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68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STAMENT &amp; PROBLEM OVERVIEW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06871" y="3304347"/>
            <a:ext cx="3964069" cy="71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328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64576" y="2555474"/>
            <a:ext cx="11054821" cy="2234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Hardware is currently facing performance challenges due to the increasing size and complexity of its Excel files. To address this, the company has formed a dedicated team of data analysts to leverage MySQL for extracting valuable insights and enhancing operational efficiency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695" y="6957466"/>
            <a:ext cx="3964069" cy="71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328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64576" y="6208593"/>
            <a:ext cx="10860735" cy="2205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Scope of this project entails conduction an in-depth analysis of the dataset provided by AtliQ Hardware. The primary goal is to derive actionable insights regarding sales performance, market dynamics, customer behavior, and to forecast supply chain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57590" y="5361247"/>
            <a:ext cx="6943920" cy="3700142"/>
          </a:xfrm>
          <a:custGeom>
            <a:avLst/>
            <a:gdLst/>
            <a:ahLst/>
            <a:cxnLst/>
            <a:rect l="l" t="t" r="r" b="b"/>
            <a:pathLst>
              <a:path w="6943920" h="3700142">
                <a:moveTo>
                  <a:pt x="0" y="0"/>
                </a:moveTo>
                <a:lnTo>
                  <a:pt x="6943920" y="0"/>
                </a:lnTo>
                <a:lnTo>
                  <a:pt x="6943920" y="3700142"/>
                </a:lnTo>
                <a:lnTo>
                  <a:pt x="0" y="3700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734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936810" y="2554946"/>
            <a:ext cx="9620188" cy="4671026"/>
          </a:xfrm>
          <a:custGeom>
            <a:avLst/>
            <a:gdLst/>
            <a:ahLst/>
            <a:cxnLst/>
            <a:rect l="l" t="t" r="r" b="b"/>
            <a:pathLst>
              <a:path w="9620188" h="4671026">
                <a:moveTo>
                  <a:pt x="0" y="0"/>
                </a:moveTo>
                <a:lnTo>
                  <a:pt x="9620188" y="0"/>
                </a:lnTo>
                <a:lnTo>
                  <a:pt x="9620188" y="4671026"/>
                </a:lnTo>
                <a:lnTo>
                  <a:pt x="0" y="46710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11230"/>
            <a:ext cx="4902400" cy="2205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detailing the individual product sales for </a:t>
            </a:r>
            <a:r>
              <a:rPr lang="en-US" sz="24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</a:t>
            </a:r>
            <a:r>
              <a:rPr lang="en-US" sz="24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India customer throughout the </a:t>
            </a:r>
            <a:r>
              <a:rPr lang="en-US" sz="24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fiscal year 2021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 SALES REPORT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63833" y="1777917"/>
            <a:ext cx="9461479" cy="2996135"/>
          </a:xfrm>
          <a:custGeom>
            <a:avLst/>
            <a:gdLst/>
            <a:ahLst/>
            <a:cxnLst/>
            <a:rect l="l" t="t" r="r" b="b"/>
            <a:pathLst>
              <a:path w="9461479" h="2996135">
                <a:moveTo>
                  <a:pt x="0" y="0"/>
                </a:moveTo>
                <a:lnTo>
                  <a:pt x="9461479" y="0"/>
                </a:lnTo>
                <a:lnTo>
                  <a:pt x="9461479" y="2996135"/>
                </a:lnTo>
                <a:lnTo>
                  <a:pt x="0" y="29961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60685" y="5337439"/>
            <a:ext cx="5958530" cy="3844213"/>
          </a:xfrm>
          <a:custGeom>
            <a:avLst/>
            <a:gdLst/>
            <a:ahLst/>
            <a:cxnLst/>
            <a:rect l="l" t="t" r="r" b="b"/>
            <a:pathLst>
              <a:path w="5958530" h="3844213">
                <a:moveTo>
                  <a:pt x="0" y="0"/>
                </a:moveTo>
                <a:lnTo>
                  <a:pt x="5958530" y="0"/>
                </a:lnTo>
                <a:lnTo>
                  <a:pt x="5958530" y="3844213"/>
                </a:lnTo>
                <a:lnTo>
                  <a:pt x="0" y="38442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173382" y="5107427"/>
            <a:ext cx="7051929" cy="4049090"/>
          </a:xfrm>
          <a:custGeom>
            <a:avLst/>
            <a:gdLst/>
            <a:ahLst/>
            <a:cxnLst/>
            <a:rect l="l" t="t" r="r" b="b"/>
            <a:pathLst>
              <a:path w="7051929" h="4049090">
                <a:moveTo>
                  <a:pt x="0" y="0"/>
                </a:moveTo>
                <a:lnTo>
                  <a:pt x="7051930" y="0"/>
                </a:lnTo>
                <a:lnTo>
                  <a:pt x="7051930" y="4049090"/>
                </a:lnTo>
                <a:lnTo>
                  <a:pt x="0" y="40490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5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2767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yearly report for </a:t>
            </a:r>
            <a:r>
              <a:rPr lang="en-US" sz="24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</a:t>
            </a: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India where there are two columns.</a:t>
            </a:r>
          </a:p>
          <a:p>
            <a:pPr marL="518160" lvl="1" indent="-259080" algn="just">
              <a:lnSpc>
                <a:spcPts val="4488"/>
              </a:lnSpc>
              <a:buAutoNum type="arabicPeriod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Fiscal Year</a:t>
            </a:r>
          </a:p>
          <a:p>
            <a:pPr marL="518160" lvl="1" indent="-259080" algn="just">
              <a:lnSpc>
                <a:spcPts val="4488"/>
              </a:lnSpc>
              <a:buAutoNum type="arabicPeriod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Total Gross Sales amount </a:t>
            </a:r>
          </a:p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 that year  from Croma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 YEARLY GROSS SALES 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11" y="3513145"/>
            <a:ext cx="9152535" cy="3227535"/>
          </a:xfrm>
          <a:custGeom>
            <a:avLst/>
            <a:gdLst/>
            <a:ahLst/>
            <a:cxnLst/>
            <a:rect l="l" t="t" r="r" b="b"/>
            <a:pathLst>
              <a:path w="9152535" h="3227535">
                <a:moveTo>
                  <a:pt x="0" y="0"/>
                </a:moveTo>
                <a:lnTo>
                  <a:pt x="9152535" y="0"/>
                </a:lnTo>
                <a:lnTo>
                  <a:pt x="9152535" y="3227535"/>
                </a:lnTo>
                <a:lnTo>
                  <a:pt x="0" y="3227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72497" y="1724740"/>
            <a:ext cx="6252815" cy="3264919"/>
          </a:xfrm>
          <a:custGeom>
            <a:avLst/>
            <a:gdLst/>
            <a:ahLst/>
            <a:cxnLst/>
            <a:rect l="l" t="t" r="r" b="b"/>
            <a:pathLst>
              <a:path w="6252815" h="3264919">
                <a:moveTo>
                  <a:pt x="0" y="0"/>
                </a:moveTo>
                <a:lnTo>
                  <a:pt x="6252815" y="0"/>
                </a:lnTo>
                <a:lnTo>
                  <a:pt x="6252815" y="3264919"/>
                </a:lnTo>
                <a:lnTo>
                  <a:pt x="0" y="32649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32700" y="5208734"/>
            <a:ext cx="6726600" cy="3834040"/>
          </a:xfrm>
          <a:custGeom>
            <a:avLst/>
            <a:gdLst/>
            <a:ahLst/>
            <a:cxnLst/>
            <a:rect l="l" t="t" r="r" b="b"/>
            <a:pathLst>
              <a:path w="6726600" h="3834040">
                <a:moveTo>
                  <a:pt x="0" y="0"/>
                </a:moveTo>
                <a:lnTo>
                  <a:pt x="6726600" y="0"/>
                </a:lnTo>
                <a:lnTo>
                  <a:pt x="6726600" y="3834041"/>
                </a:lnTo>
                <a:lnTo>
                  <a:pt x="0" y="3834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155" b="-2155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markets</a:t>
            </a:r>
          </a:p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by Net Sales in Fiscal Year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 5 MARKETS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3555665"/>
            <a:ext cx="8683193" cy="4299823"/>
          </a:xfrm>
          <a:custGeom>
            <a:avLst/>
            <a:gdLst/>
            <a:ahLst/>
            <a:cxnLst/>
            <a:rect l="l" t="t" r="r" b="b"/>
            <a:pathLst>
              <a:path w="8683193" h="4299823">
                <a:moveTo>
                  <a:pt x="0" y="0"/>
                </a:moveTo>
                <a:lnTo>
                  <a:pt x="8683193" y="0"/>
                </a:lnTo>
                <a:lnTo>
                  <a:pt x="8683193" y="4299823"/>
                </a:lnTo>
                <a:lnTo>
                  <a:pt x="0" y="4299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8284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381014" y="1659255"/>
            <a:ext cx="4844298" cy="3014026"/>
          </a:xfrm>
          <a:custGeom>
            <a:avLst/>
            <a:gdLst/>
            <a:ahLst/>
            <a:cxnLst/>
            <a:rect l="l" t="t" r="r" b="b"/>
            <a:pathLst>
              <a:path w="4844298" h="3014026">
                <a:moveTo>
                  <a:pt x="0" y="0"/>
                </a:moveTo>
                <a:lnTo>
                  <a:pt x="4844298" y="0"/>
                </a:lnTo>
                <a:lnTo>
                  <a:pt x="4844298" y="3014025"/>
                </a:lnTo>
                <a:lnTo>
                  <a:pt x="0" y="3014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6742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010690" y="4892355"/>
            <a:ext cx="6214622" cy="4163919"/>
          </a:xfrm>
          <a:custGeom>
            <a:avLst/>
            <a:gdLst/>
            <a:ahLst/>
            <a:cxnLst/>
            <a:rect l="l" t="t" r="r" b="b"/>
            <a:pathLst>
              <a:path w="6214622" h="4163919">
                <a:moveTo>
                  <a:pt x="0" y="0"/>
                </a:moveTo>
                <a:lnTo>
                  <a:pt x="6214622" y="0"/>
                </a:lnTo>
                <a:lnTo>
                  <a:pt x="6214622" y="4163919"/>
                </a:lnTo>
                <a:lnTo>
                  <a:pt x="0" y="41639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8926" b="-2709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Customers by Net Sales in Fiscal Year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 5 CUSTOMERS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139690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23614" y="0"/>
            <a:ext cx="884299" cy="817777"/>
          </a:xfrm>
          <a:custGeom>
            <a:avLst/>
            <a:gdLst/>
            <a:ahLst/>
            <a:cxnLst/>
            <a:rect l="l" t="t" r="r" b="b"/>
            <a:pathLst>
              <a:path w="884299" h="817777">
                <a:moveTo>
                  <a:pt x="0" y="0"/>
                </a:moveTo>
                <a:lnTo>
                  <a:pt x="884299" y="0"/>
                </a:lnTo>
                <a:lnTo>
                  <a:pt x="884299" y="817777"/>
                </a:lnTo>
                <a:lnTo>
                  <a:pt x="0" y="81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62624" y="0"/>
            <a:ext cx="2125376" cy="1176376"/>
          </a:xfrm>
          <a:custGeom>
            <a:avLst/>
            <a:gdLst/>
            <a:ahLst/>
            <a:cxnLst/>
            <a:rect l="l" t="t" r="r" b="b"/>
            <a:pathLst>
              <a:path w="2125376" h="1176376">
                <a:moveTo>
                  <a:pt x="0" y="0"/>
                </a:moveTo>
                <a:lnTo>
                  <a:pt x="2125376" y="0"/>
                </a:lnTo>
                <a:lnTo>
                  <a:pt x="212537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894" b="-3677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11" y="3426289"/>
            <a:ext cx="8802934" cy="4348240"/>
          </a:xfrm>
          <a:custGeom>
            <a:avLst/>
            <a:gdLst/>
            <a:ahLst/>
            <a:cxnLst/>
            <a:rect l="l" t="t" r="r" b="b"/>
            <a:pathLst>
              <a:path w="8802934" h="4348240">
                <a:moveTo>
                  <a:pt x="0" y="0"/>
                </a:moveTo>
                <a:lnTo>
                  <a:pt x="8802934" y="0"/>
                </a:lnTo>
                <a:lnTo>
                  <a:pt x="8802934" y="4348240"/>
                </a:lnTo>
                <a:lnTo>
                  <a:pt x="0" y="43482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529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971140" y="1542781"/>
            <a:ext cx="5254171" cy="3246972"/>
          </a:xfrm>
          <a:custGeom>
            <a:avLst/>
            <a:gdLst/>
            <a:ahLst/>
            <a:cxnLst/>
            <a:rect l="l" t="t" r="r" b="b"/>
            <a:pathLst>
              <a:path w="5254171" h="3246972">
                <a:moveTo>
                  <a:pt x="0" y="0"/>
                </a:moveTo>
                <a:lnTo>
                  <a:pt x="5254172" y="0"/>
                </a:lnTo>
                <a:lnTo>
                  <a:pt x="5254172" y="3246972"/>
                </a:lnTo>
                <a:lnTo>
                  <a:pt x="0" y="32469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614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23702" y="5008828"/>
            <a:ext cx="6301610" cy="4067640"/>
          </a:xfrm>
          <a:custGeom>
            <a:avLst/>
            <a:gdLst/>
            <a:ahLst/>
            <a:cxnLst/>
            <a:rect l="l" t="t" r="r" b="b"/>
            <a:pathLst>
              <a:path w="6301610" h="4067640">
                <a:moveTo>
                  <a:pt x="0" y="0"/>
                </a:moveTo>
                <a:lnTo>
                  <a:pt x="6301610" y="0"/>
                </a:lnTo>
                <a:lnTo>
                  <a:pt x="6301610" y="4067640"/>
                </a:lnTo>
                <a:lnTo>
                  <a:pt x="0" y="40676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89" r="-60426" b="-68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710539" y="9305925"/>
            <a:ext cx="2577461" cy="49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1"/>
              </a:lnSpc>
            </a:pPr>
            <a:r>
              <a:rPr lang="en-US" sz="1913" spc="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</a:t>
            </a:r>
          </a:p>
          <a:p>
            <a:pPr algn="l">
              <a:lnSpc>
                <a:spcPts val="2018"/>
              </a:lnSpc>
            </a:pPr>
            <a:r>
              <a:rPr lang="en-US" sz="2217" spc="1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Nagendra Vallepu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811230"/>
            <a:ext cx="6311719" cy="10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8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Products by Net Sales in Fiscal Year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6831"/>
            <a:ext cx="1623060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 5 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426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Public Sans Bold</vt:lpstr>
      <vt:lpstr>Playfair Display</vt:lpstr>
      <vt:lpstr>Arial</vt:lpstr>
      <vt:lpstr>Calibri</vt:lpstr>
      <vt:lpstr>Public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Nagendra Vallepu</cp:lastModifiedBy>
  <cp:revision>1</cp:revision>
  <dcterms:created xsi:type="dcterms:W3CDTF">2006-08-16T00:00:00Z</dcterms:created>
  <dcterms:modified xsi:type="dcterms:W3CDTF">2024-08-02T16:31:13Z</dcterms:modified>
  <dc:identifier>DAGMfP9pVww</dc:identifier>
</cp:coreProperties>
</file>