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5.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4" r:id="rId1"/>
    <p:sldMasterId id="2147484230" r:id="rId2"/>
    <p:sldMasterId id="2147484296" r:id="rId3"/>
    <p:sldMasterId id="2147484308" r:id="rId4"/>
    <p:sldMasterId id="2147484338" r:id="rId5"/>
    <p:sldMasterId id="2147484356" r:id="rId6"/>
  </p:sldMasterIdLst>
  <p:notesMasterIdLst>
    <p:notesMasterId r:id="rId20"/>
  </p:notesMasterIdLst>
  <p:sldIdLst>
    <p:sldId id="256" r:id="rId7"/>
    <p:sldId id="280" r:id="rId8"/>
    <p:sldId id="262" r:id="rId9"/>
    <p:sldId id="272" r:id="rId10"/>
    <p:sldId id="273" r:id="rId11"/>
    <p:sldId id="274" r:id="rId12"/>
    <p:sldId id="275" r:id="rId13"/>
    <p:sldId id="277" r:id="rId14"/>
    <p:sldId id="266" r:id="rId15"/>
    <p:sldId id="278" r:id="rId16"/>
    <p:sldId id="279" r:id="rId17"/>
    <p:sldId id="269"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8FC"/>
    <a:srgbClr val="CCFFCC"/>
    <a:srgbClr val="00FFFF"/>
    <a:srgbClr val="ABFBCB"/>
    <a:srgbClr val="BD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59" autoAdjust="0"/>
    <p:restoredTop sz="94660"/>
  </p:normalViewPr>
  <p:slideViewPr>
    <p:cSldViewPr snapToGrid="0">
      <p:cViewPr varScale="1">
        <p:scale>
          <a:sx n="80" d="100"/>
          <a:sy n="80" d="100"/>
        </p:scale>
        <p:origin x="90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061CBE-C836-410C-B265-2535F7752B0D}" type="datetimeFigureOut">
              <a:rPr lang="en-IN" smtClean="0"/>
              <a:t>05-08-2024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B2744D-FCB6-4E33-8E42-79C03DC5B640}" type="slidenum">
              <a:rPr lang="en-IN" smtClean="0"/>
              <a:t>‹#›</a:t>
            </a:fld>
            <a:endParaRPr lang="en-IN"/>
          </a:p>
        </p:txBody>
      </p:sp>
    </p:spTree>
    <p:extLst>
      <p:ext uri="{BB962C8B-B14F-4D97-AF65-F5344CB8AC3E}">
        <p14:creationId xmlns:p14="http://schemas.microsoft.com/office/powerpoint/2010/main" val="1490494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4B2744D-FCB6-4E33-8E42-79C03DC5B640}" type="slidenum">
              <a:rPr lang="en-IN" smtClean="0"/>
              <a:t>1</a:t>
            </a:fld>
            <a:endParaRPr lang="en-IN"/>
          </a:p>
        </p:txBody>
      </p:sp>
    </p:spTree>
    <p:extLst>
      <p:ext uri="{BB962C8B-B14F-4D97-AF65-F5344CB8AC3E}">
        <p14:creationId xmlns:p14="http://schemas.microsoft.com/office/powerpoint/2010/main" val="3889245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4B2744D-FCB6-4E33-8E42-79C03DC5B640}" type="slidenum">
              <a:rPr lang="en-IN" smtClean="0"/>
              <a:t>2</a:t>
            </a:fld>
            <a:endParaRPr lang="en-IN"/>
          </a:p>
        </p:txBody>
      </p:sp>
    </p:spTree>
    <p:extLst>
      <p:ext uri="{BB962C8B-B14F-4D97-AF65-F5344CB8AC3E}">
        <p14:creationId xmlns:p14="http://schemas.microsoft.com/office/powerpoint/2010/main" val="19998990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6FD66D8-237D-4ED8-988F-BEF2F489D6B0}" type="datetimeFigureOut">
              <a:rPr lang="en-IN" smtClean="0"/>
              <a:t>05-08-2024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616882EC-615A-47F3-86D3-CBEEADF670C4}"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9882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FD66D8-237D-4ED8-988F-BEF2F489D6B0}"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1269262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FD66D8-237D-4ED8-988F-BEF2F489D6B0}"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882EC-615A-47F3-86D3-CBEEADF670C4}"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5967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FD66D8-237D-4ED8-988F-BEF2F489D6B0}"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882EC-615A-47F3-86D3-CBEEADF670C4}"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3925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FD66D8-237D-4ED8-988F-BEF2F489D6B0}"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3593593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FD66D8-237D-4ED8-988F-BEF2F489D6B0}"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882EC-615A-47F3-86D3-CBEEADF670C4}"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81729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FD66D8-237D-4ED8-988F-BEF2F489D6B0}"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882EC-615A-47F3-86D3-CBEEADF670C4}"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6655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FD66D8-237D-4ED8-988F-BEF2F489D6B0}"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882EC-615A-47F3-86D3-CBEEADF670C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7097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FD66D8-237D-4ED8-988F-BEF2F489D6B0}"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882EC-615A-47F3-86D3-CBEEADF670C4}"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56160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D6FD66D8-237D-4ED8-988F-BEF2F489D6B0}" type="datetimeFigureOut">
              <a:rPr lang="en-IN" smtClean="0"/>
              <a:t>05-08-2024</a:t>
            </a:fld>
            <a:endParaRPr lang="en-IN"/>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IN"/>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616882EC-615A-47F3-86D3-CBEEADF670C4}" type="slidenum">
              <a:rPr lang="en-IN" smtClean="0"/>
              <a:t>‹#›</a:t>
            </a:fld>
            <a:endParaRPr lang="en-IN"/>
          </a:p>
        </p:txBody>
      </p:sp>
    </p:spTree>
    <p:extLst>
      <p:ext uri="{BB962C8B-B14F-4D97-AF65-F5344CB8AC3E}">
        <p14:creationId xmlns:p14="http://schemas.microsoft.com/office/powerpoint/2010/main" val="4845515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FD66D8-237D-4ED8-988F-BEF2F489D6B0}" type="datetimeFigureOut">
              <a:rPr lang="en-IN" smtClean="0"/>
              <a:t>05-08-2024</a:t>
            </a:fld>
            <a:endParaRPr lang="en-IN"/>
          </a:p>
        </p:txBody>
      </p:sp>
      <p:sp>
        <p:nvSpPr>
          <p:cNvPr id="5" name="Footer Placeholder 4"/>
          <p:cNvSpPr>
            <a:spLocks noGrp="1"/>
          </p:cNvSpPr>
          <p:nvPr>
            <p:ph type="ftr" sz="quarter" idx="11"/>
          </p:nvPr>
        </p:nvSpPr>
        <p:spPr/>
        <p:txBody>
          <a:bodyPr/>
          <a:lstStyle>
            <a:lvl1pPr>
              <a:defRPr sz="1000" b="1"/>
            </a:lvl1pPr>
          </a:lstStyle>
          <a:p>
            <a:endParaRPr lang="en-IN"/>
          </a:p>
        </p:txBody>
      </p:sp>
      <p:sp>
        <p:nvSpPr>
          <p:cNvPr id="6" name="Slide Number Placeholder 5"/>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762319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FD66D8-237D-4ED8-988F-BEF2F489D6B0}"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19141922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FD66D8-237D-4ED8-988F-BEF2F489D6B0}" type="datetimeFigureOut">
              <a:rPr lang="en-IN" smtClean="0"/>
              <a:t>05-08-2024</a:t>
            </a:fld>
            <a:endParaRPr lang="en-IN"/>
          </a:p>
        </p:txBody>
      </p:sp>
      <p:sp>
        <p:nvSpPr>
          <p:cNvPr id="5" name="Footer Placeholder 4"/>
          <p:cNvSpPr>
            <a:spLocks noGrp="1"/>
          </p:cNvSpPr>
          <p:nvPr>
            <p:ph type="ftr" sz="quarter" idx="11"/>
          </p:nvPr>
        </p:nvSpPr>
        <p:spPr/>
        <p:txBody>
          <a:bodyPr/>
          <a:lstStyle>
            <a:lvl1pPr>
              <a:defRPr sz="1000" b="1"/>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33439382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FD66D8-237D-4ED8-988F-BEF2F489D6B0}"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2321667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FD66D8-237D-4ED8-988F-BEF2F489D6B0}" type="datetimeFigureOut">
              <a:rPr lang="en-IN" smtClean="0"/>
              <a:t>05-08-2024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5728296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FD66D8-237D-4ED8-988F-BEF2F489D6B0}" type="datetimeFigureOut">
              <a:rPr lang="en-IN" smtClean="0"/>
              <a:t>05-08-2024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13949259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FD66D8-237D-4ED8-988F-BEF2F489D6B0}" type="datetimeFigureOut">
              <a:rPr lang="en-IN" smtClean="0"/>
              <a:t>05-08-2024</a:t>
            </a:fld>
            <a:endParaRPr lang="en-IN"/>
          </a:p>
        </p:txBody>
      </p:sp>
      <p:sp>
        <p:nvSpPr>
          <p:cNvPr id="3" name="Footer Placeholder 2"/>
          <p:cNvSpPr>
            <a:spLocks noGrp="1"/>
          </p:cNvSpPr>
          <p:nvPr>
            <p:ph type="ftr" sz="quarter" idx="11"/>
          </p:nvPr>
        </p:nvSpPr>
        <p:spPr/>
        <p:txBody>
          <a:bodyPr/>
          <a:lstStyle/>
          <a:p>
            <a:endParaRPr lang="en-IN"/>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33848525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FD66D8-237D-4ED8-988F-BEF2F489D6B0}"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32574585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FD66D8-237D-4ED8-988F-BEF2F489D6B0}"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16851870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FD66D8-237D-4ED8-988F-BEF2F489D6B0}"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28366351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6FD66D8-237D-4ED8-988F-BEF2F489D6B0}"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18184969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6FD66D8-237D-4ED8-988F-BEF2F489D6B0}"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2323625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FD66D8-237D-4ED8-988F-BEF2F489D6B0}"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882EC-615A-47F3-86D3-CBEEADF670C4}"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14873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FD66D8-237D-4ED8-988F-BEF2F489D6B0}"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38829395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6FD66D8-237D-4ED8-988F-BEF2F489D6B0}" type="datetimeFigureOut">
              <a:rPr lang="en-IN" smtClean="0"/>
              <a:t>05-08-2024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3918720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6FD66D8-237D-4ED8-988F-BEF2F489D6B0}" type="datetimeFigureOut">
              <a:rPr lang="en-IN" smtClean="0"/>
              <a:t>05-08-2024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39580525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FD66D8-237D-4ED8-988F-BEF2F489D6B0}"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21213448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FD66D8-237D-4ED8-988F-BEF2F489D6B0}"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37824204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6FD66D8-237D-4ED8-988F-BEF2F489D6B0}"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882EC-615A-47F3-86D3-CBEEADF670C4}" type="slidenum">
              <a:rPr lang="en-IN" smtClean="0"/>
              <a:t>‹#›</a:t>
            </a:fld>
            <a:endParaRPr lang="en-IN"/>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261969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FD66D8-237D-4ED8-988F-BEF2F489D6B0}"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20118873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FD66D8-237D-4ED8-988F-BEF2F489D6B0}"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882EC-615A-47F3-86D3-CBEEADF670C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814881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FD66D8-237D-4ED8-988F-BEF2F489D6B0}"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166693303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FD66D8-237D-4ED8-988F-BEF2F489D6B0}" type="datetimeFigureOut">
              <a:rPr lang="en-IN" smtClean="0"/>
              <a:t>05-08-2024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1201115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FD66D8-237D-4ED8-988F-BEF2F489D6B0}"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383473156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FD66D8-237D-4ED8-988F-BEF2F489D6B0}" type="datetimeFigureOut">
              <a:rPr lang="en-IN" smtClean="0"/>
              <a:t>05-08-2024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37260168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FD66D8-237D-4ED8-988F-BEF2F489D6B0}" type="datetimeFigureOut">
              <a:rPr lang="en-IN" smtClean="0"/>
              <a:t>05-08-2024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23502609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FD66D8-237D-4ED8-988F-BEF2F489D6B0}"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25629475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FD66D8-237D-4ED8-988F-BEF2F489D6B0}"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6882EC-615A-47F3-86D3-CBEEADF670C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638242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FD66D8-237D-4ED8-988F-BEF2F489D6B0}"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41753282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FD66D8-237D-4ED8-988F-BEF2F489D6B0}"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882EC-615A-47F3-86D3-CBEEADF670C4}" type="slidenum">
              <a:rPr lang="en-IN" smtClean="0"/>
              <a:t>‹#›</a:t>
            </a:fld>
            <a:endParaRPr lang="en-IN"/>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69987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FD66D8-237D-4ED8-988F-BEF2F489D6B0}" type="datetimeFigureOut">
              <a:rPr lang="en-IN" smtClean="0"/>
              <a:t>05-08-2024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616882EC-615A-47F3-86D3-CBEEADF670C4}"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26442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FD66D8-237D-4ED8-988F-BEF2F489D6B0}"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882EC-615A-47F3-86D3-CBEEADF670C4}"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96469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FD66D8-237D-4ED8-988F-BEF2F489D6B0}"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882EC-615A-47F3-86D3-CBEEADF670C4}"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519927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FD66D8-237D-4ED8-988F-BEF2F489D6B0}"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6882EC-615A-47F3-86D3-CBEEADF670C4}"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2491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FD66D8-237D-4ED8-988F-BEF2F489D6B0}" type="datetimeFigureOut">
              <a:rPr lang="en-IN" smtClean="0"/>
              <a:t>05-08-2024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6882EC-615A-47F3-86D3-CBEEADF670C4}"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817780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FD66D8-237D-4ED8-988F-BEF2F489D6B0}" type="datetimeFigureOut">
              <a:rPr lang="en-IN" smtClean="0"/>
              <a:t>05-08-2024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6882EC-615A-47F3-86D3-CBEEADF670C4}"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335841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FD66D8-237D-4ED8-988F-BEF2F489D6B0}" type="datetimeFigureOut">
              <a:rPr lang="en-IN" smtClean="0"/>
              <a:t>05-08-2024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6882EC-615A-47F3-86D3-CBEEADF670C4}"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429879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FD66D8-237D-4ED8-988F-BEF2F489D6B0}" type="datetimeFigureOut">
              <a:rPr lang="en-IN" smtClean="0"/>
              <a:t>05-08-2024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14281310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FD66D8-237D-4ED8-988F-BEF2F489D6B0}"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6882EC-615A-47F3-86D3-CBEEADF670C4}"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606627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6FD66D8-237D-4ED8-988F-BEF2F489D6B0}" type="datetimeFigureOut">
              <a:rPr lang="en-IN" smtClean="0"/>
              <a:t>05-08-2024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616882EC-615A-47F3-86D3-CBEEADF670C4}"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621238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FD66D8-237D-4ED8-988F-BEF2F489D6B0}"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882EC-615A-47F3-86D3-CBEEADF670C4}"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614773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FD66D8-237D-4ED8-988F-BEF2F489D6B0}"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882EC-615A-47F3-86D3-CBEEADF670C4}"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35422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FD66D8-237D-4ED8-988F-BEF2F489D6B0}"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137073956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6FD66D8-237D-4ED8-988F-BEF2F489D6B0}"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268693395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FD66D8-237D-4ED8-988F-BEF2F489D6B0}"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2168064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FD66D8-237D-4ED8-988F-BEF2F489D6B0}" type="datetimeFigureOut">
              <a:rPr lang="en-IN" smtClean="0"/>
              <a:t>05-08-2024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6882EC-615A-47F3-86D3-CBEEADF670C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67846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FD66D8-237D-4ED8-988F-BEF2F489D6B0}"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187237321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FD66D8-237D-4ED8-988F-BEF2F489D6B0}" type="datetimeFigureOut">
              <a:rPr lang="en-IN" smtClean="0"/>
              <a:t>05-08-2024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29656979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6FD66D8-237D-4ED8-988F-BEF2F489D6B0}" type="datetimeFigureOut">
              <a:rPr lang="en-IN" smtClean="0"/>
              <a:t>05-08-2024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317055687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6FD66D8-237D-4ED8-988F-BEF2F489D6B0}" type="datetimeFigureOut">
              <a:rPr lang="en-IN" smtClean="0"/>
              <a:t>05-08-2024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123845746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6FD66D8-237D-4ED8-988F-BEF2F489D6B0}" type="datetimeFigureOut">
              <a:rPr lang="en-IN" smtClean="0"/>
              <a:t>05-08-2024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247467626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FD66D8-237D-4ED8-988F-BEF2F489D6B0}"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370999298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FD66D8-237D-4ED8-988F-BEF2F489D6B0}"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124624739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6FD66D8-237D-4ED8-988F-BEF2F489D6B0}"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87160988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6FD66D8-237D-4ED8-988F-BEF2F489D6B0}"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882EC-615A-47F3-86D3-CBEEADF670C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7134051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FD66D8-237D-4ED8-988F-BEF2F489D6B0}"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1458580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FD66D8-237D-4ED8-988F-BEF2F489D6B0}" type="datetimeFigureOut">
              <a:rPr lang="en-IN" smtClean="0"/>
              <a:t>05-08-2024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140276393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6FD66D8-237D-4ED8-988F-BEF2F489D6B0}" type="datetimeFigureOut">
              <a:rPr lang="en-IN" smtClean="0"/>
              <a:t>05-08-2024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281979282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6FD66D8-237D-4ED8-988F-BEF2F489D6B0}" type="datetimeFigureOut">
              <a:rPr lang="en-IN" smtClean="0"/>
              <a:t>05-08-2024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167955092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FD66D8-237D-4ED8-988F-BEF2F489D6B0}"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205268249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FD66D8-237D-4ED8-988F-BEF2F489D6B0}"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93011150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BCF1E-0F17-477A-AEA7-25CED3EAB3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4F76D5-A61E-4201-AB32-F547331D04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A837887-793E-4160-9F2E-07E8479C80D9}"/>
              </a:ext>
            </a:extLst>
          </p:cNvPr>
          <p:cNvSpPr>
            <a:spLocks noGrp="1"/>
          </p:cNvSpPr>
          <p:nvPr>
            <p:ph type="dt" sz="half" idx="10"/>
          </p:nvPr>
        </p:nvSpPr>
        <p:spPr/>
        <p:txBody>
          <a:bodyPr/>
          <a:lstStyle/>
          <a:p>
            <a:fld id="{D6FD66D8-237D-4ED8-988F-BEF2F489D6B0}" type="datetimeFigureOut">
              <a:rPr lang="en-IN" smtClean="0"/>
              <a:t>05-08-2024</a:t>
            </a:fld>
            <a:endParaRPr lang="en-IN"/>
          </a:p>
        </p:txBody>
      </p:sp>
      <p:sp>
        <p:nvSpPr>
          <p:cNvPr id="5" name="Footer Placeholder 4">
            <a:extLst>
              <a:ext uri="{FF2B5EF4-FFF2-40B4-BE49-F238E27FC236}">
                <a16:creationId xmlns:a16="http://schemas.microsoft.com/office/drawing/2014/main" id="{45000785-DC36-4C0C-AE43-0322B8BF3B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147508-AA50-4041-9D7B-BD3434BF4912}"/>
              </a:ext>
            </a:extLst>
          </p:cNvPr>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265908653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D15B1-846B-416E-8B17-120852BD45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538038-9C67-4ADF-838A-F8BFB53A72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05A0A1-421F-4DF1-AC72-D8A5D26FB799}"/>
              </a:ext>
            </a:extLst>
          </p:cNvPr>
          <p:cNvSpPr>
            <a:spLocks noGrp="1"/>
          </p:cNvSpPr>
          <p:nvPr>
            <p:ph type="dt" sz="half" idx="10"/>
          </p:nvPr>
        </p:nvSpPr>
        <p:spPr/>
        <p:txBody>
          <a:bodyPr/>
          <a:lstStyle/>
          <a:p>
            <a:fld id="{D6FD66D8-237D-4ED8-988F-BEF2F489D6B0}" type="datetimeFigureOut">
              <a:rPr lang="en-IN" smtClean="0"/>
              <a:t>05-08-2024</a:t>
            </a:fld>
            <a:endParaRPr lang="en-IN"/>
          </a:p>
        </p:txBody>
      </p:sp>
      <p:sp>
        <p:nvSpPr>
          <p:cNvPr id="5" name="Footer Placeholder 4">
            <a:extLst>
              <a:ext uri="{FF2B5EF4-FFF2-40B4-BE49-F238E27FC236}">
                <a16:creationId xmlns:a16="http://schemas.microsoft.com/office/drawing/2014/main" id="{787399B8-8BA5-40EA-B36F-BA40113B56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B1CB00-CA7C-4152-8C05-FE5B54674884}"/>
              </a:ext>
            </a:extLst>
          </p:cNvPr>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113148510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EC8E-6FBD-42CD-ABF9-1816A395AC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1FD4CBC-52BC-423E-AD28-419C7944E7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B4FC7D-B37D-4F23-96DD-626FA1CEBC9B}"/>
              </a:ext>
            </a:extLst>
          </p:cNvPr>
          <p:cNvSpPr>
            <a:spLocks noGrp="1"/>
          </p:cNvSpPr>
          <p:nvPr>
            <p:ph type="dt" sz="half" idx="10"/>
          </p:nvPr>
        </p:nvSpPr>
        <p:spPr/>
        <p:txBody>
          <a:bodyPr/>
          <a:lstStyle/>
          <a:p>
            <a:fld id="{D6FD66D8-237D-4ED8-988F-BEF2F489D6B0}" type="datetimeFigureOut">
              <a:rPr lang="en-IN" smtClean="0"/>
              <a:t>05-08-2024</a:t>
            </a:fld>
            <a:endParaRPr lang="en-IN"/>
          </a:p>
        </p:txBody>
      </p:sp>
      <p:sp>
        <p:nvSpPr>
          <p:cNvPr id="5" name="Footer Placeholder 4">
            <a:extLst>
              <a:ext uri="{FF2B5EF4-FFF2-40B4-BE49-F238E27FC236}">
                <a16:creationId xmlns:a16="http://schemas.microsoft.com/office/drawing/2014/main" id="{2E08185A-6FB6-4E43-8360-A43627AE59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8841E9-241B-451C-810B-A5F8FD666047}"/>
              </a:ext>
            </a:extLst>
          </p:cNvPr>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235520394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5C2C-59C0-4CBE-A7AC-96BFC05E47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228CDA-C76B-4CC0-A513-0C0BAC9FDB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5C10CB-BC2B-4315-93C0-25B9B288EB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932FF9-5417-49FB-A5D5-B471AFCC7C33}"/>
              </a:ext>
            </a:extLst>
          </p:cNvPr>
          <p:cNvSpPr>
            <a:spLocks noGrp="1"/>
          </p:cNvSpPr>
          <p:nvPr>
            <p:ph type="dt" sz="half" idx="10"/>
          </p:nvPr>
        </p:nvSpPr>
        <p:spPr/>
        <p:txBody>
          <a:bodyPr/>
          <a:lstStyle/>
          <a:p>
            <a:fld id="{D6FD66D8-237D-4ED8-988F-BEF2F489D6B0}" type="datetimeFigureOut">
              <a:rPr lang="en-IN" smtClean="0"/>
              <a:t>05-08-2024</a:t>
            </a:fld>
            <a:endParaRPr lang="en-IN"/>
          </a:p>
        </p:txBody>
      </p:sp>
      <p:sp>
        <p:nvSpPr>
          <p:cNvPr id="6" name="Footer Placeholder 5">
            <a:extLst>
              <a:ext uri="{FF2B5EF4-FFF2-40B4-BE49-F238E27FC236}">
                <a16:creationId xmlns:a16="http://schemas.microsoft.com/office/drawing/2014/main" id="{A9762EA8-E128-43DA-8A70-9F3829465B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B09556-1DEB-491F-B86A-5C3C295F840B}"/>
              </a:ext>
            </a:extLst>
          </p:cNvPr>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382205359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E66D-B0A8-498A-A928-1F770ED055A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316A7D-17F5-4758-AF07-DE9C2D1BFA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D5436B-65B4-499A-8410-89F1C5885E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0AA20C6-65E8-4A62-BF80-EDE80EF66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64B8CF-0081-43E7-8EB3-03BADF23D9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FCE2FE4-3BD6-4582-8E75-FB5D843E7A89}"/>
              </a:ext>
            </a:extLst>
          </p:cNvPr>
          <p:cNvSpPr>
            <a:spLocks noGrp="1"/>
          </p:cNvSpPr>
          <p:nvPr>
            <p:ph type="dt" sz="half" idx="10"/>
          </p:nvPr>
        </p:nvSpPr>
        <p:spPr/>
        <p:txBody>
          <a:bodyPr/>
          <a:lstStyle/>
          <a:p>
            <a:fld id="{D6FD66D8-237D-4ED8-988F-BEF2F489D6B0}" type="datetimeFigureOut">
              <a:rPr lang="en-IN" smtClean="0"/>
              <a:t>05-08-2024</a:t>
            </a:fld>
            <a:endParaRPr lang="en-IN"/>
          </a:p>
        </p:txBody>
      </p:sp>
      <p:sp>
        <p:nvSpPr>
          <p:cNvPr id="8" name="Footer Placeholder 7">
            <a:extLst>
              <a:ext uri="{FF2B5EF4-FFF2-40B4-BE49-F238E27FC236}">
                <a16:creationId xmlns:a16="http://schemas.microsoft.com/office/drawing/2014/main" id="{6B5401F7-8CCE-463C-A20B-57C111564F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3AB15F8-2056-4C6D-8532-E03C0B471F37}"/>
              </a:ext>
            </a:extLst>
          </p:cNvPr>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296625676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5A6A9-3869-452C-BE1A-DE6A841B1D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18918BB-C193-4144-BA82-B700C96617A2}"/>
              </a:ext>
            </a:extLst>
          </p:cNvPr>
          <p:cNvSpPr>
            <a:spLocks noGrp="1"/>
          </p:cNvSpPr>
          <p:nvPr>
            <p:ph type="dt" sz="half" idx="10"/>
          </p:nvPr>
        </p:nvSpPr>
        <p:spPr/>
        <p:txBody>
          <a:bodyPr/>
          <a:lstStyle/>
          <a:p>
            <a:fld id="{D6FD66D8-237D-4ED8-988F-BEF2F489D6B0}" type="datetimeFigureOut">
              <a:rPr lang="en-IN" smtClean="0"/>
              <a:t>05-08-2024</a:t>
            </a:fld>
            <a:endParaRPr lang="en-IN"/>
          </a:p>
        </p:txBody>
      </p:sp>
      <p:sp>
        <p:nvSpPr>
          <p:cNvPr id="4" name="Footer Placeholder 3">
            <a:extLst>
              <a:ext uri="{FF2B5EF4-FFF2-40B4-BE49-F238E27FC236}">
                <a16:creationId xmlns:a16="http://schemas.microsoft.com/office/drawing/2014/main" id="{E8283E83-3AA0-4658-8447-C4BBB18783D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1F49F83-F523-4D22-A97F-A552F5B11F4A}"/>
              </a:ext>
            </a:extLst>
          </p:cNvPr>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2786746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FD66D8-237D-4ED8-988F-BEF2F489D6B0}"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6882EC-615A-47F3-86D3-CBEEADF670C4}"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107310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112CF8-92B9-4682-ADFC-9EA39053400B}"/>
              </a:ext>
            </a:extLst>
          </p:cNvPr>
          <p:cNvSpPr>
            <a:spLocks noGrp="1"/>
          </p:cNvSpPr>
          <p:nvPr>
            <p:ph type="dt" sz="half" idx="10"/>
          </p:nvPr>
        </p:nvSpPr>
        <p:spPr/>
        <p:txBody>
          <a:bodyPr/>
          <a:lstStyle/>
          <a:p>
            <a:fld id="{D6FD66D8-237D-4ED8-988F-BEF2F489D6B0}" type="datetimeFigureOut">
              <a:rPr lang="en-IN" smtClean="0"/>
              <a:t>05-08-2024</a:t>
            </a:fld>
            <a:endParaRPr lang="en-IN"/>
          </a:p>
        </p:txBody>
      </p:sp>
      <p:sp>
        <p:nvSpPr>
          <p:cNvPr id="3" name="Footer Placeholder 2">
            <a:extLst>
              <a:ext uri="{FF2B5EF4-FFF2-40B4-BE49-F238E27FC236}">
                <a16:creationId xmlns:a16="http://schemas.microsoft.com/office/drawing/2014/main" id="{D2C00FFE-7508-498E-80CB-C9FA4B130C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7B16DA6-2F43-48E2-95C7-7994D3A50A74}"/>
              </a:ext>
            </a:extLst>
          </p:cNvPr>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109261464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9112D-F95F-45A3-A260-531D61B94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0BD85C3-6DD1-4A98-8381-FA6ADB16FB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C791698-DB93-4F75-ABA2-DE87C65D9E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AE6419-9740-4B15-B9A6-68E7B59CA4AB}"/>
              </a:ext>
            </a:extLst>
          </p:cNvPr>
          <p:cNvSpPr>
            <a:spLocks noGrp="1"/>
          </p:cNvSpPr>
          <p:nvPr>
            <p:ph type="dt" sz="half" idx="10"/>
          </p:nvPr>
        </p:nvSpPr>
        <p:spPr/>
        <p:txBody>
          <a:bodyPr/>
          <a:lstStyle/>
          <a:p>
            <a:fld id="{D6FD66D8-237D-4ED8-988F-BEF2F489D6B0}" type="datetimeFigureOut">
              <a:rPr lang="en-IN" smtClean="0"/>
              <a:t>05-08-2024</a:t>
            </a:fld>
            <a:endParaRPr lang="en-IN"/>
          </a:p>
        </p:txBody>
      </p:sp>
      <p:sp>
        <p:nvSpPr>
          <p:cNvPr id="6" name="Footer Placeholder 5">
            <a:extLst>
              <a:ext uri="{FF2B5EF4-FFF2-40B4-BE49-F238E27FC236}">
                <a16:creationId xmlns:a16="http://schemas.microsoft.com/office/drawing/2014/main" id="{9BEE340F-B7D8-487E-BC20-64137E0AF5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02C0F3-1933-4601-ACF9-37E73711BFAC}"/>
              </a:ext>
            </a:extLst>
          </p:cNvPr>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302579815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6888B-0E50-4520-A55E-2D5E662E17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40C5534-299F-4925-8EBC-9A83AC3AD1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D9C0BB8-0799-497B-AAE5-A6D7210BB7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9225D8-A33D-4E81-9A92-DF7A2781C4A5}"/>
              </a:ext>
            </a:extLst>
          </p:cNvPr>
          <p:cNvSpPr>
            <a:spLocks noGrp="1"/>
          </p:cNvSpPr>
          <p:nvPr>
            <p:ph type="dt" sz="half" idx="10"/>
          </p:nvPr>
        </p:nvSpPr>
        <p:spPr/>
        <p:txBody>
          <a:bodyPr/>
          <a:lstStyle/>
          <a:p>
            <a:fld id="{D6FD66D8-237D-4ED8-988F-BEF2F489D6B0}" type="datetimeFigureOut">
              <a:rPr lang="en-IN" smtClean="0"/>
              <a:t>05-08-2024</a:t>
            </a:fld>
            <a:endParaRPr lang="en-IN"/>
          </a:p>
        </p:txBody>
      </p:sp>
      <p:sp>
        <p:nvSpPr>
          <p:cNvPr id="6" name="Footer Placeholder 5">
            <a:extLst>
              <a:ext uri="{FF2B5EF4-FFF2-40B4-BE49-F238E27FC236}">
                <a16:creationId xmlns:a16="http://schemas.microsoft.com/office/drawing/2014/main" id="{8DA965E3-1AE9-44B1-83FE-9AD1E42C45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2910AA-5AB5-4AC2-9882-07DFEED73D23}"/>
              </a:ext>
            </a:extLst>
          </p:cNvPr>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31027817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61D7D-E8A9-499E-BBC9-F0FFC060BE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633C35-06F2-425B-90AC-E11DE406FA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0B0F75-2647-42DA-B57E-C1E0914D83BC}"/>
              </a:ext>
            </a:extLst>
          </p:cNvPr>
          <p:cNvSpPr>
            <a:spLocks noGrp="1"/>
          </p:cNvSpPr>
          <p:nvPr>
            <p:ph type="dt" sz="half" idx="10"/>
          </p:nvPr>
        </p:nvSpPr>
        <p:spPr/>
        <p:txBody>
          <a:bodyPr/>
          <a:lstStyle/>
          <a:p>
            <a:fld id="{D6FD66D8-237D-4ED8-988F-BEF2F489D6B0}" type="datetimeFigureOut">
              <a:rPr lang="en-IN" smtClean="0"/>
              <a:t>05-08-2024</a:t>
            </a:fld>
            <a:endParaRPr lang="en-IN"/>
          </a:p>
        </p:txBody>
      </p:sp>
      <p:sp>
        <p:nvSpPr>
          <p:cNvPr id="5" name="Footer Placeholder 4">
            <a:extLst>
              <a:ext uri="{FF2B5EF4-FFF2-40B4-BE49-F238E27FC236}">
                <a16:creationId xmlns:a16="http://schemas.microsoft.com/office/drawing/2014/main" id="{BD887CB1-9B0A-415D-80F7-90AD83BD95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CEB808-AF32-42AD-A150-442B2579855A}"/>
              </a:ext>
            </a:extLst>
          </p:cNvPr>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153586529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AAF0E9-5937-45AF-B2CD-E0F425FB2E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6025F1-C23F-4096-BBF9-CB49CD24B7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BA32AF-4627-42B9-85A7-A90CC5BFF054}"/>
              </a:ext>
            </a:extLst>
          </p:cNvPr>
          <p:cNvSpPr>
            <a:spLocks noGrp="1"/>
          </p:cNvSpPr>
          <p:nvPr>
            <p:ph type="dt" sz="half" idx="10"/>
          </p:nvPr>
        </p:nvSpPr>
        <p:spPr/>
        <p:txBody>
          <a:bodyPr/>
          <a:lstStyle/>
          <a:p>
            <a:fld id="{D6FD66D8-237D-4ED8-988F-BEF2F489D6B0}" type="datetimeFigureOut">
              <a:rPr lang="en-IN" smtClean="0"/>
              <a:t>05-08-2024</a:t>
            </a:fld>
            <a:endParaRPr lang="en-IN"/>
          </a:p>
        </p:txBody>
      </p:sp>
      <p:sp>
        <p:nvSpPr>
          <p:cNvPr id="5" name="Footer Placeholder 4">
            <a:extLst>
              <a:ext uri="{FF2B5EF4-FFF2-40B4-BE49-F238E27FC236}">
                <a16:creationId xmlns:a16="http://schemas.microsoft.com/office/drawing/2014/main" id="{4ADBEF81-4170-48C1-B468-49F1AEE34B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B74784-9CBC-4C63-844E-824835750F70}"/>
              </a:ext>
            </a:extLst>
          </p:cNvPr>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1596473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FD66D8-237D-4ED8-988F-BEF2F489D6B0}"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6882EC-615A-47F3-86D3-CBEEADF670C4}" type="slidenum">
              <a:rPr lang="en-IN" smtClean="0"/>
              <a:t>‹#›</a:t>
            </a:fld>
            <a:endParaRPr lang="en-IN"/>
          </a:p>
        </p:txBody>
      </p:sp>
    </p:spTree>
    <p:extLst>
      <p:ext uri="{BB962C8B-B14F-4D97-AF65-F5344CB8AC3E}">
        <p14:creationId xmlns:p14="http://schemas.microsoft.com/office/powerpoint/2010/main" val="2954422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7.jpe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3.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9.jp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4.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theme" Target="../theme/theme5.xml"/><Relationship Id="rId3" Type="http://schemas.openxmlformats.org/officeDocument/2006/relationships/slideLayout" Target="../slideLayouts/slideLayout59.xml"/><Relationship Id="rId21" Type="http://schemas.openxmlformats.org/officeDocument/2006/relationships/image" Target="../media/image12.png"/><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image" Target="../media/image11.png"/><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10" Type="http://schemas.openxmlformats.org/officeDocument/2006/relationships/slideLayout" Target="../slideLayouts/slideLayout66.xml"/><Relationship Id="rId19" Type="http://schemas.openxmlformats.org/officeDocument/2006/relationships/image" Target="../media/image10.png"/><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image" Target="../media/image13.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1.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theme" Target="../theme/theme6.xml"/><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6FD66D8-237D-4ED8-988F-BEF2F489D6B0}" type="datetimeFigureOut">
              <a:rPr lang="en-IN" smtClean="0"/>
              <a:t>05-08-2024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16882EC-615A-47F3-86D3-CBEEADF670C4}" type="slidenum">
              <a:rPr lang="en-IN" smtClean="0"/>
              <a:t>‹#›</a:t>
            </a:fld>
            <a:endParaRPr lang="en-IN"/>
          </a:p>
        </p:txBody>
      </p:sp>
    </p:spTree>
    <p:extLst>
      <p:ext uri="{BB962C8B-B14F-4D97-AF65-F5344CB8AC3E}">
        <p14:creationId xmlns:p14="http://schemas.microsoft.com/office/powerpoint/2010/main" val="3384404982"/>
      </p:ext>
    </p:extLst>
  </p:cSld>
  <p:clrMap bg1="lt1" tx1="dk1" bg2="lt2" tx2="dk2" accent1="accent1" accent2="accent2" accent3="accent3" accent4="accent4" accent5="accent5" accent6="accent6" hlink="hlink" folHlink="folHlink"/>
  <p:sldLayoutIdLst>
    <p:sldLayoutId id="2147484195" r:id="rId1"/>
    <p:sldLayoutId id="2147484196" r:id="rId2"/>
    <p:sldLayoutId id="2147484197" r:id="rId3"/>
    <p:sldLayoutId id="2147484198" r:id="rId4"/>
    <p:sldLayoutId id="2147484199" r:id="rId5"/>
    <p:sldLayoutId id="2147484200" r:id="rId6"/>
    <p:sldLayoutId id="2147484201" r:id="rId7"/>
    <p:sldLayoutId id="2147484202" r:id="rId8"/>
    <p:sldLayoutId id="2147484203" r:id="rId9"/>
    <p:sldLayoutId id="2147484204" r:id="rId10"/>
    <p:sldLayoutId id="2147484205" r:id="rId11"/>
    <p:sldLayoutId id="2147484206" r:id="rId12"/>
    <p:sldLayoutId id="2147484207" r:id="rId13"/>
    <p:sldLayoutId id="2147484208" r:id="rId14"/>
    <p:sldLayoutId id="2147484209" r:id="rId15"/>
    <p:sldLayoutId id="2147484210" r:id="rId16"/>
    <p:sldLayoutId id="214748421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D6FD66D8-237D-4ED8-988F-BEF2F489D6B0}" type="datetimeFigureOut">
              <a:rPr lang="en-IN" smtClean="0"/>
              <a:t>05-08-2024</a:t>
            </a:fld>
            <a:endParaRPr lang="en-IN"/>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IN"/>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16882EC-615A-47F3-86D3-CBEEADF670C4}" type="slidenum">
              <a:rPr lang="en-IN" smtClean="0"/>
              <a:t>‹#›</a:t>
            </a:fld>
            <a:endParaRPr lang="en-IN"/>
          </a:p>
        </p:txBody>
      </p:sp>
    </p:spTree>
    <p:extLst>
      <p:ext uri="{BB962C8B-B14F-4D97-AF65-F5344CB8AC3E}">
        <p14:creationId xmlns:p14="http://schemas.microsoft.com/office/powerpoint/2010/main" val="3549904461"/>
      </p:ext>
    </p:extLst>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 id="2147484242" r:id="rId12"/>
    <p:sldLayoutId id="2147484243" r:id="rId13"/>
    <p:sldLayoutId id="2147484244" r:id="rId14"/>
    <p:sldLayoutId id="2147484245" r:id="rId15"/>
    <p:sldLayoutId id="2147484246" r:id="rId16"/>
    <p:sldLayoutId id="214748424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6FD66D8-237D-4ED8-988F-BEF2F489D6B0}" type="datetimeFigureOut">
              <a:rPr lang="en-IN" smtClean="0"/>
              <a:t>05-08-2024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16882EC-615A-47F3-86D3-CBEEADF670C4}" type="slidenum">
              <a:rPr lang="en-IN" smtClean="0"/>
              <a:t>‹#›</a:t>
            </a:fld>
            <a:endParaRPr lang="en-IN"/>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8869145"/>
      </p:ext>
    </p:extLst>
  </p:cSld>
  <p:clrMap bg1="dk1" tx1="lt1" bg2="dk2" tx2="lt2" accent1="accent1" accent2="accent2" accent3="accent3" accent4="accent4" accent5="accent5" accent6="accent6" hlink="hlink" folHlink="folHlink"/>
  <p:sldLayoutIdLst>
    <p:sldLayoutId id="2147484297" r:id="rId1"/>
    <p:sldLayoutId id="2147484298" r:id="rId2"/>
    <p:sldLayoutId id="2147484299" r:id="rId3"/>
    <p:sldLayoutId id="2147484300" r:id="rId4"/>
    <p:sldLayoutId id="2147484301" r:id="rId5"/>
    <p:sldLayoutId id="2147484302" r:id="rId6"/>
    <p:sldLayoutId id="2147484303" r:id="rId7"/>
    <p:sldLayoutId id="2147484304" r:id="rId8"/>
    <p:sldLayoutId id="2147484305" r:id="rId9"/>
    <p:sldLayoutId id="2147484306" r:id="rId10"/>
    <p:sldLayoutId id="214748430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6FD66D8-237D-4ED8-988F-BEF2F489D6B0}" type="datetimeFigureOut">
              <a:rPr lang="en-IN" smtClean="0"/>
              <a:t>05-08-2024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16882EC-615A-47F3-86D3-CBEEADF670C4}"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1482078"/>
      </p:ext>
    </p:extLst>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6FD66D8-237D-4ED8-988F-BEF2F489D6B0}" type="datetimeFigureOut">
              <a:rPr lang="en-IN" smtClean="0"/>
              <a:t>05-08-2024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16882EC-615A-47F3-86D3-CBEEADF670C4}" type="slidenum">
              <a:rPr lang="en-IN" smtClean="0"/>
              <a:t>‹#›</a:t>
            </a:fld>
            <a:endParaRPr lang="en-IN"/>
          </a:p>
        </p:txBody>
      </p:sp>
    </p:spTree>
    <p:extLst>
      <p:ext uri="{BB962C8B-B14F-4D97-AF65-F5344CB8AC3E}">
        <p14:creationId xmlns:p14="http://schemas.microsoft.com/office/powerpoint/2010/main" val="646159121"/>
      </p:ext>
    </p:extLst>
  </p:cSld>
  <p:clrMap bg1="dk1" tx1="lt1" bg2="dk2" tx2="lt2" accent1="accent1" accent2="accent2" accent3="accent3" accent4="accent4" accent5="accent5" accent6="accent6" hlink="hlink" folHlink="folHlink"/>
  <p:sldLayoutIdLst>
    <p:sldLayoutId id="2147484339"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 id="2147484350" r:id="rId12"/>
    <p:sldLayoutId id="2147484351" r:id="rId13"/>
    <p:sldLayoutId id="2147484352" r:id="rId14"/>
    <p:sldLayoutId id="2147484353" r:id="rId15"/>
    <p:sldLayoutId id="2147484354" r:id="rId16"/>
    <p:sldLayoutId id="214748435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2085DB-009F-424F-8749-2BE20DC7E3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60E9C3-3427-4407-BF11-2839674026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4D6D46-48F9-4C17-A71C-FC55D36B5D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FD66D8-237D-4ED8-988F-BEF2F489D6B0}" type="datetimeFigureOut">
              <a:rPr lang="en-IN" smtClean="0"/>
              <a:t>05-08-2024</a:t>
            </a:fld>
            <a:endParaRPr lang="en-IN"/>
          </a:p>
        </p:txBody>
      </p:sp>
      <p:sp>
        <p:nvSpPr>
          <p:cNvPr id="5" name="Footer Placeholder 4">
            <a:extLst>
              <a:ext uri="{FF2B5EF4-FFF2-40B4-BE49-F238E27FC236}">
                <a16:creationId xmlns:a16="http://schemas.microsoft.com/office/drawing/2014/main" id="{0F66A994-C41B-4EF7-8F9A-8147F4DA7C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2B06006-51C8-46DB-9E05-FE9C539E92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6882EC-615A-47F3-86D3-CBEEADF670C4}" type="slidenum">
              <a:rPr lang="en-IN" smtClean="0"/>
              <a:t>‹#›</a:t>
            </a:fld>
            <a:endParaRPr lang="en-IN"/>
          </a:p>
        </p:txBody>
      </p:sp>
    </p:spTree>
    <p:extLst>
      <p:ext uri="{BB962C8B-B14F-4D97-AF65-F5344CB8AC3E}">
        <p14:creationId xmlns:p14="http://schemas.microsoft.com/office/powerpoint/2010/main" val="3830481280"/>
      </p:ext>
    </p:extLst>
  </p:cSld>
  <p:clrMap bg1="lt1" tx1="dk1" bg2="lt2" tx2="dk2" accent1="accent1" accent2="accent2" accent3="accent3" accent4="accent4" accent5="accent5" accent6="accent6" hlink="hlink" folHlink="folHlink"/>
  <p:sldLayoutIdLst>
    <p:sldLayoutId id="2147484357" r:id="rId1"/>
    <p:sldLayoutId id="2147484358" r:id="rId2"/>
    <p:sldLayoutId id="2147484359" r:id="rId3"/>
    <p:sldLayoutId id="2147484360" r:id="rId4"/>
    <p:sldLayoutId id="2147484361" r:id="rId5"/>
    <p:sldLayoutId id="2147484362" r:id="rId6"/>
    <p:sldLayoutId id="2147484363" r:id="rId7"/>
    <p:sldLayoutId id="2147484364" r:id="rId8"/>
    <p:sldLayoutId id="2147484365" r:id="rId9"/>
    <p:sldLayoutId id="2147484366" r:id="rId10"/>
    <p:sldLayoutId id="21474843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74.xml"/><Relationship Id="rId5" Type="http://schemas.openxmlformats.org/officeDocument/2006/relationships/image" Target="../media/image16.png"/><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4000">
              <a:schemeClr val="accent1">
                <a:lumMod val="5000"/>
                <a:lumOff val="95000"/>
              </a:schemeClr>
            </a:gs>
            <a:gs pos="80000">
              <a:schemeClr val="accent1">
                <a:lumMod val="45000"/>
                <a:lumOff val="55000"/>
              </a:schemeClr>
            </a:gs>
            <a:gs pos="60000">
              <a:schemeClr val="accent1">
                <a:lumMod val="45000"/>
                <a:lumOff val="55000"/>
              </a:schemeClr>
            </a:gs>
            <a:gs pos="99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AF6FB97-5616-4AA5-94EF-8D1B7F9F1969}"/>
              </a:ext>
            </a:extLst>
          </p:cNvPr>
          <p:cNvSpPr>
            <a:spLocks noGrp="1"/>
          </p:cNvSpPr>
          <p:nvPr>
            <p:ph type="ctrTitle"/>
          </p:nvPr>
        </p:nvSpPr>
        <p:spPr>
          <a:xfrm>
            <a:off x="2458065" y="348889"/>
            <a:ext cx="7816646" cy="2026651"/>
          </a:xfrm>
        </p:spPr>
        <p:txBody>
          <a:bodyPr>
            <a:noAutofit/>
          </a:bodyPr>
          <a:lstStyle/>
          <a:p>
            <a:pPr algn="ctr"/>
            <a:r>
              <a:rPr lang="en-IN" sz="3200" dirty="0">
                <a:latin typeface="Lucida Fax" panose="02060602050505020204" pitchFamily="18" charset="0"/>
              </a:rPr>
              <a:t>PROJECT :- E-COMMERCE ANALYTICS</a:t>
            </a:r>
            <a:br>
              <a:rPr lang="en-IN" sz="3200" dirty="0">
                <a:latin typeface="Lucida Fax" panose="02060602050505020204" pitchFamily="18" charset="0"/>
              </a:rPr>
            </a:br>
            <a:r>
              <a:rPr lang="en-IN" sz="3200" dirty="0">
                <a:latin typeface="Lucida Fax" panose="02060602050505020204" pitchFamily="18" charset="0"/>
              </a:rPr>
              <a:t> CLIENT :- OLIST STORE</a:t>
            </a:r>
            <a:br>
              <a:rPr lang="en-IN" sz="3200" dirty="0">
                <a:solidFill>
                  <a:schemeClr val="accent2">
                    <a:lumMod val="60000"/>
                    <a:lumOff val="40000"/>
                  </a:schemeClr>
                </a:solidFill>
                <a:latin typeface="Lucida Fax" panose="02060602050505020204" pitchFamily="18" charset="0"/>
              </a:rPr>
            </a:br>
            <a:endParaRPr lang="en-IN" sz="3200" dirty="0">
              <a:solidFill>
                <a:schemeClr val="accent2">
                  <a:lumMod val="60000"/>
                  <a:lumOff val="40000"/>
                </a:schemeClr>
              </a:solidFill>
              <a:latin typeface="Lucida Fax" panose="02060602050505020204" pitchFamily="18" charset="0"/>
            </a:endParaRPr>
          </a:p>
        </p:txBody>
      </p:sp>
      <p:sp>
        <p:nvSpPr>
          <p:cNvPr id="3" name="Subtitle 2">
            <a:extLst>
              <a:ext uri="{FF2B5EF4-FFF2-40B4-BE49-F238E27FC236}">
                <a16:creationId xmlns:a16="http://schemas.microsoft.com/office/drawing/2014/main" id="{D8B5CEF2-E667-BBB5-2EA6-C06F93B6DE12}"/>
              </a:ext>
            </a:extLst>
          </p:cNvPr>
          <p:cNvSpPr>
            <a:spLocks noGrp="1"/>
          </p:cNvSpPr>
          <p:nvPr/>
        </p:nvSpPr>
        <p:spPr>
          <a:xfrm>
            <a:off x="4513007" y="2375540"/>
            <a:ext cx="3706762" cy="831572"/>
          </a:xfrm>
          <a:prstGeom prst="rect">
            <a:avLst/>
          </a:prstGeom>
        </p:spPr>
        <p:txBody>
          <a:bodyPr vert="horz" lIns="91440" tIns="0" rIns="91440" bIns="0" rtlCol="0" anchor="t" anchorCtr="0">
            <a:normAutofit/>
          </a:bodyPr>
          <a:lstStyle>
            <a:lvl1pPr marL="0" indent="0" algn="l" defTabSz="914400" rtl="0" eaLnBrk="1" latinLnBrk="0" hangingPunct="1">
              <a:lnSpc>
                <a:spcPct val="100000"/>
              </a:lnSpc>
              <a:spcBef>
                <a:spcPts val="576"/>
              </a:spcBef>
              <a:buFont typeface="Arial" panose="020B0604020202020204" pitchFamily="34" charset="0"/>
              <a:buNone/>
              <a:defRPr sz="2400" kern="1200">
                <a:solidFill>
                  <a:schemeClr val="accent6"/>
                </a:solidFill>
                <a:latin typeface="+mn-lt"/>
                <a:ea typeface="+mn-ea"/>
                <a:cs typeface="+mn-cs"/>
              </a:defRPr>
            </a:lvl1pPr>
            <a:lvl2pPr marL="457200" indent="0" algn="ctr" defTabSz="914400" rtl="0" eaLnBrk="1" latinLnBrk="0" hangingPunct="1">
              <a:lnSpc>
                <a:spcPct val="100000"/>
              </a:lnSpc>
              <a:spcBef>
                <a:spcPts val="360"/>
              </a:spcBef>
              <a:buFont typeface="Arial" panose="020B0604020202020204" pitchFamily="34" charset="0"/>
              <a:buNone/>
              <a:defRPr sz="2000" kern="1200">
                <a:solidFill>
                  <a:schemeClr val="accent6"/>
                </a:solidFill>
                <a:latin typeface="+mn-lt"/>
                <a:ea typeface="+mn-ea"/>
                <a:cs typeface="+mn-cs"/>
              </a:defRPr>
            </a:lvl2pPr>
            <a:lvl3pPr marL="914400" indent="0" algn="ctr" defTabSz="914400" rtl="0" eaLnBrk="1" latinLnBrk="0" hangingPunct="1">
              <a:lnSpc>
                <a:spcPct val="100000"/>
              </a:lnSpc>
              <a:spcBef>
                <a:spcPts val="360"/>
              </a:spcBef>
              <a:buFont typeface="Arial" panose="020B0604020202020204" pitchFamily="34" charset="0"/>
              <a:buNone/>
              <a:defRPr sz="1800" kern="1200">
                <a:solidFill>
                  <a:schemeClr val="accent6"/>
                </a:solidFill>
                <a:latin typeface="+mn-lt"/>
                <a:ea typeface="+mn-ea"/>
                <a:cs typeface="+mn-cs"/>
              </a:defRPr>
            </a:lvl3pPr>
            <a:lvl4pPr marL="13716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4pPr>
            <a:lvl5pPr marL="18288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500" dirty="0">
                <a:solidFill>
                  <a:schemeClr val="tx1"/>
                </a:solidFill>
                <a:latin typeface="Lucida Fax" panose="02060602050505020204" pitchFamily="18" charset="0"/>
                <a:ea typeface="+mj-ea"/>
                <a:cs typeface="+mj-cs"/>
              </a:rPr>
              <a:t>PRESENTED</a:t>
            </a:r>
            <a:r>
              <a:rPr lang="en-US" sz="1500" dirty="0"/>
              <a:t> </a:t>
            </a:r>
            <a:r>
              <a:rPr lang="en-US" sz="1500" dirty="0">
                <a:solidFill>
                  <a:schemeClr val="tx1"/>
                </a:solidFill>
                <a:latin typeface="Lucida Fax" panose="02060602050505020204" pitchFamily="18" charset="0"/>
                <a:ea typeface="+mj-ea"/>
                <a:cs typeface="+mj-cs"/>
              </a:rPr>
              <a:t>BY</a:t>
            </a:r>
            <a:r>
              <a:rPr lang="en-US" sz="1500" dirty="0"/>
              <a:t> </a:t>
            </a:r>
            <a:r>
              <a:rPr lang="en-US" sz="2600" dirty="0">
                <a:solidFill>
                  <a:schemeClr val="tx1"/>
                </a:solidFill>
              </a:rPr>
              <a:t>- </a:t>
            </a:r>
            <a:r>
              <a:rPr lang="en-US" sz="1600" dirty="0">
                <a:solidFill>
                  <a:schemeClr val="tx1"/>
                </a:solidFill>
                <a:latin typeface="Lucida Fax" panose="02060602050505020204" pitchFamily="18" charset="0"/>
                <a:ea typeface="+mj-ea"/>
                <a:cs typeface="+mj-cs"/>
              </a:rPr>
              <a:t>NAGENDRA V KINI</a:t>
            </a:r>
          </a:p>
          <a:p>
            <a:endParaRPr lang="en-US" dirty="0"/>
          </a:p>
        </p:txBody>
      </p:sp>
      <p:pic>
        <p:nvPicPr>
          <p:cNvPr id="4" name="Picture Placeholder 10" descr="A picture containing sunset with teepees">
            <a:extLst>
              <a:ext uri="{FF2B5EF4-FFF2-40B4-BE49-F238E27FC236}">
                <a16:creationId xmlns:a16="http://schemas.microsoft.com/office/drawing/2014/main" id="{7205B5ED-A87C-4671-9844-C0518E3412E0}"/>
              </a:ext>
            </a:extLst>
          </p:cNvPr>
          <p:cNvPicPr>
            <a:picLocks noChangeAspect="1"/>
          </p:cNvPicPr>
          <p:nvPr/>
        </p:nvPicPr>
        <p:blipFill rotWithShape="1">
          <a:blip r:embed="rId3" cstate="screen">
            <a:extLst>
              <a:ext uri="{28A0092B-C50C-407E-A947-70E740481C1C}">
                <a14:useLocalDpi xmlns:a14="http://schemas.microsoft.com/office/drawing/2010/main" val="0"/>
              </a:ext>
            </a:extLst>
          </a:blip>
          <a:srcRect/>
          <a:stretch/>
        </p:blipFill>
        <p:spPr>
          <a:xfrm>
            <a:off x="553905" y="3081217"/>
            <a:ext cx="11084189" cy="3854030"/>
          </a:xfrm>
          <a:custGeom>
            <a:avLst/>
            <a:gdLst>
              <a:gd name="connsiteX0" fmla="*/ 5542094 w 11084189"/>
              <a:gd name="connsiteY0" fmla="*/ 0 h 3854030"/>
              <a:gd name="connsiteX1" fmla="*/ 11061525 w 11084189"/>
              <a:gd name="connsiteY1" fmla="*/ 3748287 h 3854030"/>
              <a:gd name="connsiteX2" fmla="*/ 11084189 w 11084189"/>
              <a:gd name="connsiteY2" fmla="*/ 3854030 h 3854030"/>
              <a:gd name="connsiteX3" fmla="*/ 0 w 11084189"/>
              <a:gd name="connsiteY3" fmla="*/ 3854030 h 3854030"/>
              <a:gd name="connsiteX4" fmla="*/ 22663 w 11084189"/>
              <a:gd name="connsiteY4" fmla="*/ 3748287 h 3854030"/>
              <a:gd name="connsiteX5" fmla="*/ 5542094 w 11084189"/>
              <a:gd name="connsiteY5" fmla="*/ 0 h 3854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84189" h="3854030">
                <a:moveTo>
                  <a:pt x="5542094" y="0"/>
                </a:moveTo>
                <a:cubicBezTo>
                  <a:pt x="8264668" y="0"/>
                  <a:pt x="10536186" y="1609144"/>
                  <a:pt x="11061525" y="3748287"/>
                </a:cubicBezTo>
                <a:lnTo>
                  <a:pt x="11084189" y="3854030"/>
                </a:lnTo>
                <a:lnTo>
                  <a:pt x="0" y="3854030"/>
                </a:lnTo>
                <a:lnTo>
                  <a:pt x="22663" y="3748287"/>
                </a:lnTo>
                <a:cubicBezTo>
                  <a:pt x="548002" y="1609144"/>
                  <a:pt x="2819520" y="0"/>
                  <a:pt x="5542094" y="0"/>
                </a:cubicBezTo>
                <a:close/>
              </a:path>
            </a:pathLst>
          </a:custGeom>
        </p:spPr>
      </p:pic>
      <p:pic>
        <p:nvPicPr>
          <p:cNvPr id="5" name="Picture 4">
            <a:extLst>
              <a:ext uri="{FF2B5EF4-FFF2-40B4-BE49-F238E27FC236}">
                <a16:creationId xmlns:a16="http://schemas.microsoft.com/office/drawing/2014/main" id="{7709D774-D67B-42B7-9429-4B4D5FD381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7876" y="1253062"/>
            <a:ext cx="2010056" cy="3486637"/>
          </a:xfrm>
          <a:prstGeom prst="rect">
            <a:avLst/>
          </a:prstGeom>
          <a:effectLst>
            <a:glow>
              <a:schemeClr val="accent4">
                <a:alpha val="36000"/>
              </a:schemeClr>
            </a:glow>
            <a:softEdge rad="635000"/>
          </a:effectLst>
        </p:spPr>
      </p:pic>
      <p:pic>
        <p:nvPicPr>
          <p:cNvPr id="8" name="Picture 7">
            <a:extLst>
              <a:ext uri="{FF2B5EF4-FFF2-40B4-BE49-F238E27FC236}">
                <a16:creationId xmlns:a16="http://schemas.microsoft.com/office/drawing/2014/main" id="{101E64B0-1F7F-4420-9A03-8AF40F2513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276" y="-121378"/>
            <a:ext cx="1943371" cy="1857634"/>
          </a:xfrm>
          <a:prstGeom prst="rect">
            <a:avLst/>
          </a:prstGeom>
          <a:effectLst>
            <a:glow>
              <a:schemeClr val="accent4">
                <a:alpha val="36000"/>
              </a:schemeClr>
            </a:glow>
            <a:softEdge rad="635000"/>
          </a:effectLst>
        </p:spPr>
      </p:pic>
    </p:spTree>
    <p:extLst>
      <p:ext uri="{BB962C8B-B14F-4D97-AF65-F5344CB8AC3E}">
        <p14:creationId xmlns:p14="http://schemas.microsoft.com/office/powerpoint/2010/main" val="24453598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8984A-D8AC-B78F-6209-4FC7ACFAFFA5}"/>
              </a:ext>
            </a:extLst>
          </p:cNvPr>
          <p:cNvSpPr>
            <a:spLocks noGrp="1"/>
          </p:cNvSpPr>
          <p:nvPr>
            <p:ph type="title"/>
          </p:nvPr>
        </p:nvSpPr>
        <p:spPr>
          <a:xfrm>
            <a:off x="98321" y="561976"/>
            <a:ext cx="12093679" cy="1074596"/>
          </a:xfrm>
        </p:spPr>
        <p:txBody>
          <a:bodyPr>
            <a:normAutofit fontScale="90000"/>
          </a:bodyPr>
          <a:lstStyle/>
          <a:p>
            <a:pPr algn="ctr"/>
            <a:r>
              <a:rPr lang="en-US" b="1" dirty="0"/>
              <a:t>NOW  10 MOST IMPORTANT SUGGESTIONS/ RECOMMENDATION I WOULD LIKE TO SHARE FOR OUR CLIENT </a:t>
            </a:r>
            <a:endParaRPr lang="en-IN" b="1" dirty="0"/>
          </a:p>
        </p:txBody>
      </p:sp>
      <p:sp>
        <p:nvSpPr>
          <p:cNvPr id="4" name="TextBox 3">
            <a:extLst>
              <a:ext uri="{FF2B5EF4-FFF2-40B4-BE49-F238E27FC236}">
                <a16:creationId xmlns:a16="http://schemas.microsoft.com/office/drawing/2014/main" id="{67630190-44D2-A030-90ED-6E988B52FCF7}"/>
              </a:ext>
            </a:extLst>
          </p:cNvPr>
          <p:cNvSpPr txBox="1"/>
          <p:nvPr/>
        </p:nvSpPr>
        <p:spPr>
          <a:xfrm>
            <a:off x="309716" y="2528386"/>
            <a:ext cx="11572568" cy="2862322"/>
          </a:xfrm>
          <a:prstGeom prst="rect">
            <a:avLst/>
          </a:prstGeom>
          <a:noFill/>
        </p:spPr>
        <p:txBody>
          <a:bodyPr wrap="square" rtlCol="0">
            <a:spAutoFit/>
          </a:bodyPr>
          <a:lstStyle/>
          <a:p>
            <a:pPr>
              <a:buFont typeface="+mj-lt"/>
              <a:buAutoNum type="arabicPeriod"/>
            </a:pPr>
            <a:r>
              <a:rPr lang="en-US" b="1" i="0" dirty="0">
                <a:effectLst/>
                <a:latin typeface="__Inter_aaf875"/>
              </a:rPr>
              <a:t>Optimize Weekend Sales Strategy :-</a:t>
            </a:r>
            <a:r>
              <a:rPr lang="en-US" b="0" i="0" dirty="0">
                <a:effectLst/>
                <a:latin typeface="__Inter_aaf875"/>
              </a:rPr>
              <a:t> </a:t>
            </a:r>
            <a:r>
              <a:rPr lang="en-US" sz="1700" b="0" i="0" dirty="0">
                <a:effectLst/>
                <a:latin typeface="__Inter_aaf875"/>
              </a:rPr>
              <a:t>Since weekend sales account for only 23% of total sales, consider implementing targeted marketing campaigns or promotions to boost weekend sales.</a:t>
            </a:r>
          </a:p>
          <a:p>
            <a:pPr>
              <a:buFont typeface="+mj-lt"/>
              <a:buAutoNum type="arabicPeriod"/>
            </a:pPr>
            <a:r>
              <a:rPr lang="en-US" b="1" i="0" dirty="0">
                <a:effectLst/>
                <a:latin typeface="__Inter_aaf875"/>
              </a:rPr>
              <a:t>Expand Product Offerings :-</a:t>
            </a:r>
            <a:r>
              <a:rPr lang="en-US" b="0" i="0" dirty="0">
                <a:effectLst/>
                <a:latin typeface="__Inter_aaf875"/>
              </a:rPr>
              <a:t> </a:t>
            </a:r>
            <a:r>
              <a:rPr lang="en-US" sz="1700" b="0" i="0" dirty="0">
                <a:effectLst/>
                <a:latin typeface="__Inter_aaf875"/>
              </a:rPr>
              <a:t>With 73 unique products, consider expanding the product portfolio to cater to emerging customer needs and stay competitive in the market.</a:t>
            </a:r>
          </a:p>
          <a:p>
            <a:pPr>
              <a:buFont typeface="+mj-lt"/>
              <a:buAutoNum type="arabicPeriod"/>
            </a:pPr>
            <a:r>
              <a:rPr lang="en-US" b="1" i="0" dirty="0">
                <a:effectLst/>
                <a:latin typeface="__Inter_aaf875"/>
              </a:rPr>
              <a:t>Enhance Credit Card Payment Experience :-</a:t>
            </a:r>
            <a:r>
              <a:rPr lang="en-US" b="0" i="0" dirty="0">
                <a:effectLst/>
                <a:latin typeface="__Inter_aaf875"/>
              </a:rPr>
              <a:t> </a:t>
            </a:r>
            <a:r>
              <a:rPr lang="en-US" sz="1700" b="0" i="0" dirty="0">
                <a:effectLst/>
                <a:latin typeface="__Inter_aaf875"/>
              </a:rPr>
              <a:t>Given the popularity of credit card payments, consider streamlining the payment process, offering rewards, or providing exclusive benefits to credit card customers.</a:t>
            </a:r>
          </a:p>
          <a:p>
            <a:pPr>
              <a:buFont typeface="+mj-lt"/>
              <a:buAutoNum type="arabicPeriod"/>
            </a:pPr>
            <a:r>
              <a:rPr lang="en-US" b="1" i="0" dirty="0">
                <a:effectLst/>
                <a:latin typeface="__Inter_aaf875"/>
              </a:rPr>
              <a:t>Invest in Logistics Efficiency :-</a:t>
            </a:r>
            <a:r>
              <a:rPr lang="en-US" b="0" i="0" dirty="0">
                <a:effectLst/>
                <a:latin typeface="__Inter_aaf875"/>
              </a:rPr>
              <a:t> </a:t>
            </a:r>
            <a:r>
              <a:rPr lang="en-US" sz="1700" b="0" i="0" dirty="0">
                <a:effectLst/>
                <a:latin typeface="__Inter_aaf875"/>
              </a:rPr>
              <a:t>With an average shipping time of 13 days, consider investing in logistics optimization to reduce shipping times and improve customer satisfaction.</a:t>
            </a:r>
          </a:p>
          <a:p>
            <a:pPr>
              <a:buFont typeface="+mj-lt"/>
              <a:buAutoNum type="arabicPeriod"/>
            </a:pPr>
            <a:r>
              <a:rPr lang="en-US" b="1" i="0" dirty="0">
                <a:effectLst/>
                <a:latin typeface="__Inter_aaf875"/>
              </a:rPr>
              <a:t>Leverage Customer Reviews :-</a:t>
            </a:r>
            <a:r>
              <a:rPr lang="en-US" b="0" i="0" dirty="0">
                <a:effectLst/>
                <a:latin typeface="__Inter_aaf875"/>
              </a:rPr>
              <a:t> </a:t>
            </a:r>
            <a:r>
              <a:rPr lang="en-US" sz="1700" b="0" i="0" dirty="0">
                <a:effectLst/>
                <a:latin typeface="__Inter_aaf875"/>
              </a:rPr>
              <a:t>Analyze customer reviews to identify areas for improvement and implement changes to increase customer satisfaction and loyalty.</a:t>
            </a:r>
          </a:p>
        </p:txBody>
      </p:sp>
    </p:spTree>
    <p:extLst>
      <p:ext uri="{BB962C8B-B14F-4D97-AF65-F5344CB8AC3E}">
        <p14:creationId xmlns:p14="http://schemas.microsoft.com/office/powerpoint/2010/main" val="171893909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8984A-D8AC-B78F-6209-4FC7ACFAFFA5}"/>
              </a:ext>
            </a:extLst>
          </p:cNvPr>
          <p:cNvSpPr>
            <a:spLocks noGrp="1"/>
          </p:cNvSpPr>
          <p:nvPr>
            <p:ph type="title"/>
          </p:nvPr>
        </p:nvSpPr>
        <p:spPr>
          <a:xfrm>
            <a:off x="98321" y="561976"/>
            <a:ext cx="12093679" cy="1074596"/>
          </a:xfrm>
        </p:spPr>
        <p:txBody>
          <a:bodyPr>
            <a:normAutofit fontScale="90000"/>
          </a:bodyPr>
          <a:lstStyle/>
          <a:p>
            <a:pPr algn="ctr"/>
            <a:r>
              <a:rPr lang="en-US" b="1" dirty="0"/>
              <a:t>NOW  10 MOST IMPORTANT SUGGESTIONS/ RECOMMENDATION I WOULD LIKE TO SHARE FOR OUR CLIENT </a:t>
            </a:r>
            <a:endParaRPr lang="en-IN" b="1" dirty="0"/>
          </a:p>
        </p:txBody>
      </p:sp>
      <p:sp>
        <p:nvSpPr>
          <p:cNvPr id="4" name="TextBox 3">
            <a:extLst>
              <a:ext uri="{FF2B5EF4-FFF2-40B4-BE49-F238E27FC236}">
                <a16:creationId xmlns:a16="http://schemas.microsoft.com/office/drawing/2014/main" id="{67630190-44D2-A030-90ED-6E988B52FCF7}"/>
              </a:ext>
            </a:extLst>
          </p:cNvPr>
          <p:cNvSpPr txBox="1"/>
          <p:nvPr/>
        </p:nvSpPr>
        <p:spPr>
          <a:xfrm>
            <a:off x="309716" y="2280736"/>
            <a:ext cx="11572568" cy="3693319"/>
          </a:xfrm>
          <a:prstGeom prst="rect">
            <a:avLst/>
          </a:prstGeom>
          <a:noFill/>
        </p:spPr>
        <p:txBody>
          <a:bodyPr wrap="square" rtlCol="0">
            <a:spAutoFit/>
          </a:bodyPr>
          <a:lstStyle/>
          <a:p>
            <a:r>
              <a:rPr lang="en-US" sz="1800" b="1" i="0" dirty="0">
                <a:effectLst/>
                <a:latin typeface="__Inter_aaf875"/>
              </a:rPr>
              <a:t>6.Target Sao Paulo Customers :-</a:t>
            </a:r>
            <a:r>
              <a:rPr lang="en-US" sz="1800" b="0" i="0" dirty="0">
                <a:effectLst/>
                <a:latin typeface="__Inter_aaf875"/>
              </a:rPr>
              <a:t> </a:t>
            </a:r>
            <a:r>
              <a:rPr lang="en-US" sz="1700" b="0" i="0" dirty="0">
                <a:effectLst/>
                <a:latin typeface="__Inter_aaf875"/>
              </a:rPr>
              <a:t>Develop targeted marketing campaigns to cater to the Sao Paulo customer base, which appears to be a significant market for the company.</a:t>
            </a:r>
          </a:p>
          <a:p>
            <a:r>
              <a:rPr lang="en-US" sz="1800" b="1" i="0" dirty="0">
                <a:effectLst/>
                <a:latin typeface="__Inter_aaf875"/>
              </a:rPr>
              <a:t>7.Analyze and Improve Profit Margins :-</a:t>
            </a:r>
            <a:r>
              <a:rPr lang="en-US" sz="1800" b="0" i="0" dirty="0">
                <a:effectLst/>
                <a:latin typeface="__Inter_aaf875"/>
              </a:rPr>
              <a:t> </a:t>
            </a:r>
            <a:r>
              <a:rPr lang="en-US" sz="1700" b="0" i="0" dirty="0">
                <a:effectLst/>
                <a:latin typeface="__Inter_aaf875"/>
              </a:rPr>
              <a:t>Review profit margins across different product categories and identify opportunities to optimize pricing, reduce costs, or improve operational efficiency.</a:t>
            </a:r>
          </a:p>
          <a:p>
            <a:r>
              <a:rPr lang="en-US" sz="1800" b="1" i="0" dirty="0">
                <a:effectLst/>
                <a:latin typeface="__Inter_aaf875"/>
              </a:rPr>
              <a:t>8.Develop a Loyalty Program :-</a:t>
            </a:r>
            <a:r>
              <a:rPr lang="en-US" sz="1800" b="0" i="0" dirty="0">
                <a:effectLst/>
                <a:latin typeface="__Inter_aaf875"/>
              </a:rPr>
              <a:t> </a:t>
            </a:r>
            <a:r>
              <a:rPr lang="en-US" sz="1700" b="0" i="0" dirty="0">
                <a:effectLst/>
                <a:latin typeface="__Inter_aaf875"/>
              </a:rPr>
              <a:t>Implement a loyalty program to reward repeat customers, increase customer retention, and encourage positive word-of-mouth.</a:t>
            </a:r>
          </a:p>
          <a:p>
            <a:r>
              <a:rPr lang="en-US" sz="1800" b="1" i="0" dirty="0">
                <a:effectLst/>
                <a:latin typeface="__Inter_aaf875"/>
              </a:rPr>
              <a:t>9.Invest in Data Analytics :-</a:t>
            </a:r>
            <a:r>
              <a:rPr lang="en-US" sz="1800" b="0" i="0" dirty="0">
                <a:effectLst/>
                <a:latin typeface="__Inter_aaf875"/>
              </a:rPr>
              <a:t> </a:t>
            </a:r>
            <a:r>
              <a:rPr lang="en-US" sz="1700" b="0" i="0" dirty="0">
                <a:effectLst/>
                <a:latin typeface="__Inter_aaf875"/>
              </a:rPr>
              <a:t>Leverage data analytics to gain deeper insights into customer behavior, preferences, and pain points, and use these insights to inform business decisions.</a:t>
            </a:r>
          </a:p>
          <a:p>
            <a:r>
              <a:rPr lang="en-US" sz="1800" b="1" i="0" dirty="0">
                <a:effectLst/>
                <a:latin typeface="__Inter_aaf875"/>
              </a:rPr>
              <a:t>10.Explore New Payment Options :-</a:t>
            </a:r>
            <a:r>
              <a:rPr lang="en-US" sz="1800" b="0" i="0" dirty="0">
                <a:effectLst/>
                <a:latin typeface="__Inter_aaf875"/>
              </a:rPr>
              <a:t> </a:t>
            </a:r>
            <a:r>
              <a:rPr lang="en-US" sz="1700" b="0" i="0" dirty="0">
                <a:effectLst/>
                <a:latin typeface="__Inter_aaf875"/>
              </a:rPr>
              <a:t>Consider offering alternative payment options, such as digital wallets or cryptocurrencies, to cater to evolving customer preferences and stay competitive in the market.</a:t>
            </a:r>
          </a:p>
          <a:p>
            <a:endParaRPr lang="en-US" sz="1800" b="0" i="0" dirty="0">
              <a:effectLst/>
              <a:latin typeface="__Inter_aaf875"/>
            </a:endParaRPr>
          </a:p>
          <a:p>
            <a:pPr algn="ctr"/>
            <a:r>
              <a:rPr lang="en-US" sz="1800" b="1" dirty="0">
                <a:effectLst/>
                <a:latin typeface="Calibri Light" panose="020F0302020204030204" pitchFamily="34" charset="0"/>
                <a:ea typeface="Calibri Light" panose="020F0302020204030204" pitchFamily="34" charset="0"/>
                <a:cs typeface="Calibri Light" panose="020F0302020204030204" pitchFamily="34" charset="0"/>
              </a:rPr>
              <a:t>These suggestions are designed to help the company build on its strengths, address areas for improvement, and stay competitive in the market</a:t>
            </a:r>
            <a:r>
              <a:rPr lang="en-US" sz="1800" b="0" dirty="0">
                <a:effectLst/>
                <a:latin typeface="Calibri Light" panose="020F0302020204030204" pitchFamily="34" charset="0"/>
                <a:ea typeface="Calibri Light" panose="020F0302020204030204" pitchFamily="34" charset="0"/>
                <a:cs typeface="Calibri Light" panose="020F0302020204030204" pitchFamily="34" charset="0"/>
              </a:rPr>
              <a:t>.</a:t>
            </a:r>
          </a:p>
        </p:txBody>
      </p:sp>
    </p:spTree>
    <p:extLst>
      <p:ext uri="{BB962C8B-B14F-4D97-AF65-F5344CB8AC3E}">
        <p14:creationId xmlns:p14="http://schemas.microsoft.com/office/powerpoint/2010/main" val="310793961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8842-AF49-BEDF-F350-739BC492982D}"/>
              </a:ext>
            </a:extLst>
          </p:cNvPr>
          <p:cNvSpPr>
            <a:spLocks noGrp="1"/>
          </p:cNvSpPr>
          <p:nvPr>
            <p:ph type="title"/>
          </p:nvPr>
        </p:nvSpPr>
        <p:spPr>
          <a:xfrm>
            <a:off x="1393637" y="439066"/>
            <a:ext cx="9404723" cy="1400530"/>
          </a:xfrm>
        </p:spPr>
        <p:txBody>
          <a:bodyPr/>
          <a:lstStyle/>
          <a:p>
            <a:pPr algn="ctr"/>
            <a:r>
              <a:rPr lang="en-US" b="1" dirty="0">
                <a:latin typeface="Lucida Fax" panose="02060602050505020204" pitchFamily="18" charset="0"/>
              </a:rPr>
              <a:t>CONCLUSION</a:t>
            </a:r>
            <a:endParaRPr lang="en-IN" b="1" dirty="0">
              <a:latin typeface="Lucida Fax" panose="02060602050505020204" pitchFamily="18" charset="0"/>
            </a:endParaRPr>
          </a:p>
        </p:txBody>
      </p:sp>
      <p:sp>
        <p:nvSpPr>
          <p:cNvPr id="3" name="Content Placeholder 2">
            <a:extLst>
              <a:ext uri="{FF2B5EF4-FFF2-40B4-BE49-F238E27FC236}">
                <a16:creationId xmlns:a16="http://schemas.microsoft.com/office/drawing/2014/main" id="{F7DE2125-F600-311A-0CF2-7C3F0E105BDE}"/>
              </a:ext>
            </a:extLst>
          </p:cNvPr>
          <p:cNvSpPr>
            <a:spLocks noGrp="1"/>
          </p:cNvSpPr>
          <p:nvPr>
            <p:ph idx="1"/>
          </p:nvPr>
        </p:nvSpPr>
        <p:spPr>
          <a:xfrm>
            <a:off x="938210" y="1958023"/>
            <a:ext cx="10315575" cy="4392083"/>
          </a:xfrm>
        </p:spPr>
        <p:txBody>
          <a:bodyPr>
            <a:noAutofit/>
          </a:bodyPr>
          <a:lstStyle/>
          <a:p>
            <a:pPr algn="ctr"/>
            <a:r>
              <a:rPr lang="en-US" sz="2400" b="0" i="0" dirty="0">
                <a:solidFill>
                  <a:schemeClr val="accent3">
                    <a:lumMod val="20000"/>
                    <a:lumOff val="80000"/>
                  </a:schemeClr>
                </a:solidFill>
                <a:effectLst/>
                <a:latin typeface="Sitka Display" pitchFamily="2" charset="0"/>
              </a:rPr>
              <a:t>The Olist store analysis highlights a successful online business with a high volume of sales, numerous customers and a wide range of products. The data suggests a strong preference for credit card payments and a positive customer experience, indicated by the declining average shipping days as review scores increase. The store's strong performance in Sao Paulo presents an opportunity to expand to other cities, potentially replicating its success in a new market. However, the low number of unique products suggests a potential opportunity to expand the product catalog and cater to a wider customer base. Further analysis of customer demographics and product categories could identify high-demand areas for future growth and profitability.</a:t>
            </a:r>
            <a:endParaRPr lang="en-IN" sz="2400" dirty="0">
              <a:solidFill>
                <a:schemeClr val="accent3">
                  <a:lumMod val="20000"/>
                  <a:lumOff val="80000"/>
                </a:schemeClr>
              </a:solidFill>
              <a:latin typeface="Sitka Display" pitchFamily="2" charset="0"/>
            </a:endParaRPr>
          </a:p>
        </p:txBody>
      </p:sp>
    </p:spTree>
    <p:extLst>
      <p:ext uri="{BB962C8B-B14F-4D97-AF65-F5344CB8AC3E}">
        <p14:creationId xmlns:p14="http://schemas.microsoft.com/office/powerpoint/2010/main" val="8654084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4000">
              <a:schemeClr val="accent1">
                <a:lumMod val="5000"/>
                <a:lumOff val="95000"/>
              </a:schemeClr>
            </a:gs>
            <a:gs pos="80000">
              <a:schemeClr val="accent1">
                <a:lumMod val="45000"/>
                <a:lumOff val="55000"/>
              </a:schemeClr>
            </a:gs>
            <a:gs pos="60000">
              <a:schemeClr val="accent1">
                <a:lumMod val="45000"/>
                <a:lumOff val="55000"/>
              </a:schemeClr>
            </a:gs>
            <a:gs pos="99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3DA6B-0F44-A092-D0B4-599B169911F8}"/>
              </a:ext>
            </a:extLst>
          </p:cNvPr>
          <p:cNvSpPr>
            <a:spLocks noGrp="1"/>
          </p:cNvSpPr>
          <p:nvPr>
            <p:ph type="title"/>
          </p:nvPr>
        </p:nvSpPr>
        <p:spPr>
          <a:xfrm>
            <a:off x="838200" y="2479675"/>
            <a:ext cx="10515600" cy="1325563"/>
          </a:xfrm>
        </p:spPr>
        <p:txBody>
          <a:bodyPr>
            <a:normAutofit/>
          </a:bodyPr>
          <a:lstStyle/>
          <a:p>
            <a:pPr algn="ctr"/>
            <a:r>
              <a:rPr lang="en-US" sz="8000" b="1" dirty="0">
                <a:solidFill>
                  <a:schemeClr val="tx1">
                    <a:lumMod val="95000"/>
                    <a:lumOff val="5000"/>
                  </a:schemeClr>
                </a:solidFill>
                <a:latin typeface="Lucida Fax" panose="02060602050505020204" pitchFamily="18" charset="0"/>
              </a:rPr>
              <a:t>THANK YOU</a:t>
            </a:r>
            <a:endParaRPr lang="en-IN" sz="8000" b="1" dirty="0">
              <a:solidFill>
                <a:schemeClr val="tx1">
                  <a:lumMod val="95000"/>
                  <a:lumOff val="5000"/>
                </a:schemeClr>
              </a:solidFill>
              <a:latin typeface="Lucida Fax" panose="02060602050505020204" pitchFamily="18" charset="0"/>
            </a:endParaRPr>
          </a:p>
        </p:txBody>
      </p:sp>
    </p:spTree>
    <p:extLst>
      <p:ext uri="{BB962C8B-B14F-4D97-AF65-F5344CB8AC3E}">
        <p14:creationId xmlns:p14="http://schemas.microsoft.com/office/powerpoint/2010/main" val="114640302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859539-CB04-1FB5-DFF6-1EA4DA10B7DC}"/>
              </a:ext>
            </a:extLst>
          </p:cNvPr>
          <p:cNvSpPr txBox="1"/>
          <p:nvPr/>
        </p:nvSpPr>
        <p:spPr>
          <a:xfrm>
            <a:off x="634180" y="1536174"/>
            <a:ext cx="10923640" cy="3785652"/>
          </a:xfrm>
          <a:prstGeom prst="rect">
            <a:avLst/>
          </a:prstGeom>
          <a:noFill/>
        </p:spPr>
        <p:txBody>
          <a:bodyPr wrap="square" rtlCol="0">
            <a:spAutoFit/>
          </a:bodyPr>
          <a:lstStyle/>
          <a:p>
            <a:endParaRPr lang="en-IN" sz="1600" dirty="0"/>
          </a:p>
          <a:p>
            <a:pPr algn="ctr"/>
            <a:r>
              <a:rPr lang="en-IN" sz="1600" b="1" dirty="0">
                <a:solidFill>
                  <a:schemeClr val="accent3">
                    <a:lumMod val="40000"/>
                    <a:lumOff val="60000"/>
                  </a:schemeClr>
                </a:solidFill>
              </a:rPr>
              <a:t>SHORT INTRO INSIGHTS REGARDING PROJECT  </a:t>
            </a:r>
          </a:p>
          <a:p>
            <a:pPr algn="ctr"/>
            <a:endParaRPr lang="en-IN" sz="1300" b="1" dirty="0">
              <a:solidFill>
                <a:schemeClr val="accent3">
                  <a:lumMod val="40000"/>
                  <a:lumOff val="60000"/>
                </a:schemeClr>
              </a:solidFill>
            </a:endParaRPr>
          </a:p>
          <a:p>
            <a:pPr marL="285750" indent="-285750">
              <a:buFont typeface="Arial" panose="020B0604020202020204" pitchFamily="34" charset="0"/>
              <a:buChar char="•"/>
            </a:pPr>
            <a:r>
              <a:rPr lang="en-IN" sz="1300" dirty="0">
                <a:solidFill>
                  <a:schemeClr val="bg1"/>
                </a:solidFill>
                <a:latin typeface="Leelawadee UI" panose="020B0502040204020203" pitchFamily="34" charset="-34"/>
                <a:cs typeface="Leelawadee UI" panose="020B0502040204020203" pitchFamily="34" charset="-34"/>
              </a:rPr>
              <a:t>For Client a Precise And Accurate Analysis Is Been Done For His Company With The Help Of Tableau.</a:t>
            </a:r>
          </a:p>
          <a:p>
            <a:endParaRPr lang="en-IN" sz="1300" dirty="0">
              <a:solidFill>
                <a:schemeClr val="bg1"/>
              </a:solidFill>
              <a:latin typeface="Leelawadee UI" panose="020B0502040204020203" pitchFamily="34" charset="-34"/>
              <a:cs typeface="Leelawadee UI" panose="020B0502040204020203" pitchFamily="34" charset="-34"/>
            </a:endParaRPr>
          </a:p>
          <a:p>
            <a:pPr marL="285750" indent="-285750">
              <a:buFont typeface="Arial" panose="020B0604020202020204" pitchFamily="34" charset="0"/>
              <a:buChar char="•"/>
            </a:pPr>
            <a:r>
              <a:rPr lang="en-IN" sz="1300" dirty="0">
                <a:solidFill>
                  <a:schemeClr val="bg1"/>
                </a:solidFill>
                <a:latin typeface="Leelawadee UI" panose="020B0502040204020203" pitchFamily="34" charset="-34"/>
                <a:cs typeface="Leelawadee UI" panose="020B0502040204020203" pitchFamily="34" charset="-34"/>
              </a:rPr>
              <a:t>With The Help Of  Tool Tableau – Attractive And Simple To Understand Dashboard Has Been Made So That Client Can Get Overall Analysis Of His Demanded KPI’S .</a:t>
            </a:r>
          </a:p>
          <a:p>
            <a:endParaRPr lang="en-IN" sz="1300" dirty="0">
              <a:solidFill>
                <a:schemeClr val="bg1"/>
              </a:solidFill>
              <a:latin typeface="Leelawadee UI" panose="020B0502040204020203" pitchFamily="34" charset="-34"/>
              <a:cs typeface="Leelawadee UI" panose="020B0502040204020203" pitchFamily="34" charset="-34"/>
            </a:endParaRPr>
          </a:p>
          <a:p>
            <a:pPr marL="285750" indent="-285750">
              <a:buFont typeface="Arial" panose="020B0604020202020204" pitchFamily="34" charset="0"/>
              <a:buChar char="•"/>
            </a:pPr>
            <a:r>
              <a:rPr lang="en-IN" sz="1300" dirty="0">
                <a:solidFill>
                  <a:schemeClr val="bg1"/>
                </a:solidFill>
                <a:latin typeface="Leelawadee UI" panose="020B0502040204020203" pitchFamily="34" charset="-34"/>
                <a:cs typeface="Leelawadee UI" panose="020B0502040204020203" pitchFamily="34" charset="-34"/>
              </a:rPr>
              <a:t>Even Person From Non-technical Background Can Understand Dashboard With Ease.</a:t>
            </a:r>
          </a:p>
          <a:p>
            <a:endParaRPr lang="en-IN" sz="1300" dirty="0">
              <a:solidFill>
                <a:schemeClr val="bg1"/>
              </a:solidFill>
              <a:latin typeface="Leelawadee UI" panose="020B0502040204020203" pitchFamily="34" charset="-34"/>
              <a:cs typeface="Leelawadee UI" panose="020B0502040204020203" pitchFamily="34" charset="-34"/>
            </a:endParaRPr>
          </a:p>
          <a:p>
            <a:pPr marL="285750" indent="-285750">
              <a:buFont typeface="Arial" panose="020B0604020202020204" pitchFamily="34" charset="0"/>
              <a:buChar char="•"/>
            </a:pPr>
            <a:r>
              <a:rPr lang="en-IN" sz="1300" dirty="0">
                <a:solidFill>
                  <a:schemeClr val="bg1"/>
                </a:solidFill>
                <a:latin typeface="Leelawadee UI" panose="020B0502040204020203" pitchFamily="34" charset="-34"/>
                <a:cs typeface="Leelawadee UI" panose="020B0502040204020203" pitchFamily="34" charset="-34"/>
              </a:rPr>
              <a:t>In Last Slide Of Our Presentation Valuable Suggestion  And An Overall Conclusion Has Been Provided  Plus For Every KPI Extravagant Insights Has Also Been Provided This All Will Help Our Client Receive An Valuable/ Worthful Information Which By Applying To His Organisation Will Confirm An Positive Growth.</a:t>
            </a:r>
          </a:p>
          <a:p>
            <a:endParaRPr lang="en-IN" sz="1300" dirty="0">
              <a:solidFill>
                <a:schemeClr val="bg1"/>
              </a:solidFill>
              <a:latin typeface="Leelawadee UI" panose="020B0502040204020203" pitchFamily="34" charset="-34"/>
              <a:cs typeface="Leelawadee UI" panose="020B0502040204020203" pitchFamily="34" charset="-34"/>
            </a:endParaRPr>
          </a:p>
          <a:p>
            <a:pPr marL="285750" indent="-285750">
              <a:buFont typeface="Arial" panose="020B0604020202020204" pitchFamily="34" charset="0"/>
              <a:buChar char="•"/>
            </a:pPr>
            <a:r>
              <a:rPr lang="en-IN" sz="1300" dirty="0">
                <a:solidFill>
                  <a:schemeClr val="bg1"/>
                </a:solidFill>
                <a:latin typeface="Leelawadee UI" panose="020B0502040204020203" pitchFamily="34" charset="-34"/>
                <a:cs typeface="Leelawadee UI" panose="020B0502040204020203" pitchFamily="34" charset="-34"/>
              </a:rPr>
              <a:t>Lastly I Have Provided Bonus Suggestion Which I Felt Will Be Worth Sharing To Our Client ( Note – This All Suggestion , Insights And Conclusion Has Been Provided By Very Detail  Analysis  Of  The Demanded Kpi’s By Using Tableau Tool, Everything Has Been Gone Through Various Verification Process So That The Information Which Has Been Provided To Our Client Makes His Organisation Growth To An 100x Times From It’s Present State.</a:t>
            </a:r>
          </a:p>
        </p:txBody>
      </p:sp>
    </p:spTree>
    <p:extLst>
      <p:ext uri="{BB962C8B-B14F-4D97-AF65-F5344CB8AC3E}">
        <p14:creationId xmlns:p14="http://schemas.microsoft.com/office/powerpoint/2010/main" val="30354837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5C5842-4B6F-CD38-C4EF-3232841F3F59}"/>
              </a:ext>
            </a:extLst>
          </p:cNvPr>
          <p:cNvSpPr txBox="1"/>
          <p:nvPr/>
        </p:nvSpPr>
        <p:spPr>
          <a:xfrm>
            <a:off x="1444726" y="1343098"/>
            <a:ext cx="9302545" cy="1354217"/>
          </a:xfrm>
          <a:prstGeom prst="rect">
            <a:avLst/>
          </a:prstGeom>
          <a:noFill/>
        </p:spPr>
        <p:txBody>
          <a:bodyPr wrap="square" rtlCol="0">
            <a:spAutoFit/>
          </a:bodyPr>
          <a:lstStyle/>
          <a:p>
            <a:endParaRPr lang="en-US" dirty="0">
              <a:solidFill>
                <a:srgbClr val="002060"/>
              </a:solidFill>
              <a:latin typeface="Bodoni MT" panose="02070603080606020203" pitchFamily="18" charset="0"/>
            </a:endParaRPr>
          </a:p>
          <a:p>
            <a:r>
              <a:rPr lang="en-US" sz="2000" dirty="0">
                <a:solidFill>
                  <a:srgbClr val="002060"/>
                </a:solidFill>
                <a:latin typeface="Bodoni MT" panose="02070603080606020203" pitchFamily="18" charset="0"/>
              </a:rPr>
              <a:t>KPI 1 </a:t>
            </a:r>
            <a:endParaRPr lang="en-US" sz="2400" dirty="0">
              <a:solidFill>
                <a:srgbClr val="002060"/>
              </a:solidFill>
              <a:latin typeface="Bodoni MT" panose="02070603080606020203" pitchFamily="18" charset="0"/>
            </a:endParaRPr>
          </a:p>
          <a:p>
            <a:r>
              <a:rPr lang="en-IN" sz="2600" b="1" dirty="0">
                <a:solidFill>
                  <a:srgbClr val="002060"/>
                </a:solidFill>
                <a:latin typeface="Bodoni MT" panose="02070603080606020203" pitchFamily="18" charset="0"/>
              </a:rPr>
              <a:t>Weekday Vs Weekend Payment Statistics</a:t>
            </a:r>
          </a:p>
          <a:p>
            <a:endParaRPr lang="en-IN" dirty="0">
              <a:solidFill>
                <a:srgbClr val="002060"/>
              </a:solidFill>
              <a:latin typeface="Bodoni MT" panose="02070603080606020203" pitchFamily="18" charset="0"/>
            </a:endParaRPr>
          </a:p>
        </p:txBody>
      </p:sp>
      <p:sp>
        <p:nvSpPr>
          <p:cNvPr id="8" name="TextBox 7">
            <a:extLst>
              <a:ext uri="{FF2B5EF4-FFF2-40B4-BE49-F238E27FC236}">
                <a16:creationId xmlns:a16="http://schemas.microsoft.com/office/drawing/2014/main" id="{3A3C609E-F1B6-6104-61FC-7D0E32F787C6}"/>
              </a:ext>
            </a:extLst>
          </p:cNvPr>
          <p:cNvSpPr txBox="1"/>
          <p:nvPr/>
        </p:nvSpPr>
        <p:spPr>
          <a:xfrm>
            <a:off x="1414178" y="3115348"/>
            <a:ext cx="4829310" cy="2246769"/>
          </a:xfrm>
          <a:prstGeom prst="rect">
            <a:avLst/>
          </a:prstGeom>
          <a:noFill/>
        </p:spPr>
        <p:txBody>
          <a:bodyPr wrap="square" rtlCol="0">
            <a:spAutoFit/>
          </a:bodyPr>
          <a:lstStyle/>
          <a:p>
            <a:r>
              <a:rPr lang="en-US" sz="1400" b="0" i="0" dirty="0">
                <a:solidFill>
                  <a:schemeClr val="tx2">
                    <a:lumMod val="75000"/>
                  </a:schemeClr>
                </a:solidFill>
                <a:effectLst/>
                <a:latin typeface="Lucida Fax" panose="02060602050505020204" pitchFamily="18" charset="0"/>
              </a:rPr>
              <a:t>The pie chart shows the distribution of orders by weekend/weekday. 77% of orders were placed on weekdays while only 23% were placed during weekends. This indicates a higher demand for the product or service during the weekdays, which could be due to factors such as people being at work or having more time to shop during weekdays compared to weekends. It is important to note that this is just a snapshot of data and may not represent a universal trend. </a:t>
            </a:r>
            <a:endParaRPr lang="en-IN" sz="1400" dirty="0">
              <a:solidFill>
                <a:schemeClr val="tx2">
                  <a:lumMod val="75000"/>
                </a:schemeClr>
              </a:solidFill>
              <a:latin typeface="Lucida Fax" panose="02060602050505020204" pitchFamily="18" charset="0"/>
            </a:endParaRPr>
          </a:p>
        </p:txBody>
      </p:sp>
      <p:pic>
        <p:nvPicPr>
          <p:cNvPr id="4" name="Picture 3">
            <a:extLst>
              <a:ext uri="{FF2B5EF4-FFF2-40B4-BE49-F238E27FC236}">
                <a16:creationId xmlns:a16="http://schemas.microsoft.com/office/drawing/2014/main" id="{E02251B5-820A-4EDF-AF0B-915337572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5710" y="2798600"/>
            <a:ext cx="4272112" cy="2880263"/>
          </a:xfrm>
          <a:prstGeom prst="rect">
            <a:avLst/>
          </a:prstGeom>
          <a:effectLst>
            <a:glow rad="254000">
              <a:schemeClr val="accent1">
                <a:lumMod val="60000"/>
                <a:lumOff val="40000"/>
                <a:alpha val="40000"/>
              </a:schemeClr>
            </a:glow>
          </a:effectLst>
        </p:spPr>
      </p:pic>
    </p:spTree>
    <p:extLst>
      <p:ext uri="{BB962C8B-B14F-4D97-AF65-F5344CB8AC3E}">
        <p14:creationId xmlns:p14="http://schemas.microsoft.com/office/powerpoint/2010/main" val="156025659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5C5842-4B6F-CD38-C4EF-3232841F3F59}"/>
              </a:ext>
            </a:extLst>
          </p:cNvPr>
          <p:cNvSpPr txBox="1"/>
          <p:nvPr/>
        </p:nvSpPr>
        <p:spPr>
          <a:xfrm>
            <a:off x="1345350" y="1620097"/>
            <a:ext cx="9953591" cy="1077218"/>
          </a:xfrm>
          <a:prstGeom prst="rect">
            <a:avLst/>
          </a:prstGeom>
          <a:noFill/>
        </p:spPr>
        <p:txBody>
          <a:bodyPr wrap="square" rtlCol="0">
            <a:spAutoFit/>
          </a:bodyPr>
          <a:lstStyle/>
          <a:p>
            <a:r>
              <a:rPr lang="en-US" sz="2000" dirty="0">
                <a:solidFill>
                  <a:srgbClr val="002060"/>
                </a:solidFill>
                <a:latin typeface="Bodoni MT" panose="02070603080606020203" pitchFamily="18" charset="0"/>
              </a:rPr>
              <a:t>KPI 2 </a:t>
            </a:r>
          </a:p>
          <a:p>
            <a:r>
              <a:rPr lang="en-IN" sz="2500" b="1" dirty="0">
                <a:solidFill>
                  <a:srgbClr val="002060"/>
                </a:solidFill>
                <a:latin typeface="Bodoni MT" panose="02070603080606020203" pitchFamily="18" charset="0"/>
              </a:rPr>
              <a:t>Number of orders with Review score 5 &amp; payment type as Credit card</a:t>
            </a:r>
          </a:p>
          <a:p>
            <a:endParaRPr lang="en-US" dirty="0"/>
          </a:p>
        </p:txBody>
      </p:sp>
      <p:sp>
        <p:nvSpPr>
          <p:cNvPr id="8" name="TextBox 7">
            <a:extLst>
              <a:ext uri="{FF2B5EF4-FFF2-40B4-BE49-F238E27FC236}">
                <a16:creationId xmlns:a16="http://schemas.microsoft.com/office/drawing/2014/main" id="{3A3C609E-F1B6-6104-61FC-7D0E32F787C6}"/>
              </a:ext>
            </a:extLst>
          </p:cNvPr>
          <p:cNvSpPr txBox="1"/>
          <p:nvPr/>
        </p:nvSpPr>
        <p:spPr>
          <a:xfrm>
            <a:off x="1311992" y="3252745"/>
            <a:ext cx="4729318" cy="1815882"/>
          </a:xfrm>
          <a:prstGeom prst="rect">
            <a:avLst/>
          </a:prstGeom>
          <a:noFill/>
        </p:spPr>
        <p:txBody>
          <a:bodyPr wrap="square" rtlCol="0">
            <a:spAutoFit/>
          </a:bodyPr>
          <a:lstStyle/>
          <a:p>
            <a:r>
              <a:rPr lang="en-US" sz="1400" dirty="0">
                <a:solidFill>
                  <a:schemeClr val="tx2">
                    <a:lumMod val="75000"/>
                  </a:schemeClr>
                </a:solidFill>
                <a:latin typeface="Lucida Fax" panose="02060602050505020204" pitchFamily="18" charset="0"/>
              </a:rPr>
              <a:t>The Analysis shows the number of orders with different payment types. It shows that credit card is the most common payment type, accounting for 44.1K orders, followed by boleto with 11.3K orders, and voucher with 2.1K orders. This suggests that credit card is the most popular payment method among customers, followed by boleto and voucher.</a:t>
            </a:r>
            <a:endParaRPr lang="en-IN" sz="1400" dirty="0">
              <a:solidFill>
                <a:schemeClr val="tx2">
                  <a:lumMod val="75000"/>
                </a:schemeClr>
              </a:solidFill>
              <a:latin typeface="Lucida Fax" panose="02060602050505020204" pitchFamily="18" charset="0"/>
            </a:endParaRPr>
          </a:p>
        </p:txBody>
      </p:sp>
      <p:pic>
        <p:nvPicPr>
          <p:cNvPr id="4" name="Picture 3">
            <a:extLst>
              <a:ext uri="{FF2B5EF4-FFF2-40B4-BE49-F238E27FC236}">
                <a16:creationId xmlns:a16="http://schemas.microsoft.com/office/drawing/2014/main" id="{81033B33-5018-4059-B009-36C6398472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4660" y="2898623"/>
            <a:ext cx="4571997" cy="2524125"/>
          </a:xfrm>
          <a:prstGeom prst="rect">
            <a:avLst/>
          </a:prstGeom>
          <a:effectLst>
            <a:glow rad="254000">
              <a:schemeClr val="accent1">
                <a:lumMod val="60000"/>
                <a:lumOff val="40000"/>
                <a:alpha val="40000"/>
              </a:schemeClr>
            </a:glow>
          </a:effectLst>
        </p:spPr>
      </p:pic>
    </p:spTree>
    <p:extLst>
      <p:ext uri="{BB962C8B-B14F-4D97-AF65-F5344CB8AC3E}">
        <p14:creationId xmlns:p14="http://schemas.microsoft.com/office/powerpoint/2010/main" val="91349449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5C5842-4B6F-CD38-C4EF-3232841F3F59}"/>
              </a:ext>
            </a:extLst>
          </p:cNvPr>
          <p:cNvSpPr txBox="1"/>
          <p:nvPr/>
        </p:nvSpPr>
        <p:spPr>
          <a:xfrm>
            <a:off x="1345350" y="1620097"/>
            <a:ext cx="9953591" cy="1077218"/>
          </a:xfrm>
          <a:prstGeom prst="rect">
            <a:avLst/>
          </a:prstGeom>
          <a:noFill/>
        </p:spPr>
        <p:txBody>
          <a:bodyPr wrap="square" rtlCol="0">
            <a:spAutoFit/>
          </a:bodyPr>
          <a:lstStyle/>
          <a:p>
            <a:r>
              <a:rPr lang="en-US" sz="2000" dirty="0">
                <a:solidFill>
                  <a:srgbClr val="002060"/>
                </a:solidFill>
                <a:latin typeface="Bodoni MT" panose="02070603080606020203" pitchFamily="18" charset="0"/>
              </a:rPr>
              <a:t>KPI 3 </a:t>
            </a:r>
          </a:p>
          <a:p>
            <a:r>
              <a:rPr lang="en-IN" sz="2500" b="1" dirty="0">
                <a:solidFill>
                  <a:srgbClr val="002060"/>
                </a:solidFill>
                <a:latin typeface="Bodoni MT" panose="02070603080606020203" pitchFamily="18" charset="0"/>
              </a:rPr>
              <a:t>Average number of days taken to deliver the order for category pet shop</a:t>
            </a:r>
          </a:p>
          <a:p>
            <a:endParaRPr lang="en-US" dirty="0"/>
          </a:p>
        </p:txBody>
      </p:sp>
      <p:sp>
        <p:nvSpPr>
          <p:cNvPr id="8" name="TextBox 7">
            <a:extLst>
              <a:ext uri="{FF2B5EF4-FFF2-40B4-BE49-F238E27FC236}">
                <a16:creationId xmlns:a16="http://schemas.microsoft.com/office/drawing/2014/main" id="{3A3C609E-F1B6-6104-61FC-7D0E32F787C6}"/>
              </a:ext>
            </a:extLst>
          </p:cNvPr>
          <p:cNvSpPr txBox="1"/>
          <p:nvPr/>
        </p:nvSpPr>
        <p:spPr>
          <a:xfrm>
            <a:off x="1378535" y="3138216"/>
            <a:ext cx="4829310" cy="2246769"/>
          </a:xfrm>
          <a:prstGeom prst="rect">
            <a:avLst/>
          </a:prstGeom>
          <a:noFill/>
        </p:spPr>
        <p:txBody>
          <a:bodyPr wrap="square" rtlCol="0">
            <a:spAutoFit/>
          </a:bodyPr>
          <a:lstStyle/>
          <a:p>
            <a:r>
              <a:rPr lang="en-US" sz="1400" dirty="0">
                <a:solidFill>
                  <a:schemeClr val="tx2">
                    <a:lumMod val="75000"/>
                  </a:schemeClr>
                </a:solidFill>
                <a:latin typeface="Lucida Fax" panose="02060602050505020204" pitchFamily="18" charset="0"/>
              </a:rPr>
              <a:t>The bar chart shows the average delivery days for each product category in the Olist dataset. The pet shop category has the highest average delivery days, with a value of 11 days. This suggests that products in the pet shop category might take longer to be delivered than products in other categories. This could be due to factors such as the size and weight of pet supplies, the need for special handling or storage, or the distance between the seller and the buyer.</a:t>
            </a:r>
            <a:endParaRPr lang="en-IN" sz="1400" dirty="0">
              <a:solidFill>
                <a:schemeClr val="tx2">
                  <a:lumMod val="75000"/>
                </a:schemeClr>
              </a:solidFill>
              <a:latin typeface="Lucida Fax" panose="02060602050505020204" pitchFamily="18" charset="0"/>
            </a:endParaRPr>
          </a:p>
        </p:txBody>
      </p:sp>
      <p:pic>
        <p:nvPicPr>
          <p:cNvPr id="4" name="Picture 3">
            <a:extLst>
              <a:ext uri="{FF2B5EF4-FFF2-40B4-BE49-F238E27FC236}">
                <a16:creationId xmlns:a16="http://schemas.microsoft.com/office/drawing/2014/main" id="{FA6AB1C1-FC88-436D-8862-96CC5C883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5261" y="2766044"/>
            <a:ext cx="4193904" cy="2991112"/>
          </a:xfrm>
          <a:prstGeom prst="rect">
            <a:avLst/>
          </a:prstGeom>
          <a:effectLst>
            <a:glow rad="254000">
              <a:schemeClr val="accent1">
                <a:lumMod val="60000"/>
                <a:lumOff val="40000"/>
                <a:alpha val="40000"/>
              </a:schemeClr>
            </a:glow>
          </a:effectLst>
        </p:spPr>
      </p:pic>
    </p:spTree>
    <p:extLst>
      <p:ext uri="{BB962C8B-B14F-4D97-AF65-F5344CB8AC3E}">
        <p14:creationId xmlns:p14="http://schemas.microsoft.com/office/powerpoint/2010/main" val="193836005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5C5842-4B6F-CD38-C4EF-3232841F3F59}"/>
              </a:ext>
            </a:extLst>
          </p:cNvPr>
          <p:cNvSpPr txBox="1"/>
          <p:nvPr/>
        </p:nvSpPr>
        <p:spPr>
          <a:xfrm>
            <a:off x="1345349" y="1618408"/>
            <a:ext cx="9953591" cy="1061829"/>
          </a:xfrm>
          <a:prstGeom prst="rect">
            <a:avLst/>
          </a:prstGeom>
          <a:noFill/>
        </p:spPr>
        <p:txBody>
          <a:bodyPr wrap="square" rtlCol="0">
            <a:spAutoFit/>
          </a:bodyPr>
          <a:lstStyle/>
          <a:p>
            <a:r>
              <a:rPr lang="en-US" sz="2000" dirty="0">
                <a:solidFill>
                  <a:srgbClr val="002060"/>
                </a:solidFill>
                <a:latin typeface="Bodoni MT" panose="02070603080606020203" pitchFamily="18" charset="0"/>
              </a:rPr>
              <a:t>KPI 4 </a:t>
            </a:r>
            <a:endParaRPr lang="en-US" sz="2800" dirty="0">
              <a:solidFill>
                <a:srgbClr val="00FFFF"/>
              </a:solidFill>
              <a:latin typeface="Bodoni MT" panose="02070603080606020203" pitchFamily="18" charset="0"/>
            </a:endParaRPr>
          </a:p>
          <a:p>
            <a:r>
              <a:rPr lang="en-IN" sz="2500" b="1" dirty="0">
                <a:solidFill>
                  <a:srgbClr val="002060"/>
                </a:solidFill>
                <a:latin typeface="Bodoni MT" panose="02070603080606020203" pitchFamily="18" charset="0"/>
              </a:rPr>
              <a:t>Average price and payment values from customers of Sao paulo city</a:t>
            </a:r>
          </a:p>
          <a:p>
            <a:endParaRPr lang="en-US" dirty="0"/>
          </a:p>
        </p:txBody>
      </p:sp>
      <p:sp>
        <p:nvSpPr>
          <p:cNvPr id="8" name="TextBox 7">
            <a:extLst>
              <a:ext uri="{FF2B5EF4-FFF2-40B4-BE49-F238E27FC236}">
                <a16:creationId xmlns:a16="http://schemas.microsoft.com/office/drawing/2014/main" id="{3A3C609E-F1B6-6104-61FC-7D0E32F787C6}"/>
              </a:ext>
            </a:extLst>
          </p:cNvPr>
          <p:cNvSpPr txBox="1"/>
          <p:nvPr/>
        </p:nvSpPr>
        <p:spPr>
          <a:xfrm>
            <a:off x="1492835" y="2946657"/>
            <a:ext cx="4514673" cy="2462213"/>
          </a:xfrm>
          <a:prstGeom prst="rect">
            <a:avLst/>
          </a:prstGeom>
          <a:noFill/>
        </p:spPr>
        <p:txBody>
          <a:bodyPr wrap="square" rtlCol="0">
            <a:spAutoFit/>
          </a:bodyPr>
          <a:lstStyle/>
          <a:p>
            <a:r>
              <a:rPr lang="en-US" sz="1400" dirty="0">
                <a:solidFill>
                  <a:schemeClr val="tx2">
                    <a:lumMod val="75000"/>
                  </a:schemeClr>
                </a:solidFill>
                <a:latin typeface="Lucida Fax" panose="02060602050505020204" pitchFamily="18" charset="0"/>
              </a:rPr>
              <a:t>The bar chart displays the average price and average payment value from customers in the city of Sao Paulo. The average payment value, depicted in pink, is significantly higher than the average price, shown in red. This suggests that customers in Sao Paulo tend to pay more than the average price for goods and services. The difference between the two values could be attributed to factors such as high-end purchases, additional fees, or premium services offered in the city. </a:t>
            </a:r>
            <a:endParaRPr lang="en-IN" sz="1400" dirty="0">
              <a:solidFill>
                <a:schemeClr val="tx2">
                  <a:lumMod val="75000"/>
                </a:schemeClr>
              </a:solidFill>
              <a:latin typeface="Lucida Fax" panose="02060602050505020204" pitchFamily="18" charset="0"/>
            </a:endParaRPr>
          </a:p>
        </p:txBody>
      </p:sp>
      <p:pic>
        <p:nvPicPr>
          <p:cNvPr id="4" name="Picture 3">
            <a:extLst>
              <a:ext uri="{FF2B5EF4-FFF2-40B4-BE49-F238E27FC236}">
                <a16:creationId xmlns:a16="http://schemas.microsoft.com/office/drawing/2014/main" id="{E9F4708C-64F3-4CA5-988B-2FF84FD5F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8539" y="2680237"/>
            <a:ext cx="4260626" cy="3091913"/>
          </a:xfrm>
          <a:prstGeom prst="rect">
            <a:avLst/>
          </a:prstGeom>
          <a:effectLst>
            <a:glow rad="254000">
              <a:schemeClr val="accent1">
                <a:lumMod val="60000"/>
                <a:lumOff val="40000"/>
                <a:alpha val="40000"/>
              </a:schemeClr>
            </a:glow>
          </a:effectLst>
        </p:spPr>
      </p:pic>
    </p:spTree>
    <p:extLst>
      <p:ext uri="{BB962C8B-B14F-4D97-AF65-F5344CB8AC3E}">
        <p14:creationId xmlns:p14="http://schemas.microsoft.com/office/powerpoint/2010/main" val="45752163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5C5842-4B6F-CD38-C4EF-3232841F3F59}"/>
              </a:ext>
            </a:extLst>
          </p:cNvPr>
          <p:cNvSpPr txBox="1"/>
          <p:nvPr/>
        </p:nvSpPr>
        <p:spPr>
          <a:xfrm>
            <a:off x="1365013" y="1618408"/>
            <a:ext cx="9953591" cy="1061829"/>
          </a:xfrm>
          <a:prstGeom prst="rect">
            <a:avLst/>
          </a:prstGeom>
          <a:noFill/>
        </p:spPr>
        <p:txBody>
          <a:bodyPr wrap="square" rtlCol="0">
            <a:spAutoFit/>
          </a:bodyPr>
          <a:lstStyle/>
          <a:p>
            <a:r>
              <a:rPr lang="en-US" sz="2000" dirty="0">
                <a:solidFill>
                  <a:srgbClr val="002060"/>
                </a:solidFill>
                <a:latin typeface="Bodoni MT" panose="02070603080606020203" pitchFamily="18" charset="0"/>
              </a:rPr>
              <a:t>KPI 5 </a:t>
            </a:r>
            <a:endParaRPr lang="en-US" sz="2800" dirty="0">
              <a:solidFill>
                <a:srgbClr val="00FFFF"/>
              </a:solidFill>
              <a:latin typeface="Bodoni MT" panose="02070603080606020203" pitchFamily="18" charset="0"/>
            </a:endParaRPr>
          </a:p>
          <a:p>
            <a:r>
              <a:rPr lang="en-IN" sz="2500" b="1" dirty="0">
                <a:solidFill>
                  <a:srgbClr val="002060"/>
                </a:solidFill>
                <a:latin typeface="Bodoni MT" panose="02070603080606020203" pitchFamily="18" charset="0"/>
              </a:rPr>
              <a:t>Relationship between Shipping days  Vs Review scores</a:t>
            </a:r>
          </a:p>
          <a:p>
            <a:endParaRPr lang="en-US" dirty="0"/>
          </a:p>
        </p:txBody>
      </p:sp>
      <p:sp>
        <p:nvSpPr>
          <p:cNvPr id="8" name="TextBox 7">
            <a:extLst>
              <a:ext uri="{FF2B5EF4-FFF2-40B4-BE49-F238E27FC236}">
                <a16:creationId xmlns:a16="http://schemas.microsoft.com/office/drawing/2014/main" id="{3A3C609E-F1B6-6104-61FC-7D0E32F787C6}"/>
              </a:ext>
            </a:extLst>
          </p:cNvPr>
          <p:cNvSpPr txBox="1"/>
          <p:nvPr/>
        </p:nvSpPr>
        <p:spPr>
          <a:xfrm>
            <a:off x="1330910" y="3239721"/>
            <a:ext cx="4357359" cy="2031325"/>
          </a:xfrm>
          <a:prstGeom prst="rect">
            <a:avLst/>
          </a:prstGeom>
          <a:noFill/>
        </p:spPr>
        <p:txBody>
          <a:bodyPr wrap="square" rtlCol="0">
            <a:spAutoFit/>
          </a:bodyPr>
          <a:lstStyle/>
          <a:p>
            <a:r>
              <a:rPr lang="en-US" sz="1400" dirty="0">
                <a:solidFill>
                  <a:schemeClr val="tx2">
                    <a:lumMod val="75000"/>
                  </a:schemeClr>
                </a:solidFill>
                <a:latin typeface="Lucida Fax" panose="02060602050505020204" pitchFamily="18" charset="0"/>
              </a:rPr>
              <a:t>The graph shows a strong negative correlation between review score and average shipping days. This suggests that customers who receive their orders faster tend to give higher reviews. As the average shipping days increases, the average review score decreases. This trend highlights the importance of prompt shipping in achieving high customer satisfaction.</a:t>
            </a:r>
            <a:endParaRPr lang="en-IN" sz="1400" dirty="0">
              <a:solidFill>
                <a:schemeClr val="tx2">
                  <a:lumMod val="75000"/>
                </a:schemeClr>
              </a:solidFill>
              <a:latin typeface="Lucida Fax" panose="02060602050505020204" pitchFamily="18" charset="0"/>
            </a:endParaRPr>
          </a:p>
        </p:txBody>
      </p:sp>
      <p:pic>
        <p:nvPicPr>
          <p:cNvPr id="4" name="Picture 3">
            <a:extLst>
              <a:ext uri="{FF2B5EF4-FFF2-40B4-BE49-F238E27FC236}">
                <a16:creationId xmlns:a16="http://schemas.microsoft.com/office/drawing/2014/main" id="{423FF287-4B13-4260-BF39-5A6A9EC32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1020" y="2818943"/>
            <a:ext cx="4798145" cy="3032306"/>
          </a:xfrm>
          <a:prstGeom prst="rect">
            <a:avLst/>
          </a:prstGeom>
          <a:effectLst>
            <a:glow rad="254000">
              <a:schemeClr val="accent1">
                <a:lumMod val="60000"/>
                <a:lumOff val="40000"/>
                <a:alpha val="40000"/>
              </a:schemeClr>
            </a:glow>
          </a:effectLst>
        </p:spPr>
      </p:pic>
    </p:spTree>
    <p:extLst>
      <p:ext uri="{BB962C8B-B14F-4D97-AF65-F5344CB8AC3E}">
        <p14:creationId xmlns:p14="http://schemas.microsoft.com/office/powerpoint/2010/main" val="307299763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C55F8-DA17-FFAC-5296-D827D2F5D6B0}"/>
              </a:ext>
            </a:extLst>
          </p:cNvPr>
          <p:cNvSpPr>
            <a:spLocks noGrp="1"/>
          </p:cNvSpPr>
          <p:nvPr>
            <p:ph type="title"/>
          </p:nvPr>
        </p:nvSpPr>
        <p:spPr>
          <a:xfrm>
            <a:off x="1950652" y="57150"/>
            <a:ext cx="8290694" cy="653845"/>
          </a:xfrm>
        </p:spPr>
        <p:txBody>
          <a:bodyPr>
            <a:noAutofit/>
          </a:bodyPr>
          <a:lstStyle/>
          <a:p>
            <a:pPr algn="ctr"/>
            <a:r>
              <a:rPr lang="en-US" sz="2900" b="1" dirty="0">
                <a:solidFill>
                  <a:schemeClr val="bg2">
                    <a:lumMod val="50000"/>
                  </a:schemeClr>
                </a:solidFill>
                <a:latin typeface="Lucida Fax" panose="02060602050505020204" pitchFamily="18" charset="0"/>
              </a:rPr>
              <a:t>DASHBOARD</a:t>
            </a:r>
            <a:endParaRPr lang="en-IN" sz="2900" b="1" dirty="0">
              <a:solidFill>
                <a:schemeClr val="bg2">
                  <a:lumMod val="50000"/>
                </a:schemeClr>
              </a:solidFill>
              <a:latin typeface="Lucida Fax" panose="02060602050505020204" pitchFamily="18" charset="0"/>
            </a:endParaRPr>
          </a:p>
        </p:txBody>
      </p:sp>
      <p:pic>
        <p:nvPicPr>
          <p:cNvPr id="5" name="Content Placeholder 4">
            <a:extLst>
              <a:ext uri="{FF2B5EF4-FFF2-40B4-BE49-F238E27FC236}">
                <a16:creationId xmlns:a16="http://schemas.microsoft.com/office/drawing/2014/main" id="{A528C0CC-F471-4D9D-8E78-962962AD47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899" y="720520"/>
            <a:ext cx="11506200" cy="5823154"/>
          </a:xfrm>
        </p:spPr>
      </p:pic>
    </p:spTree>
    <p:extLst>
      <p:ext uri="{BB962C8B-B14F-4D97-AF65-F5344CB8AC3E}">
        <p14:creationId xmlns:p14="http://schemas.microsoft.com/office/powerpoint/2010/main" val="18331505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8984A-D8AC-B78F-6209-4FC7ACFAFFA5}"/>
              </a:ext>
            </a:extLst>
          </p:cNvPr>
          <p:cNvSpPr>
            <a:spLocks noGrp="1"/>
          </p:cNvSpPr>
          <p:nvPr>
            <p:ph type="title"/>
          </p:nvPr>
        </p:nvSpPr>
        <p:spPr>
          <a:xfrm>
            <a:off x="98321" y="927727"/>
            <a:ext cx="11985523" cy="737419"/>
          </a:xfrm>
        </p:spPr>
        <p:txBody>
          <a:bodyPr>
            <a:normAutofit fontScale="90000"/>
          </a:bodyPr>
          <a:lstStyle/>
          <a:p>
            <a:pPr algn="ctr"/>
            <a:r>
              <a:rPr lang="en-US" b="1" dirty="0"/>
              <a:t>10 MOST EXTRAVAGANT INSIGHTS WHICH  I FELT WORTH TO SHARE </a:t>
            </a:r>
            <a:endParaRPr lang="en-IN" b="1" dirty="0"/>
          </a:p>
        </p:txBody>
      </p:sp>
      <p:sp>
        <p:nvSpPr>
          <p:cNvPr id="4" name="TextBox 3">
            <a:extLst>
              <a:ext uri="{FF2B5EF4-FFF2-40B4-BE49-F238E27FC236}">
                <a16:creationId xmlns:a16="http://schemas.microsoft.com/office/drawing/2014/main" id="{67630190-44D2-A030-90ED-6E988B52FCF7}"/>
              </a:ext>
            </a:extLst>
          </p:cNvPr>
          <p:cNvSpPr txBox="1"/>
          <p:nvPr/>
        </p:nvSpPr>
        <p:spPr>
          <a:xfrm>
            <a:off x="304798" y="2233111"/>
            <a:ext cx="11572568" cy="3924151"/>
          </a:xfrm>
          <a:prstGeom prst="rect">
            <a:avLst/>
          </a:prstGeom>
          <a:noFill/>
        </p:spPr>
        <p:txBody>
          <a:bodyPr wrap="square" rtlCol="0">
            <a:spAutoFit/>
          </a:bodyPr>
          <a:lstStyle/>
          <a:p>
            <a:pPr>
              <a:buFont typeface="+mj-lt"/>
              <a:buAutoNum type="arabicPeriod"/>
            </a:pPr>
            <a:r>
              <a:rPr lang="en-US" sz="1700" b="1" i="0" dirty="0">
                <a:solidFill>
                  <a:srgbClr val="002060"/>
                </a:solidFill>
                <a:effectLst/>
                <a:latin typeface="__Inter_aaf875"/>
              </a:rPr>
              <a:t>Strong Sales Performance :-</a:t>
            </a:r>
            <a:r>
              <a:rPr lang="en-US" sz="1700" b="0" i="0" dirty="0">
                <a:solidFill>
                  <a:srgbClr val="002060"/>
                </a:solidFill>
                <a:effectLst/>
                <a:latin typeface="__Inter_aaf875"/>
              </a:rPr>
              <a:t> </a:t>
            </a:r>
            <a:r>
              <a:rPr lang="en-US" sz="1600" b="0" i="0" dirty="0">
                <a:solidFill>
                  <a:srgbClr val="002060"/>
                </a:solidFill>
                <a:effectLst/>
                <a:latin typeface="__Inter_aaf875"/>
              </a:rPr>
              <a:t>The company has achieved total sales of 15.85 million, indicating a strong sales performance.</a:t>
            </a:r>
          </a:p>
          <a:p>
            <a:pPr>
              <a:buFont typeface="+mj-lt"/>
              <a:buAutoNum type="arabicPeriod"/>
            </a:pPr>
            <a:r>
              <a:rPr lang="en-US" sz="1700" b="1" i="0" dirty="0">
                <a:solidFill>
                  <a:srgbClr val="002060"/>
                </a:solidFill>
                <a:effectLst/>
                <a:latin typeface="__Inter_aaf875"/>
              </a:rPr>
              <a:t>Large Customer Base :-</a:t>
            </a:r>
            <a:r>
              <a:rPr lang="en-US" sz="1700" b="0" i="0" dirty="0">
                <a:solidFill>
                  <a:srgbClr val="002060"/>
                </a:solidFill>
                <a:effectLst/>
                <a:latin typeface="__Inter_aaf875"/>
              </a:rPr>
              <a:t> </a:t>
            </a:r>
            <a:r>
              <a:rPr lang="en-US" sz="1500" b="0" i="0" dirty="0">
                <a:solidFill>
                  <a:srgbClr val="002060"/>
                </a:solidFill>
                <a:effectLst/>
                <a:latin typeface="__Inter_aaf875"/>
              </a:rPr>
              <a:t>The company boosts a significant customer base with 96,100 customers, suggesting widespread market reach.</a:t>
            </a:r>
          </a:p>
          <a:p>
            <a:pPr>
              <a:buFont typeface="+mj-lt"/>
              <a:buAutoNum type="arabicPeriod"/>
            </a:pPr>
            <a:r>
              <a:rPr lang="en-US" sz="1700" b="1" i="0" dirty="0">
                <a:solidFill>
                  <a:srgbClr val="002060"/>
                </a:solidFill>
                <a:effectLst/>
                <a:latin typeface="__Inter_aaf875"/>
              </a:rPr>
              <a:t>Diverse Product Portfolio :-</a:t>
            </a:r>
            <a:r>
              <a:rPr lang="en-US" sz="1700" b="0" i="0" dirty="0">
                <a:solidFill>
                  <a:srgbClr val="002060"/>
                </a:solidFill>
                <a:effectLst/>
                <a:latin typeface="__Inter_aaf875"/>
              </a:rPr>
              <a:t> </a:t>
            </a:r>
            <a:r>
              <a:rPr lang="en-US" sz="1500" b="0" i="0" dirty="0">
                <a:solidFill>
                  <a:srgbClr val="002060"/>
                </a:solidFill>
                <a:effectLst/>
                <a:latin typeface="__Inter_aaf875"/>
              </a:rPr>
              <a:t>The company offers a diverse product range, with 73 unique products, contributing to its customer base.</a:t>
            </a:r>
          </a:p>
          <a:p>
            <a:pPr>
              <a:buFont typeface="+mj-lt"/>
              <a:buAutoNum type="arabicPeriod"/>
            </a:pPr>
            <a:r>
              <a:rPr lang="en-US" sz="1700" b="1" i="0" dirty="0">
                <a:solidFill>
                  <a:srgbClr val="002060"/>
                </a:solidFill>
                <a:effectLst/>
                <a:latin typeface="__Inter_aaf875"/>
              </a:rPr>
              <a:t>Profitability :-</a:t>
            </a:r>
            <a:r>
              <a:rPr lang="en-US" sz="1700" b="0" i="0" dirty="0">
                <a:solidFill>
                  <a:srgbClr val="002060"/>
                </a:solidFill>
                <a:effectLst/>
                <a:latin typeface="__Inter_aaf875"/>
              </a:rPr>
              <a:t> </a:t>
            </a:r>
            <a:r>
              <a:rPr lang="en-US" sz="1500" b="0" i="0" dirty="0">
                <a:solidFill>
                  <a:srgbClr val="002060"/>
                </a:solidFill>
                <a:effectLst/>
                <a:latin typeface="__Inter_aaf875"/>
              </a:rPr>
              <a:t>The company has a substantial profit of 2.25 million, signifying efficient operations and successful revenue generation.</a:t>
            </a:r>
          </a:p>
          <a:p>
            <a:pPr>
              <a:buFont typeface="+mj-lt"/>
              <a:buAutoNum type="arabicPeriod"/>
            </a:pPr>
            <a:r>
              <a:rPr lang="en-US" sz="1700" b="1" i="0" dirty="0">
                <a:solidFill>
                  <a:srgbClr val="002060"/>
                </a:solidFill>
                <a:effectLst/>
                <a:latin typeface="__Inter_aaf875"/>
              </a:rPr>
              <a:t>Credit Card Preferred :-</a:t>
            </a:r>
            <a:r>
              <a:rPr lang="en-US" sz="1700" b="0" i="0" dirty="0">
                <a:solidFill>
                  <a:srgbClr val="002060"/>
                </a:solidFill>
                <a:effectLst/>
                <a:latin typeface="__Inter_aaf875"/>
              </a:rPr>
              <a:t> </a:t>
            </a:r>
            <a:r>
              <a:rPr lang="en-US" sz="1500" b="0" i="0" dirty="0">
                <a:solidFill>
                  <a:srgbClr val="002060"/>
                </a:solidFill>
                <a:effectLst/>
                <a:latin typeface="__Inter_aaf875"/>
              </a:rPr>
              <a:t>Credit card payment is the most popular method, accounting for 44.1k orders, indicating a preference for convenient and secure transactions.</a:t>
            </a:r>
          </a:p>
          <a:p>
            <a:pPr>
              <a:buFont typeface="+mj-lt"/>
              <a:buAutoNum type="arabicPeriod"/>
            </a:pPr>
            <a:r>
              <a:rPr lang="en-US" sz="1700" b="1" i="0" dirty="0">
                <a:solidFill>
                  <a:srgbClr val="002060"/>
                </a:solidFill>
                <a:effectLst/>
                <a:latin typeface="__Inter_aaf875"/>
              </a:rPr>
              <a:t>Short Shipping Time :-</a:t>
            </a:r>
            <a:r>
              <a:rPr lang="en-US" sz="1700" b="0" i="0" dirty="0">
                <a:solidFill>
                  <a:srgbClr val="002060"/>
                </a:solidFill>
                <a:effectLst/>
                <a:latin typeface="__Inter_aaf875"/>
              </a:rPr>
              <a:t> </a:t>
            </a:r>
            <a:r>
              <a:rPr lang="en-US" sz="1500" b="0" i="0" dirty="0">
                <a:solidFill>
                  <a:srgbClr val="002060"/>
                </a:solidFill>
                <a:effectLst/>
                <a:latin typeface="__Inter_aaf875"/>
              </a:rPr>
              <a:t>The average shipping time is around 13 days, suggesting efficient logistics and a focus on timely delivery.</a:t>
            </a:r>
          </a:p>
          <a:p>
            <a:pPr>
              <a:buFont typeface="+mj-lt"/>
              <a:buAutoNum type="arabicPeriod"/>
            </a:pPr>
            <a:r>
              <a:rPr lang="en-US" sz="1700" b="1" i="0" dirty="0">
                <a:solidFill>
                  <a:srgbClr val="002060"/>
                </a:solidFill>
                <a:effectLst/>
                <a:latin typeface="__Inter_aaf875"/>
              </a:rPr>
              <a:t>High Customer Satisfaction :-</a:t>
            </a:r>
            <a:r>
              <a:rPr lang="en-US" sz="1700" b="0" i="0" dirty="0">
                <a:solidFill>
                  <a:srgbClr val="002060"/>
                </a:solidFill>
                <a:effectLst/>
                <a:latin typeface="__Inter_aaf875"/>
              </a:rPr>
              <a:t> </a:t>
            </a:r>
            <a:r>
              <a:rPr lang="en-US" sz="1500" b="0" i="0" dirty="0">
                <a:solidFill>
                  <a:srgbClr val="002060"/>
                </a:solidFill>
                <a:effectLst/>
                <a:latin typeface="__Inter_aaf875"/>
              </a:rPr>
              <a:t>The relationship between shipping days and review scores shows a slight negative correlation, implying that faster shipping generally leads to higher customer satisfaction.</a:t>
            </a:r>
          </a:p>
          <a:p>
            <a:pPr>
              <a:buFont typeface="+mj-lt"/>
              <a:buAutoNum type="arabicPeriod"/>
            </a:pPr>
            <a:r>
              <a:rPr lang="en-US" sz="1700" b="1" i="0" dirty="0">
                <a:solidFill>
                  <a:srgbClr val="002060"/>
                </a:solidFill>
                <a:effectLst/>
                <a:latin typeface="__Inter_aaf875"/>
              </a:rPr>
              <a:t>Strongest Sales in 2018 :-</a:t>
            </a:r>
            <a:r>
              <a:rPr lang="en-US" sz="1700" b="0" i="0" dirty="0">
                <a:solidFill>
                  <a:srgbClr val="002060"/>
                </a:solidFill>
                <a:effectLst/>
                <a:latin typeface="__Inter_aaf875"/>
              </a:rPr>
              <a:t> </a:t>
            </a:r>
            <a:r>
              <a:rPr lang="en-US" sz="1500" b="0" i="0" dirty="0">
                <a:solidFill>
                  <a:srgbClr val="002060"/>
                </a:solidFill>
                <a:effectLst/>
                <a:latin typeface="__Inter_aaf875"/>
              </a:rPr>
              <a:t>Year- wise sales show the highest sales in 2018, indicating continued growth and a successful strategy.</a:t>
            </a:r>
          </a:p>
          <a:p>
            <a:pPr>
              <a:buFont typeface="+mj-lt"/>
              <a:buAutoNum type="arabicPeriod"/>
            </a:pPr>
            <a:r>
              <a:rPr lang="en-US" sz="1700" b="1" i="0" dirty="0">
                <a:solidFill>
                  <a:srgbClr val="002060"/>
                </a:solidFill>
                <a:effectLst/>
                <a:latin typeface="__Inter_aaf875"/>
              </a:rPr>
              <a:t>Sao Paulo as a Key Market :-</a:t>
            </a:r>
            <a:r>
              <a:rPr lang="en-US" sz="1700" b="0" i="0" dirty="0">
                <a:solidFill>
                  <a:srgbClr val="002060"/>
                </a:solidFill>
                <a:effectLst/>
                <a:latin typeface="__Inter_aaf875"/>
              </a:rPr>
              <a:t> </a:t>
            </a:r>
            <a:r>
              <a:rPr lang="en-US" sz="1500" b="0" i="0" dirty="0">
                <a:solidFill>
                  <a:srgbClr val="002060"/>
                </a:solidFill>
                <a:effectLst/>
                <a:latin typeface="__Inter_aaf875"/>
              </a:rPr>
              <a:t>The data on average price and payment value from customers in Sao Paulo suggests it is a significant market for the company.</a:t>
            </a:r>
          </a:p>
          <a:p>
            <a:pPr>
              <a:buFont typeface="+mj-lt"/>
              <a:buAutoNum type="arabicPeriod"/>
            </a:pPr>
            <a:r>
              <a:rPr lang="en-US" sz="1700" b="1" i="0" dirty="0">
                <a:solidFill>
                  <a:srgbClr val="002060"/>
                </a:solidFill>
                <a:effectLst/>
                <a:latin typeface="__Inter_aaf875"/>
              </a:rPr>
              <a:t>Wide Product Categories :-</a:t>
            </a:r>
            <a:r>
              <a:rPr lang="en-US" sz="1700" b="0" i="0" dirty="0">
                <a:solidFill>
                  <a:srgbClr val="002060"/>
                </a:solidFill>
                <a:effectLst/>
                <a:latin typeface="__Inter_aaf875"/>
              </a:rPr>
              <a:t> </a:t>
            </a:r>
            <a:r>
              <a:rPr lang="en-US" sz="1500" b="0" i="0" dirty="0">
                <a:solidFill>
                  <a:srgbClr val="002060"/>
                </a:solidFill>
                <a:effectLst/>
                <a:latin typeface="__Inter_aaf875"/>
              </a:rPr>
              <a:t>The wide range of product categories indicates a diverse customer base and caters to a variety of needs and preferences</a:t>
            </a:r>
          </a:p>
          <a:p>
            <a:endParaRPr lang="en-IN" sz="1600" dirty="0">
              <a:solidFill>
                <a:srgbClr val="002060"/>
              </a:solidFill>
              <a:latin typeface="__Inter_aaf875"/>
            </a:endParaRPr>
          </a:p>
        </p:txBody>
      </p:sp>
    </p:spTree>
    <p:extLst>
      <p:ext uri="{BB962C8B-B14F-4D97-AF65-F5344CB8AC3E}">
        <p14:creationId xmlns:p14="http://schemas.microsoft.com/office/powerpoint/2010/main" val="238720532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7.jpeg"/></Relationships>
</file>

<file path=ppt/theme/_rels/theme3.xml.rels><?xml version="1.0" encoding="UTF-8" standalone="yes"?>
<Relationships xmlns="http://schemas.openxmlformats.org/package/2006/relationships"><Relationship Id="rId1" Type="http://schemas.openxmlformats.org/officeDocument/2006/relationships/image" Target="../media/image8.jpeg"/></Relationships>
</file>

<file path=ppt/theme/_rels/theme5.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3.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ppt/theme/theme4.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5.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912</TotalTime>
  <Words>1369</Words>
  <Application>Microsoft Office PowerPoint</Application>
  <PresentationFormat>Widescreen</PresentationFormat>
  <Paragraphs>61</Paragraphs>
  <Slides>13</Slides>
  <Notes>2</Notes>
  <HiddenSlides>0</HiddenSlides>
  <MMClips>0</MMClips>
  <ScaleCrop>false</ScaleCrop>
  <HeadingPairs>
    <vt:vector size="6" baseType="variant">
      <vt:variant>
        <vt:lpstr>Fonts Used</vt:lpstr>
      </vt:variant>
      <vt:variant>
        <vt:i4>14</vt:i4>
      </vt:variant>
      <vt:variant>
        <vt:lpstr>Theme</vt:lpstr>
      </vt:variant>
      <vt:variant>
        <vt:i4>6</vt:i4>
      </vt:variant>
      <vt:variant>
        <vt:lpstr>Slide Titles</vt:lpstr>
      </vt:variant>
      <vt:variant>
        <vt:i4>13</vt:i4>
      </vt:variant>
    </vt:vector>
  </HeadingPairs>
  <TitlesOfParts>
    <vt:vector size="33" baseType="lpstr">
      <vt:lpstr>__Inter_aaf875</vt:lpstr>
      <vt:lpstr>Arial</vt:lpstr>
      <vt:lpstr>Bodoni MT</vt:lpstr>
      <vt:lpstr>Calibri</vt:lpstr>
      <vt:lpstr>Calibri Light</vt:lpstr>
      <vt:lpstr>Century Gothic</vt:lpstr>
      <vt:lpstr>Garamond</vt:lpstr>
      <vt:lpstr>Gill Sans MT</vt:lpstr>
      <vt:lpstr>Leelawadee UI</vt:lpstr>
      <vt:lpstr>Lucida Fax</vt:lpstr>
      <vt:lpstr>Sitka Display</vt:lpstr>
      <vt:lpstr>Tw Cen MT</vt:lpstr>
      <vt:lpstr>Tw Cen MT Condensed</vt:lpstr>
      <vt:lpstr>Wingdings 3</vt:lpstr>
      <vt:lpstr>Organic</vt:lpstr>
      <vt:lpstr>Ion Boardroom</vt:lpstr>
      <vt:lpstr>Integral</vt:lpstr>
      <vt:lpstr>Gallery</vt:lpstr>
      <vt:lpstr>Ion</vt:lpstr>
      <vt:lpstr>Office Theme</vt:lpstr>
      <vt:lpstr>PROJECT :- E-COMMERCE ANALYTICS  CLIENT :- OLIST STORE </vt:lpstr>
      <vt:lpstr>PowerPoint Presentation</vt:lpstr>
      <vt:lpstr>PowerPoint Presentation</vt:lpstr>
      <vt:lpstr>PowerPoint Presentation</vt:lpstr>
      <vt:lpstr>PowerPoint Presentation</vt:lpstr>
      <vt:lpstr>PowerPoint Presentation</vt:lpstr>
      <vt:lpstr>PowerPoint Presentation</vt:lpstr>
      <vt:lpstr>DASHBOARD</vt:lpstr>
      <vt:lpstr>10 MOST EXTRAVAGANT INSIGHTS WHICH  I FELT WORTH TO SHARE </vt:lpstr>
      <vt:lpstr>NOW  10 MOST IMPORTANT SUGGESTIONS/ RECOMMENDATION I WOULD LIKE TO SHARE FOR OUR CLIENT </vt:lpstr>
      <vt:lpstr>NOW  10 MOST IMPORTANT SUGGESTIONS/ RECOMMENDATION I WOULD LIKE TO SHARE FOR OUR CLIENT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E - COMMERCE  ANALYTICS  CLIENT :-  AI VARIANT ORGANISATION</dc:title>
  <dc:creator>Nagendra V Kini</dc:creator>
  <cp:lastModifiedBy>Nagendra V Kini</cp:lastModifiedBy>
  <cp:revision>25</cp:revision>
  <dcterms:created xsi:type="dcterms:W3CDTF">2024-06-21T10:31:27Z</dcterms:created>
  <dcterms:modified xsi:type="dcterms:W3CDTF">2024-08-05T11:47:15Z</dcterms:modified>
</cp:coreProperties>
</file>