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 id="2147483859" r:id="rId2"/>
    <p:sldMasterId id="2147483897" r:id="rId3"/>
  </p:sldMasterIdLst>
  <p:notesMasterIdLst>
    <p:notesMasterId r:id="rId46"/>
  </p:notesMasterIdLst>
  <p:handoutMasterIdLst>
    <p:handoutMasterId r:id="rId47"/>
  </p:handoutMasterIdLst>
  <p:sldIdLst>
    <p:sldId id="292" r:id="rId4"/>
    <p:sldId id="296" r:id="rId5"/>
    <p:sldId id="299" r:id="rId6"/>
    <p:sldId id="401" r:id="rId7"/>
    <p:sldId id="407" r:id="rId8"/>
    <p:sldId id="408" r:id="rId9"/>
    <p:sldId id="409" r:id="rId10"/>
    <p:sldId id="410" r:id="rId11"/>
    <p:sldId id="339" r:id="rId12"/>
    <p:sldId id="350" r:id="rId13"/>
    <p:sldId id="351" r:id="rId14"/>
    <p:sldId id="399" r:id="rId15"/>
    <p:sldId id="403" r:id="rId16"/>
    <p:sldId id="404" r:id="rId17"/>
    <p:sldId id="405" r:id="rId18"/>
    <p:sldId id="406" r:id="rId19"/>
    <p:sldId id="328" r:id="rId20"/>
    <p:sldId id="402" r:id="rId21"/>
    <p:sldId id="359" r:id="rId22"/>
    <p:sldId id="358" r:id="rId23"/>
    <p:sldId id="360" r:id="rId24"/>
    <p:sldId id="333" r:id="rId25"/>
    <p:sldId id="394" r:id="rId26"/>
    <p:sldId id="395" r:id="rId27"/>
    <p:sldId id="397" r:id="rId28"/>
    <p:sldId id="411" r:id="rId29"/>
    <p:sldId id="412" r:id="rId30"/>
    <p:sldId id="400" r:id="rId31"/>
    <p:sldId id="368"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293" r:id="rId45"/>
  </p:sldIdLst>
  <p:sldSz cx="9144000" cy="5143500" type="screen16x9"/>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289"/>
    <a:srgbClr val="8C2240"/>
    <a:srgbClr val="DCDCDC"/>
    <a:srgbClr val="BD640B"/>
    <a:srgbClr val="F2F2F2"/>
    <a:srgbClr val="ECECEC"/>
    <a:srgbClr val="626161"/>
    <a:srgbClr val="1B8EC5"/>
    <a:srgbClr val="6AC6EF"/>
    <a:srgbClr val="FDB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3957" autoAdjust="0"/>
  </p:normalViewPr>
  <p:slideViewPr>
    <p:cSldViewPr snapToGrid="0">
      <p:cViewPr varScale="1">
        <p:scale>
          <a:sx n="92" d="100"/>
          <a:sy n="92" d="100"/>
        </p:scale>
        <p:origin x="396" y="78"/>
      </p:cViewPr>
      <p:guideLst>
        <p:guide orient="horz" pos="2160"/>
        <p:guide pos="5640"/>
        <p:guide orient="horz" pos="1064"/>
        <p:guide pos="2808"/>
      </p:guideLst>
    </p:cSldViewPr>
  </p:slideViewPr>
  <p:outlineViewPr>
    <p:cViewPr>
      <p:scale>
        <a:sx n="33" d="100"/>
        <a:sy n="33" d="100"/>
      </p:scale>
      <p:origin x="0" y="0"/>
    </p:cViewPr>
  </p:outlineViewPr>
  <p:notesTextViewPr>
    <p:cViewPr>
      <p:scale>
        <a:sx n="1" d="1"/>
        <a:sy n="1" d="1"/>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6/20/2017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6/20/2017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Master" Target="../slideMasters/slideMaster3.xml"/><Relationship Id="rId5" Type="http://schemas.openxmlformats.org/officeDocument/2006/relationships/image" Target="../media/image16.jpeg"/><Relationship Id="rId4" Type="http://schemas.openxmlformats.org/officeDocument/2006/relationships/image" Target="../media/image15.jp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Master" Target="../slideMasters/slideMaster2.xml"/><Relationship Id="rId5" Type="http://schemas.openxmlformats.org/officeDocument/2006/relationships/image" Target="../media/image16.jpeg"/><Relationship Id="rId4" Type="http://schemas.openxmlformats.org/officeDocument/2006/relationships/image" Target="../media/image15.jp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89633880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5" name="Picture 74"/>
          <p:cNvPicPr>
            <a:picLocks noChangeAspect="1"/>
          </p:cNvPicPr>
          <p:nvPr userDrawn="1"/>
        </p:nvPicPr>
        <p:blipFill rotWithShape="1">
          <a:blip r:embed="rId2" cstate="print">
            <a:extLst>
              <a:ext uri="{28A0092B-C50C-407E-A947-70E740481C1C}">
                <a14:useLocalDpi xmlns:a14="http://schemas.microsoft.com/office/drawing/2010/main" val="0"/>
              </a:ext>
            </a:extLst>
          </a:blip>
          <a:srcRect t="1961" b="1151"/>
          <a:stretch/>
        </p:blipFill>
        <p:spPr>
          <a:xfrm>
            <a:off x="3" y="0"/>
            <a:ext cx="9145534" cy="5012752"/>
          </a:xfrm>
          <a:prstGeom prst="rect">
            <a:avLst/>
          </a:prstGeom>
        </p:spPr>
      </p:pic>
      <p:sp>
        <p:nvSpPr>
          <p:cNvPr id="80" name="Round Same Side Corner Rectangle 79"/>
          <p:cNvSpPr/>
          <p:nvPr userDrawn="1"/>
        </p:nvSpPr>
        <p:spPr>
          <a:xfrm rot="5400000">
            <a:off x="3050006" y="1516939"/>
            <a:ext cx="369027" cy="6469038"/>
          </a:xfrm>
          <a:prstGeom prst="round2SameRect">
            <a:avLst/>
          </a:prstGeom>
          <a:solidFill>
            <a:srgbClr val="00B0F0">
              <a:alpha val="94118"/>
            </a:srgbClr>
          </a:solidFill>
        </p:spPr>
        <p:txBody>
          <a:bodyPr vert="vert270" wrap="square" lIns="13716" tIns="13716" rIns="13716" bIns="13716" anchor="ctr">
            <a:noAutofit/>
          </a:bodyPr>
          <a:lstStyle/>
          <a:p>
            <a:pPr marL="82154" defTabSz="342900">
              <a:buClr>
                <a:srgbClr val="00B0F0"/>
              </a:buClr>
              <a:defRPr/>
            </a:pPr>
            <a:r>
              <a:rPr lang="en-US" sz="1275" b="1" kern="0" dirty="0">
                <a:solidFill>
                  <a:srgbClr val="FFFFFF"/>
                </a:solidFill>
                <a:cs typeface="Arial"/>
              </a:rPr>
              <a:t>consulting | business process services | platform solutions | do business better</a:t>
            </a:r>
          </a:p>
        </p:txBody>
      </p:sp>
      <p:grpSp>
        <p:nvGrpSpPr>
          <p:cNvPr id="2" name="Group 1"/>
          <p:cNvGrpSpPr/>
          <p:nvPr userDrawn="1"/>
        </p:nvGrpSpPr>
        <p:grpSpPr>
          <a:xfrm>
            <a:off x="286925" y="1080828"/>
            <a:ext cx="4380401" cy="2353151"/>
            <a:chOff x="382566" y="1441103"/>
            <a:chExt cx="5840535" cy="3137535"/>
          </a:xfrm>
        </p:grpSpPr>
        <p:sp>
          <p:nvSpPr>
            <p:cNvPr id="5" name="Ellipse 130"/>
            <p:cNvSpPr/>
            <p:nvPr userDrawn="1"/>
          </p:nvSpPr>
          <p:spPr bwMode="gray">
            <a:xfrm>
              <a:off x="2920621" y="1856095"/>
              <a:ext cx="1705970" cy="1709928"/>
            </a:xfrm>
            <a:prstGeom prst="ellipse">
              <a:avLst/>
            </a:prstGeom>
            <a:blipFill dpi="0" rotWithShape="1">
              <a:blip r:embed="rId3"/>
              <a:srcRect/>
              <a:stretch>
                <a:fillRect l="-13000"/>
              </a:stretch>
            </a:blipFill>
            <a:ln w="41275">
              <a:solidFill>
                <a:srgbClr val="EBFFFF"/>
              </a:solidFill>
              <a:round/>
              <a:headEnd/>
              <a:tailEn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de-DE" sz="1350" dirty="0">
                <a:solidFill>
                  <a:prstClr val="black"/>
                </a:solidFill>
              </a:endParaRPr>
            </a:p>
          </p:txBody>
        </p:sp>
        <p:sp>
          <p:nvSpPr>
            <p:cNvPr id="6" name="Ellipse 136"/>
            <p:cNvSpPr/>
            <p:nvPr userDrawn="1"/>
          </p:nvSpPr>
          <p:spPr bwMode="gray">
            <a:xfrm>
              <a:off x="4851501" y="1441103"/>
              <a:ext cx="1371600" cy="1371600"/>
            </a:xfrm>
            <a:prstGeom prst="ellipse">
              <a:avLst/>
            </a:prstGeom>
            <a:blipFill dpi="0" rotWithShape="1">
              <a:blip r:embed="rId4"/>
              <a:srcRect/>
              <a:stretch>
                <a:fillRect/>
              </a:stretch>
            </a:blipFill>
            <a:ln w="41275">
              <a:solidFill>
                <a:srgbClr val="EBFFFF"/>
              </a:solidFill>
              <a:round/>
              <a:headEnd/>
              <a:tailEn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de-DE" sz="1350" dirty="0">
                <a:solidFill>
                  <a:prstClr val="black"/>
                </a:solidFill>
              </a:endParaRPr>
            </a:p>
          </p:txBody>
        </p:sp>
        <p:pic>
          <p:nvPicPr>
            <p:cNvPr id="1026" name="Picture 2" descr="Image result for KYC compliance Circular image"/>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8659" t="9798" r="40309"/>
            <a:stretch/>
          </p:blipFill>
          <p:spPr bwMode="auto">
            <a:xfrm>
              <a:off x="382566" y="2248633"/>
              <a:ext cx="2331720" cy="2330005"/>
            </a:xfrm>
            <a:prstGeom prst="ellipse">
              <a:avLst/>
            </a:prstGeom>
            <a:ln w="28575" cap="rnd">
              <a:solidFill>
                <a:srgbClr val="CC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743974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rgbClr val="4D4E5C"/>
                </a:solidFill>
              </a:rPr>
              <a:t>© 2017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rgbClr val="4D4E5C"/>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rgbClr val="4D4E5C"/>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GB" smtClean="0">
                <a:solidFill>
                  <a:srgbClr val="4D4E5C"/>
                </a:solidFill>
                <a:sym typeface="Arial"/>
              </a:rPr>
              <a:pPr/>
              <a:t>‹#›</a:t>
            </a:fld>
            <a:endParaRPr lang="en-GB" dirty="0">
              <a:solidFill>
                <a:srgbClr val="4D4E5C"/>
              </a:solidFill>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dirty="0">
              <a:solidFill>
                <a:prstClr val="black"/>
              </a:solidFill>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a:solidFill>
                <a:prstClr val="black"/>
              </a:solidFill>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a:solidFill>
                <a:prstClr val="black"/>
              </a:solidFill>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a:solidFill>
                <a:prstClr val="black"/>
              </a:solidFill>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a:solidFill>
                <a:prstClr val="black"/>
              </a:solidFil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997463241"/>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367713" y="4673204"/>
            <a:ext cx="374650" cy="259556"/>
          </a:xfrm>
          <a:prstGeom prst="rect">
            <a:avLst/>
          </a:prstGeom>
        </p:spPr>
        <p:txBody>
          <a:bodyPr/>
          <a:lstStyle/>
          <a:p>
            <a:fld id="{063364CA-963A-4D0F-9FAB-4A2495BAC907}" type="slidenum">
              <a:rPr lang="zh-TW" altLang="en-GB" smtClean="0">
                <a:solidFill>
                  <a:prstClr val="black"/>
                </a:solidFill>
              </a:rPr>
              <a:pPr/>
              <a:t>‹#›</a:t>
            </a:fld>
            <a:endParaRPr lang="en-GB" altLang="zh-TW">
              <a:solidFill>
                <a:prstClr val="black"/>
              </a:solidFill>
            </a:endParaRPr>
          </a:p>
        </p:txBody>
      </p:sp>
    </p:spTree>
    <p:extLst>
      <p:ext uri="{BB962C8B-B14F-4D97-AF65-F5344CB8AC3E}">
        <p14:creationId xmlns:p14="http://schemas.microsoft.com/office/powerpoint/2010/main" val="3688198289"/>
      </p:ext>
    </p:extLst>
  </p:cSld>
  <p:clrMapOvr>
    <a:masterClrMapping/>
  </p:clrMapOvr>
  <p:transition advClick="0"/>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Content Re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971550"/>
            <a:ext cx="8229600" cy="3771900"/>
          </a:xfrm>
        </p:spPr>
        <p:txBody>
          <a:bodyPr/>
          <a:lstStyle>
            <a:lvl1pPr>
              <a:defRPr sz="1500">
                <a:latin typeface="Gill Sans MT" pitchFamily="34" charset="0"/>
              </a:defRPr>
            </a:lvl1pPr>
            <a:lvl2pPr>
              <a:defRPr sz="1350">
                <a:latin typeface="Gill Sans MT" pitchFamily="34" charset="0"/>
              </a:defRPr>
            </a:lvl2pPr>
            <a:lvl3pPr>
              <a:defRPr sz="1200">
                <a:latin typeface="Gill Sans MT" pitchFamily="34" charset="0"/>
              </a:defRPr>
            </a:lvl3pPr>
            <a:lvl4pPr>
              <a:defRPr sz="1050">
                <a:latin typeface="Gill Sans MT" pitchFamily="34" charset="0"/>
              </a:defRPr>
            </a:lvl4pPr>
            <a:lvl5pPr>
              <a:defRPr sz="9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541" y="225864"/>
            <a:ext cx="7563358" cy="685800"/>
          </a:xfrm>
        </p:spPr>
        <p:txBody>
          <a:bodyPr>
            <a:normAutofit/>
          </a:bodyPr>
          <a:lstStyle>
            <a:lvl1pPr algn="l">
              <a:defRPr sz="24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48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picture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2973909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12687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1163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r>
              <a:rPr lang="en-US" smtClean="0"/>
              <a:t>Edit Master text styles</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pPr lvl="0"/>
            <a:r>
              <a:rPr lang="en-US" smtClean="0"/>
              <a:t>Edit Master text styles</a:t>
            </a:r>
          </a:p>
          <a:p>
            <a:pPr lvl="1"/>
            <a:r>
              <a:rPr lang="en-US" smtClean="0"/>
              <a:t>Second level</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7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106905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6403" y="1440180"/>
            <a:ext cx="2732400" cy="2294479"/>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8692" y="1701810"/>
            <a:ext cx="2123981" cy="1783571"/>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D4FA02-70E5-4FA8-AE40-0C5526F230C2}" type="slidenum">
              <a:rPr lang="zh-TW" altLang="en-GB" smtClean="0"/>
              <a:pPr/>
              <a:t>‹#›</a:t>
            </a:fld>
            <a:endParaRPr lang="en-GB" altLang="zh-TW"/>
          </a:p>
        </p:txBody>
      </p:sp>
    </p:spTree>
    <p:extLst>
      <p:ext uri="{BB962C8B-B14F-4D97-AF65-F5344CB8AC3E}">
        <p14:creationId xmlns:p14="http://schemas.microsoft.com/office/powerpoint/2010/main" val="691113243"/>
      </p:ext>
    </p:extLst>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DE705-E33E-4738-9C5C-F531B3E3FB8B}"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9EECA-5D25-455D-9B00-580DB68EF3A0}" type="slidenum">
              <a:rPr lang="en-US" smtClean="0"/>
              <a:t>‹#›</a:t>
            </a:fld>
            <a:endParaRPr lang="en-US"/>
          </a:p>
        </p:txBody>
      </p:sp>
    </p:spTree>
    <p:extLst>
      <p:ext uri="{BB962C8B-B14F-4D97-AF65-F5344CB8AC3E}">
        <p14:creationId xmlns:p14="http://schemas.microsoft.com/office/powerpoint/2010/main" val="329650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a:prstGeom prst="rect">
            <a:avLst/>
          </a:prstGeom>
        </p:spPr>
        <p:txBody>
          <a:bodyPr anchor="ctr">
            <a:normAutofit/>
          </a:bodyPr>
          <a:lstStyle>
            <a:lvl1pPr algn="ctr">
              <a:buNone/>
              <a:defRPr sz="4050" baseline="0">
                <a:solidFill>
                  <a:schemeClr val="accent2"/>
                </a:solidFill>
              </a:defRPr>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3388180"/>
            <a:ext cx="9144000" cy="832757"/>
          </a:xfrm>
          <a:prstGeom prst="rect">
            <a:avLst/>
          </a:prstGeo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350" b="1" kern="1200" baseline="0" dirty="0" smtClean="0">
                <a:solidFill>
                  <a:schemeClr val="accent2"/>
                </a:solidFill>
                <a:latin typeface="+mj-lt"/>
                <a:ea typeface="+mn-ea"/>
                <a:cs typeface="Arial" pitchFamily="34" charset="0"/>
              </a:defRPr>
            </a:lvl1pPr>
          </a:lstStyle>
          <a:p>
            <a:pPr lvl="0"/>
            <a:r>
              <a:rPr lang="en-US" dirty="0"/>
              <a:t>Insert Text Here</a:t>
            </a:r>
          </a:p>
        </p:txBody>
      </p:sp>
      <p:pic>
        <p:nvPicPr>
          <p:cNvPr id="7" name="Picture 6"/>
          <p:cNvPicPr>
            <a:picLocks noChangeAspect="1"/>
          </p:cNvPicPr>
          <p:nvPr userDrawn="1"/>
        </p:nvPicPr>
        <p:blipFill>
          <a:blip r:embed="rId2"/>
          <a:stretch>
            <a:fillRect/>
          </a:stretch>
        </p:blipFill>
        <p:spPr>
          <a:xfrm>
            <a:off x="7310469" y="99203"/>
            <a:ext cx="1833531" cy="384081"/>
          </a:xfrm>
          <a:prstGeom prst="rect">
            <a:avLst/>
          </a:prstGeom>
        </p:spPr>
      </p:pic>
    </p:spTree>
    <p:extLst>
      <p:ext uri="{BB962C8B-B14F-4D97-AF65-F5344CB8AC3E}">
        <p14:creationId xmlns:p14="http://schemas.microsoft.com/office/powerpoint/2010/main" val="303107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73" y="1721308"/>
            <a:ext cx="2066400" cy="1735219"/>
          </a:xfrm>
          <a:prstGeom prst="rect">
            <a:avLst/>
          </a:prstGeom>
        </p:spPr>
      </p:pic>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p:nvPicPr>
        <p:blipFill>
          <a:blip r:embed="rId2"/>
          <a:stretch>
            <a:fillRect/>
          </a:stretch>
        </p:blipFill>
        <p:spPr>
          <a:xfrm>
            <a:off x="5127" y="3353289"/>
            <a:ext cx="9133758" cy="1628296"/>
          </a:xfrm>
          <a:prstGeom prst="rect">
            <a:avLst/>
          </a:prstGeom>
        </p:spPr>
      </p:pic>
      <p:sp>
        <p:nvSpPr>
          <p:cNvPr id="2" name="Title 1"/>
          <p:cNvSpPr>
            <a:spLocks noGrp="1"/>
          </p:cNvSpPr>
          <p:nvPr>
            <p:ph type="ctrTitle" hasCustomPrompt="1"/>
          </p:nvPr>
        </p:nvSpPr>
        <p:spPr>
          <a:xfrm>
            <a:off x="448787" y="600075"/>
            <a:ext cx="6132885" cy="116586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48787" y="1978727"/>
            <a:ext cx="6132885" cy="240030"/>
          </a:xfrm>
          <a:noFill/>
        </p:spPr>
        <p:txBody>
          <a:bodyPr wrap="square" rtlCol="0" anchor="ctr">
            <a:noAutofit/>
          </a:bodyPr>
          <a:lstStyle>
            <a:lvl1pPr marL="0" marR="0" indent="0" algn="l" defTabSz="457094"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094"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CBD42D">
                  <a:lumMod val="50000"/>
                </a:srgbClr>
              </a:solidFill>
            </a:endParaRPr>
          </a:p>
        </p:txBody>
      </p:sp>
      <p:sp>
        <p:nvSpPr>
          <p:cNvPr id="17" name="Text Placeholder 16"/>
          <p:cNvSpPr>
            <a:spLocks noGrp="1"/>
          </p:cNvSpPr>
          <p:nvPr>
            <p:ph type="body" sz="quarter" idx="10" hasCustomPrompt="1"/>
          </p:nvPr>
        </p:nvSpPr>
        <p:spPr>
          <a:xfrm>
            <a:off x="450851" y="2314916"/>
            <a:ext cx="6132885"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094" rtl="0" eaLnBrk="1" fontAlgn="auto" latinLnBrk="0" hangingPunct="1">
              <a:lnSpc>
                <a:spcPct val="100000"/>
              </a:lnSpc>
              <a:spcBef>
                <a:spcPct val="20000"/>
              </a:spcBef>
              <a:spcAft>
                <a:spcPts val="0"/>
              </a:spcAft>
              <a:buClrTx/>
              <a:buSzTx/>
              <a:tabLst/>
              <a:defRPr/>
            </a:pPr>
            <a:r>
              <a:rPr lang="en-US" dirty="0"/>
              <a:t>Designation</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08060" y="329639"/>
            <a:ext cx="1539908" cy="1392471"/>
          </a:xfrm>
          <a:prstGeom prst="rect">
            <a:avLst/>
          </a:prstGeom>
        </p:spPr>
      </p:pic>
    </p:spTree>
    <p:extLst>
      <p:ext uri="{BB962C8B-B14F-4D97-AF65-F5344CB8AC3E}">
        <p14:creationId xmlns:p14="http://schemas.microsoft.com/office/powerpoint/2010/main" val="31659389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18" name="Text Placeholder 38"/>
          <p:cNvSpPr>
            <a:spLocks noGrp="1"/>
          </p:cNvSpPr>
          <p:nvPr>
            <p:ph type="body" sz="quarter" idx="11" hasCustomPrompt="1"/>
          </p:nvPr>
        </p:nvSpPr>
        <p:spPr>
          <a:xfrm>
            <a:off x="1009015" y="1785591"/>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8" name="Text Placeholder 38"/>
          <p:cNvSpPr>
            <a:spLocks noGrp="1"/>
          </p:cNvSpPr>
          <p:nvPr>
            <p:ph type="body" sz="quarter" idx="15" hasCustomPrompt="1"/>
          </p:nvPr>
        </p:nvSpPr>
        <p:spPr>
          <a:xfrm>
            <a:off x="460379"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9" name="Text Placeholder 38"/>
          <p:cNvSpPr>
            <a:spLocks noGrp="1"/>
          </p:cNvSpPr>
          <p:nvPr>
            <p:ph type="body" sz="quarter" idx="16" hasCustomPrompt="1"/>
          </p:nvPr>
        </p:nvSpPr>
        <p:spPr>
          <a:xfrm>
            <a:off x="460379"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2</a:t>
            </a:r>
          </a:p>
        </p:txBody>
      </p:sp>
      <p:sp>
        <p:nvSpPr>
          <p:cNvPr id="30" name="Text Placeholder 38"/>
          <p:cNvSpPr>
            <a:spLocks noGrp="1"/>
          </p:cNvSpPr>
          <p:nvPr>
            <p:ph type="body" sz="quarter" idx="17" hasCustomPrompt="1"/>
          </p:nvPr>
        </p:nvSpPr>
        <p:spPr>
          <a:xfrm>
            <a:off x="460379"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3</a:t>
            </a:r>
          </a:p>
        </p:txBody>
      </p:sp>
      <p:sp>
        <p:nvSpPr>
          <p:cNvPr id="32" name="Text Placeholder 38"/>
          <p:cNvSpPr>
            <a:spLocks noGrp="1"/>
          </p:cNvSpPr>
          <p:nvPr>
            <p:ph type="body" sz="quarter" idx="18" hasCustomPrompt="1"/>
          </p:nvPr>
        </p:nvSpPr>
        <p:spPr>
          <a:xfrm>
            <a:off x="460379"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4</a:t>
            </a:r>
          </a:p>
        </p:txBody>
      </p:sp>
      <p:sp>
        <p:nvSpPr>
          <p:cNvPr id="33" name="Text Placeholder 38"/>
          <p:cNvSpPr>
            <a:spLocks noGrp="1"/>
          </p:cNvSpPr>
          <p:nvPr>
            <p:ph type="body" sz="quarter" idx="19" hasCustomPrompt="1"/>
          </p:nvPr>
        </p:nvSpPr>
        <p:spPr>
          <a:xfrm>
            <a:off x="460379"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5</a:t>
            </a:r>
          </a:p>
        </p:txBody>
      </p:sp>
    </p:spTree>
    <p:extLst>
      <p:ext uri="{BB962C8B-B14F-4D97-AF65-F5344CB8AC3E}">
        <p14:creationId xmlns:p14="http://schemas.microsoft.com/office/powerpoint/2010/main" val="17357787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sp>
        <p:nvSpPr>
          <p:cNvPr id="6" name="Text Placeholder 3"/>
          <p:cNvSpPr>
            <a:spLocks noGrp="1"/>
          </p:cNvSpPr>
          <p:nvPr>
            <p:ph type="body" sz="quarter" idx="11" hasCustomPrompt="1"/>
          </p:nvPr>
        </p:nvSpPr>
        <p:spPr>
          <a:xfrm>
            <a:off x="469901" y="1920241"/>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Who what when where</a:t>
            </a:r>
          </a:p>
        </p:txBody>
      </p:sp>
      <p:pic>
        <p:nvPicPr>
          <p:cNvPr id="7" name="Picture 6" descr="WIPRO PPT Design.jpg"/>
          <p:cNvPicPr>
            <a:picLocks noChangeAspect="1"/>
          </p:cNvPicPr>
          <p:nvPr/>
        </p:nvPicPr>
        <p:blipFill>
          <a:blip r:embed="rId2"/>
          <a:stretch>
            <a:fillRect/>
          </a:stretch>
        </p:blipFill>
        <p:spPr>
          <a:xfrm>
            <a:off x="5127" y="3353289"/>
            <a:ext cx="9133758" cy="1628296"/>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81700" y="80253"/>
            <a:ext cx="1044839" cy="870700"/>
          </a:xfrm>
          <a:prstGeom prst="rect">
            <a:avLst/>
          </a:prstGeom>
        </p:spPr>
      </p:pic>
    </p:spTree>
    <p:extLst>
      <p:ext uri="{BB962C8B-B14F-4D97-AF65-F5344CB8AC3E}">
        <p14:creationId xmlns:p14="http://schemas.microsoft.com/office/powerpoint/2010/main" val="4725062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2621"/>
            <a:ext cx="8229600" cy="55399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Tree>
    <p:extLst>
      <p:ext uri="{BB962C8B-B14F-4D97-AF65-F5344CB8AC3E}">
        <p14:creationId xmlns:p14="http://schemas.microsoft.com/office/powerpoint/2010/main" val="4136785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2621"/>
            <a:ext cx="8229600" cy="55399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
        <p:nvSpPr>
          <p:cNvPr id="6" name="Text Placeholder 2"/>
          <p:cNvSpPr>
            <a:spLocks noGrp="1"/>
          </p:cNvSpPr>
          <p:nvPr>
            <p:ph idx="1"/>
          </p:nvPr>
        </p:nvSpPr>
        <p:spPr>
          <a:xfrm>
            <a:off x="457200" y="858727"/>
            <a:ext cx="8229600" cy="3861194"/>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5302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2621"/>
            <a:ext cx="8229600" cy="55399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Two Columns</a:t>
            </a:r>
          </a:p>
        </p:txBody>
      </p:sp>
      <p:sp>
        <p:nvSpPr>
          <p:cNvPr id="6" name="Text Placeholder 6"/>
          <p:cNvSpPr>
            <a:spLocks noGrp="1"/>
          </p:cNvSpPr>
          <p:nvPr>
            <p:ph type="body" sz="quarter" idx="11" hasCustomPrompt="1"/>
          </p:nvPr>
        </p:nvSpPr>
        <p:spPr>
          <a:xfrm>
            <a:off x="752055" y="1250580"/>
            <a:ext cx="3497227" cy="3252220"/>
          </a:xfrm>
          <a:noFill/>
        </p:spPr>
        <p:txBody>
          <a:bodyPr/>
          <a:lstStyle>
            <a:lvl1pPr marL="171412" indent="-171412">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94" y="1250580"/>
            <a:ext cx="3497227" cy="3252220"/>
          </a:xfrm>
          <a:noFill/>
        </p:spPr>
        <p:txBody>
          <a:bodyPr/>
          <a:lstStyle>
            <a:lvl1pPr marL="171412" indent="-171412">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55" y="685803"/>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
        <p:nvSpPr>
          <p:cNvPr id="21" name="Text Placeholder 6"/>
          <p:cNvSpPr>
            <a:spLocks noGrp="1"/>
          </p:cNvSpPr>
          <p:nvPr>
            <p:ph type="body" sz="quarter" idx="14" hasCustomPrompt="1"/>
          </p:nvPr>
        </p:nvSpPr>
        <p:spPr>
          <a:xfrm>
            <a:off x="4958293" y="685803"/>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Tree>
    <p:extLst>
      <p:ext uri="{BB962C8B-B14F-4D97-AF65-F5344CB8AC3E}">
        <p14:creationId xmlns:p14="http://schemas.microsoft.com/office/powerpoint/2010/main" val="1897610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3388195"/>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a:t>Insert Text Here</a:t>
            </a:r>
          </a:p>
        </p:txBody>
      </p:sp>
    </p:spTree>
    <p:extLst>
      <p:ext uri="{BB962C8B-B14F-4D97-AF65-F5344CB8AC3E}">
        <p14:creationId xmlns:p14="http://schemas.microsoft.com/office/powerpoint/2010/main" val="901881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
            <a:ext cx="9144000" cy="4913555"/>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Tree>
    <p:extLst>
      <p:ext uri="{BB962C8B-B14F-4D97-AF65-F5344CB8AC3E}">
        <p14:creationId xmlns:p14="http://schemas.microsoft.com/office/powerpoint/2010/main" val="6414778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1" y="906236"/>
            <a:ext cx="4343400" cy="3771900"/>
          </a:xfrm>
        </p:spPr>
        <p:txBody>
          <a:bodyPr/>
          <a:lstStyle>
            <a:lvl1pPr>
              <a:buNone/>
              <a:defRPr>
                <a:solidFill>
                  <a:schemeClr val="accent2"/>
                </a:solidFill>
              </a:defRPr>
            </a:lvl1pPr>
          </a:lstStyle>
          <a:p>
            <a:r>
              <a:rPr lang="en-US"/>
              <a:t>Click icon to add picture</a:t>
            </a:r>
            <a:endParaRPr lang="en-IN" dirty="0"/>
          </a:p>
        </p:txBody>
      </p:sp>
      <p:sp>
        <p:nvSpPr>
          <p:cNvPr id="7" name="Text Placeholder 6"/>
          <p:cNvSpPr>
            <a:spLocks noGrp="1"/>
          </p:cNvSpPr>
          <p:nvPr>
            <p:ph type="body" sz="quarter" idx="11" hasCustomPrompt="1"/>
          </p:nvPr>
        </p:nvSpPr>
        <p:spPr>
          <a:xfrm>
            <a:off x="5248741" y="1653269"/>
            <a:ext cx="3429000" cy="2297430"/>
          </a:xfrm>
        </p:spPr>
        <p:txBody>
          <a:bodyPr/>
          <a:lstStyle>
            <a:lvl1pPr marL="0" indent="0">
              <a:spcBef>
                <a:spcPts val="1200"/>
              </a:spcBef>
              <a:buNone/>
              <a:defRPr sz="20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extLst>
      <p:ext uri="{BB962C8B-B14F-4D97-AF65-F5344CB8AC3E}">
        <p14:creationId xmlns:p14="http://schemas.microsoft.com/office/powerpoint/2010/main" val="25436388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90"/>
            <a:ext cx="8229600" cy="415499"/>
          </a:xfrm>
        </p:spPr>
        <p:txBody>
          <a:bodyPr/>
          <a:lstStyle>
            <a:lvl1pPr>
              <a:defRPr>
                <a:solidFill>
                  <a:schemeClr val="accent2"/>
                </a:solidFill>
              </a:defRPr>
            </a:lvl1pPr>
          </a:lstStyle>
          <a:p>
            <a:r>
              <a:rPr lang="en-US" dirty="0"/>
              <a:t>Vertical Image with Bullet Points</a:t>
            </a:r>
            <a:endParaRPr lang="en-IN" dirty="0"/>
          </a:p>
        </p:txBody>
      </p:sp>
      <p:sp>
        <p:nvSpPr>
          <p:cNvPr id="11" name="Picture Placeholder 8"/>
          <p:cNvSpPr>
            <a:spLocks noGrp="1"/>
          </p:cNvSpPr>
          <p:nvPr>
            <p:ph type="pic" sz="quarter" idx="10"/>
          </p:nvPr>
        </p:nvSpPr>
        <p:spPr>
          <a:xfrm>
            <a:off x="448141" y="906236"/>
            <a:ext cx="4343400" cy="3771900"/>
          </a:xfrm>
        </p:spPr>
        <p:txBody>
          <a:bodyPr/>
          <a:lstStyle>
            <a:lvl1pPr>
              <a:buNone/>
              <a:defRPr>
                <a:solidFill>
                  <a:schemeClr val="accent2"/>
                </a:solidFill>
              </a:defRPr>
            </a:lvl1pPr>
          </a:lstStyle>
          <a:p>
            <a:r>
              <a:rPr lang="en-US"/>
              <a:t>Click icon to add picture</a:t>
            </a:r>
            <a:endParaRPr lang="en-IN" dirty="0"/>
          </a:p>
        </p:txBody>
      </p:sp>
      <p:sp>
        <p:nvSpPr>
          <p:cNvPr id="14" name="Text Placeholder 6"/>
          <p:cNvSpPr>
            <a:spLocks noGrp="1"/>
          </p:cNvSpPr>
          <p:nvPr>
            <p:ph type="body" sz="quarter" idx="11" hasCustomPrompt="1"/>
          </p:nvPr>
        </p:nvSpPr>
        <p:spPr>
          <a:xfrm>
            <a:off x="5248741" y="903643"/>
            <a:ext cx="3429000" cy="3913094"/>
          </a:xfrm>
        </p:spPr>
        <p:txBody>
          <a:bodyPr/>
          <a:lstStyle>
            <a:lvl1pPr marL="342821" marR="0" indent="-342821" algn="l" defTabSz="457094"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a:t>This vertical image should be aligned left and centered vertically on the slide. Paragraph text should be centered vertically to the image. Insert text here. Keep text as minimal as possible</a:t>
            </a:r>
            <a:br>
              <a:rPr lang="en-US" dirty="0"/>
            </a:br>
            <a:r>
              <a:rPr lang="en-US" dirty="0"/>
              <a:t>This vertical image should be aligned left and centered vertically on the slide. </a:t>
            </a:r>
          </a:p>
        </p:txBody>
      </p:sp>
    </p:spTree>
    <p:extLst>
      <p:ext uri="{BB962C8B-B14F-4D97-AF65-F5344CB8AC3E}">
        <p14:creationId xmlns:p14="http://schemas.microsoft.com/office/powerpoint/2010/main" val="221434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38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a:t>Horizontal image with paragraph text</a:t>
            </a:r>
            <a:endParaRPr lang="en-IN" dirty="0"/>
          </a:p>
        </p:txBody>
      </p:sp>
      <p:sp>
        <p:nvSpPr>
          <p:cNvPr id="6" name="Text Placeholder 6"/>
          <p:cNvSpPr>
            <a:spLocks noGrp="1"/>
          </p:cNvSpPr>
          <p:nvPr>
            <p:ph type="body" sz="quarter" idx="11" hasCustomPrompt="1"/>
          </p:nvPr>
        </p:nvSpPr>
        <p:spPr>
          <a:xfrm>
            <a:off x="462593" y="3566161"/>
            <a:ext cx="8186569" cy="1111976"/>
          </a:xfrm>
        </p:spPr>
        <p:txBody>
          <a:bodyPr/>
          <a:lstStyle>
            <a:lvl1pPr marL="0" indent="0">
              <a:spcBef>
                <a:spcPts val="1200"/>
              </a:spcBef>
              <a:buNone/>
              <a:defRPr sz="18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extLst>
      <p:ext uri="{BB962C8B-B14F-4D97-AF65-F5344CB8AC3E}">
        <p14:creationId xmlns:p14="http://schemas.microsoft.com/office/powerpoint/2010/main" val="1553892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91"/>
            <a:ext cx="8229600" cy="2024573"/>
          </a:xfrm>
        </p:spPr>
        <p:txBody>
          <a:bodyPr/>
          <a:lstStyle>
            <a:lvl1pPr>
              <a:buNone/>
              <a:defRPr>
                <a:solidFill>
                  <a:schemeClr val="accent2"/>
                </a:solidFill>
              </a:defRPr>
            </a:lvl1pPr>
          </a:lstStyle>
          <a:p>
            <a:r>
              <a:rPr lang="en-US"/>
              <a:t>Click icon to add picture</a:t>
            </a:r>
            <a:endParaRPr lang="en-IN" dirty="0"/>
          </a:p>
        </p:txBody>
      </p:sp>
      <p:sp>
        <p:nvSpPr>
          <p:cNvPr id="16" name="Text Placeholder 14"/>
          <p:cNvSpPr>
            <a:spLocks noGrp="1"/>
          </p:cNvSpPr>
          <p:nvPr>
            <p:ph type="body" sz="quarter" idx="14" hasCustomPrompt="1"/>
          </p:nvPr>
        </p:nvSpPr>
        <p:spPr>
          <a:xfrm>
            <a:off x="1130306" y="3381375"/>
            <a:ext cx="6883400" cy="1123950"/>
          </a:xfrm>
        </p:spPr>
        <p:txBody>
          <a:bodyPr>
            <a:normAutofit/>
          </a:bodyPr>
          <a:lstStyle>
            <a:lvl1pPr marL="231722" marR="0" indent="-231722" algn="l" defTabSz="457094"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22" marR="0" lvl="0" indent="-231722" algn="l" defTabSz="457094"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a:t>The horizontal image should be center aligned</a:t>
            </a:r>
            <a:br>
              <a:rPr lang="en-US" dirty="0"/>
            </a:br>
            <a:r>
              <a:rPr lang="en-US" dirty="0"/>
              <a:t>The horizontal image should be center aligned</a:t>
            </a:r>
            <a:endParaRPr lang="en-IN" dirty="0"/>
          </a:p>
          <a:p>
            <a:pPr lvl="0"/>
            <a:endParaRPr lang="en-IN" dirty="0"/>
          </a:p>
        </p:txBody>
      </p:sp>
      <p:sp>
        <p:nvSpPr>
          <p:cNvPr id="5" name="Title 1"/>
          <p:cNvSpPr>
            <a:spLocks noGrp="1"/>
          </p:cNvSpPr>
          <p:nvPr>
            <p:ph type="title" hasCustomPrompt="1"/>
          </p:nvPr>
        </p:nvSpPr>
        <p:spPr>
          <a:xfrm>
            <a:off x="448140" y="105390"/>
            <a:ext cx="8229600" cy="415499"/>
          </a:xfrm>
        </p:spPr>
        <p:txBody>
          <a:bodyPr/>
          <a:lstStyle>
            <a:lvl1pPr>
              <a:defRPr>
                <a:solidFill>
                  <a:schemeClr val="accent2"/>
                </a:solidFill>
              </a:defRPr>
            </a:lvl1pPr>
          </a:lstStyle>
          <a:p>
            <a:r>
              <a:rPr lang="en-US" dirty="0"/>
              <a:t>Horizontal image with bullet points</a:t>
            </a:r>
            <a:endParaRPr lang="en-IN" dirty="0"/>
          </a:p>
        </p:txBody>
      </p:sp>
    </p:spTree>
    <p:extLst>
      <p:ext uri="{BB962C8B-B14F-4D97-AF65-F5344CB8AC3E}">
        <p14:creationId xmlns:p14="http://schemas.microsoft.com/office/powerpoint/2010/main" val="19933908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sp>
        <p:nvSpPr>
          <p:cNvPr id="16" name="Rectangle 1"/>
          <p:cNvSpPr>
            <a:spLocks noChangeArrowheads="1"/>
          </p:cNvSpPr>
          <p:nvPr/>
        </p:nvSpPr>
        <p:spPr bwMode="auto">
          <a:xfrm>
            <a:off x="-4821" y="4114815"/>
            <a:ext cx="8542400" cy="514351"/>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lIns="91420" tIns="45711" rIns="91420" bIns="45711"/>
          <a:lstStyle/>
          <a:p>
            <a:endParaRPr lang="en-US">
              <a:solidFill>
                <a:prstClr val="black"/>
              </a:solidFill>
            </a:endParaRPr>
          </a:p>
        </p:txBody>
      </p:sp>
      <p:sp>
        <p:nvSpPr>
          <p:cNvPr id="17" name="Rectangle 2"/>
          <p:cNvSpPr>
            <a:spLocks noChangeArrowheads="1"/>
          </p:cNvSpPr>
          <p:nvPr/>
        </p:nvSpPr>
        <p:spPr bwMode="auto">
          <a:xfrm>
            <a:off x="-4821" y="4208872"/>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lIns="91420" tIns="45711" rIns="91420" bIns="45711"/>
          <a:lstStyle/>
          <a:p>
            <a:endParaRPr lang="en-US">
              <a:solidFill>
                <a:prstClr val="black"/>
              </a:solidFill>
            </a:endParaRPr>
          </a:p>
        </p:txBody>
      </p:sp>
      <p:sp>
        <p:nvSpPr>
          <p:cNvPr id="23" name="Text Placeholder 11"/>
          <p:cNvSpPr>
            <a:spLocks noGrp="1"/>
          </p:cNvSpPr>
          <p:nvPr>
            <p:ph type="body" sz="quarter" idx="10" hasCustomPrompt="1"/>
          </p:nvPr>
        </p:nvSpPr>
        <p:spPr>
          <a:xfrm>
            <a:off x="914403" y="873238"/>
            <a:ext cx="4038376" cy="359568"/>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3" y="568951"/>
            <a:ext cx="4038376" cy="214829"/>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9" y="1578262"/>
            <a:ext cx="4049262" cy="1197611"/>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9" y="367912"/>
            <a:ext cx="2874963" cy="4269581"/>
          </a:xfrm>
          <a:ln>
            <a:noFill/>
          </a:ln>
          <a:effectLst/>
        </p:spPr>
        <p:txBody>
          <a:bodyPr>
            <a:flatTx/>
          </a:bodyPr>
          <a:lstStyle>
            <a:lvl1pPr>
              <a:buNone/>
              <a:defRPr>
                <a:effectLst/>
              </a:defRPr>
            </a:lvl1pPr>
          </a:lstStyle>
          <a:p>
            <a:r>
              <a:rPr lang="en-US"/>
              <a:t>Click icon to add picture</a:t>
            </a:r>
            <a:endParaRPr lang="en-IN" dirty="0"/>
          </a:p>
        </p:txBody>
      </p:sp>
      <p:sp>
        <p:nvSpPr>
          <p:cNvPr id="12" name="Text Placeholder 11"/>
          <p:cNvSpPr>
            <a:spLocks noGrp="1"/>
          </p:cNvSpPr>
          <p:nvPr>
            <p:ph type="body" sz="quarter" idx="16" hasCustomPrompt="1"/>
          </p:nvPr>
        </p:nvSpPr>
        <p:spPr>
          <a:xfrm>
            <a:off x="903519" y="2898331"/>
            <a:ext cx="4049262" cy="1159328"/>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28847356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sp>
        <p:nvSpPr>
          <p:cNvPr id="23" name="Text Placeholder 11"/>
          <p:cNvSpPr>
            <a:spLocks noGrp="1"/>
          </p:cNvSpPr>
          <p:nvPr>
            <p:ph type="body" sz="quarter" idx="10" hasCustomPrompt="1"/>
          </p:nvPr>
        </p:nvSpPr>
        <p:spPr>
          <a:xfrm>
            <a:off x="914403" y="873238"/>
            <a:ext cx="4038376" cy="359568"/>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3" y="568951"/>
            <a:ext cx="4038376" cy="214829"/>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9" y="1578262"/>
            <a:ext cx="4049262" cy="1197611"/>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12" name="Text Placeholder 11"/>
          <p:cNvSpPr>
            <a:spLocks noGrp="1"/>
          </p:cNvSpPr>
          <p:nvPr>
            <p:ph type="body" sz="quarter" idx="16" hasCustomPrompt="1"/>
          </p:nvPr>
        </p:nvSpPr>
        <p:spPr>
          <a:xfrm>
            <a:off x="903519" y="2898331"/>
            <a:ext cx="4049262" cy="1159328"/>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23733086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50"/>
            <a:ext cx="2590800" cy="2905125"/>
          </a:xfrm>
        </p:spPr>
        <p:txBody>
          <a:bodyPr/>
          <a:lstStyle/>
          <a:p>
            <a:r>
              <a:rPr lang="en-US"/>
              <a:t>Click icon to add picture</a:t>
            </a:r>
            <a:endParaRPr lang="en-IN" dirty="0"/>
          </a:p>
        </p:txBody>
      </p:sp>
      <p:sp>
        <p:nvSpPr>
          <p:cNvPr id="37" name="Text Placeholder 34"/>
          <p:cNvSpPr>
            <a:spLocks noGrp="1"/>
          </p:cNvSpPr>
          <p:nvPr>
            <p:ph type="body" sz="quarter" idx="12" hasCustomPrompt="1"/>
          </p:nvPr>
        </p:nvSpPr>
        <p:spPr>
          <a:xfrm>
            <a:off x="3990984" y="1174306"/>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6"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05390"/>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84" y="2434834"/>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6" y="2132749"/>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84" y="3721925"/>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6" y="3419833"/>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13168048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90"/>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3" y="1065984"/>
            <a:ext cx="4625788" cy="3436096"/>
          </a:xfrm>
        </p:spPr>
        <p:txBody>
          <a:bodyPr/>
          <a:lstStyle>
            <a:lvl1pPr marL="0" indent="0">
              <a:spcBef>
                <a:spcPts val="1200"/>
              </a:spcBef>
              <a:buNone/>
              <a:defRPr sz="2000" baseline="0"/>
            </a:lvl1pPr>
          </a:lstStyle>
          <a:p>
            <a:pPr lvl="0"/>
            <a:r>
              <a:rPr lang="en-US" dirty="0"/>
              <a:t>Insert Text Here</a:t>
            </a:r>
          </a:p>
        </p:txBody>
      </p:sp>
      <p:sp>
        <p:nvSpPr>
          <p:cNvPr id="14" name="Picture Placeholder 25"/>
          <p:cNvSpPr>
            <a:spLocks noGrp="1"/>
          </p:cNvSpPr>
          <p:nvPr>
            <p:ph type="pic" sz="quarter" idx="10"/>
          </p:nvPr>
        </p:nvSpPr>
        <p:spPr>
          <a:xfrm>
            <a:off x="451756" y="1331465"/>
            <a:ext cx="2590800" cy="2905125"/>
          </a:xfrm>
        </p:spPr>
        <p:txBody>
          <a:bodyPr/>
          <a:lstStyle/>
          <a:p>
            <a:r>
              <a:rPr lang="en-US"/>
              <a:t>Click icon to add picture</a:t>
            </a:r>
            <a:endParaRPr lang="en-IN" dirty="0"/>
          </a:p>
        </p:txBody>
      </p:sp>
    </p:spTree>
    <p:extLst>
      <p:ext uri="{BB962C8B-B14F-4D97-AF65-F5344CB8AC3E}">
        <p14:creationId xmlns:p14="http://schemas.microsoft.com/office/powerpoint/2010/main" val="36365502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8"/>
            <a:ext cx="8229600" cy="3537347"/>
          </a:xfrm>
        </p:spPr>
        <p:txBody>
          <a:bodyPr/>
          <a:lstStyle/>
          <a:p>
            <a:r>
              <a:rPr lang="en-US"/>
              <a:t>Click icon to add chart</a:t>
            </a:r>
            <a:endParaRPr lang="en-IN" dirty="0"/>
          </a:p>
        </p:txBody>
      </p:sp>
      <p:sp>
        <p:nvSpPr>
          <p:cNvPr id="5"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14903848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8"/>
            <a:ext cx="8229600" cy="3537347"/>
          </a:xfrm>
        </p:spPr>
        <p:txBody>
          <a:bodyPr/>
          <a:lstStyle/>
          <a:p>
            <a:r>
              <a:rPr lang="en-US"/>
              <a:t>Click icon to add chart</a:t>
            </a:r>
            <a:endParaRPr lang="en-IN"/>
          </a:p>
        </p:txBody>
      </p:sp>
      <p:sp>
        <p:nvSpPr>
          <p:cNvPr id="5"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42679756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8"/>
            <a:ext cx="8229600" cy="3537347"/>
          </a:xfrm>
        </p:spPr>
        <p:txBody>
          <a:bodyPr/>
          <a:lstStyle/>
          <a:p>
            <a:r>
              <a:rPr lang="en-US"/>
              <a:t>Click icon to add chart</a:t>
            </a:r>
            <a:endParaRPr lang="en-IN"/>
          </a:p>
        </p:txBody>
      </p:sp>
      <p:sp>
        <p:nvSpPr>
          <p:cNvPr id="12"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9318274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8"/>
            <a:ext cx="8229600" cy="3537347"/>
          </a:xfrm>
        </p:spPr>
        <p:txBody>
          <a:bodyPr/>
          <a:lstStyle/>
          <a:p>
            <a:r>
              <a:rPr lang="en-US"/>
              <a:t>Click icon to add chart</a:t>
            </a:r>
            <a:endParaRPr lang="en-IN"/>
          </a:p>
        </p:txBody>
      </p:sp>
      <p:sp>
        <p:nvSpPr>
          <p:cNvPr id="7"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36384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1"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3091448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6" y="439382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8"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1</a:t>
            </a:r>
            <a:endParaRPr lang="en-IN" dirty="0"/>
          </a:p>
        </p:txBody>
      </p:sp>
      <p:sp>
        <p:nvSpPr>
          <p:cNvPr id="12" name="Title 4"/>
          <p:cNvSpPr>
            <a:spLocks noGrp="1"/>
          </p:cNvSpPr>
          <p:nvPr>
            <p:ph type="title" hasCustomPrompt="1"/>
          </p:nvPr>
        </p:nvSpPr>
        <p:spPr>
          <a:xfrm>
            <a:off x="460375" y="105024"/>
            <a:ext cx="8229600" cy="415499"/>
          </a:xfrm>
        </p:spPr>
        <p:txBody>
          <a:bodyPr/>
          <a:lstStyle>
            <a:lvl1pPr>
              <a:defRPr>
                <a:solidFill>
                  <a:schemeClr val="accent2"/>
                </a:solidFill>
              </a:defRPr>
            </a:lvl1pPr>
          </a:lstStyle>
          <a:p>
            <a:r>
              <a:rPr lang="en-US" dirty="0"/>
              <a:t>Click to Add Title</a:t>
            </a:r>
          </a:p>
        </p:txBody>
      </p:sp>
      <p:sp>
        <p:nvSpPr>
          <p:cNvPr id="10" name="Text Placeholder 2"/>
          <p:cNvSpPr>
            <a:spLocks noGrp="1"/>
          </p:cNvSpPr>
          <p:nvPr>
            <p:ph type="body" sz="quarter" idx="18" hasCustomPrompt="1"/>
          </p:nvPr>
        </p:nvSpPr>
        <p:spPr>
          <a:xfrm>
            <a:off x="774700"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3" name="Text Placeholder 56"/>
          <p:cNvSpPr>
            <a:spLocks noGrp="1"/>
          </p:cNvSpPr>
          <p:nvPr>
            <p:ph type="body" sz="quarter" idx="19" hasCustomPrompt="1"/>
          </p:nvPr>
        </p:nvSpPr>
        <p:spPr>
          <a:xfrm>
            <a:off x="2807316"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2</a:t>
            </a:r>
            <a:endParaRPr lang="en-IN" dirty="0"/>
          </a:p>
        </p:txBody>
      </p:sp>
      <p:sp>
        <p:nvSpPr>
          <p:cNvPr id="14" name="Text Placeholder 2"/>
          <p:cNvSpPr>
            <a:spLocks noGrp="1"/>
          </p:cNvSpPr>
          <p:nvPr>
            <p:ph type="body" sz="quarter" idx="20" hasCustomPrompt="1"/>
          </p:nvPr>
        </p:nvSpPr>
        <p:spPr>
          <a:xfrm>
            <a:off x="2801850"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5" name="Text Placeholder 56"/>
          <p:cNvSpPr>
            <a:spLocks noGrp="1"/>
          </p:cNvSpPr>
          <p:nvPr>
            <p:ph type="body" sz="quarter" idx="21" hasCustomPrompt="1"/>
          </p:nvPr>
        </p:nvSpPr>
        <p:spPr>
          <a:xfrm>
            <a:off x="4811801"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3</a:t>
            </a:r>
            <a:endParaRPr lang="en-IN" dirty="0"/>
          </a:p>
        </p:txBody>
      </p:sp>
      <p:sp>
        <p:nvSpPr>
          <p:cNvPr id="16" name="Text Placeholder 2"/>
          <p:cNvSpPr>
            <a:spLocks noGrp="1"/>
          </p:cNvSpPr>
          <p:nvPr>
            <p:ph type="body" sz="quarter" idx="22" hasCustomPrompt="1"/>
          </p:nvPr>
        </p:nvSpPr>
        <p:spPr>
          <a:xfrm>
            <a:off x="4806335"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7" name="Text Placeholder 56"/>
          <p:cNvSpPr>
            <a:spLocks noGrp="1"/>
          </p:cNvSpPr>
          <p:nvPr>
            <p:ph type="body" sz="quarter" idx="23" hasCustomPrompt="1"/>
          </p:nvPr>
        </p:nvSpPr>
        <p:spPr>
          <a:xfrm>
            <a:off x="6787272"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4</a:t>
            </a:r>
            <a:endParaRPr lang="en-IN" dirty="0"/>
          </a:p>
        </p:txBody>
      </p:sp>
      <p:sp>
        <p:nvSpPr>
          <p:cNvPr id="18" name="Text Placeholder 2"/>
          <p:cNvSpPr>
            <a:spLocks noGrp="1"/>
          </p:cNvSpPr>
          <p:nvPr>
            <p:ph type="body" sz="quarter" idx="24" hasCustomPrompt="1"/>
          </p:nvPr>
        </p:nvSpPr>
        <p:spPr>
          <a:xfrm>
            <a:off x="6781800"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179539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7" y="1295400"/>
            <a:ext cx="385876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a:t>.</a:t>
            </a:r>
          </a:p>
        </p:txBody>
      </p:sp>
      <p:sp>
        <p:nvSpPr>
          <p:cNvPr id="38" name="Title 4"/>
          <p:cNvSpPr>
            <a:spLocks noGrp="1"/>
          </p:cNvSpPr>
          <p:nvPr>
            <p:ph type="title" hasCustomPrompt="1"/>
          </p:nvPr>
        </p:nvSpPr>
        <p:spPr>
          <a:xfrm>
            <a:off x="460375" y="105024"/>
            <a:ext cx="8229600" cy="415499"/>
          </a:xfrm>
        </p:spPr>
        <p:txBody>
          <a:bodyPr/>
          <a:lstStyle>
            <a:lvl1pPr>
              <a:defRPr>
                <a:solidFill>
                  <a:schemeClr val="accent2"/>
                </a:solidFill>
              </a:defRPr>
            </a:lvl1pPr>
          </a:lstStyle>
          <a:p>
            <a:r>
              <a:rPr lang="en-US" dirty="0"/>
              <a:t>Click to Add Title</a:t>
            </a:r>
          </a:p>
        </p:txBody>
      </p:sp>
      <p:sp>
        <p:nvSpPr>
          <p:cNvPr id="30" name="Text Placeholder 56"/>
          <p:cNvSpPr>
            <a:spLocks noGrp="1"/>
          </p:cNvSpPr>
          <p:nvPr>
            <p:ph type="body" sz="quarter" idx="14" hasCustomPrompt="1"/>
          </p:nvPr>
        </p:nvSpPr>
        <p:spPr>
          <a:xfrm>
            <a:off x="3474136" y="236448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a:t>INSERT TEXT Subject Matter</a:t>
            </a:r>
            <a:endParaRPr lang="en-IN" dirty="0"/>
          </a:p>
        </p:txBody>
      </p:sp>
      <p:sp>
        <p:nvSpPr>
          <p:cNvPr id="34" name="Text Placeholder 56"/>
          <p:cNvSpPr>
            <a:spLocks noGrp="1"/>
          </p:cNvSpPr>
          <p:nvPr>
            <p:ph type="body" sz="quarter" idx="13" hasCustomPrompt="1"/>
          </p:nvPr>
        </p:nvSpPr>
        <p:spPr>
          <a:xfrm>
            <a:off x="3863880" y="715210"/>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80" y="4593646"/>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4" y="2424277"/>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2424277"/>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15" name="Text Placeholder 2"/>
          <p:cNvSpPr>
            <a:spLocks noGrp="1"/>
          </p:cNvSpPr>
          <p:nvPr>
            <p:ph type="body" sz="quarter" idx="18" hasCustomPrompt="1"/>
          </p:nvPr>
        </p:nvSpPr>
        <p:spPr>
          <a:xfrm>
            <a:off x="4076701" y="990605"/>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9" name="Text Placeholder 2"/>
          <p:cNvSpPr>
            <a:spLocks noGrp="1"/>
          </p:cNvSpPr>
          <p:nvPr>
            <p:ph type="body" sz="quarter" idx="19" hasCustomPrompt="1"/>
          </p:nvPr>
        </p:nvSpPr>
        <p:spPr>
          <a:xfrm>
            <a:off x="4076701" y="3829065"/>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1" name="Text Placeholder 2"/>
          <p:cNvSpPr>
            <a:spLocks noGrp="1"/>
          </p:cNvSpPr>
          <p:nvPr>
            <p:ph type="body" sz="quarter" idx="20" hasCustomPrompt="1"/>
          </p:nvPr>
        </p:nvSpPr>
        <p:spPr>
          <a:xfrm>
            <a:off x="2146301" y="2190765"/>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4" name="Text Placeholder 2"/>
          <p:cNvSpPr>
            <a:spLocks noGrp="1"/>
          </p:cNvSpPr>
          <p:nvPr>
            <p:ph type="body" sz="quarter" idx="21" hasCustomPrompt="1"/>
          </p:nvPr>
        </p:nvSpPr>
        <p:spPr>
          <a:xfrm>
            <a:off x="5943601" y="2181240"/>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27635018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25" y="1325743"/>
            <a:ext cx="4203553" cy="415499"/>
          </a:xfrm>
        </p:spPr>
        <p:txBody>
          <a:bodyPr/>
          <a:lstStyle>
            <a:lvl1pPr>
              <a:defRPr>
                <a:solidFill>
                  <a:schemeClr val="accent2"/>
                </a:solidFill>
                <a:latin typeface="+mj-lt"/>
              </a:defRPr>
            </a:lvl1pPr>
          </a:lstStyle>
          <a:p>
            <a:r>
              <a:rPr lang="en-US" dirty="0"/>
              <a:t>Thank you</a:t>
            </a:r>
          </a:p>
        </p:txBody>
      </p:sp>
      <p:sp>
        <p:nvSpPr>
          <p:cNvPr id="10" name="Text Placeholder 56"/>
          <p:cNvSpPr>
            <a:spLocks noGrp="1"/>
          </p:cNvSpPr>
          <p:nvPr>
            <p:ph type="body" sz="quarter" idx="19" hasCustomPrompt="1"/>
          </p:nvPr>
        </p:nvSpPr>
        <p:spPr>
          <a:xfrm>
            <a:off x="4547715" y="1914565"/>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4547715" y="2653262"/>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pic>
        <p:nvPicPr>
          <p:cNvPr id="9" name="Picture 8" descr="WIPRO PPT Design.jpg"/>
          <p:cNvPicPr>
            <a:picLocks noChangeAspect="1"/>
          </p:cNvPicPr>
          <p:nvPr/>
        </p:nvPicPr>
        <p:blipFill>
          <a:blip r:embed="rId2"/>
          <a:stretch>
            <a:fillRect/>
          </a:stretch>
        </p:blipFill>
        <p:spPr>
          <a:xfrm>
            <a:off x="5127" y="3353289"/>
            <a:ext cx="9133758" cy="1628296"/>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7403" y="1250096"/>
            <a:ext cx="1872342" cy="1560285"/>
          </a:xfrm>
          <a:prstGeom prst="rect">
            <a:avLst/>
          </a:prstGeom>
        </p:spPr>
      </p:pic>
      <p:sp>
        <p:nvSpPr>
          <p:cNvPr id="14" name="Text Placeholder 56"/>
          <p:cNvSpPr>
            <a:spLocks noGrp="1"/>
          </p:cNvSpPr>
          <p:nvPr>
            <p:ph type="body" sz="quarter" idx="21" hasCustomPrompt="1"/>
          </p:nvPr>
        </p:nvSpPr>
        <p:spPr>
          <a:xfrm>
            <a:off x="4547715" y="227575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5" name="Straight Connector 14"/>
          <p:cNvCxnSpPr/>
          <p:nvPr/>
        </p:nvCxnSpPr>
        <p:spPr>
          <a:xfrm rot="5400000">
            <a:off x="3276520"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5091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800" y="1478077"/>
            <a:ext cx="1447572" cy="1232466"/>
          </a:xfrm>
        </p:spPr>
        <p:txBody>
          <a:bodyPr>
            <a:noAutofit/>
          </a:bodyPr>
          <a:lstStyle>
            <a:lvl1pPr marL="0" indent="0" algn="ctr">
              <a:buNone/>
              <a:defRPr sz="1100" baseline="0">
                <a:solidFill>
                  <a:schemeClr val="accent2"/>
                </a:solidFill>
                <a:latin typeface="+mj-lt"/>
              </a:defRPr>
            </a:lvl1pPr>
          </a:lstStyle>
          <a:p>
            <a:r>
              <a:rPr lang="en-US" dirty="0"/>
              <a:t>Click here to add Customer / Partner Logo</a:t>
            </a:r>
            <a:endParaRPr lang="en-IN" dirty="0"/>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17" y="1250096"/>
            <a:ext cx="1872341" cy="1560285"/>
          </a:xfrm>
          <a:prstGeom prst="rect">
            <a:avLst/>
          </a:prstGeom>
        </p:spPr>
      </p:pic>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CBD42D">
                  <a:lumMod val="50000"/>
                </a:srgbClr>
              </a:solidFill>
            </a:endParaRPr>
          </a:p>
        </p:txBody>
      </p:sp>
      <p:pic>
        <p:nvPicPr>
          <p:cNvPr id="15" name="Picture 14" descr="WIPRO PPT Design.jpg"/>
          <p:cNvPicPr>
            <a:picLocks noChangeAspect="1"/>
          </p:cNvPicPr>
          <p:nvPr/>
        </p:nvPicPr>
        <p:blipFill>
          <a:blip r:embed="rId3"/>
          <a:stretch>
            <a:fillRect/>
          </a:stretch>
        </p:blipFill>
        <p:spPr>
          <a:xfrm>
            <a:off x="5127" y="3353289"/>
            <a:ext cx="9133758" cy="1628296"/>
          </a:xfrm>
          <a:prstGeom prst="rect">
            <a:avLst/>
          </a:prstGeom>
        </p:spPr>
      </p:pic>
      <p:sp>
        <p:nvSpPr>
          <p:cNvPr id="11" name="Text Placeholder 56"/>
          <p:cNvSpPr>
            <a:spLocks noGrp="1"/>
          </p:cNvSpPr>
          <p:nvPr>
            <p:ph type="body" sz="quarter" idx="20" hasCustomPrompt="1"/>
          </p:nvPr>
        </p:nvSpPr>
        <p:spPr>
          <a:xfrm>
            <a:off x="4559970" y="2367850"/>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51" y="1110352"/>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3"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7" name="Straight Connector 16"/>
          <p:cNvCxnSpPr/>
          <p:nvPr/>
        </p:nvCxnSpPr>
        <p:spPr>
          <a:xfrm rot="5400000">
            <a:off x="3276520"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627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pic>
        <p:nvPicPr>
          <p:cNvPr id="17" name="Picture 16" descr="WIPRO PPT Design.jpg"/>
          <p:cNvPicPr>
            <a:picLocks noChangeAspect="1"/>
          </p:cNvPicPr>
          <p:nvPr/>
        </p:nvPicPr>
        <p:blipFill>
          <a:blip r:embed="rId2"/>
          <a:stretch>
            <a:fillRect/>
          </a:stretch>
        </p:blipFill>
        <p:spPr>
          <a:xfrm>
            <a:off x="5127" y="3353289"/>
            <a:ext cx="9133758" cy="1628296"/>
          </a:xfrm>
          <a:prstGeom prst="rect">
            <a:avLst/>
          </a:prstGeom>
        </p:spPr>
      </p:pic>
      <p:sp>
        <p:nvSpPr>
          <p:cNvPr id="11" name="Text Placeholder 12"/>
          <p:cNvSpPr>
            <a:spLocks noGrp="1"/>
          </p:cNvSpPr>
          <p:nvPr>
            <p:ph type="body" sz="quarter" idx="11" hasCustomPrompt="1"/>
          </p:nvPr>
        </p:nvSpPr>
        <p:spPr>
          <a:xfrm>
            <a:off x="674916" y="2000777"/>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a:t>Section Name Here</a:t>
            </a:r>
          </a:p>
        </p:txBody>
      </p:sp>
      <p:sp>
        <p:nvSpPr>
          <p:cNvPr id="12" name="Text Placeholder 12"/>
          <p:cNvSpPr>
            <a:spLocks noGrp="1"/>
          </p:cNvSpPr>
          <p:nvPr>
            <p:ph type="body" sz="quarter" idx="12" hasCustomPrompt="1"/>
          </p:nvPr>
        </p:nvSpPr>
        <p:spPr>
          <a:xfrm>
            <a:off x="674916" y="2581179"/>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a:t>Who what when where</a:t>
            </a:r>
          </a:p>
        </p:txBody>
      </p:sp>
      <p:sp>
        <p:nvSpPr>
          <p:cNvPr id="18" name="Picture Placeholder 9"/>
          <p:cNvSpPr>
            <a:spLocks noGrp="1"/>
          </p:cNvSpPr>
          <p:nvPr>
            <p:ph type="pic" sz="quarter" idx="10" hasCustomPrompt="1"/>
          </p:nvPr>
        </p:nvSpPr>
        <p:spPr>
          <a:xfrm>
            <a:off x="8012128" y="237114"/>
            <a:ext cx="903287" cy="636473"/>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7427" y="137959"/>
            <a:ext cx="1014683" cy="845570"/>
          </a:xfrm>
          <a:prstGeom prst="rect">
            <a:avLst/>
          </a:prstGeom>
        </p:spPr>
      </p:pic>
    </p:spTree>
    <p:extLst>
      <p:ext uri="{BB962C8B-B14F-4D97-AF65-F5344CB8AC3E}">
        <p14:creationId xmlns:p14="http://schemas.microsoft.com/office/powerpoint/2010/main" val="25033389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800" y="1478077"/>
            <a:ext cx="1447572" cy="1232466"/>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17" y="1250096"/>
            <a:ext cx="1872341" cy="1560285"/>
          </a:xfrm>
          <a:prstGeom prst="rect">
            <a:avLst/>
          </a:prstGeom>
        </p:spPr>
      </p:pic>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pic>
        <p:nvPicPr>
          <p:cNvPr id="17" name="Picture 16" descr="WIPRO PPT Design.jpg"/>
          <p:cNvPicPr>
            <a:picLocks noChangeAspect="1"/>
          </p:cNvPicPr>
          <p:nvPr/>
        </p:nvPicPr>
        <p:blipFill>
          <a:blip r:embed="rId3"/>
          <a:stretch>
            <a:fillRect/>
          </a:stretch>
        </p:blipFill>
        <p:spPr>
          <a:xfrm>
            <a:off x="5127" y="3353289"/>
            <a:ext cx="9133758" cy="1628296"/>
          </a:xfrm>
          <a:prstGeom prst="rect">
            <a:avLst/>
          </a:prstGeom>
        </p:spPr>
      </p:pic>
      <p:sp>
        <p:nvSpPr>
          <p:cNvPr id="23" name="Text Placeholder 56"/>
          <p:cNvSpPr>
            <a:spLocks noGrp="1"/>
          </p:cNvSpPr>
          <p:nvPr>
            <p:ph type="body" sz="quarter" idx="20" hasCustomPrompt="1"/>
          </p:nvPr>
        </p:nvSpPr>
        <p:spPr>
          <a:xfrm>
            <a:off x="4700115" y="1941996"/>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24" name="Text Placeholder 56"/>
          <p:cNvSpPr>
            <a:spLocks noGrp="1"/>
          </p:cNvSpPr>
          <p:nvPr>
            <p:ph type="body" sz="quarter" idx="21" hasCustomPrompt="1"/>
          </p:nvPr>
        </p:nvSpPr>
        <p:spPr>
          <a:xfrm>
            <a:off x="4700115" y="2639550"/>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25" y="1325743"/>
            <a:ext cx="4203553" cy="415499"/>
          </a:xfrm>
        </p:spPr>
        <p:txBody>
          <a:bodyPr/>
          <a:lstStyle>
            <a:lvl1pPr>
              <a:defRPr>
                <a:solidFill>
                  <a:schemeClr val="accent2"/>
                </a:solidFill>
                <a:latin typeface="+mj-lt"/>
              </a:defRPr>
            </a:lvl1pPr>
          </a:lstStyle>
          <a:p>
            <a:r>
              <a:rPr lang="en-US" dirty="0"/>
              <a:t>Thank you</a:t>
            </a:r>
          </a:p>
        </p:txBody>
      </p:sp>
      <p:cxnSp>
        <p:nvCxnSpPr>
          <p:cNvPr id="11" name="Straight Connector 10"/>
          <p:cNvCxnSpPr/>
          <p:nvPr/>
        </p:nvCxnSpPr>
        <p:spPr>
          <a:xfrm rot="5400000">
            <a:off x="3308857" y="2085747"/>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11" y="2289469"/>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34499326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dirty="0">
              <a:solidFill>
                <a:srgbClr val="FFFFFF"/>
              </a:solidFill>
            </a:endParaRPr>
          </a:p>
        </p:txBody>
      </p:sp>
      <p:sp>
        <p:nvSpPr>
          <p:cNvPr id="23" name="Text Placeholder 11"/>
          <p:cNvSpPr>
            <a:spLocks noGrp="1"/>
          </p:cNvSpPr>
          <p:nvPr>
            <p:ph type="body" sz="quarter" idx="10" hasCustomPrompt="1"/>
          </p:nvPr>
        </p:nvSpPr>
        <p:spPr>
          <a:xfrm>
            <a:off x="914403" y="873238"/>
            <a:ext cx="4038376" cy="359568"/>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3" y="568951"/>
            <a:ext cx="4038376" cy="214829"/>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9" y="1578262"/>
            <a:ext cx="4049262" cy="1197611"/>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12" name="Text Placeholder 11"/>
          <p:cNvSpPr>
            <a:spLocks noGrp="1"/>
          </p:cNvSpPr>
          <p:nvPr>
            <p:ph type="body" sz="quarter" idx="16" hasCustomPrompt="1"/>
          </p:nvPr>
        </p:nvSpPr>
        <p:spPr>
          <a:xfrm>
            <a:off x="903519" y="2898331"/>
            <a:ext cx="4049262" cy="1159328"/>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13792003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C_TitleOnly">
    <p:spTree>
      <p:nvGrpSpPr>
        <p:cNvPr id="1" name=""/>
        <p:cNvGrpSpPr/>
        <p:nvPr/>
      </p:nvGrpSpPr>
      <p:grpSpPr>
        <a:xfrm>
          <a:off x="0" y="0"/>
          <a:ext cx="0" cy="0"/>
          <a:chOff x="0" y="0"/>
          <a:chExt cx="0" cy="0"/>
        </a:xfrm>
      </p:grpSpPr>
      <p:sp>
        <p:nvSpPr>
          <p:cNvPr id="2" name="Footer Placeholder 4"/>
          <p:cNvSpPr txBox="1">
            <a:spLocks/>
          </p:cNvSpPr>
          <p:nvPr userDrawn="1"/>
        </p:nvSpPr>
        <p:spPr>
          <a:xfrm>
            <a:off x="2926080" y="5004916"/>
            <a:ext cx="329184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4D4E5C"/>
                </a:solidFill>
              </a:rPr>
              <a:t>© 2016  WIPRO LTD  |  WWW.WIPRO.COM  |  CONFIDENTIAL</a:t>
            </a:r>
          </a:p>
        </p:txBody>
      </p:sp>
      <p:sp>
        <p:nvSpPr>
          <p:cNvPr id="3" name="Footer Placeholder 4"/>
          <p:cNvSpPr txBox="1">
            <a:spLocks/>
          </p:cNvSpPr>
          <p:nvPr userDrawn="1"/>
        </p:nvSpPr>
        <p:spPr>
          <a:xfrm>
            <a:off x="10884" y="4985524"/>
            <a:ext cx="36000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rgbClr val="4D4E5C"/>
                </a:solidFill>
              </a:rPr>
              <a:pPr algn="l"/>
              <a:t>‹#›</a:t>
            </a:fld>
            <a:endParaRPr lang="en-US" sz="1000" dirty="0">
              <a:solidFill>
                <a:srgbClr val="4D4E5C"/>
              </a:solidFill>
            </a:endParaRPr>
          </a:p>
        </p:txBody>
      </p:sp>
    </p:spTree>
    <p:extLst>
      <p:ext uri="{BB962C8B-B14F-4D97-AF65-F5344CB8AC3E}">
        <p14:creationId xmlns:p14="http://schemas.microsoft.com/office/powerpoint/2010/main" val="9908718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DC_TitleWithIntro">
    <p:spTree>
      <p:nvGrpSpPr>
        <p:cNvPr id="1" name=""/>
        <p:cNvGrpSpPr/>
        <p:nvPr/>
      </p:nvGrpSpPr>
      <p:grpSpPr>
        <a:xfrm>
          <a:off x="0" y="0"/>
          <a:ext cx="0" cy="0"/>
          <a:chOff x="0" y="0"/>
          <a:chExt cx="0" cy="0"/>
        </a:xfrm>
      </p:grpSpPr>
      <p:sp>
        <p:nvSpPr>
          <p:cNvPr id="2" name="Title 1"/>
          <p:cNvSpPr>
            <a:spLocks noGrp="1"/>
          </p:cNvSpPr>
          <p:nvPr>
            <p:ph type="title"/>
          </p:nvPr>
        </p:nvSpPr>
        <p:spPr>
          <a:xfrm>
            <a:off x="457200" y="253158"/>
            <a:ext cx="8229600" cy="546943"/>
          </a:xfrm>
        </p:spPr>
        <p:txBody>
          <a:bodyPr>
            <a:noAutofit/>
          </a:bodyPr>
          <a:lstStyle>
            <a:lvl1pPr algn="l" defTabSz="685800" rtl="0" eaLnBrk="1" latinLnBrk="0" hangingPunct="1">
              <a:lnSpc>
                <a:spcPct val="100000"/>
              </a:lnSpc>
              <a:spcBef>
                <a:spcPct val="0"/>
              </a:spcBef>
              <a:buNone/>
              <a:defRPr lang="en-US" sz="2250" b="0" kern="1200" dirty="0">
                <a:solidFill>
                  <a:schemeClr val="bg2"/>
                </a:solidFill>
                <a:latin typeface="+mj-lt"/>
                <a:ea typeface="+mj-ea"/>
                <a:cs typeface="Cambria"/>
              </a:defRPr>
            </a:lvl1pPr>
          </a:lstStyle>
          <a:p>
            <a:r>
              <a:rPr lang="en-US" dirty="0"/>
              <a:t>Click to edit Master title style</a:t>
            </a:r>
          </a:p>
        </p:txBody>
      </p:sp>
      <p:sp>
        <p:nvSpPr>
          <p:cNvPr id="3" name="Content Placeholder 2"/>
          <p:cNvSpPr>
            <a:spLocks noGrp="1"/>
          </p:cNvSpPr>
          <p:nvPr>
            <p:ph idx="1"/>
          </p:nvPr>
        </p:nvSpPr>
        <p:spPr>
          <a:xfrm>
            <a:off x="457200" y="800101"/>
            <a:ext cx="8229600" cy="307181"/>
          </a:xfrm>
        </p:spPr>
        <p:txBody>
          <a:bodyPr>
            <a:noAutofit/>
          </a:bodyPr>
          <a:lstStyle>
            <a:lvl1pPr marL="0" indent="0" algn="l" defTabSz="685800" rtl="0" eaLnBrk="1" latinLnBrk="0" hangingPunct="1">
              <a:spcBef>
                <a:spcPct val="20000"/>
              </a:spcBef>
              <a:buFont typeface="Arial" pitchFamily="34" charset="0"/>
              <a:buNone/>
              <a:defRPr lang="en-US" sz="1200" b="0" kern="1200" dirty="0" smtClean="0">
                <a:solidFill>
                  <a:schemeClr val="accent1"/>
                </a:solidFill>
                <a:latin typeface="+mn-lt"/>
                <a:ea typeface="+mn-ea"/>
                <a:cs typeface="+mn-cs"/>
              </a:defRPr>
            </a:lvl1pPr>
            <a:lvl2pPr marL="171450" indent="-171450" algn="l" defTabSz="685800" rtl="0" eaLnBrk="1" latinLnBrk="0" hangingPunct="1">
              <a:spcBef>
                <a:spcPct val="20000"/>
              </a:spcBef>
              <a:buFont typeface="Arial" pitchFamily="34" charset="0"/>
              <a:buChar char="•"/>
              <a:defRPr lang="en-US" sz="1500" kern="1200" dirty="0" smtClean="0">
                <a:solidFill>
                  <a:schemeClr val="tx1"/>
                </a:solidFill>
                <a:latin typeface="+mn-lt"/>
                <a:ea typeface="+mn-ea"/>
                <a:cs typeface="+mn-cs"/>
              </a:defRPr>
            </a:lvl2pPr>
            <a:lvl3pPr marL="470297" indent="-257175">
              <a:defRPr lang="en-US" sz="1500" kern="1200" dirty="0" smtClean="0">
                <a:solidFill>
                  <a:schemeClr val="tx1"/>
                </a:solidFill>
                <a:latin typeface="+mn-lt"/>
                <a:ea typeface="+mn-ea"/>
                <a:cs typeface="+mn-cs"/>
              </a:defRPr>
            </a:lvl3pPr>
            <a:lvl4pPr marL="729854" indent="-257175">
              <a:defRPr/>
            </a:lvl4pPr>
          </a:lstStyle>
          <a:p>
            <a:pPr lvl="0"/>
            <a:r>
              <a:rPr lang="en-US" dirty="0"/>
              <a:t>Click to edit Master text styles</a:t>
            </a:r>
          </a:p>
        </p:txBody>
      </p:sp>
    </p:spTree>
    <p:extLst>
      <p:ext uri="{BB962C8B-B14F-4D97-AF65-F5344CB8AC3E}">
        <p14:creationId xmlns:p14="http://schemas.microsoft.com/office/powerpoint/2010/main" val="722536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3_Content slide">
    <p:bg>
      <p:bgRef idx="1001">
        <a:schemeClr val="bg1"/>
      </p:bgRef>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15257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bg>
      <p:bgPr>
        <a:solidFill>
          <a:srgbClr val="F2F2F2"/>
        </a:solidFill>
        <a:effectLst/>
      </p:bgPr>
    </p:bg>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6"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0" y="4572001"/>
            <a:ext cx="2133600" cy="357188"/>
          </a:xfrm>
          <a:prstGeom prst="rect">
            <a:avLst/>
          </a:prstGeom>
          <a:ln/>
        </p:spPr>
        <p:txBody>
          <a:bodyPr lIns="68580" tIns="34290" rIns="68580" bIns="34290"/>
          <a:lstStyle>
            <a:lvl1pPr>
              <a:defRPr/>
            </a:lvl1pPr>
          </a:lstStyle>
          <a:p>
            <a:pPr defTabSz="342892">
              <a:defRPr/>
            </a:pPr>
            <a:fld id="{5BE9E896-6E8E-4D33-8780-1830D320BF86}" type="datetime1">
              <a:rPr lang="en-US" smtClean="0">
                <a:solidFill>
                  <a:prstClr val="black"/>
                </a:solidFill>
              </a:rPr>
              <a:pPr defTabSz="342892">
                <a:defRPr/>
              </a:pPr>
              <a:t>6/20/2017</a:t>
            </a:fld>
            <a:endParaRPr lang="en-US" dirty="0">
              <a:solidFill>
                <a:prstClr val="black"/>
              </a:solidFill>
            </a:endParaRPr>
          </a:p>
        </p:txBody>
      </p:sp>
      <p:sp>
        <p:nvSpPr>
          <p:cNvPr id="4" name="Rectangle 6"/>
          <p:cNvSpPr>
            <a:spLocks noGrp="1" noChangeArrowheads="1"/>
          </p:cNvSpPr>
          <p:nvPr>
            <p:ph type="ftr" sz="quarter" idx="11"/>
          </p:nvPr>
        </p:nvSpPr>
        <p:spPr>
          <a:xfrm>
            <a:off x="0" y="4972050"/>
            <a:ext cx="8839200" cy="171450"/>
          </a:xfrm>
          <a:prstGeom prst="rect">
            <a:avLst/>
          </a:prstGeom>
          <a:ln/>
        </p:spPr>
        <p:txBody>
          <a:bodyPr lIns="68580" tIns="34290" rIns="68580" bIns="34290"/>
          <a:lstStyle>
            <a:lvl1pPr>
              <a:defRPr/>
            </a:lvl1pPr>
          </a:lstStyle>
          <a:p>
            <a:pPr defTabSz="342892">
              <a:defRPr/>
            </a:pPr>
            <a:r>
              <a:rPr lang="en-US" dirty="0">
                <a:solidFill>
                  <a:prstClr val="black"/>
                </a:solidFill>
              </a:rPr>
              <a:t>CONFIDENTIAL© Copyright 2017 Wipro Technologies</a:t>
            </a:r>
          </a:p>
        </p:txBody>
      </p:sp>
      <p:sp>
        <p:nvSpPr>
          <p:cNvPr id="5" name="Rectangle 7"/>
          <p:cNvSpPr>
            <a:spLocks noGrp="1" noChangeArrowheads="1"/>
          </p:cNvSpPr>
          <p:nvPr>
            <p:ph type="sldNum" sz="quarter" idx="12"/>
          </p:nvPr>
        </p:nvSpPr>
        <p:spPr>
          <a:xfrm>
            <a:off x="8839200" y="4997054"/>
            <a:ext cx="304800" cy="146447"/>
          </a:xfrm>
          <a:prstGeom prst="rect">
            <a:avLst/>
          </a:prstGeom>
          <a:ln/>
        </p:spPr>
        <p:txBody>
          <a:bodyPr lIns="68580" tIns="34290" rIns="68580" bIns="34290"/>
          <a:lstStyle>
            <a:lvl1pPr>
              <a:defRPr/>
            </a:lvl1pPr>
          </a:lstStyle>
          <a:p>
            <a:pPr defTabSz="342892">
              <a:defRPr/>
            </a:pPr>
            <a:fld id="{6B2C0D36-4CB6-48BD-A3BF-46BC7C74DED6}" type="slidenum">
              <a:rPr lang="en-US" smtClean="0">
                <a:solidFill>
                  <a:prstClr val="black"/>
                </a:solidFill>
              </a:rPr>
              <a:pPr defTabSz="342892">
                <a:defRPr/>
              </a:pPr>
              <a:t>‹#›</a:t>
            </a:fld>
            <a:endParaRPr lang="en-US" dirty="0">
              <a:solidFill>
                <a:prstClr val="black"/>
              </a:solidFill>
            </a:endParaRPr>
          </a:p>
        </p:txBody>
      </p:sp>
    </p:spTree>
    <p:extLst>
      <p:ext uri="{BB962C8B-B14F-4D97-AF65-F5344CB8AC3E}">
        <p14:creationId xmlns:p14="http://schemas.microsoft.com/office/powerpoint/2010/main" val="13241384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47019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7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2" y="73960"/>
            <a:ext cx="8229600" cy="431321"/>
          </a:xfrm>
          <a:prstGeom prst="rect">
            <a:avLst/>
          </a:prstGeom>
          <a:noFill/>
          <a:ln w="9525">
            <a:noFill/>
            <a:miter lim="800000"/>
            <a:headEnd/>
            <a:tailEnd/>
          </a:ln>
        </p:spPr>
        <p:txBody>
          <a:bodyPr vert="horz" wrap="square" lIns="76615" tIns="38312" rIns="76615" bIns="38312"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Tree>
    <p:extLst>
      <p:ext uri="{BB962C8B-B14F-4D97-AF65-F5344CB8AC3E}">
        <p14:creationId xmlns:p14="http://schemas.microsoft.com/office/powerpoint/2010/main" val="7579210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5" name="Picture 74"/>
          <p:cNvPicPr>
            <a:picLocks noChangeAspect="1"/>
          </p:cNvPicPr>
          <p:nvPr userDrawn="1"/>
        </p:nvPicPr>
        <p:blipFill rotWithShape="1">
          <a:blip r:embed="rId2" cstate="print">
            <a:extLst>
              <a:ext uri="{28A0092B-C50C-407E-A947-70E740481C1C}">
                <a14:useLocalDpi xmlns:a14="http://schemas.microsoft.com/office/drawing/2010/main" val="0"/>
              </a:ext>
            </a:extLst>
          </a:blip>
          <a:srcRect t="1961" b="1151"/>
          <a:stretch/>
        </p:blipFill>
        <p:spPr>
          <a:xfrm>
            <a:off x="3" y="0"/>
            <a:ext cx="9145534" cy="5012752"/>
          </a:xfrm>
          <a:prstGeom prst="rect">
            <a:avLst/>
          </a:prstGeom>
        </p:spPr>
      </p:pic>
      <p:sp>
        <p:nvSpPr>
          <p:cNvPr id="80" name="Round Same Side Corner Rectangle 79"/>
          <p:cNvSpPr/>
          <p:nvPr userDrawn="1"/>
        </p:nvSpPr>
        <p:spPr>
          <a:xfrm rot="5400000">
            <a:off x="3050006" y="1516939"/>
            <a:ext cx="369027" cy="6469038"/>
          </a:xfrm>
          <a:prstGeom prst="round2SameRect">
            <a:avLst/>
          </a:prstGeom>
          <a:solidFill>
            <a:srgbClr val="00B0F0">
              <a:alpha val="94118"/>
            </a:srgbClr>
          </a:solidFill>
        </p:spPr>
        <p:txBody>
          <a:bodyPr vert="vert270" wrap="square" lIns="13716" tIns="13716" rIns="13716" bIns="13716" anchor="ctr">
            <a:noAutofit/>
          </a:bodyPr>
          <a:lstStyle/>
          <a:p>
            <a:pPr marL="82154" defTabSz="342900">
              <a:buClr>
                <a:srgbClr val="00B0F0"/>
              </a:buClr>
              <a:defRPr/>
            </a:pPr>
            <a:r>
              <a:rPr lang="en-US" sz="1275" b="1" kern="0" dirty="0">
                <a:solidFill>
                  <a:srgbClr val="FFFFFF"/>
                </a:solidFill>
                <a:cs typeface="Arial"/>
              </a:rPr>
              <a:t>consulting | business process services | platform solutions | do business better</a:t>
            </a:r>
          </a:p>
        </p:txBody>
      </p:sp>
      <p:grpSp>
        <p:nvGrpSpPr>
          <p:cNvPr id="2" name="Group 1"/>
          <p:cNvGrpSpPr/>
          <p:nvPr userDrawn="1"/>
        </p:nvGrpSpPr>
        <p:grpSpPr>
          <a:xfrm>
            <a:off x="286925" y="1080828"/>
            <a:ext cx="4380401" cy="2353151"/>
            <a:chOff x="382566" y="1441103"/>
            <a:chExt cx="5840535" cy="3137535"/>
          </a:xfrm>
        </p:grpSpPr>
        <p:sp>
          <p:nvSpPr>
            <p:cNvPr id="5" name="Ellipse 130"/>
            <p:cNvSpPr/>
            <p:nvPr userDrawn="1"/>
          </p:nvSpPr>
          <p:spPr bwMode="gray">
            <a:xfrm>
              <a:off x="2920621" y="1856095"/>
              <a:ext cx="1705970" cy="1709928"/>
            </a:xfrm>
            <a:prstGeom prst="ellipse">
              <a:avLst/>
            </a:prstGeom>
            <a:blipFill dpi="0" rotWithShape="1">
              <a:blip r:embed="rId3"/>
              <a:srcRect/>
              <a:stretch>
                <a:fillRect l="-13000"/>
              </a:stretch>
            </a:blipFill>
            <a:ln w="41275">
              <a:solidFill>
                <a:srgbClr val="EBFFFF"/>
              </a:solidFill>
              <a:round/>
              <a:headEnd/>
              <a:tailEn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de-DE" sz="1350" dirty="0">
                <a:solidFill>
                  <a:prstClr val="black"/>
                </a:solidFill>
              </a:endParaRPr>
            </a:p>
          </p:txBody>
        </p:sp>
        <p:sp>
          <p:nvSpPr>
            <p:cNvPr id="6" name="Ellipse 136"/>
            <p:cNvSpPr/>
            <p:nvPr userDrawn="1"/>
          </p:nvSpPr>
          <p:spPr bwMode="gray">
            <a:xfrm>
              <a:off x="4851501" y="1441103"/>
              <a:ext cx="1371600" cy="1371600"/>
            </a:xfrm>
            <a:prstGeom prst="ellipse">
              <a:avLst/>
            </a:prstGeom>
            <a:blipFill dpi="0" rotWithShape="1">
              <a:blip r:embed="rId4"/>
              <a:srcRect/>
              <a:stretch>
                <a:fillRect/>
              </a:stretch>
            </a:blipFill>
            <a:ln w="41275">
              <a:solidFill>
                <a:srgbClr val="EBFFFF"/>
              </a:solidFill>
              <a:round/>
              <a:headEnd/>
              <a:tailEn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de-DE" sz="1350" dirty="0">
                <a:solidFill>
                  <a:prstClr val="black"/>
                </a:solidFill>
              </a:endParaRPr>
            </a:p>
          </p:txBody>
        </p:sp>
        <p:pic>
          <p:nvPicPr>
            <p:cNvPr id="1026" name="Picture 2" descr="Image result for KYC compliance Circular image"/>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8659" t="9798" r="40309"/>
            <a:stretch/>
          </p:blipFill>
          <p:spPr bwMode="auto">
            <a:xfrm>
              <a:off x="382566" y="2248633"/>
              <a:ext cx="2331720" cy="2330005"/>
            </a:xfrm>
            <a:prstGeom prst="ellipse">
              <a:avLst/>
            </a:prstGeom>
            <a:ln w="28575" cap="rnd">
              <a:solidFill>
                <a:srgbClr val="CC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37868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rgbClr val="4D4E5C"/>
                </a:solidFill>
              </a:rPr>
              <a:t>© 2017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rgbClr val="4D4E5C"/>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rgbClr val="4D4E5C"/>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GB" smtClean="0">
                <a:solidFill>
                  <a:srgbClr val="4D4E5C"/>
                </a:solidFill>
                <a:sym typeface="Arial"/>
              </a:rPr>
              <a:pPr/>
              <a:t>‹#›</a:t>
            </a:fld>
            <a:endParaRPr lang="en-GB" dirty="0">
              <a:solidFill>
                <a:srgbClr val="4D4E5C"/>
              </a:solidFill>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dirty="0">
              <a:solidFill>
                <a:prstClr val="black"/>
              </a:solidFill>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a:solidFill>
                <a:prstClr val="black"/>
              </a:solidFill>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a:solidFill>
                <a:prstClr val="black"/>
              </a:solidFill>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a:solidFill>
                <a:prstClr val="black"/>
              </a:solidFill>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a:solidFill>
                <a:prstClr val="black"/>
              </a:solidFil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1988287475"/>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367713" y="4673204"/>
            <a:ext cx="374650" cy="259556"/>
          </a:xfrm>
          <a:prstGeom prst="rect">
            <a:avLst/>
          </a:prstGeom>
        </p:spPr>
        <p:txBody>
          <a:bodyPr/>
          <a:lstStyle/>
          <a:p>
            <a:fld id="{063364CA-963A-4D0F-9FAB-4A2495BAC907}" type="slidenum">
              <a:rPr lang="zh-TW" altLang="en-GB" smtClean="0">
                <a:solidFill>
                  <a:prstClr val="black"/>
                </a:solidFill>
              </a:rPr>
              <a:pPr/>
              <a:t>‹#›</a:t>
            </a:fld>
            <a:endParaRPr lang="en-GB" altLang="zh-TW">
              <a:solidFill>
                <a:prstClr val="black"/>
              </a:solidFill>
            </a:endParaRPr>
          </a:p>
        </p:txBody>
      </p:sp>
    </p:spTree>
    <p:extLst>
      <p:ext uri="{BB962C8B-B14F-4D97-AF65-F5344CB8AC3E}">
        <p14:creationId xmlns:p14="http://schemas.microsoft.com/office/powerpoint/2010/main" val="2208395854"/>
      </p:ext>
    </p:extLst>
  </p:cSld>
  <p:clrMapOvr>
    <a:masterClrMapping/>
  </p:clrMapOvr>
  <p:transition advClick="0"/>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Content Re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971550"/>
            <a:ext cx="8229600" cy="3771900"/>
          </a:xfrm>
        </p:spPr>
        <p:txBody>
          <a:bodyPr/>
          <a:lstStyle>
            <a:lvl1pPr>
              <a:defRPr sz="1500">
                <a:latin typeface="Gill Sans MT" pitchFamily="34" charset="0"/>
              </a:defRPr>
            </a:lvl1pPr>
            <a:lvl2pPr>
              <a:defRPr sz="1350">
                <a:latin typeface="Gill Sans MT" pitchFamily="34" charset="0"/>
              </a:defRPr>
            </a:lvl2pPr>
            <a:lvl3pPr>
              <a:defRPr sz="1200">
                <a:latin typeface="Gill Sans MT" pitchFamily="34" charset="0"/>
              </a:defRPr>
            </a:lvl3pPr>
            <a:lvl4pPr>
              <a:defRPr sz="1050">
                <a:latin typeface="Gill Sans MT" pitchFamily="34" charset="0"/>
              </a:defRPr>
            </a:lvl4pPr>
            <a:lvl5pPr>
              <a:defRPr sz="9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541" y="225864"/>
            <a:ext cx="7563358" cy="685800"/>
          </a:xfrm>
        </p:spPr>
        <p:txBody>
          <a:bodyPr>
            <a:normAutofit/>
          </a:bodyPr>
          <a:lstStyle>
            <a:lvl1pPr algn="l">
              <a:defRPr sz="24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909806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p:nvPicPr>
        <p:blipFill>
          <a:blip r:embed="rId2"/>
          <a:stretch>
            <a:fillRect/>
          </a:stretch>
        </p:blipFill>
        <p:spPr>
          <a:xfrm>
            <a:off x="5127" y="3353289"/>
            <a:ext cx="9133758" cy="1628296"/>
          </a:xfrm>
          <a:prstGeom prst="rect">
            <a:avLst/>
          </a:prstGeom>
        </p:spPr>
      </p:pic>
      <p:sp>
        <p:nvSpPr>
          <p:cNvPr id="2" name="Title 1"/>
          <p:cNvSpPr>
            <a:spLocks noGrp="1"/>
          </p:cNvSpPr>
          <p:nvPr>
            <p:ph type="ctrTitle" hasCustomPrompt="1"/>
          </p:nvPr>
        </p:nvSpPr>
        <p:spPr>
          <a:xfrm>
            <a:off x="448787" y="600075"/>
            <a:ext cx="6132885" cy="116586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48787" y="1978727"/>
            <a:ext cx="6132885" cy="240030"/>
          </a:xfrm>
          <a:noFill/>
        </p:spPr>
        <p:txBody>
          <a:bodyPr wrap="square" rtlCol="0" anchor="ctr">
            <a:noAutofit/>
          </a:bodyPr>
          <a:lstStyle>
            <a:lvl1pPr marL="0" marR="0" indent="0" algn="l" defTabSz="457094"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094"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CBD42D">
                  <a:lumMod val="50000"/>
                </a:srgbClr>
              </a:solidFill>
            </a:endParaRPr>
          </a:p>
        </p:txBody>
      </p:sp>
      <p:sp>
        <p:nvSpPr>
          <p:cNvPr id="17" name="Text Placeholder 16"/>
          <p:cNvSpPr>
            <a:spLocks noGrp="1"/>
          </p:cNvSpPr>
          <p:nvPr>
            <p:ph type="body" sz="quarter" idx="10" hasCustomPrompt="1"/>
          </p:nvPr>
        </p:nvSpPr>
        <p:spPr>
          <a:xfrm>
            <a:off x="450851" y="2314916"/>
            <a:ext cx="6132885"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094" rtl="0" eaLnBrk="1" fontAlgn="auto" latinLnBrk="0" hangingPunct="1">
              <a:lnSpc>
                <a:spcPct val="100000"/>
              </a:lnSpc>
              <a:spcBef>
                <a:spcPct val="20000"/>
              </a:spcBef>
              <a:spcAft>
                <a:spcPts val="0"/>
              </a:spcAft>
              <a:buClrTx/>
              <a:buSzTx/>
              <a:tabLst/>
              <a:defRPr/>
            </a:pPr>
            <a:r>
              <a:rPr lang="en-US" dirty="0"/>
              <a:t>Designation</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08060" y="329639"/>
            <a:ext cx="1539908" cy="1392471"/>
          </a:xfrm>
          <a:prstGeom prst="rect">
            <a:avLst/>
          </a:prstGeom>
        </p:spPr>
      </p:pic>
    </p:spTree>
    <p:extLst>
      <p:ext uri="{BB962C8B-B14F-4D97-AF65-F5344CB8AC3E}">
        <p14:creationId xmlns:p14="http://schemas.microsoft.com/office/powerpoint/2010/main" val="21115892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18" name="Text Placeholder 38"/>
          <p:cNvSpPr>
            <a:spLocks noGrp="1"/>
          </p:cNvSpPr>
          <p:nvPr>
            <p:ph type="body" sz="quarter" idx="11" hasCustomPrompt="1"/>
          </p:nvPr>
        </p:nvSpPr>
        <p:spPr>
          <a:xfrm>
            <a:off x="1009015" y="1785591"/>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8" name="Text Placeholder 38"/>
          <p:cNvSpPr>
            <a:spLocks noGrp="1"/>
          </p:cNvSpPr>
          <p:nvPr>
            <p:ph type="body" sz="quarter" idx="15" hasCustomPrompt="1"/>
          </p:nvPr>
        </p:nvSpPr>
        <p:spPr>
          <a:xfrm>
            <a:off x="460379"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9" name="Text Placeholder 38"/>
          <p:cNvSpPr>
            <a:spLocks noGrp="1"/>
          </p:cNvSpPr>
          <p:nvPr>
            <p:ph type="body" sz="quarter" idx="16" hasCustomPrompt="1"/>
          </p:nvPr>
        </p:nvSpPr>
        <p:spPr>
          <a:xfrm>
            <a:off x="460379"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2</a:t>
            </a:r>
          </a:p>
        </p:txBody>
      </p:sp>
      <p:sp>
        <p:nvSpPr>
          <p:cNvPr id="30" name="Text Placeholder 38"/>
          <p:cNvSpPr>
            <a:spLocks noGrp="1"/>
          </p:cNvSpPr>
          <p:nvPr>
            <p:ph type="body" sz="quarter" idx="17" hasCustomPrompt="1"/>
          </p:nvPr>
        </p:nvSpPr>
        <p:spPr>
          <a:xfrm>
            <a:off x="460379"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3</a:t>
            </a:r>
          </a:p>
        </p:txBody>
      </p:sp>
      <p:sp>
        <p:nvSpPr>
          <p:cNvPr id="32" name="Text Placeholder 38"/>
          <p:cNvSpPr>
            <a:spLocks noGrp="1"/>
          </p:cNvSpPr>
          <p:nvPr>
            <p:ph type="body" sz="quarter" idx="18" hasCustomPrompt="1"/>
          </p:nvPr>
        </p:nvSpPr>
        <p:spPr>
          <a:xfrm>
            <a:off x="460379"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4</a:t>
            </a:r>
          </a:p>
        </p:txBody>
      </p:sp>
      <p:sp>
        <p:nvSpPr>
          <p:cNvPr id="33" name="Text Placeholder 38"/>
          <p:cNvSpPr>
            <a:spLocks noGrp="1"/>
          </p:cNvSpPr>
          <p:nvPr>
            <p:ph type="body" sz="quarter" idx="19" hasCustomPrompt="1"/>
          </p:nvPr>
        </p:nvSpPr>
        <p:spPr>
          <a:xfrm>
            <a:off x="460379"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821" indent="-342821" algn="ctr">
              <a:buFont typeface="Arial" pitchFamily="34" charset="0"/>
              <a:buNone/>
              <a:defRPr lang="en-US" sz="2400" b="1" dirty="0" smtClean="0">
                <a:solidFill>
                  <a:schemeClr val="bg1"/>
                </a:solidFill>
                <a:latin typeface="+mn-lt"/>
              </a:defRPr>
            </a:lvl1pPr>
          </a:lstStyle>
          <a:p>
            <a:pPr marL="0" lvl="0" indent="0" algn="ctr"/>
            <a:r>
              <a:rPr lang="en-US" dirty="0"/>
              <a:t>5</a:t>
            </a:r>
          </a:p>
        </p:txBody>
      </p:sp>
    </p:spTree>
    <p:extLst>
      <p:ext uri="{BB962C8B-B14F-4D97-AF65-F5344CB8AC3E}">
        <p14:creationId xmlns:p14="http://schemas.microsoft.com/office/powerpoint/2010/main" val="36489196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sp>
        <p:nvSpPr>
          <p:cNvPr id="6" name="Text Placeholder 3"/>
          <p:cNvSpPr>
            <a:spLocks noGrp="1"/>
          </p:cNvSpPr>
          <p:nvPr>
            <p:ph type="body" sz="quarter" idx="11" hasCustomPrompt="1"/>
          </p:nvPr>
        </p:nvSpPr>
        <p:spPr>
          <a:xfrm>
            <a:off x="469901" y="1920241"/>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Who what when where</a:t>
            </a:r>
          </a:p>
        </p:txBody>
      </p:sp>
      <p:pic>
        <p:nvPicPr>
          <p:cNvPr id="7" name="Picture 6" descr="WIPRO PPT Design.jpg"/>
          <p:cNvPicPr>
            <a:picLocks noChangeAspect="1"/>
          </p:cNvPicPr>
          <p:nvPr/>
        </p:nvPicPr>
        <p:blipFill>
          <a:blip r:embed="rId2"/>
          <a:stretch>
            <a:fillRect/>
          </a:stretch>
        </p:blipFill>
        <p:spPr>
          <a:xfrm>
            <a:off x="5127" y="3353289"/>
            <a:ext cx="9133758" cy="1628296"/>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81700" y="80253"/>
            <a:ext cx="1044839" cy="870700"/>
          </a:xfrm>
          <a:prstGeom prst="rect">
            <a:avLst/>
          </a:prstGeom>
        </p:spPr>
      </p:pic>
    </p:spTree>
    <p:extLst>
      <p:ext uri="{BB962C8B-B14F-4D97-AF65-F5344CB8AC3E}">
        <p14:creationId xmlns:p14="http://schemas.microsoft.com/office/powerpoint/2010/main" val="296561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2621"/>
            <a:ext cx="8229600" cy="55399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Tree>
    <p:extLst>
      <p:ext uri="{BB962C8B-B14F-4D97-AF65-F5344CB8AC3E}">
        <p14:creationId xmlns:p14="http://schemas.microsoft.com/office/powerpoint/2010/main" val="21712631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2621"/>
            <a:ext cx="8229600" cy="55399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
        <p:nvSpPr>
          <p:cNvPr id="6" name="Text Placeholder 2"/>
          <p:cNvSpPr>
            <a:spLocks noGrp="1"/>
          </p:cNvSpPr>
          <p:nvPr>
            <p:ph idx="1"/>
          </p:nvPr>
        </p:nvSpPr>
        <p:spPr>
          <a:xfrm>
            <a:off x="457200" y="858727"/>
            <a:ext cx="8229600" cy="3861194"/>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78272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2621"/>
            <a:ext cx="8229600" cy="55399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Two Columns</a:t>
            </a:r>
          </a:p>
        </p:txBody>
      </p:sp>
      <p:sp>
        <p:nvSpPr>
          <p:cNvPr id="6" name="Text Placeholder 6"/>
          <p:cNvSpPr>
            <a:spLocks noGrp="1"/>
          </p:cNvSpPr>
          <p:nvPr>
            <p:ph type="body" sz="quarter" idx="11" hasCustomPrompt="1"/>
          </p:nvPr>
        </p:nvSpPr>
        <p:spPr>
          <a:xfrm>
            <a:off x="752055" y="1250580"/>
            <a:ext cx="3497227" cy="3252220"/>
          </a:xfrm>
          <a:noFill/>
        </p:spPr>
        <p:txBody>
          <a:bodyPr/>
          <a:lstStyle>
            <a:lvl1pPr marL="171412" indent="-171412">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94" y="1250580"/>
            <a:ext cx="3497227" cy="3252220"/>
          </a:xfrm>
          <a:noFill/>
        </p:spPr>
        <p:txBody>
          <a:bodyPr/>
          <a:lstStyle>
            <a:lvl1pPr marL="171412" indent="-171412">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55" y="685803"/>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
        <p:nvSpPr>
          <p:cNvPr id="21" name="Text Placeholder 6"/>
          <p:cNvSpPr>
            <a:spLocks noGrp="1"/>
          </p:cNvSpPr>
          <p:nvPr>
            <p:ph type="body" sz="quarter" idx="14" hasCustomPrompt="1"/>
          </p:nvPr>
        </p:nvSpPr>
        <p:spPr>
          <a:xfrm>
            <a:off x="4958293" y="685803"/>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Tree>
    <p:extLst>
      <p:ext uri="{BB962C8B-B14F-4D97-AF65-F5344CB8AC3E}">
        <p14:creationId xmlns:p14="http://schemas.microsoft.com/office/powerpoint/2010/main" val="35634152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3388195"/>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a:t>Insert Text Here</a:t>
            </a:r>
          </a:p>
        </p:txBody>
      </p:sp>
    </p:spTree>
    <p:extLst>
      <p:ext uri="{BB962C8B-B14F-4D97-AF65-F5344CB8AC3E}">
        <p14:creationId xmlns:p14="http://schemas.microsoft.com/office/powerpoint/2010/main" val="32900156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
            <a:ext cx="9144000" cy="4913555"/>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Tree>
    <p:extLst>
      <p:ext uri="{BB962C8B-B14F-4D97-AF65-F5344CB8AC3E}">
        <p14:creationId xmlns:p14="http://schemas.microsoft.com/office/powerpoint/2010/main" val="21031686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1" y="906236"/>
            <a:ext cx="4343400" cy="3771900"/>
          </a:xfrm>
        </p:spPr>
        <p:txBody>
          <a:bodyPr/>
          <a:lstStyle>
            <a:lvl1pPr>
              <a:buNone/>
              <a:defRPr>
                <a:solidFill>
                  <a:schemeClr val="accent2"/>
                </a:solidFill>
              </a:defRPr>
            </a:lvl1pPr>
          </a:lstStyle>
          <a:p>
            <a:r>
              <a:rPr lang="en-US"/>
              <a:t>Click icon to add picture</a:t>
            </a:r>
            <a:endParaRPr lang="en-IN" dirty="0"/>
          </a:p>
        </p:txBody>
      </p:sp>
      <p:sp>
        <p:nvSpPr>
          <p:cNvPr id="7" name="Text Placeholder 6"/>
          <p:cNvSpPr>
            <a:spLocks noGrp="1"/>
          </p:cNvSpPr>
          <p:nvPr>
            <p:ph type="body" sz="quarter" idx="11" hasCustomPrompt="1"/>
          </p:nvPr>
        </p:nvSpPr>
        <p:spPr>
          <a:xfrm>
            <a:off x="5248741" y="1653269"/>
            <a:ext cx="3429000" cy="2297430"/>
          </a:xfrm>
        </p:spPr>
        <p:txBody>
          <a:bodyPr/>
          <a:lstStyle>
            <a:lvl1pPr marL="0" indent="0">
              <a:spcBef>
                <a:spcPts val="1200"/>
              </a:spcBef>
              <a:buNone/>
              <a:defRPr sz="20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extLst>
      <p:ext uri="{BB962C8B-B14F-4D97-AF65-F5344CB8AC3E}">
        <p14:creationId xmlns:p14="http://schemas.microsoft.com/office/powerpoint/2010/main" val="30102975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90"/>
            <a:ext cx="8229600" cy="415499"/>
          </a:xfrm>
        </p:spPr>
        <p:txBody>
          <a:bodyPr/>
          <a:lstStyle>
            <a:lvl1pPr>
              <a:defRPr>
                <a:solidFill>
                  <a:schemeClr val="accent2"/>
                </a:solidFill>
              </a:defRPr>
            </a:lvl1pPr>
          </a:lstStyle>
          <a:p>
            <a:r>
              <a:rPr lang="en-US" dirty="0"/>
              <a:t>Vertical Image with Bullet Points</a:t>
            </a:r>
            <a:endParaRPr lang="en-IN" dirty="0"/>
          </a:p>
        </p:txBody>
      </p:sp>
      <p:sp>
        <p:nvSpPr>
          <p:cNvPr id="11" name="Picture Placeholder 8"/>
          <p:cNvSpPr>
            <a:spLocks noGrp="1"/>
          </p:cNvSpPr>
          <p:nvPr>
            <p:ph type="pic" sz="quarter" idx="10"/>
          </p:nvPr>
        </p:nvSpPr>
        <p:spPr>
          <a:xfrm>
            <a:off x="448141" y="906236"/>
            <a:ext cx="4343400" cy="3771900"/>
          </a:xfrm>
        </p:spPr>
        <p:txBody>
          <a:bodyPr/>
          <a:lstStyle>
            <a:lvl1pPr>
              <a:buNone/>
              <a:defRPr>
                <a:solidFill>
                  <a:schemeClr val="accent2"/>
                </a:solidFill>
              </a:defRPr>
            </a:lvl1pPr>
          </a:lstStyle>
          <a:p>
            <a:r>
              <a:rPr lang="en-US"/>
              <a:t>Click icon to add picture</a:t>
            </a:r>
            <a:endParaRPr lang="en-IN" dirty="0"/>
          </a:p>
        </p:txBody>
      </p:sp>
      <p:sp>
        <p:nvSpPr>
          <p:cNvPr id="14" name="Text Placeholder 6"/>
          <p:cNvSpPr>
            <a:spLocks noGrp="1"/>
          </p:cNvSpPr>
          <p:nvPr>
            <p:ph type="body" sz="quarter" idx="11" hasCustomPrompt="1"/>
          </p:nvPr>
        </p:nvSpPr>
        <p:spPr>
          <a:xfrm>
            <a:off x="5248741" y="903643"/>
            <a:ext cx="3429000" cy="3913094"/>
          </a:xfrm>
        </p:spPr>
        <p:txBody>
          <a:bodyPr/>
          <a:lstStyle>
            <a:lvl1pPr marL="342821" marR="0" indent="-342821" algn="l" defTabSz="457094"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a:t>This vertical image should be aligned left and centered vertically on the slide. Paragraph text should be centered vertically to the image. Insert text here. Keep text as minimal as possible</a:t>
            </a:r>
            <a:br>
              <a:rPr lang="en-US" dirty="0"/>
            </a:br>
            <a:r>
              <a:rPr lang="en-US" dirty="0"/>
              <a:t>This vertical image should be aligned left and centered vertically on the slide. </a:t>
            </a:r>
          </a:p>
        </p:txBody>
      </p:sp>
    </p:spTree>
    <p:extLst>
      <p:ext uri="{BB962C8B-B14F-4D97-AF65-F5344CB8AC3E}">
        <p14:creationId xmlns:p14="http://schemas.microsoft.com/office/powerpoint/2010/main" val="17125109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a:t>Horizontal image with paragraph text</a:t>
            </a:r>
            <a:endParaRPr lang="en-IN" dirty="0"/>
          </a:p>
        </p:txBody>
      </p:sp>
      <p:sp>
        <p:nvSpPr>
          <p:cNvPr id="6" name="Text Placeholder 6"/>
          <p:cNvSpPr>
            <a:spLocks noGrp="1"/>
          </p:cNvSpPr>
          <p:nvPr>
            <p:ph type="body" sz="quarter" idx="11" hasCustomPrompt="1"/>
          </p:nvPr>
        </p:nvSpPr>
        <p:spPr>
          <a:xfrm>
            <a:off x="462593" y="3566161"/>
            <a:ext cx="8186569" cy="1111976"/>
          </a:xfrm>
        </p:spPr>
        <p:txBody>
          <a:bodyPr/>
          <a:lstStyle>
            <a:lvl1pPr marL="0" indent="0">
              <a:spcBef>
                <a:spcPts val="1200"/>
              </a:spcBef>
              <a:buNone/>
              <a:defRPr sz="18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extLst>
      <p:ext uri="{BB962C8B-B14F-4D97-AF65-F5344CB8AC3E}">
        <p14:creationId xmlns:p14="http://schemas.microsoft.com/office/powerpoint/2010/main" val="16529002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91"/>
            <a:ext cx="8229600" cy="2024573"/>
          </a:xfrm>
        </p:spPr>
        <p:txBody>
          <a:bodyPr/>
          <a:lstStyle>
            <a:lvl1pPr>
              <a:buNone/>
              <a:defRPr>
                <a:solidFill>
                  <a:schemeClr val="accent2"/>
                </a:solidFill>
              </a:defRPr>
            </a:lvl1pPr>
          </a:lstStyle>
          <a:p>
            <a:r>
              <a:rPr lang="en-US"/>
              <a:t>Click icon to add picture</a:t>
            </a:r>
            <a:endParaRPr lang="en-IN" dirty="0"/>
          </a:p>
        </p:txBody>
      </p:sp>
      <p:sp>
        <p:nvSpPr>
          <p:cNvPr id="16" name="Text Placeholder 14"/>
          <p:cNvSpPr>
            <a:spLocks noGrp="1"/>
          </p:cNvSpPr>
          <p:nvPr>
            <p:ph type="body" sz="quarter" idx="14" hasCustomPrompt="1"/>
          </p:nvPr>
        </p:nvSpPr>
        <p:spPr>
          <a:xfrm>
            <a:off x="1130306" y="3381375"/>
            <a:ext cx="6883400" cy="1123950"/>
          </a:xfrm>
        </p:spPr>
        <p:txBody>
          <a:bodyPr>
            <a:normAutofit/>
          </a:bodyPr>
          <a:lstStyle>
            <a:lvl1pPr marL="231722" marR="0" indent="-231722" algn="l" defTabSz="457094"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22" marR="0" lvl="0" indent="-231722" algn="l" defTabSz="457094"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a:t>The horizontal image should be center aligned</a:t>
            </a:r>
            <a:br>
              <a:rPr lang="en-US" dirty="0"/>
            </a:br>
            <a:r>
              <a:rPr lang="en-US" dirty="0"/>
              <a:t>The horizontal image should be center aligned</a:t>
            </a:r>
            <a:endParaRPr lang="en-IN" dirty="0"/>
          </a:p>
          <a:p>
            <a:pPr lvl="0"/>
            <a:endParaRPr lang="en-IN" dirty="0"/>
          </a:p>
        </p:txBody>
      </p:sp>
      <p:sp>
        <p:nvSpPr>
          <p:cNvPr id="5" name="Title 1"/>
          <p:cNvSpPr>
            <a:spLocks noGrp="1"/>
          </p:cNvSpPr>
          <p:nvPr>
            <p:ph type="title" hasCustomPrompt="1"/>
          </p:nvPr>
        </p:nvSpPr>
        <p:spPr>
          <a:xfrm>
            <a:off x="448140" y="105390"/>
            <a:ext cx="8229600" cy="415499"/>
          </a:xfrm>
        </p:spPr>
        <p:txBody>
          <a:bodyPr/>
          <a:lstStyle>
            <a:lvl1pPr>
              <a:defRPr>
                <a:solidFill>
                  <a:schemeClr val="accent2"/>
                </a:solidFill>
              </a:defRPr>
            </a:lvl1pPr>
          </a:lstStyle>
          <a:p>
            <a:r>
              <a:rPr lang="en-US" dirty="0"/>
              <a:t>Horizontal image with bullet points</a:t>
            </a:r>
            <a:endParaRPr lang="en-IN" dirty="0"/>
          </a:p>
        </p:txBody>
      </p:sp>
    </p:spTree>
    <p:extLst>
      <p:ext uri="{BB962C8B-B14F-4D97-AF65-F5344CB8AC3E}">
        <p14:creationId xmlns:p14="http://schemas.microsoft.com/office/powerpoint/2010/main" val="14607911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sp>
        <p:nvSpPr>
          <p:cNvPr id="16" name="Rectangle 1"/>
          <p:cNvSpPr>
            <a:spLocks noChangeArrowheads="1"/>
          </p:cNvSpPr>
          <p:nvPr/>
        </p:nvSpPr>
        <p:spPr bwMode="auto">
          <a:xfrm>
            <a:off x="-4821" y="4114815"/>
            <a:ext cx="8542400" cy="514351"/>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lIns="91420" tIns="45711" rIns="91420" bIns="45711"/>
          <a:lstStyle/>
          <a:p>
            <a:endParaRPr lang="en-US">
              <a:solidFill>
                <a:prstClr val="black"/>
              </a:solidFill>
            </a:endParaRPr>
          </a:p>
        </p:txBody>
      </p:sp>
      <p:sp>
        <p:nvSpPr>
          <p:cNvPr id="17" name="Rectangle 2"/>
          <p:cNvSpPr>
            <a:spLocks noChangeArrowheads="1"/>
          </p:cNvSpPr>
          <p:nvPr/>
        </p:nvSpPr>
        <p:spPr bwMode="auto">
          <a:xfrm>
            <a:off x="-4821" y="4208872"/>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lIns="91420" tIns="45711" rIns="91420" bIns="45711"/>
          <a:lstStyle/>
          <a:p>
            <a:endParaRPr lang="en-US">
              <a:solidFill>
                <a:prstClr val="black"/>
              </a:solidFill>
            </a:endParaRPr>
          </a:p>
        </p:txBody>
      </p:sp>
      <p:sp>
        <p:nvSpPr>
          <p:cNvPr id="23" name="Text Placeholder 11"/>
          <p:cNvSpPr>
            <a:spLocks noGrp="1"/>
          </p:cNvSpPr>
          <p:nvPr>
            <p:ph type="body" sz="quarter" idx="10" hasCustomPrompt="1"/>
          </p:nvPr>
        </p:nvSpPr>
        <p:spPr>
          <a:xfrm>
            <a:off x="914403" y="873238"/>
            <a:ext cx="4038376" cy="359568"/>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3" y="568951"/>
            <a:ext cx="4038376" cy="214829"/>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9" y="1578262"/>
            <a:ext cx="4049262" cy="1197611"/>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9" y="367912"/>
            <a:ext cx="2874963" cy="4269581"/>
          </a:xfrm>
          <a:ln>
            <a:noFill/>
          </a:ln>
          <a:effectLst/>
        </p:spPr>
        <p:txBody>
          <a:bodyPr>
            <a:flatTx/>
          </a:bodyPr>
          <a:lstStyle>
            <a:lvl1pPr>
              <a:buNone/>
              <a:defRPr>
                <a:effectLst/>
              </a:defRPr>
            </a:lvl1pPr>
          </a:lstStyle>
          <a:p>
            <a:r>
              <a:rPr lang="en-US"/>
              <a:t>Click icon to add picture</a:t>
            </a:r>
            <a:endParaRPr lang="en-IN" dirty="0"/>
          </a:p>
        </p:txBody>
      </p:sp>
      <p:sp>
        <p:nvSpPr>
          <p:cNvPr id="12" name="Text Placeholder 11"/>
          <p:cNvSpPr>
            <a:spLocks noGrp="1"/>
          </p:cNvSpPr>
          <p:nvPr>
            <p:ph type="body" sz="quarter" idx="16" hasCustomPrompt="1"/>
          </p:nvPr>
        </p:nvSpPr>
        <p:spPr>
          <a:xfrm>
            <a:off x="903519" y="2898331"/>
            <a:ext cx="4049262" cy="1159328"/>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386268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sp>
        <p:nvSpPr>
          <p:cNvPr id="23" name="Text Placeholder 11"/>
          <p:cNvSpPr>
            <a:spLocks noGrp="1"/>
          </p:cNvSpPr>
          <p:nvPr>
            <p:ph type="body" sz="quarter" idx="10" hasCustomPrompt="1"/>
          </p:nvPr>
        </p:nvSpPr>
        <p:spPr>
          <a:xfrm>
            <a:off x="914403" y="873238"/>
            <a:ext cx="4038376" cy="359568"/>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3" y="568951"/>
            <a:ext cx="4038376" cy="214829"/>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9" y="1578262"/>
            <a:ext cx="4049262" cy="1197611"/>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12" name="Text Placeholder 11"/>
          <p:cNvSpPr>
            <a:spLocks noGrp="1"/>
          </p:cNvSpPr>
          <p:nvPr>
            <p:ph type="body" sz="quarter" idx="16" hasCustomPrompt="1"/>
          </p:nvPr>
        </p:nvSpPr>
        <p:spPr>
          <a:xfrm>
            <a:off x="903519" y="2898331"/>
            <a:ext cx="4049262" cy="1159328"/>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15789490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50"/>
            <a:ext cx="2590800" cy="2905125"/>
          </a:xfrm>
        </p:spPr>
        <p:txBody>
          <a:bodyPr/>
          <a:lstStyle/>
          <a:p>
            <a:r>
              <a:rPr lang="en-US"/>
              <a:t>Click icon to add picture</a:t>
            </a:r>
            <a:endParaRPr lang="en-IN" dirty="0"/>
          </a:p>
        </p:txBody>
      </p:sp>
      <p:sp>
        <p:nvSpPr>
          <p:cNvPr id="37" name="Text Placeholder 34"/>
          <p:cNvSpPr>
            <a:spLocks noGrp="1"/>
          </p:cNvSpPr>
          <p:nvPr>
            <p:ph type="body" sz="quarter" idx="12" hasCustomPrompt="1"/>
          </p:nvPr>
        </p:nvSpPr>
        <p:spPr>
          <a:xfrm>
            <a:off x="3990984" y="1174306"/>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6"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05390"/>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84" y="2434834"/>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6" y="2132749"/>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84" y="3721925"/>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6" y="3419833"/>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12786292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90"/>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3" y="1065984"/>
            <a:ext cx="4625788" cy="3436096"/>
          </a:xfrm>
        </p:spPr>
        <p:txBody>
          <a:bodyPr/>
          <a:lstStyle>
            <a:lvl1pPr marL="0" indent="0">
              <a:spcBef>
                <a:spcPts val="1200"/>
              </a:spcBef>
              <a:buNone/>
              <a:defRPr sz="2000" baseline="0"/>
            </a:lvl1pPr>
          </a:lstStyle>
          <a:p>
            <a:pPr lvl="0"/>
            <a:r>
              <a:rPr lang="en-US" dirty="0"/>
              <a:t>Insert Text Here</a:t>
            </a:r>
          </a:p>
        </p:txBody>
      </p:sp>
      <p:sp>
        <p:nvSpPr>
          <p:cNvPr id="14" name="Picture Placeholder 25"/>
          <p:cNvSpPr>
            <a:spLocks noGrp="1"/>
          </p:cNvSpPr>
          <p:nvPr>
            <p:ph type="pic" sz="quarter" idx="10"/>
          </p:nvPr>
        </p:nvSpPr>
        <p:spPr>
          <a:xfrm>
            <a:off x="451756" y="1331465"/>
            <a:ext cx="2590800" cy="2905125"/>
          </a:xfrm>
        </p:spPr>
        <p:txBody>
          <a:bodyPr/>
          <a:lstStyle/>
          <a:p>
            <a:r>
              <a:rPr lang="en-US"/>
              <a:t>Click icon to add picture</a:t>
            </a:r>
            <a:endParaRPr lang="en-IN" dirty="0"/>
          </a:p>
        </p:txBody>
      </p:sp>
    </p:spTree>
    <p:extLst>
      <p:ext uri="{BB962C8B-B14F-4D97-AF65-F5344CB8AC3E}">
        <p14:creationId xmlns:p14="http://schemas.microsoft.com/office/powerpoint/2010/main" val="2039445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8"/>
            <a:ext cx="8229600" cy="3537347"/>
          </a:xfrm>
        </p:spPr>
        <p:txBody>
          <a:bodyPr/>
          <a:lstStyle/>
          <a:p>
            <a:r>
              <a:rPr lang="en-US"/>
              <a:t>Click icon to add chart</a:t>
            </a:r>
            <a:endParaRPr lang="en-IN" dirty="0"/>
          </a:p>
        </p:txBody>
      </p:sp>
      <p:sp>
        <p:nvSpPr>
          <p:cNvPr id="5"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3490360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8"/>
            <a:ext cx="8229600" cy="3537347"/>
          </a:xfrm>
        </p:spPr>
        <p:txBody>
          <a:bodyPr/>
          <a:lstStyle/>
          <a:p>
            <a:r>
              <a:rPr lang="en-US"/>
              <a:t>Click icon to add chart</a:t>
            </a:r>
            <a:endParaRPr lang="en-IN"/>
          </a:p>
        </p:txBody>
      </p:sp>
      <p:sp>
        <p:nvSpPr>
          <p:cNvPr id="5"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37754047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8"/>
            <a:ext cx="8229600" cy="3537347"/>
          </a:xfrm>
        </p:spPr>
        <p:txBody>
          <a:bodyPr/>
          <a:lstStyle/>
          <a:p>
            <a:r>
              <a:rPr lang="en-US"/>
              <a:t>Click icon to add chart</a:t>
            </a:r>
            <a:endParaRPr lang="en-IN"/>
          </a:p>
        </p:txBody>
      </p:sp>
      <p:sp>
        <p:nvSpPr>
          <p:cNvPr id="12"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7868557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13"/>
            <a:ext cx="8229600" cy="415499"/>
          </a:xfrm>
        </p:spPr>
        <p:txBody>
          <a:bodyPr/>
          <a:lstStyle>
            <a:lvl1pPr marL="0" marR="0" indent="0" defTabSz="457094"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094"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8"/>
            <a:ext cx="8229600" cy="3537347"/>
          </a:xfrm>
        </p:spPr>
        <p:txBody>
          <a:bodyPr/>
          <a:lstStyle/>
          <a:p>
            <a:r>
              <a:rPr lang="en-US"/>
              <a:t>Click icon to add chart</a:t>
            </a:r>
            <a:endParaRPr lang="en-IN"/>
          </a:p>
        </p:txBody>
      </p:sp>
      <p:sp>
        <p:nvSpPr>
          <p:cNvPr id="7" name="Oval 6"/>
          <p:cNvSpPr>
            <a:spLocks noChangeArrowheads="1"/>
          </p:cNvSpPr>
          <p:nvPr/>
        </p:nvSpPr>
        <p:spPr bwMode="gray">
          <a:xfrm>
            <a:off x="355606" y="4590837"/>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Tree>
    <p:extLst>
      <p:ext uri="{BB962C8B-B14F-4D97-AF65-F5344CB8AC3E}">
        <p14:creationId xmlns:p14="http://schemas.microsoft.com/office/powerpoint/2010/main" val="20358984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6" y="439382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lIns="91420" tIns="45711" rIns="91420" bIns="45711" anchor="ctr">
            <a:noAutofit/>
          </a:bodyPr>
          <a:lstStyle/>
          <a:p>
            <a:pPr algn="ctr">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8"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1</a:t>
            </a:r>
            <a:endParaRPr lang="en-IN" dirty="0"/>
          </a:p>
        </p:txBody>
      </p:sp>
      <p:sp>
        <p:nvSpPr>
          <p:cNvPr id="12" name="Title 4"/>
          <p:cNvSpPr>
            <a:spLocks noGrp="1"/>
          </p:cNvSpPr>
          <p:nvPr>
            <p:ph type="title" hasCustomPrompt="1"/>
          </p:nvPr>
        </p:nvSpPr>
        <p:spPr>
          <a:xfrm>
            <a:off x="460375" y="105024"/>
            <a:ext cx="8229600" cy="415499"/>
          </a:xfrm>
        </p:spPr>
        <p:txBody>
          <a:bodyPr/>
          <a:lstStyle>
            <a:lvl1pPr>
              <a:defRPr>
                <a:solidFill>
                  <a:schemeClr val="accent2"/>
                </a:solidFill>
              </a:defRPr>
            </a:lvl1pPr>
          </a:lstStyle>
          <a:p>
            <a:r>
              <a:rPr lang="en-US" dirty="0"/>
              <a:t>Click to Add Title</a:t>
            </a:r>
          </a:p>
        </p:txBody>
      </p:sp>
      <p:sp>
        <p:nvSpPr>
          <p:cNvPr id="10" name="Text Placeholder 2"/>
          <p:cNvSpPr>
            <a:spLocks noGrp="1"/>
          </p:cNvSpPr>
          <p:nvPr>
            <p:ph type="body" sz="quarter" idx="18" hasCustomPrompt="1"/>
          </p:nvPr>
        </p:nvSpPr>
        <p:spPr>
          <a:xfrm>
            <a:off x="774700"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3" name="Text Placeholder 56"/>
          <p:cNvSpPr>
            <a:spLocks noGrp="1"/>
          </p:cNvSpPr>
          <p:nvPr>
            <p:ph type="body" sz="quarter" idx="19" hasCustomPrompt="1"/>
          </p:nvPr>
        </p:nvSpPr>
        <p:spPr>
          <a:xfrm>
            <a:off x="2807316"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2</a:t>
            </a:r>
            <a:endParaRPr lang="en-IN" dirty="0"/>
          </a:p>
        </p:txBody>
      </p:sp>
      <p:sp>
        <p:nvSpPr>
          <p:cNvPr id="14" name="Text Placeholder 2"/>
          <p:cNvSpPr>
            <a:spLocks noGrp="1"/>
          </p:cNvSpPr>
          <p:nvPr>
            <p:ph type="body" sz="quarter" idx="20" hasCustomPrompt="1"/>
          </p:nvPr>
        </p:nvSpPr>
        <p:spPr>
          <a:xfrm>
            <a:off x="2801850"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5" name="Text Placeholder 56"/>
          <p:cNvSpPr>
            <a:spLocks noGrp="1"/>
          </p:cNvSpPr>
          <p:nvPr>
            <p:ph type="body" sz="quarter" idx="21" hasCustomPrompt="1"/>
          </p:nvPr>
        </p:nvSpPr>
        <p:spPr>
          <a:xfrm>
            <a:off x="4811801"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3</a:t>
            </a:r>
            <a:endParaRPr lang="en-IN" dirty="0"/>
          </a:p>
        </p:txBody>
      </p:sp>
      <p:sp>
        <p:nvSpPr>
          <p:cNvPr id="16" name="Text Placeholder 2"/>
          <p:cNvSpPr>
            <a:spLocks noGrp="1"/>
          </p:cNvSpPr>
          <p:nvPr>
            <p:ph type="body" sz="quarter" idx="22" hasCustomPrompt="1"/>
          </p:nvPr>
        </p:nvSpPr>
        <p:spPr>
          <a:xfrm>
            <a:off x="4806335"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7" name="Text Placeholder 56"/>
          <p:cNvSpPr>
            <a:spLocks noGrp="1"/>
          </p:cNvSpPr>
          <p:nvPr>
            <p:ph type="body" sz="quarter" idx="23" hasCustomPrompt="1"/>
          </p:nvPr>
        </p:nvSpPr>
        <p:spPr>
          <a:xfrm>
            <a:off x="6787272" y="3167589"/>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4</a:t>
            </a:r>
            <a:endParaRPr lang="en-IN" dirty="0"/>
          </a:p>
        </p:txBody>
      </p:sp>
      <p:sp>
        <p:nvSpPr>
          <p:cNvPr id="18" name="Text Placeholder 2"/>
          <p:cNvSpPr>
            <a:spLocks noGrp="1"/>
          </p:cNvSpPr>
          <p:nvPr>
            <p:ph type="body" sz="quarter" idx="24" hasCustomPrompt="1"/>
          </p:nvPr>
        </p:nvSpPr>
        <p:spPr>
          <a:xfrm>
            <a:off x="6781800" y="2009776"/>
            <a:ext cx="1463040" cy="109728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33349587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7" y="1295400"/>
            <a:ext cx="385876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a:t>.</a:t>
            </a:r>
          </a:p>
        </p:txBody>
      </p:sp>
      <p:sp>
        <p:nvSpPr>
          <p:cNvPr id="38" name="Title 4"/>
          <p:cNvSpPr>
            <a:spLocks noGrp="1"/>
          </p:cNvSpPr>
          <p:nvPr>
            <p:ph type="title" hasCustomPrompt="1"/>
          </p:nvPr>
        </p:nvSpPr>
        <p:spPr>
          <a:xfrm>
            <a:off x="460375" y="105024"/>
            <a:ext cx="8229600" cy="415499"/>
          </a:xfrm>
        </p:spPr>
        <p:txBody>
          <a:bodyPr/>
          <a:lstStyle>
            <a:lvl1pPr>
              <a:defRPr>
                <a:solidFill>
                  <a:schemeClr val="accent2"/>
                </a:solidFill>
              </a:defRPr>
            </a:lvl1pPr>
          </a:lstStyle>
          <a:p>
            <a:r>
              <a:rPr lang="en-US" dirty="0"/>
              <a:t>Click to Add Title</a:t>
            </a:r>
          </a:p>
        </p:txBody>
      </p:sp>
      <p:sp>
        <p:nvSpPr>
          <p:cNvPr id="30" name="Text Placeholder 56"/>
          <p:cNvSpPr>
            <a:spLocks noGrp="1"/>
          </p:cNvSpPr>
          <p:nvPr>
            <p:ph type="body" sz="quarter" idx="14" hasCustomPrompt="1"/>
          </p:nvPr>
        </p:nvSpPr>
        <p:spPr>
          <a:xfrm>
            <a:off x="3474136" y="236448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a:t>INSERT TEXT Subject Matter</a:t>
            </a:r>
            <a:endParaRPr lang="en-IN" dirty="0"/>
          </a:p>
        </p:txBody>
      </p:sp>
      <p:sp>
        <p:nvSpPr>
          <p:cNvPr id="34" name="Text Placeholder 56"/>
          <p:cNvSpPr>
            <a:spLocks noGrp="1"/>
          </p:cNvSpPr>
          <p:nvPr>
            <p:ph type="body" sz="quarter" idx="13" hasCustomPrompt="1"/>
          </p:nvPr>
        </p:nvSpPr>
        <p:spPr>
          <a:xfrm>
            <a:off x="3863880" y="715210"/>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80" y="4593646"/>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4" y="2424277"/>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2424277"/>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15" name="Text Placeholder 2"/>
          <p:cNvSpPr>
            <a:spLocks noGrp="1"/>
          </p:cNvSpPr>
          <p:nvPr>
            <p:ph type="body" sz="quarter" idx="18" hasCustomPrompt="1"/>
          </p:nvPr>
        </p:nvSpPr>
        <p:spPr>
          <a:xfrm>
            <a:off x="4076701" y="990605"/>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9" name="Text Placeholder 2"/>
          <p:cNvSpPr>
            <a:spLocks noGrp="1"/>
          </p:cNvSpPr>
          <p:nvPr>
            <p:ph type="body" sz="quarter" idx="19" hasCustomPrompt="1"/>
          </p:nvPr>
        </p:nvSpPr>
        <p:spPr>
          <a:xfrm>
            <a:off x="4076701" y="3829065"/>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1" name="Text Placeholder 2"/>
          <p:cNvSpPr>
            <a:spLocks noGrp="1"/>
          </p:cNvSpPr>
          <p:nvPr>
            <p:ph type="body" sz="quarter" idx="20" hasCustomPrompt="1"/>
          </p:nvPr>
        </p:nvSpPr>
        <p:spPr>
          <a:xfrm>
            <a:off x="2146301" y="2190765"/>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4" name="Text Placeholder 2"/>
          <p:cNvSpPr>
            <a:spLocks noGrp="1"/>
          </p:cNvSpPr>
          <p:nvPr>
            <p:ph type="body" sz="quarter" idx="21" hasCustomPrompt="1"/>
          </p:nvPr>
        </p:nvSpPr>
        <p:spPr>
          <a:xfrm>
            <a:off x="5943601" y="2181240"/>
            <a:ext cx="960120" cy="72009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20435110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25" y="1325743"/>
            <a:ext cx="4203553" cy="415499"/>
          </a:xfrm>
        </p:spPr>
        <p:txBody>
          <a:bodyPr/>
          <a:lstStyle>
            <a:lvl1pPr>
              <a:defRPr>
                <a:solidFill>
                  <a:schemeClr val="accent2"/>
                </a:solidFill>
                <a:latin typeface="+mj-lt"/>
              </a:defRPr>
            </a:lvl1pPr>
          </a:lstStyle>
          <a:p>
            <a:r>
              <a:rPr lang="en-US" dirty="0"/>
              <a:t>Thank you</a:t>
            </a:r>
          </a:p>
        </p:txBody>
      </p:sp>
      <p:sp>
        <p:nvSpPr>
          <p:cNvPr id="10" name="Text Placeholder 56"/>
          <p:cNvSpPr>
            <a:spLocks noGrp="1"/>
          </p:cNvSpPr>
          <p:nvPr>
            <p:ph type="body" sz="quarter" idx="19" hasCustomPrompt="1"/>
          </p:nvPr>
        </p:nvSpPr>
        <p:spPr>
          <a:xfrm>
            <a:off x="4547715" y="1914565"/>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4547715" y="2653262"/>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pic>
        <p:nvPicPr>
          <p:cNvPr id="9" name="Picture 8" descr="WIPRO PPT Design.jpg"/>
          <p:cNvPicPr>
            <a:picLocks noChangeAspect="1"/>
          </p:cNvPicPr>
          <p:nvPr/>
        </p:nvPicPr>
        <p:blipFill>
          <a:blip r:embed="rId2"/>
          <a:stretch>
            <a:fillRect/>
          </a:stretch>
        </p:blipFill>
        <p:spPr>
          <a:xfrm>
            <a:off x="5127" y="3353289"/>
            <a:ext cx="9133758" cy="1628296"/>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7403" y="1250096"/>
            <a:ext cx="1872342" cy="1560285"/>
          </a:xfrm>
          <a:prstGeom prst="rect">
            <a:avLst/>
          </a:prstGeom>
        </p:spPr>
      </p:pic>
      <p:sp>
        <p:nvSpPr>
          <p:cNvPr id="14" name="Text Placeholder 56"/>
          <p:cNvSpPr>
            <a:spLocks noGrp="1"/>
          </p:cNvSpPr>
          <p:nvPr>
            <p:ph type="body" sz="quarter" idx="21" hasCustomPrompt="1"/>
          </p:nvPr>
        </p:nvSpPr>
        <p:spPr>
          <a:xfrm>
            <a:off x="4547715" y="227575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5" name="Straight Connector 14"/>
          <p:cNvCxnSpPr/>
          <p:nvPr/>
        </p:nvCxnSpPr>
        <p:spPr>
          <a:xfrm rot="5400000">
            <a:off x="3276520"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3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0" y="1295399"/>
            <a:ext cx="8681088"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1674584"/>
            <a:ext cx="8681088"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4241975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800" y="1478077"/>
            <a:ext cx="1447572" cy="1232466"/>
          </a:xfrm>
        </p:spPr>
        <p:txBody>
          <a:bodyPr>
            <a:noAutofit/>
          </a:bodyPr>
          <a:lstStyle>
            <a:lvl1pPr marL="0" indent="0" algn="ctr">
              <a:buNone/>
              <a:defRPr sz="1100" baseline="0">
                <a:solidFill>
                  <a:schemeClr val="accent2"/>
                </a:solidFill>
                <a:latin typeface="+mj-lt"/>
              </a:defRPr>
            </a:lvl1pPr>
          </a:lstStyle>
          <a:p>
            <a:r>
              <a:rPr lang="en-US" dirty="0"/>
              <a:t>Click here to add Customer / Partner Logo</a:t>
            </a:r>
            <a:endParaRPr lang="en-IN" dirty="0"/>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17" y="1250096"/>
            <a:ext cx="1872341" cy="1560285"/>
          </a:xfrm>
          <a:prstGeom prst="rect">
            <a:avLst/>
          </a:prstGeom>
        </p:spPr>
      </p:pic>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CBD42D">
                  <a:lumMod val="50000"/>
                </a:srgbClr>
              </a:solidFill>
            </a:endParaRPr>
          </a:p>
        </p:txBody>
      </p:sp>
      <p:pic>
        <p:nvPicPr>
          <p:cNvPr id="15" name="Picture 14" descr="WIPRO PPT Design.jpg"/>
          <p:cNvPicPr>
            <a:picLocks noChangeAspect="1"/>
          </p:cNvPicPr>
          <p:nvPr/>
        </p:nvPicPr>
        <p:blipFill>
          <a:blip r:embed="rId3"/>
          <a:stretch>
            <a:fillRect/>
          </a:stretch>
        </p:blipFill>
        <p:spPr>
          <a:xfrm>
            <a:off x="5127" y="3353289"/>
            <a:ext cx="9133758" cy="1628296"/>
          </a:xfrm>
          <a:prstGeom prst="rect">
            <a:avLst/>
          </a:prstGeom>
        </p:spPr>
      </p:pic>
      <p:sp>
        <p:nvSpPr>
          <p:cNvPr id="11" name="Text Placeholder 56"/>
          <p:cNvSpPr>
            <a:spLocks noGrp="1"/>
          </p:cNvSpPr>
          <p:nvPr>
            <p:ph type="body" sz="quarter" idx="20" hasCustomPrompt="1"/>
          </p:nvPr>
        </p:nvSpPr>
        <p:spPr>
          <a:xfrm>
            <a:off x="4559970" y="2367850"/>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51" y="1110352"/>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3"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7" name="Straight Connector 16"/>
          <p:cNvCxnSpPr/>
          <p:nvPr/>
        </p:nvCxnSpPr>
        <p:spPr>
          <a:xfrm rot="5400000">
            <a:off x="3276520"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1928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pic>
        <p:nvPicPr>
          <p:cNvPr id="17" name="Picture 16" descr="WIPRO PPT Design.jpg"/>
          <p:cNvPicPr>
            <a:picLocks noChangeAspect="1"/>
          </p:cNvPicPr>
          <p:nvPr/>
        </p:nvPicPr>
        <p:blipFill>
          <a:blip r:embed="rId2"/>
          <a:stretch>
            <a:fillRect/>
          </a:stretch>
        </p:blipFill>
        <p:spPr>
          <a:xfrm>
            <a:off x="5127" y="3353289"/>
            <a:ext cx="9133758" cy="1628296"/>
          </a:xfrm>
          <a:prstGeom prst="rect">
            <a:avLst/>
          </a:prstGeom>
        </p:spPr>
      </p:pic>
      <p:sp>
        <p:nvSpPr>
          <p:cNvPr id="11" name="Text Placeholder 12"/>
          <p:cNvSpPr>
            <a:spLocks noGrp="1"/>
          </p:cNvSpPr>
          <p:nvPr>
            <p:ph type="body" sz="quarter" idx="11" hasCustomPrompt="1"/>
          </p:nvPr>
        </p:nvSpPr>
        <p:spPr>
          <a:xfrm>
            <a:off x="674916" y="2000777"/>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a:t>Section Name Here</a:t>
            </a:r>
          </a:p>
        </p:txBody>
      </p:sp>
      <p:sp>
        <p:nvSpPr>
          <p:cNvPr id="12" name="Text Placeholder 12"/>
          <p:cNvSpPr>
            <a:spLocks noGrp="1"/>
          </p:cNvSpPr>
          <p:nvPr>
            <p:ph type="body" sz="quarter" idx="12" hasCustomPrompt="1"/>
          </p:nvPr>
        </p:nvSpPr>
        <p:spPr>
          <a:xfrm>
            <a:off x="674916" y="2581179"/>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a:t>Who what when where</a:t>
            </a:r>
          </a:p>
        </p:txBody>
      </p:sp>
      <p:sp>
        <p:nvSpPr>
          <p:cNvPr id="18" name="Picture Placeholder 9"/>
          <p:cNvSpPr>
            <a:spLocks noGrp="1"/>
          </p:cNvSpPr>
          <p:nvPr>
            <p:ph type="pic" sz="quarter" idx="10" hasCustomPrompt="1"/>
          </p:nvPr>
        </p:nvSpPr>
        <p:spPr>
          <a:xfrm>
            <a:off x="8012128" y="237114"/>
            <a:ext cx="903287" cy="636473"/>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87427" y="137959"/>
            <a:ext cx="1014683" cy="845570"/>
          </a:xfrm>
          <a:prstGeom prst="rect">
            <a:avLst/>
          </a:prstGeom>
        </p:spPr>
      </p:pic>
    </p:spTree>
    <p:extLst>
      <p:ext uri="{BB962C8B-B14F-4D97-AF65-F5344CB8AC3E}">
        <p14:creationId xmlns:p14="http://schemas.microsoft.com/office/powerpoint/2010/main" val="3606659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800" y="1478077"/>
            <a:ext cx="1447572" cy="1232466"/>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17" y="1250096"/>
            <a:ext cx="1872341" cy="1560285"/>
          </a:xfrm>
          <a:prstGeom prst="rect">
            <a:avLst/>
          </a:prstGeom>
        </p:spPr>
      </p:pic>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a:solidFill>
                <a:srgbClr val="FFFFFF"/>
              </a:solidFill>
            </a:endParaRPr>
          </a:p>
        </p:txBody>
      </p:sp>
      <p:pic>
        <p:nvPicPr>
          <p:cNvPr id="17" name="Picture 16" descr="WIPRO PPT Design.jpg"/>
          <p:cNvPicPr>
            <a:picLocks noChangeAspect="1"/>
          </p:cNvPicPr>
          <p:nvPr/>
        </p:nvPicPr>
        <p:blipFill>
          <a:blip r:embed="rId3"/>
          <a:stretch>
            <a:fillRect/>
          </a:stretch>
        </p:blipFill>
        <p:spPr>
          <a:xfrm>
            <a:off x="5127" y="3353289"/>
            <a:ext cx="9133758" cy="1628296"/>
          </a:xfrm>
          <a:prstGeom prst="rect">
            <a:avLst/>
          </a:prstGeom>
        </p:spPr>
      </p:pic>
      <p:sp>
        <p:nvSpPr>
          <p:cNvPr id="23" name="Text Placeholder 56"/>
          <p:cNvSpPr>
            <a:spLocks noGrp="1"/>
          </p:cNvSpPr>
          <p:nvPr>
            <p:ph type="body" sz="quarter" idx="20" hasCustomPrompt="1"/>
          </p:nvPr>
        </p:nvSpPr>
        <p:spPr>
          <a:xfrm>
            <a:off x="4700115" y="1941996"/>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24" name="Text Placeholder 56"/>
          <p:cNvSpPr>
            <a:spLocks noGrp="1"/>
          </p:cNvSpPr>
          <p:nvPr>
            <p:ph type="body" sz="quarter" idx="21" hasCustomPrompt="1"/>
          </p:nvPr>
        </p:nvSpPr>
        <p:spPr>
          <a:xfrm>
            <a:off x="4700115" y="2639550"/>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25" y="1325743"/>
            <a:ext cx="4203553" cy="415499"/>
          </a:xfrm>
        </p:spPr>
        <p:txBody>
          <a:bodyPr/>
          <a:lstStyle>
            <a:lvl1pPr>
              <a:defRPr>
                <a:solidFill>
                  <a:schemeClr val="accent2"/>
                </a:solidFill>
                <a:latin typeface="+mj-lt"/>
              </a:defRPr>
            </a:lvl1pPr>
          </a:lstStyle>
          <a:p>
            <a:r>
              <a:rPr lang="en-US" dirty="0"/>
              <a:t>Thank you</a:t>
            </a:r>
          </a:p>
        </p:txBody>
      </p:sp>
      <p:cxnSp>
        <p:nvCxnSpPr>
          <p:cNvPr id="11" name="Straight Connector 10"/>
          <p:cNvCxnSpPr/>
          <p:nvPr/>
        </p:nvCxnSpPr>
        <p:spPr>
          <a:xfrm rot="5400000">
            <a:off x="3308857" y="2085747"/>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11" y="2289469"/>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21555690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0" tIns="45711" rIns="91420" bIns="45711" rtlCol="0" anchor="ctr"/>
          <a:lstStyle/>
          <a:p>
            <a:pPr algn="ctr"/>
            <a:endParaRPr lang="en-IN" dirty="0">
              <a:solidFill>
                <a:srgbClr val="FFFFFF"/>
              </a:solidFill>
            </a:endParaRPr>
          </a:p>
        </p:txBody>
      </p:sp>
      <p:sp>
        <p:nvSpPr>
          <p:cNvPr id="23" name="Text Placeholder 11"/>
          <p:cNvSpPr>
            <a:spLocks noGrp="1"/>
          </p:cNvSpPr>
          <p:nvPr>
            <p:ph type="body" sz="quarter" idx="10" hasCustomPrompt="1"/>
          </p:nvPr>
        </p:nvSpPr>
        <p:spPr>
          <a:xfrm>
            <a:off x="914403" y="873238"/>
            <a:ext cx="4038376" cy="359568"/>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3" y="568951"/>
            <a:ext cx="4038376" cy="214829"/>
          </a:xfrm>
        </p:spPr>
        <p:txBody>
          <a:bodyPr>
            <a:no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9" y="1578262"/>
            <a:ext cx="4049262" cy="1197611"/>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12" name="Text Placeholder 11"/>
          <p:cNvSpPr>
            <a:spLocks noGrp="1"/>
          </p:cNvSpPr>
          <p:nvPr>
            <p:ph type="body" sz="quarter" idx="16" hasCustomPrompt="1"/>
          </p:nvPr>
        </p:nvSpPr>
        <p:spPr>
          <a:xfrm>
            <a:off x="903519" y="2898331"/>
            <a:ext cx="4049262" cy="1159328"/>
          </a:xfrm>
        </p:spPr>
        <p:txBody>
          <a:bodyPr>
            <a:normAutofit/>
          </a:bodyPr>
          <a:lstStyle>
            <a:lvl1pPr marL="231722" marR="0" indent="-231722" algn="r" defTabSz="457094"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22" marR="0" lvl="0" indent="-231722" algn="r" defTabSz="457094"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extLst>
      <p:ext uri="{BB962C8B-B14F-4D97-AF65-F5344CB8AC3E}">
        <p14:creationId xmlns:p14="http://schemas.microsoft.com/office/powerpoint/2010/main" val="265783255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DC_TitleOnly">
    <p:spTree>
      <p:nvGrpSpPr>
        <p:cNvPr id="1" name=""/>
        <p:cNvGrpSpPr/>
        <p:nvPr/>
      </p:nvGrpSpPr>
      <p:grpSpPr>
        <a:xfrm>
          <a:off x="0" y="0"/>
          <a:ext cx="0" cy="0"/>
          <a:chOff x="0" y="0"/>
          <a:chExt cx="0" cy="0"/>
        </a:xfrm>
      </p:grpSpPr>
      <p:sp>
        <p:nvSpPr>
          <p:cNvPr id="2" name="Footer Placeholder 4"/>
          <p:cNvSpPr txBox="1">
            <a:spLocks/>
          </p:cNvSpPr>
          <p:nvPr userDrawn="1"/>
        </p:nvSpPr>
        <p:spPr>
          <a:xfrm>
            <a:off x="2926080" y="5004916"/>
            <a:ext cx="329184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4D4E5C"/>
                </a:solidFill>
              </a:rPr>
              <a:t>© 2016  WIPRO LTD  |  WWW.WIPRO.COM  |  CONFIDENTIAL</a:t>
            </a:r>
          </a:p>
        </p:txBody>
      </p:sp>
      <p:sp>
        <p:nvSpPr>
          <p:cNvPr id="3" name="Footer Placeholder 4"/>
          <p:cNvSpPr txBox="1">
            <a:spLocks/>
          </p:cNvSpPr>
          <p:nvPr userDrawn="1"/>
        </p:nvSpPr>
        <p:spPr>
          <a:xfrm>
            <a:off x="10884" y="4985524"/>
            <a:ext cx="36000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rgbClr val="4D4E5C"/>
                </a:solidFill>
              </a:rPr>
              <a:pPr algn="l"/>
              <a:t>‹#›</a:t>
            </a:fld>
            <a:endParaRPr lang="en-US" sz="1000" dirty="0">
              <a:solidFill>
                <a:srgbClr val="4D4E5C"/>
              </a:solidFill>
            </a:endParaRPr>
          </a:p>
        </p:txBody>
      </p:sp>
    </p:spTree>
    <p:extLst>
      <p:ext uri="{BB962C8B-B14F-4D97-AF65-F5344CB8AC3E}">
        <p14:creationId xmlns:p14="http://schemas.microsoft.com/office/powerpoint/2010/main" val="234520750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DC_TitleWithIntro">
    <p:spTree>
      <p:nvGrpSpPr>
        <p:cNvPr id="1" name=""/>
        <p:cNvGrpSpPr/>
        <p:nvPr/>
      </p:nvGrpSpPr>
      <p:grpSpPr>
        <a:xfrm>
          <a:off x="0" y="0"/>
          <a:ext cx="0" cy="0"/>
          <a:chOff x="0" y="0"/>
          <a:chExt cx="0" cy="0"/>
        </a:xfrm>
      </p:grpSpPr>
      <p:sp>
        <p:nvSpPr>
          <p:cNvPr id="2" name="Title 1"/>
          <p:cNvSpPr>
            <a:spLocks noGrp="1"/>
          </p:cNvSpPr>
          <p:nvPr>
            <p:ph type="title"/>
          </p:nvPr>
        </p:nvSpPr>
        <p:spPr>
          <a:xfrm>
            <a:off x="457200" y="253158"/>
            <a:ext cx="8229600" cy="546943"/>
          </a:xfrm>
        </p:spPr>
        <p:txBody>
          <a:bodyPr>
            <a:noAutofit/>
          </a:bodyPr>
          <a:lstStyle>
            <a:lvl1pPr algn="l" defTabSz="685800" rtl="0" eaLnBrk="1" latinLnBrk="0" hangingPunct="1">
              <a:lnSpc>
                <a:spcPct val="100000"/>
              </a:lnSpc>
              <a:spcBef>
                <a:spcPct val="0"/>
              </a:spcBef>
              <a:buNone/>
              <a:defRPr lang="en-US" sz="2250" b="0" kern="1200" dirty="0">
                <a:solidFill>
                  <a:schemeClr val="bg2"/>
                </a:solidFill>
                <a:latin typeface="+mj-lt"/>
                <a:ea typeface="+mj-ea"/>
                <a:cs typeface="Cambria"/>
              </a:defRPr>
            </a:lvl1pPr>
          </a:lstStyle>
          <a:p>
            <a:r>
              <a:rPr lang="en-US" dirty="0"/>
              <a:t>Click to edit Master title style</a:t>
            </a:r>
          </a:p>
        </p:txBody>
      </p:sp>
      <p:sp>
        <p:nvSpPr>
          <p:cNvPr id="3" name="Content Placeholder 2"/>
          <p:cNvSpPr>
            <a:spLocks noGrp="1"/>
          </p:cNvSpPr>
          <p:nvPr>
            <p:ph idx="1"/>
          </p:nvPr>
        </p:nvSpPr>
        <p:spPr>
          <a:xfrm>
            <a:off x="457200" y="800101"/>
            <a:ext cx="8229600" cy="307181"/>
          </a:xfrm>
        </p:spPr>
        <p:txBody>
          <a:bodyPr>
            <a:noAutofit/>
          </a:bodyPr>
          <a:lstStyle>
            <a:lvl1pPr marL="0" indent="0" algn="l" defTabSz="685800" rtl="0" eaLnBrk="1" latinLnBrk="0" hangingPunct="1">
              <a:spcBef>
                <a:spcPct val="20000"/>
              </a:spcBef>
              <a:buFont typeface="Arial" pitchFamily="34" charset="0"/>
              <a:buNone/>
              <a:defRPr lang="en-US" sz="1200" b="0" kern="1200" dirty="0" smtClean="0">
                <a:solidFill>
                  <a:schemeClr val="accent1"/>
                </a:solidFill>
                <a:latin typeface="+mn-lt"/>
                <a:ea typeface="+mn-ea"/>
                <a:cs typeface="+mn-cs"/>
              </a:defRPr>
            </a:lvl1pPr>
            <a:lvl2pPr marL="171450" indent="-171450" algn="l" defTabSz="685800" rtl="0" eaLnBrk="1" latinLnBrk="0" hangingPunct="1">
              <a:spcBef>
                <a:spcPct val="20000"/>
              </a:spcBef>
              <a:buFont typeface="Arial" pitchFamily="34" charset="0"/>
              <a:buChar char="•"/>
              <a:defRPr lang="en-US" sz="1500" kern="1200" dirty="0" smtClean="0">
                <a:solidFill>
                  <a:schemeClr val="tx1"/>
                </a:solidFill>
                <a:latin typeface="+mn-lt"/>
                <a:ea typeface="+mn-ea"/>
                <a:cs typeface="+mn-cs"/>
              </a:defRPr>
            </a:lvl2pPr>
            <a:lvl3pPr marL="470297" indent="-257175">
              <a:defRPr lang="en-US" sz="1500" kern="1200" dirty="0" smtClean="0">
                <a:solidFill>
                  <a:schemeClr val="tx1"/>
                </a:solidFill>
                <a:latin typeface="+mn-lt"/>
                <a:ea typeface="+mn-ea"/>
                <a:cs typeface="+mn-cs"/>
              </a:defRPr>
            </a:lvl3pPr>
            <a:lvl4pPr marL="729854" indent="-257175">
              <a:defRPr/>
            </a:lvl4pPr>
          </a:lstStyle>
          <a:p>
            <a:pPr lvl="0"/>
            <a:r>
              <a:rPr lang="en-US" dirty="0"/>
              <a:t>Click to edit Master text styles</a:t>
            </a:r>
          </a:p>
        </p:txBody>
      </p:sp>
    </p:spTree>
    <p:extLst>
      <p:ext uri="{BB962C8B-B14F-4D97-AF65-F5344CB8AC3E}">
        <p14:creationId xmlns:p14="http://schemas.microsoft.com/office/powerpoint/2010/main" val="15155045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13_Content slide">
    <p:bg>
      <p:bgRef idx="1001">
        <a:schemeClr val="bg1"/>
      </p:bgRef>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5058077"/>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0" y="4572001"/>
            <a:ext cx="2133600" cy="357188"/>
          </a:xfrm>
          <a:prstGeom prst="rect">
            <a:avLst/>
          </a:prstGeom>
          <a:ln/>
        </p:spPr>
        <p:txBody>
          <a:bodyPr lIns="68580" tIns="34290" rIns="68580" bIns="34290"/>
          <a:lstStyle>
            <a:lvl1pPr>
              <a:defRPr/>
            </a:lvl1pPr>
          </a:lstStyle>
          <a:p>
            <a:pPr defTabSz="342892">
              <a:defRPr/>
            </a:pPr>
            <a:fld id="{5BE9E896-6E8E-4D33-8780-1830D320BF86}" type="datetime1">
              <a:rPr lang="en-US" smtClean="0">
                <a:solidFill>
                  <a:prstClr val="black"/>
                </a:solidFill>
              </a:rPr>
              <a:pPr defTabSz="342892">
                <a:defRPr/>
              </a:pPr>
              <a:t>6/20/2017</a:t>
            </a:fld>
            <a:endParaRPr lang="en-US" dirty="0">
              <a:solidFill>
                <a:prstClr val="black"/>
              </a:solidFill>
            </a:endParaRPr>
          </a:p>
        </p:txBody>
      </p:sp>
      <p:sp>
        <p:nvSpPr>
          <p:cNvPr id="4" name="Rectangle 6"/>
          <p:cNvSpPr>
            <a:spLocks noGrp="1" noChangeArrowheads="1"/>
          </p:cNvSpPr>
          <p:nvPr>
            <p:ph type="ftr" sz="quarter" idx="11"/>
          </p:nvPr>
        </p:nvSpPr>
        <p:spPr>
          <a:xfrm>
            <a:off x="0" y="4972050"/>
            <a:ext cx="8839200" cy="171450"/>
          </a:xfrm>
          <a:prstGeom prst="rect">
            <a:avLst/>
          </a:prstGeom>
          <a:ln/>
        </p:spPr>
        <p:txBody>
          <a:bodyPr lIns="68580" tIns="34290" rIns="68580" bIns="34290"/>
          <a:lstStyle>
            <a:lvl1pPr>
              <a:defRPr/>
            </a:lvl1pPr>
          </a:lstStyle>
          <a:p>
            <a:pPr defTabSz="342892">
              <a:defRPr/>
            </a:pPr>
            <a:r>
              <a:rPr lang="en-US" dirty="0">
                <a:solidFill>
                  <a:prstClr val="black"/>
                </a:solidFill>
              </a:rPr>
              <a:t>CONFIDENTIAL© Copyright 2017 Wipro Technologies</a:t>
            </a:r>
          </a:p>
        </p:txBody>
      </p:sp>
      <p:sp>
        <p:nvSpPr>
          <p:cNvPr id="5" name="Rectangle 7"/>
          <p:cNvSpPr>
            <a:spLocks noGrp="1" noChangeArrowheads="1"/>
          </p:cNvSpPr>
          <p:nvPr>
            <p:ph type="sldNum" sz="quarter" idx="12"/>
          </p:nvPr>
        </p:nvSpPr>
        <p:spPr>
          <a:xfrm>
            <a:off x="8839200" y="4997054"/>
            <a:ext cx="304800" cy="146447"/>
          </a:xfrm>
          <a:prstGeom prst="rect">
            <a:avLst/>
          </a:prstGeom>
          <a:ln/>
        </p:spPr>
        <p:txBody>
          <a:bodyPr lIns="68580" tIns="34290" rIns="68580" bIns="34290"/>
          <a:lstStyle>
            <a:lvl1pPr>
              <a:defRPr/>
            </a:lvl1pPr>
          </a:lstStyle>
          <a:p>
            <a:pPr defTabSz="342892">
              <a:defRPr/>
            </a:pPr>
            <a:fld id="{6B2C0D36-4CB6-48BD-A3BF-46BC7C74DED6}" type="slidenum">
              <a:rPr lang="en-US" smtClean="0">
                <a:solidFill>
                  <a:prstClr val="black"/>
                </a:solidFill>
              </a:rPr>
              <a:pPr defTabSz="342892">
                <a:defRPr/>
              </a:pPr>
              <a:t>‹#›</a:t>
            </a:fld>
            <a:endParaRPr lang="en-US" dirty="0">
              <a:solidFill>
                <a:prstClr val="black"/>
              </a:solidFill>
            </a:endParaRPr>
          </a:p>
        </p:txBody>
      </p:sp>
    </p:spTree>
    <p:extLst>
      <p:ext uri="{BB962C8B-B14F-4D97-AF65-F5344CB8AC3E}">
        <p14:creationId xmlns:p14="http://schemas.microsoft.com/office/powerpoint/2010/main" val="260933090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0339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17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2" y="73960"/>
            <a:ext cx="8229600" cy="431321"/>
          </a:xfrm>
          <a:prstGeom prst="rect">
            <a:avLst/>
          </a:prstGeom>
          <a:noFill/>
          <a:ln w="9525">
            <a:noFill/>
            <a:miter lim="800000"/>
            <a:headEnd/>
            <a:tailEnd/>
          </a:ln>
        </p:spPr>
        <p:txBody>
          <a:bodyPr vert="horz" wrap="square" lIns="76615" tIns="38312" rIns="76615" bIns="38312"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Tree>
    <p:extLst>
      <p:ext uri="{BB962C8B-B14F-4D97-AF65-F5344CB8AC3E}">
        <p14:creationId xmlns:p14="http://schemas.microsoft.com/office/powerpoint/2010/main" val="2976786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theme" Target="../theme/theme2.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8" Type="http://schemas.openxmlformats.org/officeDocument/2006/relationships/slideLayout" Target="../slideLayouts/slideLayout37.xml"/><Relationship Id="rId3"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758" r:id="rId6"/>
    <p:sldLayoutId id="2147483783" r:id="rId7"/>
    <p:sldLayoutId id="2147483784" r:id="rId8"/>
    <p:sldLayoutId id="2147483829" r:id="rId9"/>
    <p:sldLayoutId id="2147483855" r:id="rId10"/>
    <p:sldLayoutId id="2147483831" r:id="rId11"/>
    <p:sldLayoutId id="2147483832" r:id="rId12"/>
    <p:sldLayoutId id="2147483833" r:id="rId13"/>
    <p:sldLayoutId id="2147483834" r:id="rId14"/>
    <p:sldLayoutId id="2147483835" r:id="rId15"/>
    <p:sldLayoutId id="2147483836" r:id="rId16"/>
    <p:sldLayoutId id="2147483838" r:id="rId17"/>
    <p:sldLayoutId id="2147483842" r:id="rId18"/>
    <p:sldLayoutId id="2147483844" r:id="rId19"/>
    <p:sldLayoutId id="2147483846" r:id="rId20"/>
    <p:sldLayoutId id="2147483850" r:id="rId21"/>
    <p:sldLayoutId id="2147483848" r:id="rId22"/>
    <p:sldLayoutId id="2147483852" r:id="rId23"/>
    <p:sldLayoutId id="2147483799" r:id="rId24"/>
    <p:sldLayoutId id="2147483822" r:id="rId25"/>
    <p:sldLayoutId id="2147483824" r:id="rId26"/>
    <p:sldLayoutId id="2147483856" r:id="rId27"/>
    <p:sldLayoutId id="2147483857" r:id="rId28"/>
    <p:sldLayoutId id="2147483858" r:id="rId29"/>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norm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457200" y="858724"/>
            <a:ext cx="8229600" cy="3874770"/>
          </a:xfrm>
          <a:prstGeom prst="rect">
            <a:avLst/>
          </a:prstGeom>
        </p:spPr>
        <p:txBody>
          <a:bodyPr lIns="45711" tIns="45711" rIns="45711" bIns="45711"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txBox="1">
            <a:spLocks/>
          </p:cNvSpPr>
          <p:nvPr/>
        </p:nvSpPr>
        <p:spPr>
          <a:xfrm>
            <a:off x="2926080" y="5004916"/>
            <a:ext cx="329184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4D4E5C"/>
                </a:solidFill>
              </a:rPr>
              <a:t>© 2017  WIPRO LTD  |  WWW.WIPRO.COM  |  CONFIDENTIAL</a:t>
            </a:r>
          </a:p>
        </p:txBody>
      </p:sp>
      <p:sp>
        <p:nvSpPr>
          <p:cNvPr id="6" name="Footer Placeholder 4"/>
          <p:cNvSpPr txBox="1">
            <a:spLocks/>
          </p:cNvSpPr>
          <p:nvPr/>
        </p:nvSpPr>
        <p:spPr>
          <a:xfrm>
            <a:off x="10884" y="4985524"/>
            <a:ext cx="36000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rgbClr val="4D4E5C"/>
                </a:solidFill>
              </a:rPr>
              <a:pPr algn="l"/>
              <a:t>‹#›</a:t>
            </a:fld>
            <a:endParaRPr lang="en-US" sz="1000" dirty="0">
              <a:solidFill>
                <a:srgbClr val="4D4E5C"/>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grpSp>
    </p:spTree>
    <p:extLst>
      <p:ext uri="{BB962C8B-B14F-4D97-AF65-F5344CB8AC3E}">
        <p14:creationId xmlns:p14="http://schemas.microsoft.com/office/powerpoint/2010/main" val="51886462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3" r:id="rId24"/>
    <p:sldLayoutId id="2147483884" r:id="rId25"/>
    <p:sldLayoutId id="2147483885" r:id="rId26"/>
    <p:sldLayoutId id="2147483886" r:id="rId27"/>
    <p:sldLayoutId id="2147483887" r:id="rId28"/>
    <p:sldLayoutId id="2147483888" r:id="rId29"/>
    <p:sldLayoutId id="2147483889" r:id="rId30"/>
    <p:sldLayoutId id="2147483890" r:id="rId31"/>
    <p:sldLayoutId id="2147483891" r:id="rId32"/>
    <p:sldLayoutId id="2147483892" r:id="rId33"/>
    <p:sldLayoutId id="2147483893" r:id="rId34"/>
    <p:sldLayoutId id="2147483894" r:id="rId35"/>
    <p:sldLayoutId id="2147483895" r:id="rId36"/>
    <p:sldLayoutId id="2147483896" r:id="rId37"/>
  </p:sldLayoutIdLst>
  <p:txStyles>
    <p:titleStyle>
      <a:lvl1pPr algn="l" defTabSz="457094" rtl="0" eaLnBrk="1" latinLnBrk="0" hangingPunct="1">
        <a:spcBef>
          <a:spcPct val="0"/>
        </a:spcBef>
        <a:buNone/>
        <a:defRPr lang="en-US" sz="3000" b="1" kern="1200" dirty="0">
          <a:solidFill>
            <a:schemeClr val="accent2"/>
          </a:solidFill>
          <a:latin typeface="+mj-lt"/>
          <a:ea typeface="+mn-ea"/>
          <a:cs typeface="Arial"/>
        </a:defRPr>
      </a:lvl1pPr>
    </p:titleStyle>
    <p:bodyStyle>
      <a:lvl1pPr marL="231722" indent="-231722" algn="l" defTabSz="457094"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781" indent="-285685" algn="l" defTabSz="457094"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2737" indent="-228546" algn="l" defTabSz="457094"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99830" indent="-228546" algn="l" defTabSz="457094"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6927" indent="-228546" algn="l" defTabSz="457094" rtl="0" eaLnBrk="1" latinLnBrk="0" hangingPunct="1">
        <a:spcBef>
          <a:spcPts val="600"/>
        </a:spcBef>
        <a:buClr>
          <a:srgbClr val="00B0F0"/>
        </a:buClr>
        <a:buFont typeface="Wingdings" pitchFamily="2" charset="2"/>
        <a:buChar char="§"/>
        <a:defRPr kumimoji="0" lang="en-US" sz="1000" b="0" i="0" u="none" strike="noStrike" kern="1200" cap="none" spc="0" normalizeH="0" baseline="0" noProof="0" dirty="0">
          <a:ln>
            <a:noFill/>
          </a:ln>
          <a:solidFill>
            <a:schemeClr val="accent2"/>
          </a:solidFill>
          <a:effectLst/>
          <a:uLnTx/>
          <a:uFillTx/>
          <a:latin typeface="+mn-lt"/>
          <a:ea typeface="+mn-ea"/>
          <a:cs typeface="+mn-cs"/>
        </a:defRPr>
      </a:lvl5pPr>
      <a:lvl6pPr marL="2514018" indent="-228546" algn="l" defTabSz="457094" rtl="0" eaLnBrk="1" latinLnBrk="0" hangingPunct="1">
        <a:spcBef>
          <a:spcPct val="20000"/>
        </a:spcBef>
        <a:buFont typeface="Arial"/>
        <a:buChar char="•"/>
        <a:defRPr sz="2000" kern="1200">
          <a:solidFill>
            <a:schemeClr val="tx1"/>
          </a:solidFill>
          <a:latin typeface="+mn-lt"/>
          <a:ea typeface="+mn-ea"/>
          <a:cs typeface="+mn-cs"/>
        </a:defRPr>
      </a:lvl6pPr>
      <a:lvl7pPr marL="2971115" indent="-228546" algn="l" defTabSz="457094" rtl="0" eaLnBrk="1" latinLnBrk="0" hangingPunct="1">
        <a:spcBef>
          <a:spcPct val="20000"/>
        </a:spcBef>
        <a:buFont typeface="Arial"/>
        <a:buChar char="•"/>
        <a:defRPr sz="2000" kern="1200">
          <a:solidFill>
            <a:schemeClr val="tx1"/>
          </a:solidFill>
          <a:latin typeface="+mn-lt"/>
          <a:ea typeface="+mn-ea"/>
          <a:cs typeface="+mn-cs"/>
        </a:defRPr>
      </a:lvl7pPr>
      <a:lvl8pPr marL="3428210" indent="-228546" algn="l" defTabSz="457094" rtl="0" eaLnBrk="1" latinLnBrk="0" hangingPunct="1">
        <a:spcBef>
          <a:spcPct val="20000"/>
        </a:spcBef>
        <a:buFont typeface="Arial"/>
        <a:buChar char="•"/>
        <a:defRPr sz="2000" kern="1200">
          <a:solidFill>
            <a:schemeClr val="tx1"/>
          </a:solidFill>
          <a:latin typeface="+mn-lt"/>
          <a:ea typeface="+mn-ea"/>
          <a:cs typeface="+mn-cs"/>
        </a:defRPr>
      </a:lvl8pPr>
      <a:lvl9pPr marL="3885303" indent="-228546" algn="l" defTabSz="45709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4" rtl="0" eaLnBrk="1" latinLnBrk="0" hangingPunct="1">
        <a:defRPr sz="1800" kern="1200">
          <a:solidFill>
            <a:schemeClr val="tx1"/>
          </a:solidFill>
          <a:latin typeface="+mn-lt"/>
          <a:ea typeface="+mn-ea"/>
          <a:cs typeface="+mn-cs"/>
        </a:defRPr>
      </a:lvl1pPr>
      <a:lvl2pPr marL="457094" algn="l" defTabSz="457094" rtl="0" eaLnBrk="1" latinLnBrk="0" hangingPunct="1">
        <a:defRPr sz="1800" kern="1200">
          <a:solidFill>
            <a:schemeClr val="tx1"/>
          </a:solidFill>
          <a:latin typeface="+mn-lt"/>
          <a:ea typeface="+mn-ea"/>
          <a:cs typeface="+mn-cs"/>
        </a:defRPr>
      </a:lvl2pPr>
      <a:lvl3pPr marL="914190" algn="l" defTabSz="457094" rtl="0" eaLnBrk="1" latinLnBrk="0" hangingPunct="1">
        <a:defRPr sz="1800" kern="1200">
          <a:solidFill>
            <a:schemeClr val="tx1"/>
          </a:solidFill>
          <a:latin typeface="+mn-lt"/>
          <a:ea typeface="+mn-ea"/>
          <a:cs typeface="+mn-cs"/>
        </a:defRPr>
      </a:lvl3pPr>
      <a:lvl4pPr marL="1371285" algn="l" defTabSz="457094" rtl="0" eaLnBrk="1" latinLnBrk="0" hangingPunct="1">
        <a:defRPr sz="1800" kern="1200">
          <a:solidFill>
            <a:schemeClr val="tx1"/>
          </a:solidFill>
          <a:latin typeface="+mn-lt"/>
          <a:ea typeface="+mn-ea"/>
          <a:cs typeface="+mn-cs"/>
        </a:defRPr>
      </a:lvl4pPr>
      <a:lvl5pPr marL="1828379" algn="l" defTabSz="457094" rtl="0" eaLnBrk="1" latinLnBrk="0" hangingPunct="1">
        <a:defRPr sz="1800" kern="1200">
          <a:solidFill>
            <a:schemeClr val="tx1"/>
          </a:solidFill>
          <a:latin typeface="+mn-lt"/>
          <a:ea typeface="+mn-ea"/>
          <a:cs typeface="+mn-cs"/>
        </a:defRPr>
      </a:lvl5pPr>
      <a:lvl6pPr marL="2285473" algn="l" defTabSz="457094" rtl="0" eaLnBrk="1" latinLnBrk="0" hangingPunct="1">
        <a:defRPr sz="1800" kern="1200">
          <a:solidFill>
            <a:schemeClr val="tx1"/>
          </a:solidFill>
          <a:latin typeface="+mn-lt"/>
          <a:ea typeface="+mn-ea"/>
          <a:cs typeface="+mn-cs"/>
        </a:defRPr>
      </a:lvl6pPr>
      <a:lvl7pPr marL="2742566" algn="l" defTabSz="457094" rtl="0" eaLnBrk="1" latinLnBrk="0" hangingPunct="1">
        <a:defRPr sz="1800" kern="1200">
          <a:solidFill>
            <a:schemeClr val="tx1"/>
          </a:solidFill>
          <a:latin typeface="+mn-lt"/>
          <a:ea typeface="+mn-ea"/>
          <a:cs typeface="+mn-cs"/>
        </a:defRPr>
      </a:lvl7pPr>
      <a:lvl8pPr marL="3199661" algn="l" defTabSz="457094" rtl="0" eaLnBrk="1" latinLnBrk="0" hangingPunct="1">
        <a:defRPr sz="1800" kern="1200">
          <a:solidFill>
            <a:schemeClr val="tx1"/>
          </a:solidFill>
          <a:latin typeface="+mn-lt"/>
          <a:ea typeface="+mn-ea"/>
          <a:cs typeface="+mn-cs"/>
        </a:defRPr>
      </a:lvl8pPr>
      <a:lvl9pPr marL="3656755" algn="l" defTabSz="45709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20" tIns="45711" rIns="91420" bIns="45711" numCol="1" rtlCol="0" anchor="ctr" anchorCtr="0" compatLnSpc="1">
            <a:prstTxWarp prst="textNoShape">
              <a:avLst/>
            </a:prstTxWarp>
            <a:norm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457200" y="858724"/>
            <a:ext cx="8229600" cy="3874770"/>
          </a:xfrm>
          <a:prstGeom prst="rect">
            <a:avLst/>
          </a:prstGeom>
        </p:spPr>
        <p:txBody>
          <a:bodyPr lIns="45711" tIns="45711" rIns="45711" bIns="45711"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txBox="1">
            <a:spLocks/>
          </p:cNvSpPr>
          <p:nvPr/>
        </p:nvSpPr>
        <p:spPr>
          <a:xfrm>
            <a:off x="2926080" y="5004916"/>
            <a:ext cx="329184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4D4E5C"/>
                </a:solidFill>
              </a:rPr>
              <a:t>© 2017  WIPRO LTD  |  WWW.WIPRO.COM  |  CONFIDENTIAL</a:t>
            </a:r>
          </a:p>
        </p:txBody>
      </p:sp>
      <p:sp>
        <p:nvSpPr>
          <p:cNvPr id="6" name="Footer Placeholder 4"/>
          <p:cNvSpPr txBox="1">
            <a:spLocks/>
          </p:cNvSpPr>
          <p:nvPr/>
        </p:nvSpPr>
        <p:spPr>
          <a:xfrm>
            <a:off x="10884" y="4985524"/>
            <a:ext cx="360000" cy="111722"/>
          </a:xfrm>
          <a:prstGeom prst="rect">
            <a:avLst/>
          </a:prstGeom>
          <a:noFill/>
        </p:spPr>
        <p:txBody>
          <a:bodyPr vert="horz" lIns="91420" tIns="45711" rIns="91420" bIns="45711"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rgbClr val="4D4E5C"/>
                </a:solidFill>
              </a:rPr>
              <a:pPr algn="l"/>
              <a:t>‹#›</a:t>
            </a:fld>
            <a:endParaRPr lang="en-US" sz="1000" dirty="0">
              <a:solidFill>
                <a:srgbClr val="4D4E5C"/>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rgbClr val="CBD42D">
                    <a:lumMod val="50000"/>
                  </a:srgbClr>
                </a:solidFill>
              </a:endParaRPr>
            </a:p>
          </p:txBody>
        </p:sp>
      </p:grpSp>
    </p:spTree>
    <p:extLst>
      <p:ext uri="{BB962C8B-B14F-4D97-AF65-F5344CB8AC3E}">
        <p14:creationId xmlns:p14="http://schemas.microsoft.com/office/powerpoint/2010/main" val="81205347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Lst>
  <p:txStyles>
    <p:titleStyle>
      <a:lvl1pPr algn="l" defTabSz="457094" rtl="0" eaLnBrk="1" latinLnBrk="0" hangingPunct="1">
        <a:spcBef>
          <a:spcPct val="0"/>
        </a:spcBef>
        <a:buNone/>
        <a:defRPr lang="en-US" sz="3000" b="1" kern="1200" dirty="0">
          <a:solidFill>
            <a:schemeClr val="accent2"/>
          </a:solidFill>
          <a:latin typeface="+mj-lt"/>
          <a:ea typeface="+mn-ea"/>
          <a:cs typeface="Arial"/>
        </a:defRPr>
      </a:lvl1pPr>
    </p:titleStyle>
    <p:bodyStyle>
      <a:lvl1pPr marL="231722" indent="-231722" algn="l" defTabSz="457094"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781" indent="-285685" algn="l" defTabSz="457094"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2737" indent="-228546" algn="l" defTabSz="457094"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99830" indent="-228546" algn="l" defTabSz="457094"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6927" indent="-228546" algn="l" defTabSz="457094" rtl="0" eaLnBrk="1" latinLnBrk="0" hangingPunct="1">
        <a:spcBef>
          <a:spcPts val="600"/>
        </a:spcBef>
        <a:buClr>
          <a:srgbClr val="00B0F0"/>
        </a:buClr>
        <a:buFont typeface="Wingdings" pitchFamily="2" charset="2"/>
        <a:buChar char="§"/>
        <a:defRPr kumimoji="0" lang="en-US" sz="1000" b="0" i="0" u="none" strike="noStrike" kern="1200" cap="none" spc="0" normalizeH="0" baseline="0" noProof="0" dirty="0">
          <a:ln>
            <a:noFill/>
          </a:ln>
          <a:solidFill>
            <a:schemeClr val="accent2"/>
          </a:solidFill>
          <a:effectLst/>
          <a:uLnTx/>
          <a:uFillTx/>
          <a:latin typeface="+mn-lt"/>
          <a:ea typeface="+mn-ea"/>
          <a:cs typeface="+mn-cs"/>
        </a:defRPr>
      </a:lvl5pPr>
      <a:lvl6pPr marL="2514018" indent="-228546" algn="l" defTabSz="457094" rtl="0" eaLnBrk="1" latinLnBrk="0" hangingPunct="1">
        <a:spcBef>
          <a:spcPct val="20000"/>
        </a:spcBef>
        <a:buFont typeface="Arial"/>
        <a:buChar char="•"/>
        <a:defRPr sz="2000" kern="1200">
          <a:solidFill>
            <a:schemeClr val="tx1"/>
          </a:solidFill>
          <a:latin typeface="+mn-lt"/>
          <a:ea typeface="+mn-ea"/>
          <a:cs typeface="+mn-cs"/>
        </a:defRPr>
      </a:lvl6pPr>
      <a:lvl7pPr marL="2971115" indent="-228546" algn="l" defTabSz="457094" rtl="0" eaLnBrk="1" latinLnBrk="0" hangingPunct="1">
        <a:spcBef>
          <a:spcPct val="20000"/>
        </a:spcBef>
        <a:buFont typeface="Arial"/>
        <a:buChar char="•"/>
        <a:defRPr sz="2000" kern="1200">
          <a:solidFill>
            <a:schemeClr val="tx1"/>
          </a:solidFill>
          <a:latin typeface="+mn-lt"/>
          <a:ea typeface="+mn-ea"/>
          <a:cs typeface="+mn-cs"/>
        </a:defRPr>
      </a:lvl7pPr>
      <a:lvl8pPr marL="3428210" indent="-228546" algn="l" defTabSz="457094" rtl="0" eaLnBrk="1" latinLnBrk="0" hangingPunct="1">
        <a:spcBef>
          <a:spcPct val="20000"/>
        </a:spcBef>
        <a:buFont typeface="Arial"/>
        <a:buChar char="•"/>
        <a:defRPr sz="2000" kern="1200">
          <a:solidFill>
            <a:schemeClr val="tx1"/>
          </a:solidFill>
          <a:latin typeface="+mn-lt"/>
          <a:ea typeface="+mn-ea"/>
          <a:cs typeface="+mn-cs"/>
        </a:defRPr>
      </a:lvl8pPr>
      <a:lvl9pPr marL="3885303" indent="-228546" algn="l" defTabSz="45709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4" rtl="0" eaLnBrk="1" latinLnBrk="0" hangingPunct="1">
        <a:defRPr sz="1800" kern="1200">
          <a:solidFill>
            <a:schemeClr val="tx1"/>
          </a:solidFill>
          <a:latin typeface="+mn-lt"/>
          <a:ea typeface="+mn-ea"/>
          <a:cs typeface="+mn-cs"/>
        </a:defRPr>
      </a:lvl1pPr>
      <a:lvl2pPr marL="457094" algn="l" defTabSz="457094" rtl="0" eaLnBrk="1" latinLnBrk="0" hangingPunct="1">
        <a:defRPr sz="1800" kern="1200">
          <a:solidFill>
            <a:schemeClr val="tx1"/>
          </a:solidFill>
          <a:latin typeface="+mn-lt"/>
          <a:ea typeface="+mn-ea"/>
          <a:cs typeface="+mn-cs"/>
        </a:defRPr>
      </a:lvl2pPr>
      <a:lvl3pPr marL="914190" algn="l" defTabSz="457094" rtl="0" eaLnBrk="1" latinLnBrk="0" hangingPunct="1">
        <a:defRPr sz="1800" kern="1200">
          <a:solidFill>
            <a:schemeClr val="tx1"/>
          </a:solidFill>
          <a:latin typeface="+mn-lt"/>
          <a:ea typeface="+mn-ea"/>
          <a:cs typeface="+mn-cs"/>
        </a:defRPr>
      </a:lvl3pPr>
      <a:lvl4pPr marL="1371285" algn="l" defTabSz="457094" rtl="0" eaLnBrk="1" latinLnBrk="0" hangingPunct="1">
        <a:defRPr sz="1800" kern="1200">
          <a:solidFill>
            <a:schemeClr val="tx1"/>
          </a:solidFill>
          <a:latin typeface="+mn-lt"/>
          <a:ea typeface="+mn-ea"/>
          <a:cs typeface="+mn-cs"/>
        </a:defRPr>
      </a:lvl4pPr>
      <a:lvl5pPr marL="1828379" algn="l" defTabSz="457094" rtl="0" eaLnBrk="1" latinLnBrk="0" hangingPunct="1">
        <a:defRPr sz="1800" kern="1200">
          <a:solidFill>
            <a:schemeClr val="tx1"/>
          </a:solidFill>
          <a:latin typeface="+mn-lt"/>
          <a:ea typeface="+mn-ea"/>
          <a:cs typeface="+mn-cs"/>
        </a:defRPr>
      </a:lvl5pPr>
      <a:lvl6pPr marL="2285473" algn="l" defTabSz="457094" rtl="0" eaLnBrk="1" latinLnBrk="0" hangingPunct="1">
        <a:defRPr sz="1800" kern="1200">
          <a:solidFill>
            <a:schemeClr val="tx1"/>
          </a:solidFill>
          <a:latin typeface="+mn-lt"/>
          <a:ea typeface="+mn-ea"/>
          <a:cs typeface="+mn-cs"/>
        </a:defRPr>
      </a:lvl6pPr>
      <a:lvl7pPr marL="2742566" algn="l" defTabSz="457094" rtl="0" eaLnBrk="1" latinLnBrk="0" hangingPunct="1">
        <a:defRPr sz="1800" kern="1200">
          <a:solidFill>
            <a:schemeClr val="tx1"/>
          </a:solidFill>
          <a:latin typeface="+mn-lt"/>
          <a:ea typeface="+mn-ea"/>
          <a:cs typeface="+mn-cs"/>
        </a:defRPr>
      </a:lvl7pPr>
      <a:lvl8pPr marL="3199661" algn="l" defTabSz="457094" rtl="0" eaLnBrk="1" latinLnBrk="0" hangingPunct="1">
        <a:defRPr sz="1800" kern="1200">
          <a:solidFill>
            <a:schemeClr val="tx1"/>
          </a:solidFill>
          <a:latin typeface="+mn-lt"/>
          <a:ea typeface="+mn-ea"/>
          <a:cs typeface="+mn-cs"/>
        </a:defRPr>
      </a:lvl8pPr>
      <a:lvl9pPr marL="3656755" algn="l" defTabSz="4570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9.xml"/><Relationship Id="rId1" Type="http://schemas.openxmlformats.org/officeDocument/2006/relationships/slideLayout" Target="../slideLayouts/slideLayout9.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4.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2.emf"/><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52.png"/><Relationship Id="rId1" Type="http://schemas.openxmlformats.org/officeDocument/2006/relationships/slideLayout" Target="../slideLayouts/slideLayout27.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52.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9.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52.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jpe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6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e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7971" y="1310123"/>
            <a:ext cx="5236029" cy="1165860"/>
          </a:xfrm>
        </p:spPr>
        <p:txBody>
          <a:bodyPr/>
          <a:lstStyle/>
          <a:p>
            <a:r>
              <a:rPr lang="en-US" dirty="0" smtClean="0"/>
              <a:t>CAIP Automation Project : Production Requirements </a:t>
            </a:r>
            <a:endParaRPr lang="en-US" dirty="0"/>
          </a:p>
        </p:txBody>
      </p:sp>
      <p:sp>
        <p:nvSpPr>
          <p:cNvPr id="3" name="Subtitle 2"/>
          <p:cNvSpPr>
            <a:spLocks noGrp="1"/>
          </p:cNvSpPr>
          <p:nvPr>
            <p:ph type="subTitle" idx="1"/>
          </p:nvPr>
        </p:nvSpPr>
        <p:spPr/>
        <p:txBody>
          <a:bodyPr/>
          <a:lstStyle/>
          <a:p>
            <a:r>
              <a:rPr lang="en-US" sz="1600" dirty="0" smtClean="0"/>
              <a:t>Nagamallika Lingamaneni</a:t>
            </a:r>
            <a:endParaRPr lang="en-US" sz="1600" dirty="0"/>
          </a:p>
        </p:txBody>
      </p:sp>
      <p:sp>
        <p:nvSpPr>
          <p:cNvPr id="5" name="Text Placeholder 4"/>
          <p:cNvSpPr>
            <a:spLocks noGrp="1"/>
          </p:cNvSpPr>
          <p:nvPr>
            <p:ph type="body" sz="quarter" idx="11"/>
          </p:nvPr>
        </p:nvSpPr>
        <p:spPr>
          <a:xfrm>
            <a:off x="4381499" y="3117273"/>
            <a:ext cx="3190875" cy="209214"/>
          </a:xfrm>
        </p:spPr>
        <p:txBody>
          <a:bodyPr/>
          <a:lstStyle/>
          <a:p>
            <a:r>
              <a:rPr lang="en-US" dirty="0" smtClean="0"/>
              <a:t>Updated on </a:t>
            </a:r>
            <a:r>
              <a:rPr lang="en-US" dirty="0" smtClean="0"/>
              <a:t>20</a:t>
            </a:r>
            <a:r>
              <a:rPr lang="en-US" baseline="30000" dirty="0" smtClean="0"/>
              <a:t>th</a:t>
            </a:r>
            <a:r>
              <a:rPr lang="en-US" dirty="0" smtClean="0"/>
              <a:t> June, 2017</a:t>
            </a:r>
            <a:endParaRPr lang="en-US" dirty="0" smtClean="0"/>
          </a:p>
        </p:txBody>
      </p:sp>
    </p:spTree>
    <p:extLst>
      <p:ext uri="{BB962C8B-B14F-4D97-AF65-F5344CB8AC3E}">
        <p14:creationId xmlns:p14="http://schemas.microsoft.com/office/powerpoint/2010/main" val="192471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8807"/>
            <a:ext cx="3439391" cy="614029"/>
          </a:xfrm>
        </p:spPr>
        <p:txBody>
          <a:bodyPr/>
          <a:lstStyle/>
          <a:p>
            <a:r>
              <a:rPr lang="en-US" dirty="0" smtClean="0"/>
              <a:t>Automation Process</a:t>
            </a:r>
            <a:endParaRPr lang="en-US" dirty="0"/>
          </a:p>
        </p:txBody>
      </p:sp>
      <p:pic>
        <p:nvPicPr>
          <p:cNvPr id="6" name="Picture 5"/>
          <p:cNvPicPr>
            <a:picLocks noChangeAspect="1"/>
          </p:cNvPicPr>
          <p:nvPr/>
        </p:nvPicPr>
        <p:blipFill>
          <a:blip r:embed="rId2"/>
          <a:stretch>
            <a:fillRect/>
          </a:stretch>
        </p:blipFill>
        <p:spPr>
          <a:xfrm>
            <a:off x="1080654" y="736789"/>
            <a:ext cx="6463146" cy="4271629"/>
          </a:xfrm>
          <a:prstGeom prst="rect">
            <a:avLst/>
          </a:prstGeom>
        </p:spPr>
      </p:pic>
    </p:spTree>
    <p:extLst>
      <p:ext uri="{BB962C8B-B14F-4D97-AF65-F5344CB8AC3E}">
        <p14:creationId xmlns:p14="http://schemas.microsoft.com/office/powerpoint/2010/main" val="286129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8"/>
            <a:ext cx="3179618" cy="593248"/>
          </a:xfrm>
        </p:spPr>
        <p:txBody>
          <a:bodyPr/>
          <a:lstStyle/>
          <a:p>
            <a:r>
              <a:rPr lang="en-US" dirty="0" smtClean="0"/>
              <a:t>Integration </a:t>
            </a:r>
            <a:endParaRPr lang="en-US" dirty="0"/>
          </a:p>
        </p:txBody>
      </p:sp>
      <p:pic>
        <p:nvPicPr>
          <p:cNvPr id="20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437" y="258808"/>
            <a:ext cx="5870863" cy="459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089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7303" y="322119"/>
            <a:ext cx="6198507" cy="4731098"/>
          </a:xfrm>
          <a:prstGeom prst="rect">
            <a:avLst/>
          </a:prstGeom>
        </p:spPr>
      </p:pic>
      <p:sp>
        <p:nvSpPr>
          <p:cNvPr id="2" name="Rectangle 1"/>
          <p:cNvSpPr/>
          <p:nvPr/>
        </p:nvSpPr>
        <p:spPr>
          <a:xfrm>
            <a:off x="0" y="80302"/>
            <a:ext cx="2642070" cy="523220"/>
          </a:xfrm>
          <a:prstGeom prst="rect">
            <a:avLst/>
          </a:prstGeom>
        </p:spPr>
        <p:txBody>
          <a:bodyPr wrap="none">
            <a:spAutoFit/>
          </a:bodyPr>
          <a:lstStyle/>
          <a:p>
            <a:r>
              <a:rPr lang="en-US" sz="2800" b="1" u="sng" dirty="0" smtClean="0">
                <a:solidFill>
                  <a:srgbClr val="015289"/>
                </a:solidFill>
                <a:latin typeface="+mj-lt"/>
              </a:rPr>
              <a:t>Orchestration</a:t>
            </a:r>
            <a:r>
              <a:rPr lang="en-US" sz="2800" dirty="0" smtClean="0"/>
              <a:t> </a:t>
            </a:r>
            <a:endParaRPr lang="en-US" sz="2800" dirty="0"/>
          </a:p>
        </p:txBody>
      </p:sp>
    </p:spTree>
    <p:extLst>
      <p:ext uri="{BB962C8B-B14F-4D97-AF65-F5344CB8AC3E}">
        <p14:creationId xmlns:p14="http://schemas.microsoft.com/office/powerpoint/2010/main" val="2889658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0673" cy="613064"/>
          </a:xfrm>
        </p:spPr>
        <p:txBody>
          <a:bodyPr/>
          <a:lstStyle/>
          <a:p>
            <a:r>
              <a:rPr lang="en-US" dirty="0" smtClean="0"/>
              <a:t>Component Interaction – Email Sender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025" y="690232"/>
            <a:ext cx="4745148" cy="4453268"/>
          </a:xfrm>
        </p:spPr>
      </p:pic>
    </p:spTree>
    <p:extLst>
      <p:ext uri="{BB962C8B-B14F-4D97-AF65-F5344CB8AC3E}">
        <p14:creationId xmlns:p14="http://schemas.microsoft.com/office/powerpoint/2010/main" val="3671054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89373" cy="613064"/>
          </a:xfrm>
        </p:spPr>
        <p:txBody>
          <a:bodyPr/>
          <a:lstStyle/>
          <a:p>
            <a:r>
              <a:rPr lang="en-US" dirty="0" smtClean="0"/>
              <a:t>Component Interaction – Email Reply Processor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846" y="707990"/>
            <a:ext cx="4817266" cy="4150627"/>
          </a:xfrm>
        </p:spPr>
      </p:pic>
    </p:spTree>
    <p:extLst>
      <p:ext uri="{BB962C8B-B14F-4D97-AF65-F5344CB8AC3E}">
        <p14:creationId xmlns:p14="http://schemas.microsoft.com/office/powerpoint/2010/main" val="290787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0673" cy="613064"/>
          </a:xfrm>
        </p:spPr>
        <p:txBody>
          <a:bodyPr/>
          <a:lstStyle/>
          <a:p>
            <a:r>
              <a:rPr lang="en-US" dirty="0" smtClean="0"/>
              <a:t>Component Interaction – MIMICTRON BOTs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8" y="613064"/>
            <a:ext cx="6214506" cy="4426527"/>
          </a:xfrm>
          <a:prstGeom prst="rect">
            <a:avLst/>
          </a:prstGeom>
        </p:spPr>
      </p:pic>
    </p:spTree>
    <p:extLst>
      <p:ext uri="{BB962C8B-B14F-4D97-AF65-F5344CB8AC3E}">
        <p14:creationId xmlns:p14="http://schemas.microsoft.com/office/powerpoint/2010/main" val="4123658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4064" cy="613064"/>
          </a:xfrm>
        </p:spPr>
        <p:txBody>
          <a:bodyPr/>
          <a:lstStyle/>
          <a:p>
            <a:r>
              <a:rPr lang="en-US" dirty="0" smtClean="0"/>
              <a:t>Component Interaction – MIMICTRON BOTs (Contd.)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490" y="613064"/>
            <a:ext cx="6364174" cy="4257950"/>
          </a:xfrm>
          <a:prstGeom prst="rect">
            <a:avLst/>
          </a:prstGeom>
        </p:spPr>
      </p:pic>
    </p:spTree>
    <p:extLst>
      <p:ext uri="{BB962C8B-B14F-4D97-AF65-F5344CB8AC3E}">
        <p14:creationId xmlns:p14="http://schemas.microsoft.com/office/powerpoint/2010/main" val="3413704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62" y="914400"/>
            <a:ext cx="6946900" cy="1219200"/>
          </a:xfrm>
        </p:spPr>
        <p:txBody>
          <a:bodyPr/>
          <a:lstStyle/>
          <a:p>
            <a:r>
              <a:rPr lang="en-US" dirty="0" smtClean="0"/>
              <a:t>IT Systems Requirements</a:t>
            </a:r>
            <a:br>
              <a:rPr lang="en-US" dirty="0" smtClean="0"/>
            </a:br>
            <a:r>
              <a:rPr lang="en-US" dirty="0" smtClean="0"/>
              <a:t>for Pre and Post dividend processes</a:t>
            </a:r>
            <a:endParaRPr lang="en-US" dirty="0"/>
          </a:p>
        </p:txBody>
      </p:sp>
    </p:spTree>
    <p:extLst>
      <p:ext uri="{BB962C8B-B14F-4D97-AF65-F5344CB8AC3E}">
        <p14:creationId xmlns:p14="http://schemas.microsoft.com/office/powerpoint/2010/main" val="3510867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Physical Architecture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053" y="161199"/>
            <a:ext cx="5471774" cy="4535492"/>
          </a:xfrm>
          <a:prstGeom prst="rect">
            <a:avLst/>
          </a:prstGeom>
        </p:spPr>
      </p:pic>
    </p:spTree>
    <p:extLst>
      <p:ext uri="{BB962C8B-B14F-4D97-AF65-F5344CB8AC3E}">
        <p14:creationId xmlns:p14="http://schemas.microsoft.com/office/powerpoint/2010/main" val="1257619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7"/>
            <a:ext cx="5112774" cy="909593"/>
          </a:xfrm>
        </p:spPr>
        <p:txBody>
          <a:bodyPr/>
          <a:lstStyle/>
          <a:p>
            <a:r>
              <a:rPr lang="en-US" dirty="0" smtClean="0"/>
              <a:t>Required Hardware </a:t>
            </a:r>
            <a:endParaRPr lang="en-US" dirty="0"/>
          </a:p>
        </p:txBody>
      </p:sp>
      <p:sp>
        <p:nvSpPr>
          <p:cNvPr id="3" name="Rectangle 2"/>
          <p:cNvSpPr/>
          <p:nvPr/>
        </p:nvSpPr>
        <p:spPr>
          <a:xfrm>
            <a:off x="255382" y="629439"/>
            <a:ext cx="7820279" cy="4185761"/>
          </a:xfrm>
          <a:prstGeom prst="rect">
            <a:avLst/>
          </a:prstGeom>
        </p:spPr>
        <p:txBody>
          <a:bodyPr wrap="square">
            <a:spAutoFit/>
          </a:bodyPr>
          <a:lstStyle/>
          <a:p>
            <a:pPr marL="342900" indent="-342900">
              <a:buFont typeface="Arial" panose="020B0604020202020204" pitchFamily="34" charset="0"/>
              <a:buChar char="•"/>
            </a:pPr>
            <a:r>
              <a:rPr lang="en-US" sz="2000" dirty="0" smtClean="0"/>
              <a:t>Windows Servers (4 </a:t>
            </a:r>
            <a:r>
              <a:rPr lang="en-US" sz="2000" dirty="0" err="1" smtClean="0"/>
              <a:t>no.s</a:t>
            </a:r>
            <a:r>
              <a:rPr lang="en-US" sz="2000" dirty="0" smtClean="0"/>
              <a:t>) </a:t>
            </a:r>
            <a:r>
              <a:rPr lang="en-US" sz="2400" dirty="0" smtClean="0"/>
              <a:t>:</a:t>
            </a:r>
            <a:endParaRPr lang="en-US" sz="2400" dirty="0"/>
          </a:p>
          <a:p>
            <a:pPr marL="1657350" lvl="3" indent="-285750">
              <a:buFont typeface="Arial" panose="020B0604020202020204" pitchFamily="34" charset="0"/>
              <a:buChar char="•"/>
            </a:pPr>
            <a:r>
              <a:rPr lang="en-US" sz="1600" dirty="0"/>
              <a:t>CPU: </a:t>
            </a:r>
            <a:r>
              <a:rPr lang="en-US" sz="1600" b="1" dirty="0">
                <a:solidFill>
                  <a:schemeClr val="tx2"/>
                </a:solidFill>
              </a:rPr>
              <a:t>Quad Core (i7 or Xeon) </a:t>
            </a:r>
          </a:p>
          <a:p>
            <a:pPr marL="1657350" lvl="3" indent="-285750">
              <a:buFont typeface="Arial" panose="020B0604020202020204" pitchFamily="34" charset="0"/>
              <a:buChar char="•"/>
            </a:pPr>
            <a:r>
              <a:rPr lang="en-US" sz="1600" dirty="0" smtClean="0"/>
              <a:t>RAM</a:t>
            </a:r>
            <a:r>
              <a:rPr lang="en-US" sz="1600" dirty="0"/>
              <a:t>: </a:t>
            </a:r>
            <a:r>
              <a:rPr lang="en-US" sz="1600" b="1" dirty="0">
                <a:solidFill>
                  <a:schemeClr val="tx2"/>
                </a:solidFill>
              </a:rPr>
              <a:t>32 GB</a:t>
            </a:r>
          </a:p>
          <a:p>
            <a:pPr marL="1657350" lvl="3" indent="-285750">
              <a:buFont typeface="Arial" panose="020B0604020202020204" pitchFamily="34" charset="0"/>
              <a:buChar char="•"/>
            </a:pPr>
            <a:r>
              <a:rPr lang="en-US" sz="1600" dirty="0" smtClean="0"/>
              <a:t>HDD</a:t>
            </a:r>
            <a:r>
              <a:rPr lang="en-US" sz="1600" dirty="0"/>
              <a:t>: </a:t>
            </a:r>
            <a:r>
              <a:rPr lang="en-US" sz="1600" b="1" dirty="0" smtClean="0">
                <a:solidFill>
                  <a:schemeClr val="tx2"/>
                </a:solidFill>
              </a:rPr>
              <a:t>1 TB</a:t>
            </a:r>
          </a:p>
          <a:p>
            <a:pPr marL="1657350" lvl="3" indent="-285750">
              <a:buFont typeface="Arial" panose="020B0604020202020204" pitchFamily="34" charset="0"/>
              <a:buChar char="•"/>
            </a:pPr>
            <a:r>
              <a:rPr lang="en-US" sz="1600" b="1" dirty="0"/>
              <a:t>GPU</a:t>
            </a:r>
            <a:r>
              <a:rPr lang="en-US" sz="1600" b="1" dirty="0">
                <a:solidFill>
                  <a:srgbClr val="015289"/>
                </a:solidFill>
              </a:rPr>
              <a:t>: NVIDIA with 8GB GPU RAM (NVIDIA only, GTX 1070 or higher)</a:t>
            </a:r>
          </a:p>
          <a:p>
            <a:pPr marL="1657350" lvl="3" indent="-285750">
              <a:buFont typeface="Arial" panose="020B0604020202020204" pitchFamily="34" charset="0"/>
              <a:buChar char="•"/>
            </a:pPr>
            <a:endParaRPr lang="en-US" sz="1600" b="1" dirty="0">
              <a:solidFill>
                <a:schemeClr val="tx2"/>
              </a:solidFill>
            </a:endParaRPr>
          </a:p>
          <a:p>
            <a:pPr marL="285750" indent="-285750">
              <a:buFont typeface="Arial" panose="020B0604020202020204" pitchFamily="34" charset="0"/>
              <a:buChar char="•"/>
            </a:pPr>
            <a:r>
              <a:rPr lang="en-US" dirty="0" smtClean="0"/>
              <a:t> Linux Server (2 </a:t>
            </a:r>
            <a:r>
              <a:rPr lang="en-US" dirty="0" err="1" smtClean="0"/>
              <a:t>no.s</a:t>
            </a:r>
            <a:r>
              <a:rPr lang="en-US" dirty="0" smtClean="0"/>
              <a:t>) :</a:t>
            </a:r>
            <a:endParaRPr lang="en-US" dirty="0"/>
          </a:p>
          <a:p>
            <a:pPr marL="1657350" lvl="3" indent="-285750">
              <a:buFont typeface="Arial" panose="020B0604020202020204" pitchFamily="34" charset="0"/>
              <a:buChar char="•"/>
            </a:pPr>
            <a:r>
              <a:rPr lang="en-US" sz="1600" dirty="0"/>
              <a:t>CPU: </a:t>
            </a:r>
            <a:r>
              <a:rPr lang="en-US" sz="1600" b="1" dirty="0">
                <a:solidFill>
                  <a:schemeClr val="tx2"/>
                </a:solidFill>
              </a:rPr>
              <a:t>Quad Core (i7 or Xeon) </a:t>
            </a:r>
          </a:p>
          <a:p>
            <a:pPr marL="1657350" lvl="3" indent="-285750">
              <a:buFont typeface="Arial" panose="020B0604020202020204" pitchFamily="34" charset="0"/>
              <a:buChar char="•"/>
            </a:pPr>
            <a:r>
              <a:rPr lang="en-US" sz="1600" dirty="0" smtClean="0"/>
              <a:t>RAM</a:t>
            </a:r>
            <a:r>
              <a:rPr lang="en-US" sz="1600" dirty="0"/>
              <a:t>: </a:t>
            </a:r>
            <a:r>
              <a:rPr lang="en-US" sz="1600" b="1" dirty="0" smtClean="0">
                <a:solidFill>
                  <a:schemeClr val="tx2"/>
                </a:solidFill>
              </a:rPr>
              <a:t>32 </a:t>
            </a:r>
            <a:r>
              <a:rPr lang="en-US" sz="1600" b="1" dirty="0">
                <a:solidFill>
                  <a:schemeClr val="tx2"/>
                </a:solidFill>
              </a:rPr>
              <a:t>GB</a:t>
            </a:r>
          </a:p>
          <a:p>
            <a:pPr marL="1657350" lvl="3" indent="-285750">
              <a:buFont typeface="Arial" panose="020B0604020202020204" pitchFamily="34" charset="0"/>
              <a:buChar char="•"/>
            </a:pPr>
            <a:r>
              <a:rPr lang="en-US" sz="1600" dirty="0" smtClean="0"/>
              <a:t>HDD</a:t>
            </a:r>
            <a:r>
              <a:rPr lang="en-US" sz="1600" dirty="0"/>
              <a:t>: </a:t>
            </a:r>
            <a:r>
              <a:rPr lang="en-US" sz="1600" b="1" dirty="0" smtClean="0">
                <a:solidFill>
                  <a:schemeClr val="tx2"/>
                </a:solidFill>
              </a:rPr>
              <a:t>1 TB</a:t>
            </a:r>
          </a:p>
          <a:p>
            <a:pPr marL="1657350" lvl="3" indent="-285750">
              <a:buFont typeface="Arial" panose="020B0604020202020204" pitchFamily="34" charset="0"/>
              <a:buChar char="•"/>
            </a:pPr>
            <a:endParaRPr lang="en-US" sz="1600" b="1" dirty="0" smtClean="0">
              <a:solidFill>
                <a:schemeClr val="tx2"/>
              </a:solidFill>
            </a:endParaRPr>
          </a:p>
          <a:p>
            <a:pPr marL="1657350" lvl="3" indent="-285750">
              <a:buFont typeface="Arial" panose="020B0604020202020204" pitchFamily="34" charset="0"/>
              <a:buChar char="•"/>
            </a:pPr>
            <a:endParaRPr lang="en-US" sz="1600" b="1" dirty="0" smtClean="0">
              <a:solidFill>
                <a:schemeClr val="tx2"/>
              </a:solidFill>
            </a:endParaRPr>
          </a:p>
          <a:p>
            <a:pPr marL="742950" lvl="1" indent="-285750">
              <a:buFont typeface="Arial" panose="020B0604020202020204" pitchFamily="34" charset="0"/>
              <a:buChar char="•"/>
            </a:pPr>
            <a:endParaRPr lang="en-US" sz="1600" b="1" dirty="0" smtClean="0">
              <a:solidFill>
                <a:schemeClr val="tx2"/>
              </a:solidFill>
            </a:endParaRPr>
          </a:p>
          <a:p>
            <a:pPr marL="285750" indent="-285750">
              <a:buFont typeface="Arial" panose="020B0604020202020204" pitchFamily="34" charset="0"/>
              <a:buChar char="•"/>
            </a:pPr>
            <a:endParaRPr lang="en-US" sz="1600" b="1" dirty="0">
              <a:solidFill>
                <a:schemeClr val="tx2"/>
              </a:solidFill>
            </a:endParaRP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158863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smtClean="0"/>
              <a:t>Overview of the project</a:t>
            </a:r>
            <a:endParaRPr lang="en-US" sz="2000" dirty="0"/>
          </a:p>
        </p:txBody>
      </p:sp>
      <p:sp>
        <p:nvSpPr>
          <p:cNvPr id="5" name="Text Placeholder 4"/>
          <p:cNvSpPr>
            <a:spLocks noGrp="1"/>
          </p:cNvSpPr>
          <p:nvPr>
            <p:ph type="body" sz="quarter" idx="15"/>
          </p:nvPr>
        </p:nvSpPr>
        <p:spPr/>
        <p:txBody>
          <a:bodyPr/>
          <a:lstStyle/>
          <a:p>
            <a:endParaRPr lang="en-US" dirty="0"/>
          </a:p>
        </p:txBody>
      </p:sp>
      <p:sp>
        <p:nvSpPr>
          <p:cNvPr id="2" name="Title 1"/>
          <p:cNvSpPr>
            <a:spLocks noGrp="1"/>
          </p:cNvSpPr>
          <p:nvPr>
            <p:ph type="ctrTitle"/>
          </p:nvPr>
        </p:nvSpPr>
        <p:spPr/>
        <p:txBody>
          <a:bodyPr/>
          <a:lstStyle/>
          <a:p>
            <a:endParaRPr lang="en-US" dirty="0"/>
          </a:p>
        </p:txBody>
      </p:sp>
      <p:sp>
        <p:nvSpPr>
          <p:cNvPr id="7" name="Text Placeholder 6"/>
          <p:cNvSpPr>
            <a:spLocks noGrp="1"/>
          </p:cNvSpPr>
          <p:nvPr>
            <p:ph type="body" sz="quarter" idx="17"/>
          </p:nvPr>
        </p:nvSpPr>
        <p:spPr>
          <a:xfrm>
            <a:off x="779308" y="2887801"/>
            <a:ext cx="3640292" cy="150646"/>
          </a:xfrm>
        </p:spPr>
        <p:txBody>
          <a:bodyPr/>
          <a:lstStyle/>
          <a:p>
            <a:r>
              <a:rPr lang="en-US" sz="2000" dirty="0" smtClean="0"/>
              <a:t>IT Systems Requirements</a:t>
            </a:r>
            <a:endParaRPr lang="en-US" sz="2000" dirty="0"/>
          </a:p>
        </p:txBody>
      </p:sp>
      <p:sp>
        <p:nvSpPr>
          <p:cNvPr id="8" name="Text Placeholder 7"/>
          <p:cNvSpPr>
            <a:spLocks noGrp="1"/>
          </p:cNvSpPr>
          <p:nvPr>
            <p:ph type="body" sz="quarter" idx="18"/>
          </p:nvPr>
        </p:nvSpPr>
        <p:spPr>
          <a:xfrm>
            <a:off x="230668" y="2790137"/>
            <a:ext cx="502920" cy="501594"/>
          </a:xfrm>
        </p:spPr>
        <p:txBody>
          <a:bodyPr/>
          <a:lstStyle/>
          <a:p>
            <a:r>
              <a:rPr lang="en-US" dirty="0" smtClean="0"/>
              <a:t>3</a:t>
            </a:r>
            <a:endParaRPr lang="en-US" dirty="0"/>
          </a:p>
        </p:txBody>
      </p:sp>
      <p:sp>
        <p:nvSpPr>
          <p:cNvPr id="10" name="Text Placeholder 9"/>
          <p:cNvSpPr>
            <a:spLocks noGrp="1"/>
          </p:cNvSpPr>
          <p:nvPr>
            <p:ph type="body" sz="quarter" idx="20"/>
          </p:nvPr>
        </p:nvSpPr>
        <p:spPr>
          <a:xfrm>
            <a:off x="779307" y="3648766"/>
            <a:ext cx="4284305" cy="186187"/>
          </a:xfrm>
        </p:spPr>
        <p:txBody>
          <a:bodyPr/>
          <a:lstStyle/>
          <a:p>
            <a:r>
              <a:rPr lang="en-US" sz="2000" dirty="0" smtClean="0"/>
              <a:t>Deployment Requirements</a:t>
            </a:r>
            <a:endParaRPr lang="en-US" sz="2000" dirty="0"/>
          </a:p>
        </p:txBody>
      </p:sp>
      <p:sp>
        <p:nvSpPr>
          <p:cNvPr id="11" name="Text Placeholder 10"/>
          <p:cNvSpPr>
            <a:spLocks noGrp="1"/>
          </p:cNvSpPr>
          <p:nvPr>
            <p:ph type="body" sz="quarter" idx="21"/>
          </p:nvPr>
        </p:nvSpPr>
        <p:spPr>
          <a:xfrm>
            <a:off x="230668" y="3551103"/>
            <a:ext cx="502920" cy="501594"/>
          </a:xfrm>
        </p:spPr>
        <p:txBody>
          <a:bodyPr/>
          <a:lstStyle/>
          <a:p>
            <a:r>
              <a:rPr lang="en-US" dirty="0" smtClean="0"/>
              <a:t>4</a:t>
            </a:r>
            <a:endParaRPr lang="en-US" dirty="0"/>
          </a:p>
        </p:txBody>
      </p:sp>
      <p:sp>
        <p:nvSpPr>
          <p:cNvPr id="12" name="Text Placeholder 9"/>
          <p:cNvSpPr>
            <a:spLocks noGrp="1"/>
          </p:cNvSpPr>
          <p:nvPr>
            <p:ph type="body" sz="quarter" idx="20"/>
          </p:nvPr>
        </p:nvSpPr>
        <p:spPr>
          <a:xfrm>
            <a:off x="779307" y="4341786"/>
            <a:ext cx="4284305" cy="186187"/>
          </a:xfrm>
        </p:spPr>
        <p:txBody>
          <a:bodyPr/>
          <a:lstStyle/>
          <a:p>
            <a:r>
              <a:rPr lang="en-US" sz="2000" dirty="0" smtClean="0"/>
              <a:t>Compliance Requirements</a:t>
            </a:r>
            <a:endParaRPr lang="en-US" sz="2000" dirty="0"/>
          </a:p>
        </p:txBody>
      </p:sp>
      <p:sp>
        <p:nvSpPr>
          <p:cNvPr id="13" name="Text Placeholder 10"/>
          <p:cNvSpPr>
            <a:spLocks noGrp="1"/>
          </p:cNvSpPr>
          <p:nvPr>
            <p:ph type="body" sz="quarter" idx="21"/>
          </p:nvPr>
        </p:nvSpPr>
        <p:spPr>
          <a:xfrm>
            <a:off x="230668" y="4244123"/>
            <a:ext cx="502920" cy="501594"/>
          </a:xfrm>
        </p:spPr>
        <p:txBody>
          <a:bodyPr/>
          <a:lstStyle/>
          <a:p>
            <a:r>
              <a:rPr lang="en-US" dirty="0"/>
              <a:t>5</a:t>
            </a:r>
            <a:endParaRPr lang="en-US" dirty="0"/>
          </a:p>
        </p:txBody>
      </p:sp>
      <p:sp>
        <p:nvSpPr>
          <p:cNvPr id="14" name="Text Placeholder 2"/>
          <p:cNvSpPr>
            <a:spLocks noGrp="1"/>
          </p:cNvSpPr>
          <p:nvPr>
            <p:ph type="body" sz="quarter" idx="10"/>
          </p:nvPr>
        </p:nvSpPr>
        <p:spPr>
          <a:xfrm>
            <a:off x="765452" y="2101144"/>
            <a:ext cx="4606648" cy="176338"/>
          </a:xfrm>
        </p:spPr>
        <p:txBody>
          <a:bodyPr/>
          <a:lstStyle/>
          <a:p>
            <a:r>
              <a:rPr lang="en-US" sz="2000" dirty="0" smtClean="0"/>
              <a:t>Overview of </a:t>
            </a:r>
            <a:r>
              <a:rPr lang="en-US" sz="2000" dirty="0" smtClean="0"/>
              <a:t>POC-SBL Process</a:t>
            </a:r>
            <a:endParaRPr lang="en-US" sz="2000" dirty="0"/>
          </a:p>
        </p:txBody>
      </p:sp>
      <p:sp>
        <p:nvSpPr>
          <p:cNvPr id="15" name="Text Placeholder 4"/>
          <p:cNvSpPr>
            <a:spLocks noGrp="1"/>
          </p:cNvSpPr>
          <p:nvPr>
            <p:ph type="body" sz="quarter" idx="15"/>
          </p:nvPr>
        </p:nvSpPr>
        <p:spPr>
          <a:xfrm>
            <a:off x="216812" y="2003480"/>
            <a:ext cx="502920" cy="501594"/>
          </a:xfrm>
        </p:spPr>
        <p:txBody>
          <a:bodyPr/>
          <a:lstStyle/>
          <a:p>
            <a:r>
              <a:rPr lang="en-US" dirty="0" smtClean="0"/>
              <a:t>2</a:t>
            </a:r>
            <a:endParaRPr lang="en-US" dirty="0"/>
          </a:p>
        </p:txBody>
      </p:sp>
    </p:spTree>
    <p:extLst>
      <p:ext uri="{BB962C8B-B14F-4D97-AF65-F5344CB8AC3E}">
        <p14:creationId xmlns:p14="http://schemas.microsoft.com/office/powerpoint/2010/main" val="344859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434348" cy="909593"/>
          </a:xfrm>
        </p:spPr>
        <p:txBody>
          <a:bodyPr/>
          <a:lstStyle/>
          <a:p>
            <a:r>
              <a:rPr lang="en-US" dirty="0" smtClean="0"/>
              <a:t>Required Software</a:t>
            </a:r>
            <a:endParaRPr lang="en-US" dirty="0"/>
          </a:p>
        </p:txBody>
      </p:sp>
      <p:sp>
        <p:nvSpPr>
          <p:cNvPr id="4" name="Text Placeholder 3"/>
          <p:cNvSpPr>
            <a:spLocks noGrp="1"/>
          </p:cNvSpPr>
          <p:nvPr>
            <p:ph type="body" sz="quarter" idx="11"/>
          </p:nvPr>
        </p:nvSpPr>
        <p:spPr>
          <a:xfrm>
            <a:off x="203200" y="550382"/>
            <a:ext cx="8681088" cy="4821717"/>
          </a:xfrm>
        </p:spPr>
        <p:txBody>
          <a:bodyPr/>
          <a:lstStyle/>
          <a:p>
            <a:pPr marL="342900" indent="-342900">
              <a:buFont typeface="Arial" panose="020B0604020202020204" pitchFamily="34" charset="0"/>
              <a:buChar char="•"/>
            </a:pPr>
            <a:r>
              <a:rPr lang="en-US" sz="2000" dirty="0" smtClean="0"/>
              <a:t>In  Windows </a:t>
            </a:r>
            <a:r>
              <a:rPr lang="en-US" sz="2000" dirty="0"/>
              <a:t>Server </a:t>
            </a:r>
            <a:r>
              <a:rPr lang="en-US" sz="2400" dirty="0" smtClean="0"/>
              <a:t>:</a:t>
            </a:r>
          </a:p>
          <a:p>
            <a:pPr marL="1371600" lvl="3" indent="-285750">
              <a:spcBef>
                <a:spcPts val="600"/>
              </a:spcBef>
              <a:buFont typeface="Arial" panose="020B0604020202020204" pitchFamily="34" charset="0"/>
              <a:buChar char="•"/>
            </a:pPr>
            <a:r>
              <a:rPr lang="en-US" dirty="0" smtClean="0"/>
              <a:t>OS		: </a:t>
            </a:r>
            <a:r>
              <a:rPr lang="en-US" dirty="0" smtClean="0">
                <a:solidFill>
                  <a:schemeClr val="tx2"/>
                </a:solidFill>
              </a:rPr>
              <a:t>Windows 10</a:t>
            </a:r>
          </a:p>
          <a:p>
            <a:pPr marL="1371600" lvl="3" indent="-285750">
              <a:spcBef>
                <a:spcPts val="600"/>
              </a:spcBef>
              <a:buFont typeface="Arial" panose="020B0604020202020204" pitchFamily="34" charset="0"/>
              <a:buChar char="•"/>
            </a:pPr>
            <a:endParaRPr lang="en-US" dirty="0" smtClean="0"/>
          </a:p>
          <a:p>
            <a:pPr marL="1371600" lvl="3" indent="-285750">
              <a:spcBef>
                <a:spcPts val="600"/>
              </a:spcBef>
              <a:buFont typeface="Arial" panose="020B0604020202020204" pitchFamily="34" charset="0"/>
              <a:buChar char="•"/>
            </a:pPr>
            <a:r>
              <a:rPr lang="en-US" dirty="0" smtClean="0"/>
              <a:t>Windows Application	 : </a:t>
            </a:r>
            <a:r>
              <a:rPr lang="en-US" dirty="0" smtClean="0">
                <a:solidFill>
                  <a:schemeClr val="tx2"/>
                </a:solidFill>
              </a:rPr>
              <a:t>MS </a:t>
            </a:r>
            <a:r>
              <a:rPr lang="en-US" dirty="0" err="1" smtClean="0">
                <a:solidFill>
                  <a:schemeClr val="tx2"/>
                </a:solidFill>
              </a:rPr>
              <a:t>OutLook</a:t>
            </a:r>
            <a:endParaRPr lang="en-US" dirty="0" smtClean="0">
              <a:solidFill>
                <a:schemeClr val="tx2"/>
              </a:solidFill>
            </a:endParaRPr>
          </a:p>
          <a:p>
            <a:pPr marL="1371600" lvl="3" indent="-285750">
              <a:spcBef>
                <a:spcPts val="600"/>
              </a:spcBef>
              <a:buFont typeface="Arial" panose="020B0604020202020204" pitchFamily="34" charset="0"/>
              <a:buChar char="•"/>
            </a:pPr>
            <a:endParaRPr lang="en-US" dirty="0" smtClean="0">
              <a:solidFill>
                <a:schemeClr val="tx2"/>
              </a:solidFill>
            </a:endParaRPr>
          </a:p>
          <a:p>
            <a:pPr marL="1371600" lvl="3" indent="-285750">
              <a:spcBef>
                <a:spcPts val="600"/>
              </a:spcBef>
              <a:buFont typeface="Arial" panose="020B0604020202020204" pitchFamily="34" charset="0"/>
              <a:buChar char="•"/>
            </a:pPr>
            <a:r>
              <a:rPr lang="en-US" dirty="0" smtClean="0">
                <a:solidFill>
                  <a:schemeClr val="tx2"/>
                </a:solidFill>
              </a:rPr>
              <a:t>JDK		: version 1.8.0_121 or above</a:t>
            </a:r>
          </a:p>
          <a:p>
            <a:pPr marL="1085850" lvl="3">
              <a:spcBef>
                <a:spcPts val="600"/>
              </a:spcBef>
            </a:pPr>
            <a:endParaRPr lang="en-US" dirty="0" smtClean="0">
              <a:solidFill>
                <a:schemeClr val="tx2"/>
              </a:solidFill>
            </a:endParaRPr>
          </a:p>
          <a:p>
            <a:pPr marL="1371600" lvl="3" indent="-285750">
              <a:spcBef>
                <a:spcPts val="600"/>
              </a:spcBef>
              <a:buFont typeface="Arial" panose="020B0604020202020204" pitchFamily="34" charset="0"/>
              <a:buChar char="•"/>
            </a:pPr>
            <a:r>
              <a:rPr lang="en-US" dirty="0" smtClean="0">
                <a:solidFill>
                  <a:schemeClr val="tx2"/>
                </a:solidFill>
              </a:rPr>
              <a:t>Software	:</a:t>
            </a:r>
            <a:endParaRPr lang="en-US" dirty="0">
              <a:solidFill>
                <a:schemeClr val="tx2"/>
              </a:solidFill>
            </a:endParaRPr>
          </a:p>
          <a:p>
            <a:pPr marL="2857500" lvl="5" indent="-342900">
              <a:buFont typeface="Wingdings" panose="05000000000000000000" pitchFamily="2" charset="2"/>
              <a:buChar char="Ø"/>
            </a:pPr>
            <a:r>
              <a:rPr lang="en-US" sz="1800" b="1" dirty="0" smtClean="0">
                <a:solidFill>
                  <a:schemeClr val="tx2"/>
                </a:solidFill>
              </a:rPr>
              <a:t>Docker Image</a:t>
            </a:r>
          </a:p>
          <a:p>
            <a:pPr marL="3314700" lvl="6" indent="-342900">
              <a:buFont typeface="Wingdings" panose="05000000000000000000" pitchFamily="2" charset="2"/>
              <a:buChar char="Ø"/>
            </a:pPr>
            <a:r>
              <a:rPr lang="en-US" sz="1400" dirty="0" smtClean="0">
                <a:solidFill>
                  <a:schemeClr val="tx2"/>
                </a:solidFill>
              </a:rPr>
              <a:t>With complete set of </a:t>
            </a:r>
            <a:r>
              <a:rPr lang="en-US" sz="1400" b="1" dirty="0" smtClean="0">
                <a:solidFill>
                  <a:schemeClr val="tx2"/>
                </a:solidFill>
              </a:rPr>
              <a:t>software, </a:t>
            </a:r>
            <a:r>
              <a:rPr lang="en-US" sz="1400" dirty="0" smtClean="0">
                <a:solidFill>
                  <a:schemeClr val="tx2"/>
                </a:solidFill>
              </a:rPr>
              <a:t>including</a:t>
            </a:r>
            <a:r>
              <a:rPr lang="en-US" sz="1400" b="1" dirty="0" smtClean="0">
                <a:solidFill>
                  <a:schemeClr val="tx2"/>
                </a:solidFill>
              </a:rPr>
              <a:t> Python Libraries</a:t>
            </a:r>
          </a:p>
          <a:p>
            <a:pPr marL="3314700" lvl="6" indent="-342900">
              <a:buFont typeface="Wingdings" panose="05000000000000000000" pitchFamily="2" charset="2"/>
              <a:buChar char="Ø"/>
            </a:pPr>
            <a:r>
              <a:rPr lang="en-US" sz="1400" dirty="0" smtClean="0">
                <a:solidFill>
                  <a:schemeClr val="tx2"/>
                </a:solidFill>
              </a:rPr>
              <a:t>As being used in Windows Server for </a:t>
            </a:r>
            <a:r>
              <a:rPr lang="en-US" sz="1400" b="1" dirty="0" smtClean="0">
                <a:solidFill>
                  <a:schemeClr val="tx2"/>
                </a:solidFill>
              </a:rPr>
              <a:t>UAT</a:t>
            </a:r>
          </a:p>
          <a:p>
            <a:pPr marL="1657350" lvl="3" indent="-285750">
              <a:buFont typeface="Arial" panose="020B0604020202020204" pitchFamily="34" charset="0"/>
              <a:buChar char="•"/>
            </a:pPr>
            <a:endParaRPr lang="en-US" sz="2000" dirty="0">
              <a:solidFill>
                <a:schemeClr val="tx2"/>
              </a:solidFill>
            </a:endParaRPr>
          </a:p>
        </p:txBody>
      </p:sp>
    </p:spTree>
    <p:extLst>
      <p:ext uri="{BB962C8B-B14F-4D97-AF65-F5344CB8AC3E}">
        <p14:creationId xmlns:p14="http://schemas.microsoft.com/office/powerpoint/2010/main" val="1282707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808"/>
            <a:ext cx="5642264" cy="478612"/>
          </a:xfrm>
        </p:spPr>
        <p:txBody>
          <a:bodyPr/>
          <a:lstStyle/>
          <a:p>
            <a:r>
              <a:rPr lang="en-US" dirty="0" smtClean="0"/>
              <a:t>Required Software (Contd.) </a:t>
            </a:r>
            <a:endParaRPr lang="en-US" dirty="0"/>
          </a:p>
        </p:txBody>
      </p:sp>
      <p:sp>
        <p:nvSpPr>
          <p:cNvPr id="4" name="Text Placeholder 3"/>
          <p:cNvSpPr>
            <a:spLocks noGrp="1"/>
          </p:cNvSpPr>
          <p:nvPr>
            <p:ph type="body" sz="quarter" idx="11"/>
          </p:nvPr>
        </p:nvSpPr>
        <p:spPr>
          <a:xfrm>
            <a:off x="203200" y="737419"/>
            <a:ext cx="8681088" cy="4188541"/>
          </a:xfrm>
        </p:spPr>
        <p:txBody>
          <a:bodyPr/>
          <a:lstStyle/>
          <a:p>
            <a:pPr marL="342900" indent="-342900">
              <a:buFont typeface="Arial" panose="020B0604020202020204" pitchFamily="34" charset="0"/>
              <a:buChar char="•"/>
            </a:pPr>
            <a:r>
              <a:rPr lang="en-US" sz="2000" b="1" dirty="0" smtClean="0"/>
              <a:t>In Linux Server </a:t>
            </a:r>
            <a:r>
              <a:rPr lang="en-US" sz="2400" dirty="0" smtClean="0"/>
              <a:t>:</a:t>
            </a:r>
            <a:endParaRPr lang="en-US" sz="2400" dirty="0"/>
          </a:p>
          <a:p>
            <a:pPr marL="2857500" lvl="5" indent="-342900">
              <a:buFont typeface="Wingdings" panose="05000000000000000000" pitchFamily="2" charset="2"/>
              <a:buChar char="Ø"/>
            </a:pPr>
            <a:r>
              <a:rPr lang="en-US" dirty="0" smtClean="0">
                <a:solidFill>
                  <a:schemeClr val="tx2"/>
                </a:solidFill>
              </a:rPr>
              <a:t>OS</a:t>
            </a:r>
            <a:r>
              <a:rPr lang="en-US" dirty="0" smtClean="0"/>
              <a:t>		</a:t>
            </a:r>
            <a:r>
              <a:rPr lang="en-US" sz="1600" dirty="0" smtClean="0"/>
              <a:t>: </a:t>
            </a:r>
            <a:r>
              <a:rPr lang="pt-BR" sz="1600" dirty="0">
                <a:solidFill>
                  <a:schemeClr val="tx2"/>
                </a:solidFill>
              </a:rPr>
              <a:t>RHEL 7.2 /CENTOS ver </a:t>
            </a:r>
            <a:r>
              <a:rPr lang="pt-BR" sz="1600" dirty="0" smtClean="0">
                <a:solidFill>
                  <a:schemeClr val="tx2"/>
                </a:solidFill>
              </a:rPr>
              <a:t>7.2</a:t>
            </a:r>
          </a:p>
          <a:p>
            <a:pPr marL="4229100" lvl="8" indent="-342900">
              <a:buFont typeface="Wingdings" panose="05000000000000000000" pitchFamily="2" charset="2"/>
              <a:buChar char="Ø"/>
            </a:pPr>
            <a:r>
              <a:rPr lang="pt-BR" sz="1600" dirty="0">
                <a:solidFill>
                  <a:schemeClr val="tx2"/>
                </a:solidFill>
              </a:rPr>
              <a:t>RPM Linux Installation </a:t>
            </a:r>
            <a:r>
              <a:rPr lang="pt-BR" sz="1600" dirty="0" smtClean="0">
                <a:solidFill>
                  <a:schemeClr val="tx2"/>
                </a:solidFill>
              </a:rPr>
              <a:t>Package</a:t>
            </a:r>
          </a:p>
          <a:p>
            <a:pPr marL="2857500" lvl="5" indent="-342900">
              <a:buFont typeface="Wingdings" panose="05000000000000000000" pitchFamily="2" charset="2"/>
              <a:buChar char="Ø"/>
            </a:pPr>
            <a:r>
              <a:rPr lang="en-US" sz="1600" dirty="0" smtClean="0">
                <a:solidFill>
                  <a:schemeClr val="tx2"/>
                </a:solidFill>
              </a:rPr>
              <a:t>Web </a:t>
            </a:r>
            <a:r>
              <a:rPr lang="en-US" sz="1600" dirty="0">
                <a:solidFill>
                  <a:schemeClr val="tx2"/>
                </a:solidFill>
              </a:rPr>
              <a:t>Server	</a:t>
            </a:r>
            <a:r>
              <a:rPr lang="en-US" sz="1600" dirty="0" smtClean="0">
                <a:solidFill>
                  <a:schemeClr val="tx2"/>
                </a:solidFill>
              </a:rPr>
              <a:t> : </a:t>
            </a:r>
            <a:r>
              <a:rPr lang="en-US" sz="1600" dirty="0">
                <a:solidFill>
                  <a:schemeClr val="tx2"/>
                </a:solidFill>
              </a:rPr>
              <a:t>Tomcat </a:t>
            </a:r>
            <a:r>
              <a:rPr lang="en-US" sz="1600" dirty="0" err="1">
                <a:solidFill>
                  <a:schemeClr val="tx2"/>
                </a:solidFill>
              </a:rPr>
              <a:t>ver</a:t>
            </a:r>
            <a:r>
              <a:rPr lang="en-US" sz="1600" dirty="0">
                <a:solidFill>
                  <a:schemeClr val="tx2"/>
                </a:solidFill>
              </a:rPr>
              <a:t> </a:t>
            </a:r>
            <a:r>
              <a:rPr lang="en-US" sz="1600" dirty="0" smtClean="0">
                <a:solidFill>
                  <a:schemeClr val="tx2"/>
                </a:solidFill>
              </a:rPr>
              <a:t>8.5</a:t>
            </a:r>
            <a:endParaRPr lang="pt-BR" sz="1600" dirty="0" smtClean="0">
              <a:solidFill>
                <a:schemeClr val="tx2"/>
              </a:solidFill>
            </a:endParaRPr>
          </a:p>
          <a:p>
            <a:pPr marL="342900" lvl="4" indent="-342900">
              <a:buFont typeface="Wingdings" panose="05000000000000000000" pitchFamily="2" charset="2"/>
              <a:buChar char="Ø"/>
            </a:pPr>
            <a:r>
              <a:rPr lang="pt-BR" sz="1200" dirty="0" smtClean="0">
                <a:solidFill>
                  <a:schemeClr val="tx2"/>
                </a:solidFill>
              </a:rPr>
              <a:t>       </a:t>
            </a:r>
            <a:r>
              <a:rPr lang="en-US" sz="2000" dirty="0" smtClean="0">
                <a:solidFill>
                  <a:schemeClr val="tx2"/>
                </a:solidFill>
              </a:rPr>
              <a:t>Software</a:t>
            </a:r>
            <a:r>
              <a:rPr lang="en-US" dirty="0" smtClean="0">
                <a:solidFill>
                  <a:schemeClr val="tx2"/>
                </a:solidFill>
              </a:rPr>
              <a:t>	:</a:t>
            </a:r>
          </a:p>
          <a:p>
            <a:pPr marL="2857500" lvl="5" indent="-342900">
              <a:buFont typeface="Wingdings" panose="05000000000000000000" pitchFamily="2" charset="2"/>
              <a:buChar char="Ø"/>
            </a:pPr>
            <a:r>
              <a:rPr lang="en-US" sz="1800" b="1" dirty="0">
                <a:solidFill>
                  <a:schemeClr val="tx2"/>
                </a:solidFill>
              </a:rPr>
              <a:t>Docker Image</a:t>
            </a:r>
          </a:p>
          <a:p>
            <a:pPr marL="3314700" lvl="6" indent="-342900">
              <a:buFont typeface="Wingdings" panose="05000000000000000000" pitchFamily="2" charset="2"/>
              <a:buChar char="Ø"/>
            </a:pPr>
            <a:r>
              <a:rPr lang="en-US" sz="1400" dirty="0" smtClean="0">
                <a:solidFill>
                  <a:schemeClr val="tx2"/>
                </a:solidFill>
              </a:rPr>
              <a:t>including</a:t>
            </a:r>
            <a:r>
              <a:rPr lang="en-US" sz="1400" b="1" dirty="0" smtClean="0">
                <a:solidFill>
                  <a:schemeClr val="tx2"/>
                </a:solidFill>
              </a:rPr>
              <a:t> </a:t>
            </a:r>
            <a:r>
              <a:rPr lang="en-US" sz="1400" b="1" dirty="0">
                <a:solidFill>
                  <a:schemeClr val="tx2"/>
                </a:solidFill>
              </a:rPr>
              <a:t>Python </a:t>
            </a:r>
            <a:r>
              <a:rPr lang="en-US" sz="1400" b="1" dirty="0" smtClean="0">
                <a:solidFill>
                  <a:schemeClr val="tx2"/>
                </a:solidFill>
              </a:rPr>
              <a:t>Libraries &amp; Linux Packages</a:t>
            </a:r>
            <a:endParaRPr lang="en-US" sz="1400" b="1" dirty="0">
              <a:solidFill>
                <a:schemeClr val="tx2"/>
              </a:solidFill>
            </a:endParaRPr>
          </a:p>
          <a:p>
            <a:pPr marL="3314700" lvl="6" indent="-342900">
              <a:buFont typeface="Wingdings" panose="05000000000000000000" pitchFamily="2" charset="2"/>
              <a:buChar char="Ø"/>
            </a:pPr>
            <a:r>
              <a:rPr lang="en-US" sz="1400" dirty="0">
                <a:solidFill>
                  <a:schemeClr val="tx2"/>
                </a:solidFill>
              </a:rPr>
              <a:t>As being used in </a:t>
            </a:r>
            <a:r>
              <a:rPr lang="en-US" sz="1400" dirty="0" smtClean="0">
                <a:solidFill>
                  <a:schemeClr val="tx2"/>
                </a:solidFill>
              </a:rPr>
              <a:t>Linux </a:t>
            </a:r>
            <a:r>
              <a:rPr lang="en-US" sz="1400" dirty="0">
                <a:solidFill>
                  <a:schemeClr val="tx2"/>
                </a:solidFill>
              </a:rPr>
              <a:t>Server </a:t>
            </a:r>
            <a:r>
              <a:rPr lang="en-US" sz="1400" dirty="0" smtClean="0">
                <a:solidFill>
                  <a:schemeClr val="tx2"/>
                </a:solidFill>
              </a:rPr>
              <a:t>of </a:t>
            </a:r>
            <a:r>
              <a:rPr lang="en-US" sz="1400" b="1" dirty="0" smtClean="0">
                <a:solidFill>
                  <a:schemeClr val="tx2"/>
                </a:solidFill>
              </a:rPr>
              <a:t>UAT Environment</a:t>
            </a:r>
            <a:endParaRPr lang="en-US" sz="1400" b="1" dirty="0">
              <a:solidFill>
                <a:schemeClr val="tx2"/>
              </a:solidFill>
            </a:endParaRPr>
          </a:p>
          <a:p>
            <a:pPr marL="2857500" lvl="5" indent="-342900">
              <a:buFont typeface="Wingdings" panose="05000000000000000000" pitchFamily="2" charset="2"/>
              <a:buChar char="Ø"/>
            </a:pPr>
            <a:endParaRPr lang="en-US" sz="1600" dirty="0">
              <a:solidFill>
                <a:schemeClr val="tx2"/>
              </a:solidFill>
            </a:endParaRPr>
          </a:p>
          <a:p>
            <a:pPr marL="2857500" lvl="5" indent="-342900">
              <a:buFont typeface="Wingdings" panose="05000000000000000000" pitchFamily="2" charset="2"/>
              <a:buChar char="Ø"/>
            </a:pPr>
            <a:endParaRPr lang="pt-BR" sz="1600" dirty="0" smtClean="0">
              <a:solidFill>
                <a:schemeClr val="tx2"/>
              </a:solidFill>
            </a:endParaRPr>
          </a:p>
          <a:p>
            <a:pPr marL="2857500" lvl="5" indent="-342900">
              <a:buFont typeface="Wingdings" panose="05000000000000000000" pitchFamily="2" charset="2"/>
              <a:buChar char="Ø"/>
            </a:pPr>
            <a:endParaRPr lang="pt-BR" sz="1600" dirty="0">
              <a:solidFill>
                <a:schemeClr val="tx2"/>
              </a:solidFill>
            </a:endParaRPr>
          </a:p>
          <a:p>
            <a:pPr marL="2857500" lvl="5" indent="-342900">
              <a:buFont typeface="Wingdings" panose="05000000000000000000" pitchFamily="2" charset="2"/>
              <a:buChar char="Ø"/>
            </a:pPr>
            <a:endParaRPr lang="pt-BR" sz="1600" dirty="0">
              <a:solidFill>
                <a:schemeClr val="tx2"/>
              </a:solidFill>
            </a:endParaRPr>
          </a:p>
          <a:p>
            <a:pPr marL="2857500" lvl="5" indent="-342900">
              <a:buFont typeface="Wingdings" panose="05000000000000000000" pitchFamily="2" charset="2"/>
              <a:buChar char="Ø"/>
            </a:pPr>
            <a:endParaRPr lang="pt-BR" sz="1600" dirty="0">
              <a:solidFill>
                <a:schemeClr val="tx2"/>
              </a:solidFill>
            </a:endParaRPr>
          </a:p>
          <a:p>
            <a:pPr marL="2857500" lvl="5" indent="-342900">
              <a:buFont typeface="Wingdings" panose="05000000000000000000" pitchFamily="2" charset="2"/>
              <a:buChar char="Ø"/>
            </a:pPr>
            <a:endParaRPr lang="en-US" sz="1600" dirty="0">
              <a:solidFill>
                <a:schemeClr val="tx2"/>
              </a:solidFill>
            </a:endParaRPr>
          </a:p>
          <a:p>
            <a:pPr marL="1657350" lvl="3" indent="-285750">
              <a:buFont typeface="Arial" panose="020B0604020202020204" pitchFamily="34" charset="0"/>
              <a:buChar char="•"/>
            </a:pPr>
            <a:endParaRPr lang="en-US" sz="2000" dirty="0">
              <a:solidFill>
                <a:schemeClr val="tx2"/>
              </a:solidFill>
            </a:endParaRPr>
          </a:p>
          <a:p>
            <a:pPr marL="342900" indent="-342900">
              <a:buFont typeface="Wingdings" panose="05000000000000000000" pitchFamily="2" charset="2"/>
              <a:buChar char="Ø"/>
            </a:pPr>
            <a:endParaRPr lang="en-US" sz="1800" b="1" dirty="0" smtClean="0">
              <a:solidFill>
                <a:schemeClr val="tx2"/>
              </a:solidFill>
            </a:endParaRPr>
          </a:p>
          <a:p>
            <a:pPr marL="342900" indent="-342900">
              <a:buFont typeface="Wingdings" panose="05000000000000000000" pitchFamily="2" charset="2"/>
              <a:buChar char="Ø"/>
            </a:pPr>
            <a:r>
              <a:rPr lang="pt-BR" sz="2000" dirty="0" smtClean="0">
                <a:solidFill>
                  <a:schemeClr val="tx2"/>
                </a:solidFill>
              </a:rPr>
              <a:t>RPM Linux Installation Package</a:t>
            </a:r>
          </a:p>
        </p:txBody>
      </p:sp>
    </p:spTree>
    <p:extLst>
      <p:ext uri="{BB962C8B-B14F-4D97-AF65-F5344CB8AC3E}">
        <p14:creationId xmlns:p14="http://schemas.microsoft.com/office/powerpoint/2010/main" val="3250488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62" y="914400"/>
            <a:ext cx="7329174" cy="1219200"/>
          </a:xfrm>
        </p:spPr>
        <p:txBody>
          <a:bodyPr/>
          <a:lstStyle/>
          <a:p>
            <a:r>
              <a:rPr lang="en-US" dirty="0" smtClean="0"/>
              <a:t>Deployment Requirements (NFR)</a:t>
            </a:r>
            <a:endParaRPr lang="en-US" dirty="0"/>
          </a:p>
        </p:txBody>
      </p:sp>
    </p:spTree>
    <p:extLst>
      <p:ext uri="{BB962C8B-B14F-4D97-AF65-F5344CB8AC3E}">
        <p14:creationId xmlns:p14="http://schemas.microsoft.com/office/powerpoint/2010/main" val="740081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8808"/>
            <a:ext cx="8548100" cy="616264"/>
          </a:xfrm>
        </p:spPr>
        <p:txBody>
          <a:bodyPr/>
          <a:lstStyle/>
          <a:p>
            <a:r>
              <a:rPr lang="en-US" dirty="0" smtClean="0"/>
              <a:t>CAIP process automation production migration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7201879"/>
              </p:ext>
            </p:extLst>
          </p:nvPr>
        </p:nvGraphicFramePr>
        <p:xfrm>
          <a:off x="476035" y="875072"/>
          <a:ext cx="8072064" cy="3999011"/>
        </p:xfrm>
        <a:graphic>
          <a:graphicData uri="http://schemas.openxmlformats.org/drawingml/2006/table">
            <a:tbl>
              <a:tblPr firstRow="1" bandRow="1">
                <a:tableStyleId>{5C22544A-7EE6-4342-B048-85BDC9FD1C3A}</a:tableStyleId>
              </a:tblPr>
              <a:tblGrid>
                <a:gridCol w="1835650">
                  <a:extLst>
                    <a:ext uri="{9D8B030D-6E8A-4147-A177-3AD203B41FA5}">
                      <a16:colId xmlns:a16="http://schemas.microsoft.com/office/drawing/2014/main" val="20000"/>
                    </a:ext>
                  </a:extLst>
                </a:gridCol>
                <a:gridCol w="2200382">
                  <a:extLst>
                    <a:ext uri="{9D8B030D-6E8A-4147-A177-3AD203B41FA5}">
                      <a16:colId xmlns:a16="http://schemas.microsoft.com/office/drawing/2014/main" val="20001"/>
                    </a:ext>
                  </a:extLst>
                </a:gridCol>
                <a:gridCol w="1919555">
                  <a:extLst>
                    <a:ext uri="{9D8B030D-6E8A-4147-A177-3AD203B41FA5}">
                      <a16:colId xmlns:a16="http://schemas.microsoft.com/office/drawing/2014/main" val="20002"/>
                    </a:ext>
                  </a:extLst>
                </a:gridCol>
                <a:gridCol w="2116477">
                  <a:extLst>
                    <a:ext uri="{9D8B030D-6E8A-4147-A177-3AD203B41FA5}">
                      <a16:colId xmlns:a16="http://schemas.microsoft.com/office/drawing/2014/main" val="20003"/>
                    </a:ext>
                  </a:extLst>
                </a:gridCol>
              </a:tblGrid>
              <a:tr h="526702">
                <a:tc>
                  <a:txBody>
                    <a:bodyPr/>
                    <a:lstStyle/>
                    <a:p>
                      <a:endParaRPr lang="en-US" dirty="0"/>
                    </a:p>
                  </a:txBody>
                  <a:tcPr/>
                </a:tc>
                <a:tc>
                  <a:txBody>
                    <a:bodyPr/>
                    <a:lstStyle/>
                    <a:p>
                      <a:r>
                        <a:rPr lang="en-US" dirty="0" smtClean="0"/>
                        <a:t>Our</a:t>
                      </a:r>
                      <a:r>
                        <a:rPr lang="en-US" baseline="0" dirty="0" smtClean="0"/>
                        <a:t> Proposal</a:t>
                      </a:r>
                      <a:endParaRPr lang="en-US" dirty="0"/>
                    </a:p>
                  </a:txBody>
                  <a:tcPr/>
                </a:tc>
                <a:tc>
                  <a:txBody>
                    <a:bodyPr/>
                    <a:lstStyle/>
                    <a:p>
                      <a:r>
                        <a:rPr lang="en-US" dirty="0" smtClean="0"/>
                        <a:t>UBS Prerequisites</a:t>
                      </a:r>
                      <a:endParaRPr lang="en-US" dirty="0"/>
                    </a:p>
                  </a:txBody>
                  <a:tcPr/>
                </a:tc>
                <a:tc>
                  <a:txBody>
                    <a:bodyPr/>
                    <a:lstStyle/>
                    <a:p>
                      <a:r>
                        <a:rPr lang="en-US" dirty="0" smtClean="0"/>
                        <a:t>Action</a:t>
                      </a:r>
                      <a:endParaRPr lang="en-US" dirty="0"/>
                    </a:p>
                  </a:txBody>
                  <a:tcPr/>
                </a:tc>
                <a:extLst>
                  <a:ext uri="{0D108BD9-81ED-4DB2-BD59-A6C34878D82A}">
                    <a16:rowId xmlns:a16="http://schemas.microsoft.com/office/drawing/2014/main" val="10000"/>
                  </a:ext>
                </a:extLst>
              </a:tr>
              <a:tr h="659607">
                <a:tc>
                  <a:txBody>
                    <a:bodyPr/>
                    <a:lstStyle/>
                    <a:p>
                      <a:r>
                        <a:rPr lang="en-US" sz="1200" dirty="0" smtClean="0"/>
                        <a:t>Application &amp; Data Security</a:t>
                      </a:r>
                      <a:endParaRPr lang="en-US" sz="1200" dirty="0"/>
                    </a:p>
                  </a:txBody>
                  <a:tcPr/>
                </a:tc>
                <a:tc>
                  <a:txBody>
                    <a:bodyPr/>
                    <a:lstStyle/>
                    <a:p>
                      <a:r>
                        <a:rPr lang="en-US" sz="1200" dirty="0" smtClean="0"/>
                        <a:t>HOLMES BOTS to</a:t>
                      </a:r>
                      <a:r>
                        <a:rPr lang="en-US" sz="1200" baseline="0" dirty="0" smtClean="0"/>
                        <a:t> be</a:t>
                      </a:r>
                      <a:r>
                        <a:rPr lang="en-US" sz="1200" dirty="0" smtClean="0"/>
                        <a:t> secured through HTTPS</a:t>
                      </a:r>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1"/>
                  </a:ext>
                </a:extLst>
              </a:tr>
              <a:tr h="526702">
                <a:tc>
                  <a:txBody>
                    <a:bodyPr/>
                    <a:lstStyle/>
                    <a:p>
                      <a:endParaRPr lang="en-US" sz="1200" dirty="0"/>
                    </a:p>
                  </a:txBody>
                  <a:tcPr/>
                </a:tc>
                <a:tc>
                  <a:txBody>
                    <a:bodyPr/>
                    <a:lstStyle/>
                    <a:p>
                      <a:r>
                        <a:rPr lang="en-US" sz="1200" dirty="0" smtClean="0"/>
                        <a:t>DB security – follow UBS guidelines</a:t>
                      </a:r>
                      <a:endParaRPr lang="en-US" sz="1200" dirty="0"/>
                    </a:p>
                  </a:txBody>
                  <a:tcPr/>
                </a:tc>
                <a:tc>
                  <a:txBody>
                    <a:bodyPr/>
                    <a:lstStyle/>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Work</a:t>
                      </a:r>
                      <a:r>
                        <a:rPr lang="en-US" sz="1200" baseline="0" dirty="0" smtClean="0"/>
                        <a:t> with UBS to establish the integration requirement</a:t>
                      </a:r>
                      <a:endParaRPr lang="en-US" sz="1200" dirty="0" smtClean="0"/>
                    </a:p>
                  </a:txBody>
                  <a:tcPr/>
                </a:tc>
                <a:extLst>
                  <a:ext uri="{0D108BD9-81ED-4DB2-BD59-A6C34878D82A}">
                    <a16:rowId xmlns:a16="http://schemas.microsoft.com/office/drawing/2014/main" val="10003"/>
                  </a:ext>
                </a:extLst>
              </a:tr>
              <a:tr h="526702">
                <a:tc>
                  <a:txBody>
                    <a:bodyPr/>
                    <a:lstStyle/>
                    <a:p>
                      <a:endParaRPr lang="en-US" sz="1200"/>
                    </a:p>
                  </a:txBody>
                  <a:tcPr/>
                </a:tc>
                <a:tc>
                  <a:txBody>
                    <a:bodyPr/>
                    <a:lstStyle/>
                    <a:p>
                      <a:r>
                        <a:rPr lang="en-US" sz="1200" dirty="0" smtClean="0"/>
                        <a:t>Data Archival – follow UBS guidelines</a:t>
                      </a:r>
                      <a:endParaRPr lang="en-US" sz="1200" dirty="0"/>
                    </a:p>
                  </a:txBody>
                  <a:tcPr/>
                </a:tc>
                <a:tc>
                  <a:txBody>
                    <a:bodyPr/>
                    <a:lstStyle/>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Work</a:t>
                      </a:r>
                      <a:r>
                        <a:rPr lang="en-US" sz="1200" baseline="0" dirty="0" smtClean="0"/>
                        <a:t> with UBS to establish the integration requirement</a:t>
                      </a:r>
                      <a:endParaRPr lang="en-US" sz="1200" dirty="0" smtClean="0"/>
                    </a:p>
                  </a:txBody>
                  <a:tcPr/>
                </a:tc>
                <a:extLst>
                  <a:ext uri="{0D108BD9-81ED-4DB2-BD59-A6C34878D82A}">
                    <a16:rowId xmlns:a16="http://schemas.microsoft.com/office/drawing/2014/main" val="10004"/>
                  </a:ext>
                </a:extLst>
              </a:tr>
              <a:tr h="526702">
                <a:tc>
                  <a:txBody>
                    <a:bodyPr/>
                    <a:lstStyle/>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Authentication &amp; Authorization – follow UBS guidelines</a:t>
                      </a:r>
                    </a:p>
                  </a:txBody>
                  <a:tcPr/>
                </a:tc>
                <a:tc>
                  <a:txBody>
                    <a:bodyPr/>
                    <a:lstStyle/>
                    <a:p>
                      <a:endParaRPr lang="en-US" sz="1200" dirty="0"/>
                    </a:p>
                  </a:txBody>
                  <a:tcPr/>
                </a:tc>
                <a:tc>
                  <a:txBody>
                    <a:bodyPr/>
                    <a:lstStyle/>
                    <a:p>
                      <a:r>
                        <a:rPr lang="en-US" sz="1200" dirty="0" smtClean="0"/>
                        <a:t>Work</a:t>
                      </a:r>
                      <a:r>
                        <a:rPr lang="en-US" sz="1200" baseline="0" dirty="0" smtClean="0"/>
                        <a:t> with UBS to establish the integration requirement</a:t>
                      </a:r>
                      <a:endParaRPr lang="en-US" sz="1200" dirty="0"/>
                    </a:p>
                  </a:txBody>
                  <a:tcPr/>
                </a:tc>
                <a:extLst>
                  <a:ext uri="{0D108BD9-81ED-4DB2-BD59-A6C34878D82A}">
                    <a16:rowId xmlns:a16="http://schemas.microsoft.com/office/drawing/2014/main" val="10005"/>
                  </a:ext>
                </a:extLst>
              </a:tr>
              <a:tr h="52670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Monitoring,</a:t>
                      </a:r>
                      <a:r>
                        <a:rPr lang="en-US" sz="1200" baseline="0" dirty="0" smtClean="0"/>
                        <a:t> Logging and Extensibility</a:t>
                      </a:r>
                      <a:endParaRPr lang="en-US" sz="1200" dirty="0" smtClean="0"/>
                    </a:p>
                  </a:txBody>
                  <a:tcPr/>
                </a:tc>
                <a:tc>
                  <a:txBody>
                    <a:bodyPr/>
                    <a:lstStyle/>
                    <a:p>
                      <a:r>
                        <a:rPr lang="en-US" sz="1200" dirty="0" smtClean="0"/>
                        <a:t>Multi</a:t>
                      </a:r>
                      <a:r>
                        <a:rPr lang="en-US" sz="1200" baseline="0" dirty="0" smtClean="0"/>
                        <a:t> region availability requirement yet to be established; However for this deployment we might not need this.</a:t>
                      </a:r>
                      <a:endParaRPr lang="en-US" sz="1200" dirty="0"/>
                    </a:p>
                  </a:txBody>
                  <a:tcPr/>
                </a:tc>
                <a:tc>
                  <a:txBody>
                    <a:bodyPr/>
                    <a:lstStyle/>
                    <a:p>
                      <a:endParaRPr lang="en-US" sz="1200" dirty="0"/>
                    </a:p>
                  </a:txBody>
                  <a:tcPr/>
                </a:tc>
                <a:tc>
                  <a:txBody>
                    <a:bodyPr/>
                    <a:lstStyle/>
                    <a:p>
                      <a:r>
                        <a:rPr lang="en-US" sz="1200" dirty="0" smtClean="0"/>
                        <a:t>Establish UBS requirement for multi region deployment and prepare an approach note</a:t>
                      </a:r>
                      <a:endParaRPr lang="en-US" sz="1200" dirty="0"/>
                    </a:p>
                  </a:txBody>
                  <a:tcPr/>
                </a:tc>
                <a:extLst>
                  <a:ext uri="{0D108BD9-81ED-4DB2-BD59-A6C34878D82A}">
                    <a16:rowId xmlns:a16="http://schemas.microsoft.com/office/drawing/2014/main" val="4217818435"/>
                  </a:ext>
                </a:extLst>
              </a:tr>
            </a:tbl>
          </a:graphicData>
        </a:graphic>
      </p:graphicFrame>
    </p:spTree>
    <p:extLst>
      <p:ext uri="{BB962C8B-B14F-4D97-AF65-F5344CB8AC3E}">
        <p14:creationId xmlns:p14="http://schemas.microsoft.com/office/powerpoint/2010/main" val="1940170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58808"/>
            <a:ext cx="8548100" cy="616264"/>
          </a:xfrm>
        </p:spPr>
        <p:txBody>
          <a:bodyPr/>
          <a:lstStyle/>
          <a:p>
            <a:r>
              <a:rPr lang="en-US" dirty="0" smtClean="0"/>
              <a:t>CAIP process automation production migration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647062"/>
              </p:ext>
            </p:extLst>
          </p:nvPr>
        </p:nvGraphicFramePr>
        <p:xfrm>
          <a:off x="476035" y="782605"/>
          <a:ext cx="8072064" cy="3931920"/>
        </p:xfrm>
        <a:graphic>
          <a:graphicData uri="http://schemas.openxmlformats.org/drawingml/2006/table">
            <a:tbl>
              <a:tblPr firstRow="1" bandRow="1">
                <a:tableStyleId>{5C22544A-7EE6-4342-B048-85BDC9FD1C3A}</a:tableStyleId>
              </a:tblPr>
              <a:tblGrid>
                <a:gridCol w="1794554">
                  <a:extLst>
                    <a:ext uri="{9D8B030D-6E8A-4147-A177-3AD203B41FA5}">
                      <a16:colId xmlns:a16="http://schemas.microsoft.com/office/drawing/2014/main" val="20000"/>
                    </a:ext>
                  </a:extLst>
                </a:gridCol>
                <a:gridCol w="2424701">
                  <a:extLst>
                    <a:ext uri="{9D8B030D-6E8A-4147-A177-3AD203B41FA5}">
                      <a16:colId xmlns:a16="http://schemas.microsoft.com/office/drawing/2014/main" val="20001"/>
                    </a:ext>
                  </a:extLst>
                </a:gridCol>
                <a:gridCol w="1834793">
                  <a:extLst>
                    <a:ext uri="{9D8B030D-6E8A-4147-A177-3AD203B41FA5}">
                      <a16:colId xmlns:a16="http://schemas.microsoft.com/office/drawing/2014/main" val="20002"/>
                    </a:ext>
                  </a:extLst>
                </a:gridCol>
                <a:gridCol w="2018016">
                  <a:extLst>
                    <a:ext uri="{9D8B030D-6E8A-4147-A177-3AD203B41FA5}">
                      <a16:colId xmlns:a16="http://schemas.microsoft.com/office/drawing/2014/main" val="20003"/>
                    </a:ext>
                  </a:extLst>
                </a:gridCol>
              </a:tblGrid>
              <a:tr h="526702">
                <a:tc>
                  <a:txBody>
                    <a:bodyPr/>
                    <a:lstStyle/>
                    <a:p>
                      <a:endParaRPr lang="en-US" dirty="0"/>
                    </a:p>
                  </a:txBody>
                  <a:tcPr/>
                </a:tc>
                <a:tc>
                  <a:txBody>
                    <a:bodyPr/>
                    <a:lstStyle/>
                    <a:p>
                      <a:r>
                        <a:rPr lang="en-US" dirty="0" smtClean="0"/>
                        <a:t>Our</a:t>
                      </a:r>
                      <a:r>
                        <a:rPr lang="en-US" baseline="0" dirty="0" smtClean="0"/>
                        <a:t> Proposal</a:t>
                      </a:r>
                      <a:endParaRPr lang="en-US" dirty="0"/>
                    </a:p>
                  </a:txBody>
                  <a:tcPr/>
                </a:tc>
                <a:tc>
                  <a:txBody>
                    <a:bodyPr/>
                    <a:lstStyle/>
                    <a:p>
                      <a:r>
                        <a:rPr lang="en-US" dirty="0" smtClean="0"/>
                        <a:t>UBS Prerequisites</a:t>
                      </a:r>
                      <a:endParaRPr lang="en-US" dirty="0"/>
                    </a:p>
                  </a:txBody>
                  <a:tcPr/>
                </a:tc>
                <a:tc>
                  <a:txBody>
                    <a:bodyPr/>
                    <a:lstStyle/>
                    <a:p>
                      <a:r>
                        <a:rPr lang="en-US" dirty="0" smtClean="0"/>
                        <a:t>Action</a:t>
                      </a:r>
                      <a:endParaRPr lang="en-US" dirty="0"/>
                    </a:p>
                  </a:txBody>
                  <a:tcPr/>
                </a:tc>
                <a:extLst>
                  <a:ext uri="{0D108BD9-81ED-4DB2-BD59-A6C34878D82A}">
                    <a16:rowId xmlns:a16="http://schemas.microsoft.com/office/drawing/2014/main" val="10000"/>
                  </a:ext>
                </a:extLst>
              </a:tr>
              <a:tr h="52670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Performance Factors</a:t>
                      </a:r>
                    </a:p>
                    <a:p>
                      <a:endParaRPr lang="en-US" sz="1200" dirty="0"/>
                    </a:p>
                  </a:txBody>
                  <a:tcPr/>
                </a:tc>
                <a:tc>
                  <a:txBody>
                    <a:bodyPr/>
                    <a:lstStyle/>
                    <a:p>
                      <a:r>
                        <a:rPr lang="en-US" sz="1200" baseline="0" dirty="0" smtClean="0"/>
                        <a:t>A dedicated instance of Oracle DB, with replication of data, is recommended.</a:t>
                      </a:r>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2"/>
                  </a:ext>
                </a:extLst>
              </a:tr>
              <a:tr h="526702">
                <a:tc>
                  <a:txBody>
                    <a:bodyPr/>
                    <a:lstStyle/>
                    <a:p>
                      <a:endParaRPr lang="en-US" sz="1200" dirty="0"/>
                    </a:p>
                  </a:txBody>
                  <a:tcPr/>
                </a:tc>
                <a:tc>
                  <a:txBody>
                    <a:bodyPr/>
                    <a:lstStyle/>
                    <a:p>
                      <a:r>
                        <a:rPr lang="en-US" sz="1200" dirty="0" smtClean="0"/>
                        <a:t>In the current implementation, there is no need of ‘Load Balancer’. However, with complete process automation, if needed, support for a load balancer for the Web server from UBS.</a:t>
                      </a:r>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3"/>
                  </a:ext>
                </a:extLst>
              </a:tr>
              <a:tr h="526702">
                <a:tc>
                  <a:txBody>
                    <a:bodyPr/>
                    <a:lstStyle/>
                    <a:p>
                      <a:r>
                        <a:rPr lang="en-US" sz="1200" dirty="0" smtClean="0"/>
                        <a:t>Monitoring,</a:t>
                      </a:r>
                      <a:r>
                        <a:rPr lang="en-US" sz="1200" baseline="0" dirty="0" smtClean="0"/>
                        <a:t> Logging and Extensibility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We recommend</a:t>
                      </a:r>
                      <a:r>
                        <a:rPr lang="en-US" sz="1200" baseline="0" dirty="0" smtClean="0"/>
                        <a:t> to go with UBS specific </a:t>
                      </a:r>
                      <a:r>
                        <a:rPr lang="en-US" sz="1200" dirty="0" smtClean="0"/>
                        <a:t>Monitoring Tools</a:t>
                      </a:r>
                      <a:r>
                        <a:rPr lang="en-US" sz="1200" baseline="0" dirty="0" smtClean="0"/>
                        <a:t> for applications, if any</a:t>
                      </a:r>
                      <a:endParaRPr lang="en-US" sz="1200" dirty="0" smtClean="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r h="526702">
                <a:tc>
                  <a:txBody>
                    <a:bodyPr/>
                    <a:lstStyle/>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We recommend</a:t>
                      </a:r>
                      <a:r>
                        <a:rPr lang="en-US" sz="1200" baseline="0" dirty="0" smtClean="0"/>
                        <a:t> to go with UBS specific logging</a:t>
                      </a:r>
                      <a:r>
                        <a:rPr lang="en-US" sz="1200" dirty="0" smtClean="0"/>
                        <a:t> Tools</a:t>
                      </a:r>
                      <a:r>
                        <a:rPr lang="en-US" sz="1200" baseline="0" dirty="0" smtClean="0"/>
                        <a:t> for applications, if any</a:t>
                      </a:r>
                      <a:endParaRPr lang="en-US" sz="1200" dirty="0" smtClean="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9443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62" y="914400"/>
            <a:ext cx="7329174" cy="1219200"/>
          </a:xfrm>
        </p:spPr>
        <p:txBody>
          <a:bodyPr/>
          <a:lstStyle/>
          <a:p>
            <a:r>
              <a:rPr lang="en-US" dirty="0" smtClean="0"/>
              <a:t>Compliance Requirements</a:t>
            </a:r>
            <a:endParaRPr lang="en-US" dirty="0"/>
          </a:p>
        </p:txBody>
      </p:sp>
    </p:spTree>
    <p:extLst>
      <p:ext uri="{BB962C8B-B14F-4D97-AF65-F5344CB8AC3E}">
        <p14:creationId xmlns:p14="http://schemas.microsoft.com/office/powerpoint/2010/main" val="1451595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latin typeface="Calibri" panose="020F0502020204030204" pitchFamily="34" charset="0"/>
              </a:rPr>
              <a:t>Risk &amp; Control Framework</a:t>
            </a:r>
          </a:p>
        </p:txBody>
      </p:sp>
      <p:graphicFrame>
        <p:nvGraphicFramePr>
          <p:cNvPr id="4" name="Table 3"/>
          <p:cNvGraphicFramePr>
            <a:graphicFrameLocks noGrp="1"/>
          </p:cNvGraphicFramePr>
          <p:nvPr>
            <p:extLst/>
          </p:nvPr>
        </p:nvGraphicFramePr>
        <p:xfrm>
          <a:off x="267126" y="575349"/>
          <a:ext cx="8599471" cy="3780894"/>
        </p:xfrm>
        <a:graphic>
          <a:graphicData uri="http://schemas.openxmlformats.org/drawingml/2006/table">
            <a:tbl>
              <a:tblPr>
                <a:tableStyleId>{08FB837D-C827-4EFA-A057-4D05807E0F7C}</a:tableStyleId>
              </a:tblPr>
              <a:tblGrid>
                <a:gridCol w="889157">
                  <a:extLst>
                    <a:ext uri="{9D8B030D-6E8A-4147-A177-3AD203B41FA5}">
                      <a16:colId xmlns:a16="http://schemas.microsoft.com/office/drawing/2014/main" val="1082270818"/>
                    </a:ext>
                  </a:extLst>
                </a:gridCol>
                <a:gridCol w="2872665">
                  <a:extLst>
                    <a:ext uri="{9D8B030D-6E8A-4147-A177-3AD203B41FA5}">
                      <a16:colId xmlns:a16="http://schemas.microsoft.com/office/drawing/2014/main" val="1350923050"/>
                    </a:ext>
                  </a:extLst>
                </a:gridCol>
                <a:gridCol w="547175">
                  <a:extLst>
                    <a:ext uri="{9D8B030D-6E8A-4147-A177-3AD203B41FA5}">
                      <a16:colId xmlns:a16="http://schemas.microsoft.com/office/drawing/2014/main" val="3445829917"/>
                    </a:ext>
                  </a:extLst>
                </a:gridCol>
                <a:gridCol w="628310">
                  <a:extLst>
                    <a:ext uri="{9D8B030D-6E8A-4147-A177-3AD203B41FA5}">
                      <a16:colId xmlns:a16="http://schemas.microsoft.com/office/drawing/2014/main" val="4289305174"/>
                    </a:ext>
                  </a:extLst>
                </a:gridCol>
                <a:gridCol w="548590">
                  <a:extLst>
                    <a:ext uri="{9D8B030D-6E8A-4147-A177-3AD203B41FA5}">
                      <a16:colId xmlns:a16="http://schemas.microsoft.com/office/drawing/2014/main" val="955989611"/>
                    </a:ext>
                  </a:extLst>
                </a:gridCol>
                <a:gridCol w="3113574">
                  <a:extLst>
                    <a:ext uri="{9D8B030D-6E8A-4147-A177-3AD203B41FA5}">
                      <a16:colId xmlns:a16="http://schemas.microsoft.com/office/drawing/2014/main" val="4259321421"/>
                    </a:ext>
                  </a:extLst>
                </a:gridCol>
              </a:tblGrid>
              <a:tr h="289282">
                <a:tc>
                  <a:txBody>
                    <a:bodyPr/>
                    <a:lstStyle/>
                    <a:p>
                      <a:pPr algn="ctr" fontAlgn="b"/>
                      <a:r>
                        <a:rPr lang="en-US" sz="1000" b="1" u="none" strike="noStrike" dirty="0">
                          <a:solidFill>
                            <a:schemeClr val="bg1"/>
                          </a:solidFill>
                          <a:effectLst/>
                          <a:latin typeface="Calibri" panose="020F0502020204030204" pitchFamily="34" charset="0"/>
                        </a:rPr>
                        <a:t>Risk Category</a:t>
                      </a:r>
                      <a:endParaRPr lang="en-US" sz="1000" b="1" i="0" u="none" strike="noStrike" dirty="0">
                        <a:solidFill>
                          <a:schemeClr val="bg1"/>
                        </a:solidFill>
                        <a:effectLst/>
                        <a:latin typeface="Calibri" panose="020F0502020204030204" pitchFamily="34" charset="0"/>
                      </a:endParaRPr>
                    </a:p>
                  </a:txBody>
                  <a:tcPr marL="4175" marR="4175" marT="4175" marB="0" anchor="ctr">
                    <a:solidFill>
                      <a:srgbClr val="558ED5"/>
                    </a:solidFill>
                  </a:tcPr>
                </a:tc>
                <a:tc>
                  <a:txBody>
                    <a:bodyPr/>
                    <a:lstStyle/>
                    <a:p>
                      <a:pPr algn="ctr" fontAlgn="b"/>
                      <a:r>
                        <a:rPr lang="en-US" sz="1000" b="1" u="none" strike="noStrike" dirty="0">
                          <a:solidFill>
                            <a:schemeClr val="bg1"/>
                          </a:solidFill>
                          <a:effectLst/>
                          <a:latin typeface="Calibri" panose="020F0502020204030204" pitchFamily="34" charset="0"/>
                        </a:rPr>
                        <a:t>Description</a:t>
                      </a:r>
                      <a:endParaRPr lang="en-US" sz="1000" b="1" i="0" u="none" strike="noStrike" dirty="0">
                        <a:solidFill>
                          <a:schemeClr val="bg1"/>
                        </a:solidFill>
                        <a:effectLst/>
                        <a:latin typeface="Calibri" panose="020F0502020204030204" pitchFamily="34" charset="0"/>
                      </a:endParaRPr>
                    </a:p>
                  </a:txBody>
                  <a:tcPr marL="4175" marR="4175" marT="4175" marB="0" anchor="ctr">
                    <a:solidFill>
                      <a:srgbClr val="558ED5"/>
                    </a:solidFill>
                  </a:tcPr>
                </a:tc>
                <a:tc>
                  <a:txBody>
                    <a:bodyPr/>
                    <a:lstStyle/>
                    <a:p>
                      <a:pPr algn="ctr" fontAlgn="b"/>
                      <a:r>
                        <a:rPr lang="en-US" sz="1000" b="1" u="none" strike="noStrike" dirty="0">
                          <a:solidFill>
                            <a:schemeClr val="bg1"/>
                          </a:solidFill>
                          <a:effectLst/>
                          <a:latin typeface="Calibri" panose="020F0502020204030204" pitchFamily="34" charset="0"/>
                        </a:rPr>
                        <a:t>Severance</a:t>
                      </a:r>
                      <a:endParaRPr lang="en-US" sz="1000" b="1" i="0" u="none" strike="noStrike" dirty="0">
                        <a:solidFill>
                          <a:schemeClr val="bg1"/>
                        </a:solidFill>
                        <a:effectLst/>
                        <a:latin typeface="Calibri" panose="020F0502020204030204" pitchFamily="34" charset="0"/>
                      </a:endParaRPr>
                    </a:p>
                  </a:txBody>
                  <a:tcPr marL="4175" marR="4175" marT="4175" marB="0" anchor="ctr">
                    <a:solidFill>
                      <a:srgbClr val="558ED5"/>
                    </a:solidFill>
                  </a:tcPr>
                </a:tc>
                <a:tc>
                  <a:txBody>
                    <a:bodyPr/>
                    <a:lstStyle/>
                    <a:p>
                      <a:pPr algn="ctr" fontAlgn="b"/>
                      <a:r>
                        <a:rPr lang="en-US" sz="1000" b="1" i="0" u="none" strike="noStrike" dirty="0">
                          <a:solidFill>
                            <a:schemeClr val="bg1"/>
                          </a:solidFill>
                          <a:effectLst/>
                          <a:latin typeface="Calibri" panose="020F0502020204030204" pitchFamily="34" charset="0"/>
                        </a:rPr>
                        <a:t>Occurrence</a:t>
                      </a:r>
                    </a:p>
                  </a:txBody>
                  <a:tcPr marL="4175" marR="4175" marT="4175" marB="0" anchor="ctr">
                    <a:solidFill>
                      <a:srgbClr val="558ED5"/>
                    </a:solidFill>
                  </a:tcPr>
                </a:tc>
                <a:tc>
                  <a:txBody>
                    <a:bodyPr/>
                    <a:lstStyle/>
                    <a:p>
                      <a:pPr algn="ctr" fontAlgn="b"/>
                      <a:r>
                        <a:rPr lang="en-US" sz="1000" b="1" i="0" u="none" strike="noStrike" dirty="0">
                          <a:solidFill>
                            <a:schemeClr val="bg1"/>
                          </a:solidFill>
                          <a:effectLst/>
                          <a:latin typeface="Calibri" panose="020F0502020204030204" pitchFamily="34" charset="0"/>
                        </a:rPr>
                        <a:t>Detection</a:t>
                      </a:r>
                    </a:p>
                  </a:txBody>
                  <a:tcPr marL="4175" marR="4175" marT="4175" marB="0" anchor="ctr">
                    <a:solidFill>
                      <a:srgbClr val="558ED5"/>
                    </a:solidFill>
                  </a:tcPr>
                </a:tc>
                <a:tc>
                  <a:txBody>
                    <a:bodyPr/>
                    <a:lstStyle/>
                    <a:p>
                      <a:pPr algn="ctr" fontAlgn="b"/>
                      <a:r>
                        <a:rPr lang="en-US" sz="1000" b="1" u="none" strike="noStrike" dirty="0">
                          <a:solidFill>
                            <a:schemeClr val="bg1"/>
                          </a:solidFill>
                          <a:effectLst/>
                          <a:latin typeface="Calibri" panose="020F0502020204030204" pitchFamily="34" charset="0"/>
                        </a:rPr>
                        <a:t>Remediation Plan</a:t>
                      </a:r>
                      <a:endParaRPr lang="en-US" sz="1000" b="1" i="0" u="none" strike="noStrike" dirty="0">
                        <a:solidFill>
                          <a:schemeClr val="bg1"/>
                        </a:solidFill>
                        <a:effectLst/>
                        <a:latin typeface="Calibri" panose="020F0502020204030204" pitchFamily="34" charset="0"/>
                      </a:endParaRPr>
                    </a:p>
                  </a:txBody>
                  <a:tcPr marL="4175" marR="4175" marT="4175" marB="0" anchor="ctr">
                    <a:solidFill>
                      <a:srgbClr val="558ED5"/>
                    </a:solidFill>
                  </a:tcPr>
                </a:tc>
                <a:extLst>
                  <a:ext uri="{0D108BD9-81ED-4DB2-BD59-A6C34878D82A}">
                    <a16:rowId xmlns:a16="http://schemas.microsoft.com/office/drawing/2014/main" val="2322000937"/>
                  </a:ext>
                </a:extLst>
              </a:tr>
              <a:tr h="264758">
                <a:tc rowSpan="2">
                  <a:txBody>
                    <a:bodyPr/>
                    <a:lstStyle/>
                    <a:p>
                      <a:pPr algn="ctr" fontAlgn="ctr"/>
                      <a:r>
                        <a:rPr lang="en-US" sz="900" u="none" strike="noStrike" dirty="0">
                          <a:effectLst/>
                          <a:latin typeface="Calibri" panose="020F0502020204030204" pitchFamily="34" charset="0"/>
                        </a:rPr>
                        <a:t>Access Control </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l" fontAlgn="ctr"/>
                      <a:r>
                        <a:rPr lang="en-US" sz="900" u="none" strike="noStrike" dirty="0">
                          <a:effectLst/>
                          <a:latin typeface="Calibri" panose="020F0502020204030204" pitchFamily="34" charset="0"/>
                        </a:rPr>
                        <a:t>BOT credentials(VMware) stops working leads to process halt</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M</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C00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Create a</a:t>
                      </a:r>
                      <a:r>
                        <a:rPr lang="en-US" sz="900" u="none" strike="noStrike" baseline="0" dirty="0">
                          <a:effectLst/>
                          <a:latin typeface="Calibri" panose="020F0502020204030204" pitchFamily="34" charset="0"/>
                        </a:rPr>
                        <a:t> GPIN</a:t>
                      </a:r>
                      <a:r>
                        <a:rPr lang="en-US" sz="900" u="none" strike="noStrike" dirty="0">
                          <a:effectLst/>
                          <a:latin typeface="Calibri" panose="020F0502020204030204" pitchFamily="34" charset="0"/>
                        </a:rPr>
                        <a:t> ID for each BOT tagged to a supervisor. Bots to login through VM (access from different servers)</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1408939028"/>
                  </a:ext>
                </a:extLst>
              </a:tr>
              <a:tr h="264758">
                <a:tc vMerge="1">
                  <a:txBody>
                    <a:bodyPr/>
                    <a:lstStyle/>
                    <a:p>
                      <a:endParaRPr lang="en-US"/>
                    </a:p>
                  </a:txBody>
                  <a:tcPr/>
                </a:tc>
                <a:tc>
                  <a:txBody>
                    <a:bodyPr/>
                    <a:lstStyle/>
                    <a:p>
                      <a:pPr algn="l" fontAlgn="ctr"/>
                      <a:r>
                        <a:rPr lang="en-US" sz="900" u="none" strike="noStrike">
                          <a:effectLst/>
                          <a:latin typeface="Calibri" panose="020F0502020204030204" pitchFamily="34" charset="0"/>
                        </a:rPr>
                        <a:t>BOT may access Unauthorized data if access rights are not controlled </a:t>
                      </a:r>
                      <a:endParaRPr lang="en-US" sz="900" b="0" i="0" u="none" strike="noStrike">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H</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5555"/>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Principle of least privilege access to be applied on BOT</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2181625553"/>
                  </a:ext>
                </a:extLst>
              </a:tr>
              <a:tr h="394936">
                <a:tc rowSpan="5">
                  <a:txBody>
                    <a:bodyPr/>
                    <a:lstStyle/>
                    <a:p>
                      <a:pPr algn="ctr" fontAlgn="ctr"/>
                      <a:r>
                        <a:rPr lang="en-US" sz="900" u="none" strike="noStrike" dirty="0">
                          <a:effectLst/>
                          <a:latin typeface="Calibri" panose="020F0502020204030204" pitchFamily="34" charset="0"/>
                        </a:rPr>
                        <a:t>Process </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l" fontAlgn="ctr"/>
                      <a:r>
                        <a:rPr lang="en-US" sz="900" u="none" strike="noStrike" dirty="0">
                          <a:effectLst/>
                          <a:latin typeface="Calibri" panose="020F0502020204030204" pitchFamily="34" charset="0"/>
                        </a:rPr>
                        <a:t>Policy of Delegation of Authority limits-Changes in approval limit is not followed </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H</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5555"/>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Compliance with policy to be audited periodically</a:t>
                      </a:r>
                      <a:br>
                        <a:rPr lang="en-US" sz="900" u="none" strike="noStrike" dirty="0">
                          <a:effectLst/>
                          <a:latin typeface="Calibri" panose="020F0502020204030204" pitchFamily="34" charset="0"/>
                        </a:rPr>
                      </a:br>
                      <a:r>
                        <a:rPr lang="en-US" sz="900" u="none" strike="noStrike" dirty="0">
                          <a:effectLst/>
                          <a:latin typeface="Calibri" panose="020F0502020204030204" pitchFamily="34" charset="0"/>
                        </a:rPr>
                        <a:t>Written policy and Procedures around Delegation of authority limits must be maintained before the commencement date</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3914008176"/>
                  </a:ext>
                </a:extLst>
              </a:tr>
              <a:tr h="379853">
                <a:tc vMerge="1">
                  <a:txBody>
                    <a:bodyPr/>
                    <a:lstStyle/>
                    <a:p>
                      <a:endParaRPr lang="en-US"/>
                    </a:p>
                  </a:txBody>
                  <a:tcPr/>
                </a:tc>
                <a:tc rowSpan="2">
                  <a:txBody>
                    <a:bodyPr/>
                    <a:lstStyle/>
                    <a:p>
                      <a:pPr algn="l" fontAlgn="ctr"/>
                      <a:r>
                        <a:rPr lang="en-US" sz="900" u="none" strike="noStrike" dirty="0">
                          <a:effectLst/>
                          <a:latin typeface="Calibri" panose="020F0502020204030204" pitchFamily="34" charset="0"/>
                        </a:rPr>
                        <a:t>Internal Database is not available/not up to date. Irrelevant/ outdated information of Agent/Counterparty/Trader/Custodian captured by BOT  may lead to erroneous data breach</a:t>
                      </a:r>
                      <a:endParaRPr lang="en-US" sz="900" b="0" i="0" u="none" strike="noStrike" dirty="0">
                        <a:solidFill>
                          <a:srgbClr val="000000"/>
                        </a:solidFill>
                        <a:effectLst/>
                        <a:latin typeface="Calibri" panose="020F0502020204030204" pitchFamily="34" charset="0"/>
                      </a:endParaRPr>
                    </a:p>
                  </a:txBody>
                  <a:tcPr marL="4175" marR="4175" marT="4175" marB="0" anchor="ctr"/>
                </a:tc>
                <a:tc rowSpan="2">
                  <a:txBody>
                    <a:bodyPr/>
                    <a:lstStyle/>
                    <a:p>
                      <a:pPr algn="ctr" fontAlgn="ctr"/>
                      <a:r>
                        <a:rPr lang="en-US" sz="900" u="none" strike="noStrike" dirty="0">
                          <a:effectLst/>
                          <a:latin typeface="Calibri" panose="020F0502020204030204" pitchFamily="34" charset="0"/>
                        </a:rPr>
                        <a:t>H</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5555"/>
                    </a:solidFill>
                  </a:tcPr>
                </a:tc>
                <a:tc rowSpan="2">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rowSpan="2">
                  <a:txBody>
                    <a:bodyPr/>
                    <a:lstStyle/>
                    <a:p>
                      <a:pPr algn="ctr" fontAlgn="ctr"/>
                      <a:r>
                        <a:rPr lang="en-US" sz="900" b="0" i="0" u="none" strike="noStrike" dirty="0">
                          <a:solidFill>
                            <a:srgbClr val="000000"/>
                          </a:solidFill>
                          <a:effectLst/>
                          <a:latin typeface="Calibri" panose="020F0502020204030204" pitchFamily="34" charset="0"/>
                        </a:rPr>
                        <a:t>M</a:t>
                      </a:r>
                    </a:p>
                  </a:txBody>
                  <a:tcPr marL="4175" marR="4175" marT="4175" marB="0" anchor="ctr">
                    <a:solidFill>
                      <a:srgbClr val="FFC00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Review policy of Database and SOP needs to be</a:t>
                      </a:r>
                      <a:r>
                        <a:rPr lang="en-US" sz="900" u="none" strike="noStrike" baseline="0" dirty="0">
                          <a:effectLst/>
                          <a:latin typeface="Calibri" panose="020F0502020204030204" pitchFamily="34" charset="0"/>
                        </a:rPr>
                        <a:t> created</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1589429745"/>
                  </a:ext>
                </a:extLst>
              </a:tr>
              <a:tr h="264758">
                <a:tc vMerge="1">
                  <a:txBody>
                    <a:bodyPr/>
                    <a:lstStyle/>
                    <a:p>
                      <a:endParaRPr lang="en-US"/>
                    </a:p>
                  </a:txBody>
                  <a:tcPr/>
                </a:tc>
                <a:tc vMerge="1">
                  <a:txBody>
                    <a:bodyPr/>
                    <a:lstStyle/>
                    <a:p>
                      <a:pPr algn="l" fontAlgn="ctr"/>
                      <a:endParaRPr lang="en-US" sz="900" b="0" i="0" u="none" strike="noStrike" dirty="0">
                        <a:solidFill>
                          <a:srgbClr val="000000"/>
                        </a:solidFill>
                        <a:effectLst/>
                        <a:latin typeface="Calibri" panose="020F0502020204030204" pitchFamily="34" charset="0"/>
                      </a:endParaRPr>
                    </a:p>
                  </a:txBody>
                  <a:tcPr marL="4639" marR="4639" marT="4639" marB="0" anchor="ctr"/>
                </a:tc>
                <a:tc vMerge="1">
                  <a:txBody>
                    <a:bodyPr/>
                    <a:lstStyle/>
                    <a:p>
                      <a:pPr algn="ctr" fontAlgn="ctr"/>
                      <a:endParaRPr lang="en-US" sz="900" b="0" i="0" u="none" strike="noStrike" dirty="0">
                        <a:solidFill>
                          <a:srgbClr val="000000"/>
                        </a:solidFill>
                        <a:effectLst/>
                        <a:latin typeface="Calibri" panose="020F0502020204030204" pitchFamily="34" charset="0"/>
                      </a:endParaRPr>
                    </a:p>
                  </a:txBody>
                  <a:tcPr marL="4639" marR="4639" marT="4639" marB="0" anchor="ctr">
                    <a:solidFill>
                      <a:srgbClr val="FFC000"/>
                    </a:solidFill>
                  </a:tcPr>
                </a:tc>
                <a:tc vMerge="1">
                  <a:txBody>
                    <a:bodyPr/>
                    <a:lstStyle/>
                    <a:p>
                      <a:pPr algn="ctr" fontAlgn="ctr"/>
                      <a:endParaRPr lang="en-US" sz="900" b="0" i="0" u="none" strike="noStrike" dirty="0">
                        <a:solidFill>
                          <a:srgbClr val="000000"/>
                        </a:solidFill>
                        <a:effectLst/>
                        <a:latin typeface="Calibri" panose="020F0502020204030204" pitchFamily="34" charset="0"/>
                      </a:endParaRPr>
                    </a:p>
                  </a:txBody>
                  <a:tcPr marL="4639" marR="4639" marT="4639" marB="0" anchor="ctr">
                    <a:solidFill>
                      <a:srgbClr val="FFC000"/>
                    </a:solidFill>
                  </a:tcPr>
                </a:tc>
                <a:tc vMerge="1">
                  <a:txBody>
                    <a:bodyPr/>
                    <a:lstStyle/>
                    <a:p>
                      <a:pPr algn="ctr" fontAlgn="ctr"/>
                      <a:endParaRPr lang="en-US" sz="900" b="0" i="0" u="none" strike="noStrike" dirty="0">
                        <a:solidFill>
                          <a:srgbClr val="000000"/>
                        </a:solidFill>
                        <a:effectLst/>
                        <a:latin typeface="Calibri" panose="020F0502020204030204" pitchFamily="34" charset="0"/>
                      </a:endParaRPr>
                    </a:p>
                  </a:txBody>
                  <a:tcPr marL="4639" marR="4639" marT="4639" marB="0" anchor="ctr">
                    <a:solidFill>
                      <a:srgbClr val="FFC000"/>
                    </a:solidFill>
                  </a:tcPr>
                </a:tc>
                <a:tc>
                  <a:txBody>
                    <a:bodyPr/>
                    <a:lstStyle/>
                    <a:p>
                      <a:pPr marL="171450" indent="-171450" algn="l" fontAlgn="ctr">
                        <a:buFont typeface="Wingdings" panose="05000000000000000000" pitchFamily="2" charset="2"/>
                        <a:buChar char="§"/>
                      </a:pPr>
                      <a:r>
                        <a:rPr lang="en-US" sz="900" kern="1200" dirty="0">
                          <a:solidFill>
                            <a:schemeClr val="dk1"/>
                          </a:solidFill>
                          <a:effectLst/>
                          <a:latin typeface="Calibri" panose="020F0502020204030204" pitchFamily="34" charset="0"/>
                          <a:ea typeface="+mn-ea"/>
                          <a:cs typeface="+mn-cs"/>
                        </a:rPr>
                        <a:t>SOPs to be reviewed  at key stroke level and sign off by Risk Team prior Nursery phase</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188332797"/>
                  </a:ext>
                </a:extLst>
              </a:tr>
              <a:tr h="264758">
                <a:tc vMerge="1">
                  <a:txBody>
                    <a:bodyPr/>
                    <a:lstStyle/>
                    <a:p>
                      <a:endParaRPr lang="en-US"/>
                    </a:p>
                  </a:txBody>
                  <a:tcPr/>
                </a:tc>
                <a:tc>
                  <a:txBody>
                    <a:bodyPr/>
                    <a:lstStyle/>
                    <a:p>
                      <a:pPr algn="l" fontAlgn="ctr"/>
                      <a:r>
                        <a:rPr lang="en-US" sz="900" u="none" strike="noStrike" dirty="0">
                          <a:effectLst/>
                          <a:latin typeface="Calibri" panose="020F0502020204030204" pitchFamily="34" charset="0"/>
                        </a:rPr>
                        <a:t>Fails to mimic from action taken by processor previously as part of exception management</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M</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C00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rowSpan="2">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Testing of all implemented BOTs in agreed frequency(Recommend for Quarterly) and sign off on the test results obtained </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3858559260"/>
                  </a:ext>
                </a:extLst>
              </a:tr>
              <a:tr h="285686">
                <a:tc vMerge="1">
                  <a:txBody>
                    <a:bodyPr/>
                    <a:lstStyle/>
                    <a:p>
                      <a:endParaRPr lang="en-US"/>
                    </a:p>
                  </a:txBody>
                  <a:tcPr/>
                </a:tc>
                <a:tc>
                  <a:txBody>
                    <a:bodyPr/>
                    <a:lstStyle/>
                    <a:p>
                      <a:pPr algn="l" fontAlgn="ctr"/>
                      <a:r>
                        <a:rPr lang="en-US" sz="900" u="none" strike="noStrike" dirty="0">
                          <a:effectLst/>
                          <a:latin typeface="Calibri" panose="020F0502020204030204" pitchFamily="34" charset="0"/>
                        </a:rPr>
                        <a:t>The BOT misses out on adopting procedural steps as per SOP </a:t>
                      </a:r>
                      <a:br>
                        <a:rPr lang="en-US" sz="900" u="none" strike="noStrike" dirty="0">
                          <a:effectLst/>
                          <a:latin typeface="Calibri" panose="020F0502020204030204" pitchFamily="34" charset="0"/>
                        </a:rPr>
                      </a:b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M</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C00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vMerge="1">
                  <a:txBody>
                    <a:bodyPr/>
                    <a:lstStyle/>
                    <a:p>
                      <a:endParaRPr lang="en-US"/>
                    </a:p>
                  </a:txBody>
                  <a:tcPr/>
                </a:tc>
                <a:extLst>
                  <a:ext uri="{0D108BD9-81ED-4DB2-BD59-A6C34878D82A}">
                    <a16:rowId xmlns:a16="http://schemas.microsoft.com/office/drawing/2014/main" val="2841691988"/>
                  </a:ext>
                </a:extLst>
              </a:tr>
              <a:tr h="264758">
                <a:tc rowSpan="2">
                  <a:txBody>
                    <a:bodyPr/>
                    <a:lstStyle/>
                    <a:p>
                      <a:pPr algn="ctr" fontAlgn="ctr"/>
                      <a:r>
                        <a:rPr lang="en-US" sz="900" u="none" strike="noStrike" dirty="0">
                          <a:effectLst/>
                          <a:latin typeface="Calibri" panose="020F0502020204030204" pitchFamily="34" charset="0"/>
                        </a:rPr>
                        <a:t>People </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l" fontAlgn="ctr"/>
                      <a:r>
                        <a:rPr lang="en-US" sz="900" u="none" strike="noStrike" dirty="0">
                          <a:effectLst/>
                          <a:latin typeface="Calibri" panose="020F0502020204030204" pitchFamily="34" charset="0"/>
                        </a:rPr>
                        <a:t>Possibility of code manipulation</a:t>
                      </a:r>
                      <a:r>
                        <a:rPr lang="en-US" sz="900" u="none" strike="noStrike" baseline="0" dirty="0">
                          <a:effectLst/>
                          <a:latin typeface="Calibri" panose="020F0502020204030204" pitchFamily="34" charset="0"/>
                        </a:rPr>
                        <a:t> within the bot</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H</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5555"/>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Code is secured</a:t>
                      </a:r>
                      <a:r>
                        <a:rPr lang="en-US" sz="900" u="none" strike="noStrike" baseline="0" dirty="0">
                          <a:effectLst/>
                          <a:latin typeface="Calibri" panose="020F0502020204030204" pitchFamily="34" charset="0"/>
                        </a:rPr>
                        <a:t> within Holmes repository with no access to users</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1718438721"/>
                  </a:ext>
                </a:extLst>
              </a:tr>
              <a:tr h="264758">
                <a:tc vMerge="1">
                  <a:txBody>
                    <a:bodyPr/>
                    <a:lstStyle/>
                    <a:p>
                      <a:endParaRPr lang="en-US"/>
                    </a:p>
                  </a:txBody>
                  <a:tcPr/>
                </a:tc>
                <a:tc>
                  <a:txBody>
                    <a:bodyPr/>
                    <a:lstStyle/>
                    <a:p>
                      <a:pPr algn="l" fontAlgn="ctr"/>
                      <a:r>
                        <a:rPr lang="en-US" sz="900" u="none" strike="noStrike" dirty="0">
                          <a:effectLst/>
                          <a:latin typeface="Calibri" panose="020F0502020204030204" pitchFamily="34" charset="0"/>
                        </a:rPr>
                        <a:t>Poor/No detection method to identify threats related to corrupted</a:t>
                      </a:r>
                      <a:r>
                        <a:rPr lang="en-US" sz="900" u="none" strike="noStrike" baseline="0" dirty="0">
                          <a:effectLst/>
                          <a:latin typeface="Calibri" panose="020F0502020204030204" pitchFamily="34" charset="0"/>
                        </a:rPr>
                        <a:t> </a:t>
                      </a:r>
                      <a:r>
                        <a:rPr lang="en-US" sz="900" u="none" strike="noStrike" dirty="0">
                          <a:effectLst/>
                          <a:latin typeface="Calibri" panose="020F0502020204030204" pitchFamily="34" charset="0"/>
                        </a:rPr>
                        <a:t>BOT</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M</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C00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5 level Bot maintenance framework (refer to framework)</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3050593462"/>
                  </a:ext>
                </a:extLst>
              </a:tr>
              <a:tr h="264758">
                <a:tc rowSpan="2">
                  <a:txBody>
                    <a:bodyPr/>
                    <a:lstStyle/>
                    <a:p>
                      <a:pPr algn="ctr" fontAlgn="ctr"/>
                      <a:r>
                        <a:rPr lang="en-US" sz="900" u="none" strike="noStrike" dirty="0">
                          <a:effectLst/>
                          <a:latin typeface="Calibri" panose="020F0502020204030204" pitchFamily="34" charset="0"/>
                        </a:rPr>
                        <a:t>Contingency</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l" fontAlgn="ctr"/>
                      <a:r>
                        <a:rPr lang="en-US" sz="900" u="none" strike="noStrike" dirty="0">
                          <a:effectLst/>
                          <a:latin typeface="Calibri" panose="020F0502020204030204" pitchFamily="34" charset="0"/>
                        </a:rPr>
                        <a:t>BOT Owner does not have the sufficient skills to perform the activity/train </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M</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C00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92D050"/>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BOT owners must be certified on relevant skills/techniques required</a:t>
                      </a: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3919218009"/>
                  </a:ext>
                </a:extLst>
              </a:tr>
              <a:tr h="460953">
                <a:tc vMerge="1">
                  <a:txBody>
                    <a:bodyPr/>
                    <a:lstStyle/>
                    <a:p>
                      <a:endParaRPr lang="en-US"/>
                    </a:p>
                  </a:txBody>
                  <a:tcPr/>
                </a:tc>
                <a:tc>
                  <a:txBody>
                    <a:bodyPr/>
                    <a:lstStyle/>
                    <a:p>
                      <a:pPr algn="l" fontAlgn="ctr"/>
                      <a:r>
                        <a:rPr lang="en-US" sz="900" u="none" strike="noStrike" dirty="0">
                          <a:effectLst/>
                          <a:latin typeface="Calibri" panose="020F0502020204030204" pitchFamily="34" charset="0"/>
                        </a:rPr>
                        <a:t>The person that had the skills has left the role / organization and the BOT hasn't been assigned to a new owner</a:t>
                      </a:r>
                      <a:endParaRPr lang="en-US" sz="900" b="0" i="0" u="none" strike="noStrike" dirty="0">
                        <a:solidFill>
                          <a:srgbClr val="000000"/>
                        </a:solidFill>
                        <a:effectLst/>
                        <a:latin typeface="Calibri" panose="020F0502020204030204" pitchFamily="34" charset="0"/>
                      </a:endParaRPr>
                    </a:p>
                  </a:txBody>
                  <a:tcPr marL="4175" marR="4175" marT="4175" marB="0" anchor="ctr"/>
                </a:tc>
                <a:tc>
                  <a:txBody>
                    <a:bodyPr/>
                    <a:lstStyle/>
                    <a:p>
                      <a:pPr algn="ctr" fontAlgn="ctr"/>
                      <a:r>
                        <a:rPr lang="en-US" sz="900" u="none" strike="noStrike" dirty="0">
                          <a:effectLst/>
                          <a:latin typeface="Calibri" panose="020F0502020204030204" pitchFamily="34" charset="0"/>
                        </a:rPr>
                        <a:t>H</a:t>
                      </a:r>
                      <a:endParaRPr lang="en-US" sz="900" b="0" i="0" u="none" strike="noStrike" dirty="0">
                        <a:solidFill>
                          <a:srgbClr val="000000"/>
                        </a:solidFill>
                        <a:effectLst/>
                        <a:latin typeface="Calibri" panose="020F0502020204030204" pitchFamily="34" charset="0"/>
                      </a:endParaRPr>
                    </a:p>
                  </a:txBody>
                  <a:tcPr marL="4175" marR="4175" marT="4175" marB="0" anchor="ctr">
                    <a:solidFill>
                      <a:srgbClr val="FF5555"/>
                    </a:solidFill>
                  </a:tcPr>
                </a:tc>
                <a:tc>
                  <a:txBody>
                    <a:bodyPr/>
                    <a:lstStyle/>
                    <a:p>
                      <a:pPr algn="ctr" fontAlgn="ctr"/>
                      <a:r>
                        <a:rPr lang="en-US" sz="900" b="0" i="0" u="none" strike="noStrike" dirty="0">
                          <a:solidFill>
                            <a:srgbClr val="000000"/>
                          </a:solidFill>
                          <a:effectLst/>
                          <a:latin typeface="Calibri" panose="020F0502020204030204" pitchFamily="34" charset="0"/>
                        </a:rPr>
                        <a:t>M</a:t>
                      </a:r>
                    </a:p>
                  </a:txBody>
                  <a:tcPr marL="4175" marR="4175" marT="4175" marB="0" anchor="ctr">
                    <a:solidFill>
                      <a:srgbClr val="FFC000"/>
                    </a:solidFill>
                  </a:tcPr>
                </a:tc>
                <a:tc>
                  <a:txBody>
                    <a:bodyPr/>
                    <a:lstStyle/>
                    <a:p>
                      <a:pPr algn="ctr" fontAlgn="ctr"/>
                      <a:r>
                        <a:rPr lang="en-US" sz="900" b="0" i="0" u="none" strike="noStrike" dirty="0">
                          <a:solidFill>
                            <a:srgbClr val="000000"/>
                          </a:solidFill>
                          <a:effectLst/>
                          <a:latin typeface="Calibri" panose="020F0502020204030204" pitchFamily="34" charset="0"/>
                        </a:rPr>
                        <a:t>L</a:t>
                      </a:r>
                    </a:p>
                  </a:txBody>
                  <a:tcPr marL="4175" marR="4175" marT="4175" marB="0" anchor="ctr">
                    <a:solidFill>
                      <a:srgbClr val="FF5555"/>
                    </a:solidFill>
                  </a:tcPr>
                </a:tc>
                <a:tc>
                  <a:txBody>
                    <a:bodyPr/>
                    <a:lstStyle/>
                    <a:p>
                      <a:pPr marL="171450" indent="-171450" algn="l" fontAlgn="ctr">
                        <a:buFont typeface="Wingdings" panose="05000000000000000000" pitchFamily="2" charset="2"/>
                        <a:buChar char="§"/>
                      </a:pPr>
                      <a:r>
                        <a:rPr lang="en-US" sz="900" u="none" strike="noStrike" dirty="0">
                          <a:effectLst/>
                          <a:latin typeface="Calibri" panose="020F0502020204030204" pitchFamily="34" charset="0"/>
                        </a:rPr>
                        <a:t>There must be a current and active BOT Owner for all BOTs within the Process</a:t>
                      </a:r>
                      <a:br>
                        <a:rPr lang="en-US" sz="900" u="none" strike="noStrike" dirty="0">
                          <a:effectLst/>
                          <a:latin typeface="Calibri" panose="020F0502020204030204" pitchFamily="34" charset="0"/>
                        </a:rPr>
                      </a:br>
                      <a:endParaRPr lang="en-US" sz="900" b="0" i="0" u="none" strike="noStrike" dirty="0">
                        <a:solidFill>
                          <a:srgbClr val="000000"/>
                        </a:solidFill>
                        <a:effectLst/>
                        <a:latin typeface="Calibri" panose="020F0502020204030204" pitchFamily="34" charset="0"/>
                      </a:endParaRPr>
                    </a:p>
                  </a:txBody>
                  <a:tcPr marL="4175" marR="4175" marT="4175" marB="0" anchor="ctr"/>
                </a:tc>
                <a:extLst>
                  <a:ext uri="{0D108BD9-81ED-4DB2-BD59-A6C34878D82A}">
                    <a16:rowId xmlns:a16="http://schemas.microsoft.com/office/drawing/2014/main" val="3393377689"/>
                  </a:ext>
                </a:extLst>
              </a:tr>
            </a:tbl>
          </a:graphicData>
        </a:graphic>
      </p:graphicFrame>
      <p:graphicFrame>
        <p:nvGraphicFramePr>
          <p:cNvPr id="7" name="Table 6"/>
          <p:cNvGraphicFramePr>
            <a:graphicFrameLocks noGrp="1"/>
          </p:cNvGraphicFramePr>
          <p:nvPr>
            <p:extLst/>
          </p:nvPr>
        </p:nvGraphicFramePr>
        <p:xfrm>
          <a:off x="3880036" y="4380155"/>
          <a:ext cx="5020056" cy="593117"/>
        </p:xfrm>
        <a:graphic>
          <a:graphicData uri="http://schemas.openxmlformats.org/drawingml/2006/table">
            <a:tbl>
              <a:tblPr/>
              <a:tblGrid>
                <a:gridCol w="811320">
                  <a:extLst>
                    <a:ext uri="{9D8B030D-6E8A-4147-A177-3AD203B41FA5}">
                      <a16:colId xmlns:a16="http://schemas.microsoft.com/office/drawing/2014/main" val="4240664058"/>
                    </a:ext>
                  </a:extLst>
                </a:gridCol>
                <a:gridCol w="2011407">
                  <a:extLst>
                    <a:ext uri="{9D8B030D-6E8A-4147-A177-3AD203B41FA5}">
                      <a16:colId xmlns:a16="http://schemas.microsoft.com/office/drawing/2014/main" val="731114570"/>
                    </a:ext>
                  </a:extLst>
                </a:gridCol>
                <a:gridCol w="1149376">
                  <a:extLst>
                    <a:ext uri="{9D8B030D-6E8A-4147-A177-3AD203B41FA5}">
                      <a16:colId xmlns:a16="http://schemas.microsoft.com/office/drawing/2014/main" val="2124717701"/>
                    </a:ext>
                  </a:extLst>
                </a:gridCol>
                <a:gridCol w="1047953">
                  <a:extLst>
                    <a:ext uri="{9D8B030D-6E8A-4147-A177-3AD203B41FA5}">
                      <a16:colId xmlns:a16="http://schemas.microsoft.com/office/drawing/2014/main" val="2796034149"/>
                    </a:ext>
                  </a:extLst>
                </a:gridCol>
              </a:tblGrid>
              <a:tr h="118301">
                <a:tc>
                  <a:txBody>
                    <a:bodyPr/>
                    <a:lstStyle/>
                    <a:p>
                      <a:pPr algn="ctr" rtl="0" fontAlgn="ctr"/>
                      <a:r>
                        <a:rPr lang="en-US" sz="700" b="1" i="0" u="none" strike="noStrike" dirty="0">
                          <a:solidFill>
                            <a:schemeClr val="bg1"/>
                          </a:solidFill>
                          <a:effectLst/>
                          <a:latin typeface="Calibri" panose="020F0502020204030204" pitchFamily="34" charset="0"/>
                        </a:rPr>
                        <a:t>Legend</a:t>
                      </a:r>
                    </a:p>
                  </a:txBody>
                  <a:tcPr marL="8573" marR="8573" marT="8573"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6A6A6"/>
                    </a:solidFill>
                  </a:tcPr>
                </a:tc>
                <a:tc>
                  <a:txBody>
                    <a:bodyPr/>
                    <a:lstStyle/>
                    <a:p>
                      <a:pPr algn="l" rtl="0" fontAlgn="ctr"/>
                      <a:r>
                        <a:rPr lang="en-US" sz="700" b="1" i="0" u="none" strike="noStrike" dirty="0">
                          <a:solidFill>
                            <a:schemeClr val="bg1"/>
                          </a:solidFill>
                          <a:effectLst/>
                          <a:latin typeface="Calibri" panose="020F0502020204030204" pitchFamily="34" charset="0"/>
                        </a:rPr>
                        <a:t>Severity</a:t>
                      </a:r>
                    </a:p>
                  </a:txBody>
                  <a:tcPr marL="8573" marR="8573" marT="8573"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6A6A6"/>
                    </a:solidFill>
                  </a:tcPr>
                </a:tc>
                <a:tc>
                  <a:txBody>
                    <a:bodyPr/>
                    <a:lstStyle/>
                    <a:p>
                      <a:pPr algn="l" rtl="0" fontAlgn="ctr"/>
                      <a:r>
                        <a:rPr lang="en-US" sz="700" b="1" i="0" u="none" strike="noStrike" dirty="0">
                          <a:solidFill>
                            <a:schemeClr val="bg1"/>
                          </a:solidFill>
                          <a:effectLst/>
                          <a:latin typeface="Calibri" panose="020F0502020204030204" pitchFamily="34" charset="0"/>
                        </a:rPr>
                        <a:t>Occurrence</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6A6A6"/>
                    </a:solidFill>
                  </a:tcPr>
                </a:tc>
                <a:tc>
                  <a:txBody>
                    <a:bodyPr/>
                    <a:lstStyle/>
                    <a:p>
                      <a:pPr algn="l" rtl="0" fontAlgn="ctr"/>
                      <a:r>
                        <a:rPr lang="en-US" sz="700" b="1" i="0" u="none" strike="noStrike" dirty="0">
                          <a:solidFill>
                            <a:schemeClr val="bg1"/>
                          </a:solidFill>
                          <a:effectLst/>
                          <a:latin typeface="Calibri" panose="020F0502020204030204" pitchFamily="34" charset="0"/>
                        </a:rPr>
                        <a:t>Detection</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6A6A6"/>
                    </a:solidFill>
                  </a:tcPr>
                </a:tc>
                <a:extLst>
                  <a:ext uri="{0D108BD9-81ED-4DB2-BD59-A6C34878D82A}">
                    <a16:rowId xmlns:a16="http://schemas.microsoft.com/office/drawing/2014/main" val="3781732741"/>
                  </a:ext>
                </a:extLst>
              </a:tr>
              <a:tr h="128486">
                <a:tc>
                  <a:txBody>
                    <a:bodyPr/>
                    <a:lstStyle/>
                    <a:p>
                      <a:pPr algn="ctr" rtl="0" fontAlgn="ctr"/>
                      <a:r>
                        <a:rPr lang="en-US" sz="700" b="0" i="0" u="none" strike="noStrike">
                          <a:solidFill>
                            <a:srgbClr val="000000"/>
                          </a:solidFill>
                          <a:effectLst/>
                          <a:latin typeface="Calibri" panose="020F0502020204030204" pitchFamily="34" charset="0"/>
                        </a:rPr>
                        <a:t>High Risk</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5555"/>
                    </a:solidFill>
                  </a:tcPr>
                </a:tc>
                <a:tc>
                  <a:txBody>
                    <a:bodyPr/>
                    <a:lstStyle/>
                    <a:p>
                      <a:pPr algn="l" rtl="0" fontAlgn="ctr"/>
                      <a:r>
                        <a:rPr lang="en-US" sz="700" b="0" i="0" u="none" strike="noStrike">
                          <a:solidFill>
                            <a:srgbClr val="000000"/>
                          </a:solidFill>
                          <a:effectLst/>
                          <a:latin typeface="Calibri" panose="020F0502020204030204" pitchFamily="34" charset="0"/>
                        </a:rPr>
                        <a:t>Potential for high financial loss or reputational loss</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700" b="0" i="0" u="none" strike="noStrike">
                          <a:solidFill>
                            <a:srgbClr val="000000"/>
                          </a:solidFill>
                          <a:effectLst/>
                          <a:latin typeface="Calibri" panose="020F0502020204030204" pitchFamily="34" charset="0"/>
                        </a:rPr>
                        <a:t>Occurs frequently</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700" b="0" i="0" u="none" strike="noStrike">
                          <a:solidFill>
                            <a:srgbClr val="000000"/>
                          </a:solidFill>
                          <a:effectLst/>
                          <a:latin typeface="Calibri" panose="020F0502020204030204" pitchFamily="34" charset="0"/>
                        </a:rPr>
                        <a:t>Difficult to detect</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13565707"/>
                  </a:ext>
                </a:extLst>
              </a:tr>
              <a:tr h="228029">
                <a:tc>
                  <a:txBody>
                    <a:bodyPr/>
                    <a:lstStyle/>
                    <a:p>
                      <a:pPr algn="ctr" rtl="0" fontAlgn="ctr"/>
                      <a:r>
                        <a:rPr lang="en-US" sz="700" b="0" i="0" u="none" strike="noStrike" dirty="0">
                          <a:solidFill>
                            <a:srgbClr val="000000"/>
                          </a:solidFill>
                          <a:effectLst/>
                          <a:latin typeface="Calibri" panose="020F0502020204030204" pitchFamily="34" charset="0"/>
                        </a:rPr>
                        <a:t>Medium Risk</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rtl="0" fontAlgn="ctr"/>
                      <a:r>
                        <a:rPr lang="en-US" sz="700" b="0" i="0" u="none" strike="noStrike">
                          <a:solidFill>
                            <a:srgbClr val="000000"/>
                          </a:solidFill>
                          <a:effectLst/>
                          <a:latin typeface="Calibri" panose="020F0502020204030204" pitchFamily="34" charset="0"/>
                        </a:rPr>
                        <a:t>Control breach/failure and indicates a serious concern around the associated control environment </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700" b="0" i="0" u="none" strike="noStrike">
                          <a:solidFill>
                            <a:srgbClr val="000000"/>
                          </a:solidFill>
                          <a:effectLst/>
                          <a:latin typeface="Calibri" panose="020F0502020204030204" pitchFamily="34" charset="0"/>
                        </a:rPr>
                        <a:t>Occurs once in a month</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700" b="0" i="0" u="none" strike="noStrike">
                          <a:solidFill>
                            <a:srgbClr val="000000"/>
                          </a:solidFill>
                          <a:effectLst/>
                          <a:latin typeface="Calibri" panose="020F0502020204030204" pitchFamily="34" charset="0"/>
                        </a:rPr>
                        <a:t>Can detect immediately after</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096677461"/>
                  </a:ext>
                </a:extLst>
              </a:tr>
              <a:tr h="118301">
                <a:tc>
                  <a:txBody>
                    <a:bodyPr/>
                    <a:lstStyle/>
                    <a:p>
                      <a:pPr algn="ctr" rtl="0" fontAlgn="ctr"/>
                      <a:r>
                        <a:rPr lang="en-US" sz="700" b="0" i="0" u="none" strike="noStrike" dirty="0">
                          <a:solidFill>
                            <a:srgbClr val="000000"/>
                          </a:solidFill>
                          <a:effectLst/>
                          <a:latin typeface="Calibri" panose="020F0502020204030204" pitchFamily="34" charset="0"/>
                        </a:rPr>
                        <a:t>Low Risk</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2D050"/>
                    </a:solidFill>
                  </a:tcPr>
                </a:tc>
                <a:tc>
                  <a:txBody>
                    <a:bodyPr/>
                    <a:lstStyle/>
                    <a:p>
                      <a:pPr algn="l" rtl="0" fontAlgn="ctr"/>
                      <a:r>
                        <a:rPr lang="en-US" sz="700" b="0" i="0" u="none" strike="noStrike">
                          <a:solidFill>
                            <a:srgbClr val="000000"/>
                          </a:solidFill>
                          <a:effectLst/>
                          <a:latin typeface="Calibri" panose="020F0502020204030204" pitchFamily="34" charset="0"/>
                        </a:rPr>
                        <a:t>No impact to production </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700" b="0" i="0" u="none" strike="noStrike">
                          <a:solidFill>
                            <a:srgbClr val="000000"/>
                          </a:solidFill>
                          <a:effectLst/>
                          <a:latin typeface="Calibri" panose="020F0502020204030204" pitchFamily="34" charset="0"/>
                        </a:rPr>
                        <a:t>Occurs rarely</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700" b="0" i="0" u="none" strike="noStrike" dirty="0">
                          <a:solidFill>
                            <a:srgbClr val="000000"/>
                          </a:solidFill>
                          <a:effectLst/>
                          <a:latin typeface="Calibri" panose="020F0502020204030204" pitchFamily="34" charset="0"/>
                        </a:rPr>
                        <a:t>Easy to detect</a:t>
                      </a:r>
                    </a:p>
                  </a:txBody>
                  <a:tcPr marL="8573" marR="8573" marT="85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8812197"/>
                  </a:ext>
                </a:extLst>
              </a:tr>
            </a:tbl>
          </a:graphicData>
        </a:graphic>
      </p:graphicFrame>
    </p:spTree>
    <p:extLst>
      <p:ext uri="{BB962C8B-B14F-4D97-AF65-F5344CB8AC3E}">
        <p14:creationId xmlns:p14="http://schemas.microsoft.com/office/powerpoint/2010/main" val="3297085305"/>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&amp; Legal Compliance</a:t>
            </a:r>
          </a:p>
        </p:txBody>
      </p:sp>
      <p:sp>
        <p:nvSpPr>
          <p:cNvPr id="4" name="Text Placeholder 3"/>
          <p:cNvSpPr>
            <a:spLocks noGrp="1"/>
          </p:cNvSpPr>
          <p:nvPr>
            <p:ph type="body" sz="quarter" idx="4294967295"/>
          </p:nvPr>
        </p:nvSpPr>
        <p:spPr>
          <a:xfrm>
            <a:off x="0" y="768350"/>
            <a:ext cx="8726488" cy="3906838"/>
          </a:xfrm>
        </p:spPr>
        <p:txBody>
          <a:bodyPr/>
          <a:lstStyle/>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endParaRPr lang="en-US" sz="2000" dirty="0">
              <a:solidFill>
                <a:schemeClr val="tx2"/>
              </a:solidFill>
            </a:endParaRPr>
          </a:p>
          <a:p>
            <a:pPr marL="342900" indent="-342900">
              <a:buFont typeface="Arial" panose="020B0604020202020204" pitchFamily="34" charset="0"/>
              <a:buChar char="•"/>
            </a:pPr>
            <a:endParaRPr lang="en-US" sz="2000" dirty="0">
              <a:solidFill>
                <a:schemeClr val="tx2"/>
              </a:solidFill>
            </a:endParaRPr>
          </a:p>
          <a:p>
            <a:pPr marL="342900" lvl="3" indent="-342900">
              <a:buFont typeface="Arial" panose="020B0604020202020204" pitchFamily="34" charset="0"/>
              <a:buChar char="•"/>
            </a:pPr>
            <a:endParaRPr lang="en-US" sz="2600" dirty="0">
              <a:solidFill>
                <a:schemeClr val="tx2"/>
              </a:solidFill>
            </a:endParaRPr>
          </a:p>
          <a:p>
            <a:pPr marL="342900" indent="-342900">
              <a:buFont typeface="Arial" panose="020B0604020202020204" pitchFamily="34" charset="0"/>
              <a:buChar char="•"/>
            </a:pPr>
            <a:endParaRPr lang="en-US" sz="2000" dirty="0">
              <a:solidFill>
                <a:schemeClr val="accent1"/>
              </a:solidFill>
            </a:endParaRPr>
          </a:p>
          <a:p>
            <a:pPr marL="342900" indent="-342900">
              <a:buFont typeface="Arial" panose="020B0604020202020204" pitchFamily="34" charset="0"/>
              <a:buChar char="•"/>
            </a:pPr>
            <a:endParaRPr lang="en-US" dirty="0"/>
          </a:p>
        </p:txBody>
      </p:sp>
      <p:graphicFrame>
        <p:nvGraphicFramePr>
          <p:cNvPr id="5" name="Content Placeholder 6"/>
          <p:cNvGraphicFramePr>
            <a:graphicFrameLocks/>
          </p:cNvGraphicFramePr>
          <p:nvPr>
            <p:extLst/>
          </p:nvPr>
        </p:nvGraphicFramePr>
        <p:xfrm>
          <a:off x="760287" y="768345"/>
          <a:ext cx="6780944" cy="3670095"/>
        </p:xfrm>
        <a:graphic>
          <a:graphicData uri="http://schemas.openxmlformats.org/drawingml/2006/table">
            <a:tbl>
              <a:tblPr firstRow="1" bandRow="1">
                <a:tableStyleId>{073A0DAA-6AF3-43AB-8588-CEC1D06C72B9}</a:tableStyleId>
              </a:tblPr>
              <a:tblGrid>
                <a:gridCol w="2112614">
                  <a:extLst>
                    <a:ext uri="{9D8B030D-6E8A-4147-A177-3AD203B41FA5}">
                      <a16:colId xmlns:a16="http://schemas.microsoft.com/office/drawing/2014/main" val="20000"/>
                    </a:ext>
                  </a:extLst>
                </a:gridCol>
                <a:gridCol w="2353651">
                  <a:extLst>
                    <a:ext uri="{9D8B030D-6E8A-4147-A177-3AD203B41FA5}">
                      <a16:colId xmlns:a16="http://schemas.microsoft.com/office/drawing/2014/main" val="20001"/>
                    </a:ext>
                  </a:extLst>
                </a:gridCol>
                <a:gridCol w="2314679">
                  <a:extLst>
                    <a:ext uri="{9D8B030D-6E8A-4147-A177-3AD203B41FA5}">
                      <a16:colId xmlns:a16="http://schemas.microsoft.com/office/drawing/2014/main" val="20002"/>
                    </a:ext>
                  </a:extLst>
                </a:gridCol>
              </a:tblGrid>
              <a:tr h="403239">
                <a:tc>
                  <a:txBody>
                    <a:bodyPr/>
                    <a:lstStyle/>
                    <a:p>
                      <a:pPr algn="ctr" fontAlgn="b"/>
                      <a:r>
                        <a:rPr lang="en-US" sz="1800" u="none" strike="noStrike" dirty="0">
                          <a:solidFill>
                            <a:schemeClr val="bg1"/>
                          </a:solidFill>
                          <a:effectLst/>
                        </a:rPr>
                        <a:t>Component</a:t>
                      </a:r>
                      <a:r>
                        <a:rPr lang="en-US" sz="1800" u="none" strike="noStrike" baseline="0" dirty="0">
                          <a:solidFill>
                            <a:schemeClr val="bg1"/>
                          </a:solidFill>
                          <a:effectLst/>
                        </a:rPr>
                        <a:t> Name</a:t>
                      </a:r>
                      <a:endParaRPr lang="en-US" sz="1800" b="0" i="0" u="none" strike="noStrike" dirty="0">
                        <a:solidFill>
                          <a:schemeClr val="bg1"/>
                        </a:solidFill>
                        <a:effectLst/>
                        <a:latin typeface="Calibri" panose="020F0502020204030204" pitchFamily="34" charset="0"/>
                      </a:endParaRPr>
                    </a:p>
                  </a:txBody>
                  <a:tcPr marL="7144" marR="7144" marT="7144" marB="0" anchor="b">
                    <a:solidFill>
                      <a:srgbClr val="015289"/>
                    </a:solidFill>
                  </a:tcPr>
                </a:tc>
                <a:tc>
                  <a:txBody>
                    <a:bodyPr/>
                    <a:lstStyle/>
                    <a:p>
                      <a:pPr algn="ctr" fontAlgn="b"/>
                      <a:r>
                        <a:rPr lang="en-US" sz="1800" u="none" strike="noStrike" dirty="0">
                          <a:solidFill>
                            <a:schemeClr val="bg1"/>
                          </a:solidFill>
                          <a:effectLst/>
                        </a:rPr>
                        <a:t>Wipro IP</a:t>
                      </a:r>
                      <a:endParaRPr lang="en-US" sz="1800" b="0" i="0" u="none" strike="noStrike" dirty="0">
                        <a:solidFill>
                          <a:schemeClr val="bg1"/>
                        </a:solidFill>
                        <a:effectLst/>
                        <a:latin typeface="Calibri" panose="020F0502020204030204" pitchFamily="34" charset="0"/>
                      </a:endParaRPr>
                    </a:p>
                  </a:txBody>
                  <a:tcPr marL="7144" marR="7144" marT="7144" marB="0" anchor="b">
                    <a:solidFill>
                      <a:srgbClr val="015289"/>
                    </a:solidFill>
                  </a:tcPr>
                </a:tc>
                <a:tc>
                  <a:txBody>
                    <a:bodyPr/>
                    <a:lstStyle/>
                    <a:p>
                      <a:pPr algn="ctr" fontAlgn="b"/>
                      <a:r>
                        <a:rPr lang="en-US" sz="1800" b="0" i="0" u="none" strike="noStrike" dirty="0" smtClean="0">
                          <a:solidFill>
                            <a:schemeClr val="bg1"/>
                          </a:solidFill>
                          <a:effectLst/>
                          <a:latin typeface="Calibri" panose="020F0502020204030204" pitchFamily="34" charset="0"/>
                        </a:rPr>
                        <a:t>Version (Release Date)</a:t>
                      </a:r>
                      <a:endParaRPr lang="en-US" sz="1800" b="0" i="0" u="none" strike="noStrike" dirty="0">
                        <a:solidFill>
                          <a:schemeClr val="bg1"/>
                        </a:solidFill>
                        <a:effectLst/>
                        <a:latin typeface="Calibri" panose="020F0502020204030204" pitchFamily="34" charset="0"/>
                      </a:endParaRPr>
                    </a:p>
                  </a:txBody>
                  <a:tcPr marL="7144" marR="7144" marT="7144" marB="0" anchor="b">
                    <a:solidFill>
                      <a:srgbClr val="015289"/>
                    </a:solidFill>
                  </a:tcPr>
                </a:tc>
                <a:extLst>
                  <a:ext uri="{0D108BD9-81ED-4DB2-BD59-A6C34878D82A}">
                    <a16:rowId xmlns:a16="http://schemas.microsoft.com/office/drawing/2014/main" val="10000"/>
                  </a:ext>
                </a:extLst>
              </a:tr>
              <a:tr h="272238">
                <a:tc>
                  <a:txBody>
                    <a:bodyPr/>
                    <a:lstStyle/>
                    <a:p>
                      <a:pPr algn="ctr" fontAlgn="ctr"/>
                      <a:r>
                        <a:rPr lang="en-US" sz="1200" u="none" strike="noStrike" dirty="0">
                          <a:effectLst/>
                        </a:rPr>
                        <a:t>Mimictron</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Mimictron Training</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1"/>
                  </a:ext>
                </a:extLst>
              </a:tr>
              <a:tr h="272238">
                <a:tc>
                  <a:txBody>
                    <a:bodyPr/>
                    <a:lstStyle/>
                    <a:p>
                      <a:pPr algn="ctr"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Mimictron-OLE</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2"/>
                  </a:ext>
                </a:extLst>
              </a:tr>
              <a:tr h="272238">
                <a:tc>
                  <a:txBody>
                    <a:bodyPr/>
                    <a:lstStyle/>
                    <a:p>
                      <a:pPr algn="ctr"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Mimictron Model Creation</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3"/>
                  </a:ext>
                </a:extLst>
              </a:tr>
              <a:tr h="272238">
                <a:tc>
                  <a:txBody>
                    <a:bodyPr/>
                    <a:lstStyle/>
                    <a:p>
                      <a:pPr algn="ctr"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Mimictron Navigation</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4"/>
                  </a:ext>
                </a:extLst>
              </a:tr>
              <a:tr h="272238">
                <a:tc>
                  <a:txBody>
                    <a:bodyPr/>
                    <a:lstStyle/>
                    <a:p>
                      <a:pPr algn="ctr"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Mimictron UI controller</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5"/>
                  </a:ext>
                </a:extLst>
              </a:tr>
              <a:tr h="272238">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Mimictron value Extractor </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6"/>
                  </a:ext>
                </a:extLst>
              </a:tr>
              <a:tr h="272238">
                <a:tc>
                  <a:txBody>
                    <a:bodyPr/>
                    <a:lstStyle/>
                    <a:p>
                      <a:pPr algn="ctr" fontAlgn="ctr"/>
                      <a:r>
                        <a:rPr lang="en-US" sz="1200" u="none" strike="noStrike" dirty="0">
                          <a:effectLst/>
                        </a:rPr>
                        <a:t>E-MAIL processing framework</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e-mail data extractor</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7"/>
                  </a:ext>
                </a:extLst>
              </a:tr>
              <a:tr h="272238">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e-mail orchestration</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8"/>
                  </a:ext>
                </a:extLst>
              </a:tr>
              <a:tr h="272238">
                <a:tc>
                  <a:txBody>
                    <a:bodyPr/>
                    <a:lstStyle/>
                    <a:p>
                      <a:pPr algn="ctr"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144" marR="7144" marT="7144" marB="0" anchor="ctr"/>
                </a:tc>
                <a:tc>
                  <a:txBody>
                    <a:bodyPr/>
                    <a:lstStyle/>
                    <a:p>
                      <a:pPr algn="ctr" fontAlgn="ctr"/>
                      <a:r>
                        <a:rPr lang="en-US" sz="1200" u="none" strike="noStrike" dirty="0">
                          <a:effectLst/>
                        </a:rPr>
                        <a:t>Email reader</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09"/>
                  </a:ext>
                </a:extLst>
              </a:tr>
              <a:tr h="272238">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ctr"/>
                      <a:r>
                        <a:rPr lang="en-US" sz="1200" u="none" strike="noStrike" dirty="0">
                          <a:effectLst/>
                        </a:rPr>
                        <a:t>Email Sender</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10"/>
                  </a:ext>
                </a:extLst>
              </a:tr>
              <a:tr h="272238">
                <a:tc>
                  <a:txBody>
                    <a:bodyPr/>
                    <a:lstStyle/>
                    <a:p>
                      <a:pPr algn="ctr"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ctr"/>
                      <a:r>
                        <a:rPr lang="en-US" sz="1200" u="none" strike="noStrike" dirty="0">
                          <a:effectLst/>
                        </a:rPr>
                        <a:t>Email interpreter </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11"/>
                  </a:ext>
                </a:extLst>
              </a:tr>
              <a:tr h="272238">
                <a:tc>
                  <a:txBody>
                    <a:bodyPr/>
                    <a:lstStyle/>
                    <a:p>
                      <a:pPr algn="ctr" fontAlgn="b"/>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ctr"/>
                      <a:r>
                        <a:rPr lang="en-US" sz="1200" u="none" strike="noStrike" dirty="0">
                          <a:effectLst/>
                        </a:rPr>
                        <a:t>Email decision maker</a:t>
                      </a:r>
                      <a:endParaRPr lang="en-US" sz="12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ctr"/>
                      <a:endParaRPr lang="en-US" sz="12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012"/>
                  </a:ext>
                </a:extLst>
              </a:tr>
            </a:tbl>
          </a:graphicData>
        </a:graphic>
      </p:graphicFrame>
      <p:sp>
        <p:nvSpPr>
          <p:cNvPr id="3" name="TextBox 2"/>
          <p:cNvSpPr txBox="1"/>
          <p:nvPr/>
        </p:nvSpPr>
        <p:spPr>
          <a:xfrm>
            <a:off x="610982" y="4516838"/>
            <a:ext cx="7445756" cy="323165"/>
          </a:xfrm>
          <a:prstGeom prst="rect">
            <a:avLst/>
          </a:prstGeom>
          <a:noFill/>
        </p:spPr>
        <p:txBody>
          <a:bodyPr wrap="none" rtlCol="0">
            <a:spAutoFit/>
          </a:bodyPr>
          <a:lstStyle/>
          <a:p>
            <a:r>
              <a:rPr lang="en-US" sz="1500" dirty="0" smtClean="0">
                <a:solidFill>
                  <a:prstClr val="black">
                    <a:lumMod val="50000"/>
                    <a:lumOff val="50000"/>
                  </a:prstClr>
                </a:solidFill>
              </a:rPr>
              <a:t>* IP release and updates will be governed through UBS Wipro HOLMES IP framework</a:t>
            </a:r>
          </a:p>
        </p:txBody>
      </p:sp>
    </p:spTree>
    <p:extLst>
      <p:ext uri="{BB962C8B-B14F-4D97-AF65-F5344CB8AC3E}">
        <p14:creationId xmlns:p14="http://schemas.microsoft.com/office/powerpoint/2010/main" val="323929448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200400" cy="468557"/>
          </a:xfrm>
        </p:spPr>
        <p:txBody>
          <a:bodyPr/>
          <a:lstStyle/>
          <a:p>
            <a:r>
              <a:rPr lang="en-US" dirty="0" smtClean="0"/>
              <a:t>Appendix</a:t>
            </a:r>
            <a:endParaRPr lang="en-US" dirty="0"/>
          </a:p>
        </p:txBody>
      </p:sp>
      <p:sp>
        <p:nvSpPr>
          <p:cNvPr id="4" name="Text Placeholder 3"/>
          <p:cNvSpPr>
            <a:spLocks noGrp="1"/>
          </p:cNvSpPr>
          <p:nvPr>
            <p:ph type="body" sz="quarter" idx="11"/>
          </p:nvPr>
        </p:nvSpPr>
        <p:spPr>
          <a:xfrm>
            <a:off x="203200" y="540328"/>
            <a:ext cx="8681088" cy="4219358"/>
          </a:xfrm>
        </p:spPr>
        <p:txBody>
          <a:bodyPr/>
          <a:lstStyle/>
          <a:p>
            <a:pPr marL="1657350" lvl="3" indent="-285750">
              <a:buFont typeface="Arial" panose="020B0604020202020204" pitchFamily="34" charset="0"/>
              <a:buChar char="•"/>
            </a:pPr>
            <a:endParaRPr lang="en-US" i="1" dirty="0" smtClean="0">
              <a:solidFill>
                <a:schemeClr val="accent5">
                  <a:lumMod val="75000"/>
                </a:schemeClr>
              </a:solidFill>
              <a:hlinkClick r:id="rId2" action="ppaction://hlinksldjump"/>
            </a:endParaRPr>
          </a:p>
          <a:p>
            <a:pPr marL="1657350" lvl="3" indent="-285750">
              <a:buFont typeface="Arial" panose="020B0604020202020204" pitchFamily="34" charset="0"/>
              <a:buChar char="•"/>
            </a:pPr>
            <a:r>
              <a:rPr lang="en-US" i="1" dirty="0" smtClean="0">
                <a:solidFill>
                  <a:schemeClr val="accent1">
                    <a:lumMod val="60000"/>
                    <a:lumOff val="40000"/>
                  </a:schemeClr>
                </a:solidFill>
                <a:hlinkClick r:id="rId2" action="ppaction://hlinksldjump"/>
              </a:rPr>
              <a:t>Announcement Capture</a:t>
            </a:r>
            <a:r>
              <a:rPr lang="en-US" i="1" dirty="0" smtClean="0">
                <a:solidFill>
                  <a:schemeClr val="accent1">
                    <a:lumMod val="60000"/>
                    <a:lumOff val="40000"/>
                  </a:schemeClr>
                </a:solidFill>
              </a:rPr>
              <a:t> </a:t>
            </a:r>
          </a:p>
          <a:p>
            <a:pPr marL="1657350" lvl="3" indent="-285750">
              <a:buFont typeface="Arial" panose="020B0604020202020204" pitchFamily="34" charset="0"/>
              <a:buChar char="•"/>
            </a:pPr>
            <a:r>
              <a:rPr lang="en-US" i="1" dirty="0" smtClean="0">
                <a:solidFill>
                  <a:schemeClr val="accent1">
                    <a:lumMod val="60000"/>
                    <a:lumOff val="40000"/>
                  </a:schemeClr>
                </a:solidFill>
                <a:hlinkClick r:id="rId3" action="ppaction://hlinksldjump"/>
              </a:rPr>
              <a:t>Pre Dividends (Ex Date)</a:t>
            </a:r>
            <a:endParaRPr lang="en-US" i="1" dirty="0">
              <a:solidFill>
                <a:schemeClr val="accent1">
                  <a:lumMod val="60000"/>
                  <a:lumOff val="40000"/>
                </a:schemeClr>
              </a:solidFill>
            </a:endParaRPr>
          </a:p>
          <a:p>
            <a:pPr marL="1657350" lvl="3" indent="-285750">
              <a:buFont typeface="Arial" panose="020B0604020202020204" pitchFamily="34" charset="0"/>
              <a:buChar char="•"/>
            </a:pPr>
            <a:r>
              <a:rPr lang="en-US" i="1" dirty="0" smtClean="0">
                <a:solidFill>
                  <a:schemeClr val="accent1">
                    <a:lumMod val="60000"/>
                    <a:lumOff val="40000"/>
                  </a:schemeClr>
                </a:solidFill>
                <a:hlinkClick r:id="rId4" action="ppaction://hlinksldjump"/>
              </a:rPr>
              <a:t>Pre Dividends (Record Date)</a:t>
            </a:r>
            <a:endParaRPr lang="en-US" i="1" dirty="0" smtClean="0">
              <a:solidFill>
                <a:schemeClr val="accent1">
                  <a:lumMod val="60000"/>
                  <a:lumOff val="40000"/>
                </a:schemeClr>
              </a:solidFill>
            </a:endParaRPr>
          </a:p>
          <a:p>
            <a:pPr marL="1657350" lvl="3" indent="-285750">
              <a:buFont typeface="Arial" panose="020B0604020202020204" pitchFamily="34" charset="0"/>
              <a:buChar char="•"/>
            </a:pPr>
            <a:r>
              <a:rPr lang="en-US" i="1" dirty="0" smtClean="0">
                <a:solidFill>
                  <a:schemeClr val="accent1">
                    <a:lumMod val="60000"/>
                    <a:lumOff val="40000"/>
                  </a:schemeClr>
                </a:solidFill>
                <a:hlinkClick r:id="rId5" action="ppaction://hlinksldjump"/>
              </a:rPr>
              <a:t>Post Dividends (SBL Claims)</a:t>
            </a:r>
            <a:endParaRPr lang="en-US" i="1" dirty="0">
              <a:solidFill>
                <a:schemeClr val="accent1">
                  <a:lumMod val="60000"/>
                  <a:lumOff val="40000"/>
                </a:schemeClr>
              </a:solidFill>
            </a:endParaRPr>
          </a:p>
          <a:p>
            <a:pPr marL="1657350" lvl="3" indent="-285750">
              <a:buFont typeface="Arial" panose="020B0604020202020204" pitchFamily="34" charset="0"/>
              <a:buChar char="•"/>
            </a:pPr>
            <a:r>
              <a:rPr lang="en-US" i="1" dirty="0" smtClean="0">
                <a:solidFill>
                  <a:schemeClr val="accent1">
                    <a:lumMod val="60000"/>
                    <a:lumOff val="40000"/>
                  </a:schemeClr>
                </a:solidFill>
                <a:hlinkClick r:id="rId6" action="ppaction://hlinksldjump"/>
              </a:rPr>
              <a:t>Post Dividends (Market Claims)</a:t>
            </a:r>
            <a:endParaRPr lang="en-US" i="1" dirty="0">
              <a:solidFill>
                <a:schemeClr val="accent1">
                  <a:lumMod val="60000"/>
                  <a:lumOff val="40000"/>
                </a:schemeClr>
              </a:solidFill>
            </a:endParaRPr>
          </a:p>
          <a:p>
            <a:pPr marL="1371600" lvl="3"/>
            <a:endParaRPr lang="en-US" i="1" dirty="0" smtClean="0"/>
          </a:p>
        </p:txBody>
      </p:sp>
    </p:spTree>
    <p:extLst>
      <p:ext uri="{BB962C8B-B14F-4D97-AF65-F5344CB8AC3E}">
        <p14:creationId xmlns:p14="http://schemas.microsoft.com/office/powerpoint/2010/main" val="692557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29</a:t>
            </a:fld>
            <a:endParaRPr lang="en-GB" altLang="zh-TW" dirty="0">
              <a:latin typeface="Calibri" panose="020F0502020204030204" pitchFamily="34" charset="0"/>
            </a:endParaRPr>
          </a:p>
        </p:txBody>
      </p:sp>
      <p:sp>
        <p:nvSpPr>
          <p:cNvPr id="117" name="Title 21"/>
          <p:cNvSpPr txBox="1">
            <a:spLocks/>
          </p:cNvSpPr>
          <p:nvPr/>
        </p:nvSpPr>
        <p:spPr>
          <a:xfrm>
            <a:off x="99919" y="227999"/>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pPr defTabSz="411480">
              <a:defRPr/>
            </a:pPr>
            <a:r>
              <a:rPr lang="en-US" sz="2700" dirty="0">
                <a:solidFill>
                  <a:schemeClr val="tx1"/>
                </a:solidFill>
                <a:latin typeface="Calibri" panose="020F0502020204030204" pitchFamily="34" charset="0"/>
              </a:rPr>
              <a:t>Announcement Capture – AS IS</a:t>
            </a:r>
          </a:p>
        </p:txBody>
      </p:sp>
      <p:sp>
        <p:nvSpPr>
          <p:cNvPr id="119" name="Circular Arrow 412"/>
          <p:cNvSpPr>
            <a:spLocks/>
          </p:cNvSpPr>
          <p:nvPr/>
        </p:nvSpPr>
        <p:spPr>
          <a:xfrm rot="16200000">
            <a:off x="3254514" y="1346104"/>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grpSp>
        <p:nvGrpSpPr>
          <p:cNvPr id="126" name="Group 125"/>
          <p:cNvGrpSpPr/>
          <p:nvPr/>
        </p:nvGrpSpPr>
        <p:grpSpPr>
          <a:xfrm>
            <a:off x="3193278" y="2669535"/>
            <a:ext cx="531301" cy="542953"/>
            <a:chOff x="3040087" y="2680398"/>
            <a:chExt cx="590334" cy="603281"/>
          </a:xfrm>
        </p:grpSpPr>
        <p:grpSp>
          <p:nvGrpSpPr>
            <p:cNvPr id="127" name="Group 126"/>
            <p:cNvGrpSpPr/>
            <p:nvPr/>
          </p:nvGrpSpPr>
          <p:grpSpPr>
            <a:xfrm>
              <a:off x="3040087" y="2708988"/>
              <a:ext cx="590334" cy="574691"/>
              <a:chOff x="1653605" y="4607558"/>
              <a:chExt cx="885825" cy="885825"/>
            </a:xfrm>
          </p:grpSpPr>
          <p:sp>
            <p:nvSpPr>
              <p:cNvPr id="129" name="Oval 128"/>
              <p:cNvSpPr/>
              <p:nvPr/>
            </p:nvSpPr>
            <p:spPr>
              <a:xfrm>
                <a:off x="1653605" y="460755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30" name="Oval 129"/>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131" name="Picture 130"/>
              <p:cNvPicPr>
                <a:picLocks noChangeAspect="1"/>
              </p:cNvPicPr>
              <p:nvPr/>
            </p:nvPicPr>
            <p:blipFill>
              <a:blip r:embed="rId2"/>
              <a:stretch>
                <a:fillRect/>
              </a:stretch>
            </p:blipFill>
            <p:spPr>
              <a:xfrm>
                <a:off x="1720281" y="4771745"/>
                <a:ext cx="683087" cy="658958"/>
              </a:xfrm>
              <a:prstGeom prst="rect">
                <a:avLst/>
              </a:prstGeom>
            </p:spPr>
          </p:pic>
        </p:grpSp>
        <p:sp>
          <p:nvSpPr>
            <p:cNvPr id="128" name="Oval 127"/>
            <p:cNvSpPr/>
            <p:nvPr/>
          </p:nvSpPr>
          <p:spPr>
            <a:xfrm>
              <a:off x="3176107" y="26803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grpSp>
        <p:nvGrpSpPr>
          <p:cNvPr id="132" name="Group 131"/>
          <p:cNvGrpSpPr/>
          <p:nvPr/>
        </p:nvGrpSpPr>
        <p:grpSpPr>
          <a:xfrm>
            <a:off x="3271938" y="1661895"/>
            <a:ext cx="531301" cy="528851"/>
            <a:chOff x="3127487" y="1560800"/>
            <a:chExt cx="590334" cy="587612"/>
          </a:xfrm>
        </p:grpSpPr>
        <p:grpSp>
          <p:nvGrpSpPr>
            <p:cNvPr id="133" name="Group 132"/>
            <p:cNvGrpSpPr/>
            <p:nvPr/>
          </p:nvGrpSpPr>
          <p:grpSpPr>
            <a:xfrm>
              <a:off x="3127487" y="1573721"/>
              <a:ext cx="590334" cy="574691"/>
              <a:chOff x="2826127" y="2348400"/>
              <a:chExt cx="885825" cy="885825"/>
            </a:xfrm>
          </p:grpSpPr>
          <p:sp>
            <p:nvSpPr>
              <p:cNvPr id="135" name="Oval 134"/>
              <p:cNvSpPr/>
              <p:nvPr/>
            </p:nvSpPr>
            <p:spPr>
              <a:xfrm>
                <a:off x="2826127" y="2348400"/>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36" name="Oval 135"/>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137" name="Picture 136"/>
              <p:cNvPicPr>
                <a:picLocks noChangeAspect="1"/>
              </p:cNvPicPr>
              <p:nvPr/>
            </p:nvPicPr>
            <p:blipFill>
              <a:blip r:embed="rId2"/>
              <a:stretch>
                <a:fillRect/>
              </a:stretch>
            </p:blipFill>
            <p:spPr>
              <a:xfrm>
                <a:off x="2892802" y="2512588"/>
                <a:ext cx="683087" cy="658958"/>
              </a:xfrm>
              <a:prstGeom prst="rect">
                <a:avLst/>
              </a:prstGeom>
            </p:spPr>
          </p:pic>
        </p:grpSp>
        <p:sp>
          <p:nvSpPr>
            <p:cNvPr id="134" name="Oval 133"/>
            <p:cNvSpPr/>
            <p:nvPr/>
          </p:nvSpPr>
          <p:spPr>
            <a:xfrm>
              <a:off x="3272915" y="1560800"/>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sp>
        <p:nvSpPr>
          <p:cNvPr id="138" name="Curved Down Arrow 405"/>
          <p:cNvSpPr/>
          <p:nvPr/>
        </p:nvSpPr>
        <p:spPr>
          <a:xfrm rot="4324473">
            <a:off x="5109761" y="191461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9" name="Curved Down Arrow 401"/>
          <p:cNvSpPr/>
          <p:nvPr/>
        </p:nvSpPr>
        <p:spPr>
          <a:xfrm rot="8827912">
            <a:off x="4661765" y="330461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40" name="Curved Down Arrow 402"/>
          <p:cNvSpPr/>
          <p:nvPr/>
        </p:nvSpPr>
        <p:spPr>
          <a:xfrm rot="12387418">
            <a:off x="3211838" y="345073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41" name="Curved Down Arrow 403"/>
          <p:cNvSpPr/>
          <p:nvPr/>
        </p:nvSpPr>
        <p:spPr>
          <a:xfrm rot="16392309">
            <a:off x="2478995" y="211612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42" name="Group 141"/>
          <p:cNvGrpSpPr/>
          <p:nvPr/>
        </p:nvGrpSpPr>
        <p:grpSpPr>
          <a:xfrm>
            <a:off x="1304938" y="1493073"/>
            <a:ext cx="1461479" cy="485546"/>
            <a:chOff x="5278920" y="1344403"/>
            <a:chExt cx="2158773" cy="692381"/>
          </a:xfrm>
          <a:solidFill>
            <a:srgbClr val="00B0F0">
              <a:lumMod val="60000"/>
              <a:lumOff val="40000"/>
            </a:srgbClr>
          </a:solidFill>
        </p:grpSpPr>
        <p:sp>
          <p:nvSpPr>
            <p:cNvPr id="143" name="Round Diagonal Corner Rectangle 439"/>
            <p:cNvSpPr/>
            <p:nvPr/>
          </p:nvSpPr>
          <p:spPr>
            <a:xfrm>
              <a:off x="5278920" y="1344403"/>
              <a:ext cx="2158773" cy="69238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solidFill>
                  <a:latin typeface="Calibri" panose="020F0502020204030204" pitchFamily="34" charset="0"/>
                </a:rPr>
                <a:t>  Create event manually in EPIC/IM Actions</a:t>
              </a:r>
            </a:p>
          </p:txBody>
        </p:sp>
        <p:sp>
          <p:nvSpPr>
            <p:cNvPr id="144" name="Oval 143"/>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145" name="Group 144"/>
          <p:cNvGrpSpPr/>
          <p:nvPr/>
        </p:nvGrpSpPr>
        <p:grpSpPr>
          <a:xfrm>
            <a:off x="6191485" y="1533796"/>
            <a:ext cx="1461479" cy="485546"/>
            <a:chOff x="6371427" y="1418468"/>
            <a:chExt cx="1623866" cy="401000"/>
          </a:xfrm>
        </p:grpSpPr>
        <p:sp>
          <p:nvSpPr>
            <p:cNvPr id="146" name="Round Diagonal Corner Rectangle 449"/>
            <p:cNvSpPr/>
            <p:nvPr/>
          </p:nvSpPr>
          <p:spPr>
            <a:xfrm>
              <a:off x="6371427" y="1418468"/>
              <a:ext cx="1623866" cy="401000"/>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solidFill>
                  <a:latin typeface="Calibri" panose="020F0502020204030204" pitchFamily="34" charset="0"/>
                </a:rPr>
                <a:t>   GAU team to share the SOI file to vendor</a:t>
              </a:r>
            </a:p>
          </p:txBody>
        </p:sp>
        <p:sp>
          <p:nvSpPr>
            <p:cNvPr id="147" name="Oval 146"/>
            <p:cNvSpPr/>
            <p:nvPr/>
          </p:nvSpPr>
          <p:spPr>
            <a:xfrm>
              <a:off x="6376327" y="141846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148" name="Group 147"/>
          <p:cNvGrpSpPr/>
          <p:nvPr/>
        </p:nvGrpSpPr>
        <p:grpSpPr>
          <a:xfrm>
            <a:off x="5994610" y="2708910"/>
            <a:ext cx="1461479" cy="485546"/>
            <a:chOff x="6152677" y="2921605"/>
            <a:chExt cx="1623866" cy="401000"/>
          </a:xfrm>
        </p:grpSpPr>
        <p:sp>
          <p:nvSpPr>
            <p:cNvPr id="149" name="Round Diagonal Corner Rectangle 461"/>
            <p:cNvSpPr/>
            <p:nvPr/>
          </p:nvSpPr>
          <p:spPr>
            <a:xfrm>
              <a:off x="6152677" y="2921605"/>
              <a:ext cx="1623866" cy="401000"/>
            </a:xfrm>
            <a:prstGeom prst="round2DiagRect">
              <a:avLst/>
            </a:prstGeom>
            <a:no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solidFill>
                  <a:latin typeface="Calibri" panose="020F0502020204030204" pitchFamily="34" charset="0"/>
                </a:rPr>
                <a:t>Vendor captures all events related to UBS SOIs</a:t>
              </a:r>
            </a:p>
          </p:txBody>
        </p:sp>
        <p:sp>
          <p:nvSpPr>
            <p:cNvPr id="150" name="Oval 149"/>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151" name="Group 150"/>
          <p:cNvGrpSpPr/>
          <p:nvPr/>
        </p:nvGrpSpPr>
        <p:grpSpPr>
          <a:xfrm>
            <a:off x="4546377" y="4017364"/>
            <a:ext cx="1461479" cy="485546"/>
            <a:chOff x="4543530" y="4177988"/>
            <a:chExt cx="1623866" cy="401000"/>
          </a:xfrm>
        </p:grpSpPr>
        <p:sp>
          <p:nvSpPr>
            <p:cNvPr id="152" name="Round Diagonal Corner Rectangle 463"/>
            <p:cNvSpPr/>
            <p:nvPr/>
          </p:nvSpPr>
          <p:spPr>
            <a:xfrm>
              <a:off x="4543530" y="4177988"/>
              <a:ext cx="1623866" cy="401000"/>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solidFill>
                  <a:latin typeface="Calibri" panose="020F0502020204030204" pitchFamily="34" charset="0"/>
                </a:rPr>
                <a:t>    Feed flows automatically in IM actions and subsequently into EPIC</a:t>
              </a:r>
            </a:p>
          </p:txBody>
        </p:sp>
        <p:sp>
          <p:nvSpPr>
            <p:cNvPr id="153" name="Oval 152"/>
            <p:cNvSpPr/>
            <p:nvPr/>
          </p:nvSpPr>
          <p:spPr>
            <a:xfrm>
              <a:off x="4548430" y="417798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54" name="Group 153"/>
          <p:cNvGrpSpPr/>
          <p:nvPr/>
        </p:nvGrpSpPr>
        <p:grpSpPr>
          <a:xfrm>
            <a:off x="1486249" y="3101206"/>
            <a:ext cx="1461479" cy="485753"/>
            <a:chOff x="1143387" y="3160034"/>
            <a:chExt cx="1623866" cy="539726"/>
          </a:xfrm>
        </p:grpSpPr>
        <p:sp>
          <p:nvSpPr>
            <p:cNvPr id="155" name="Round Diagonal Corner Rectangle 465"/>
            <p:cNvSpPr/>
            <p:nvPr/>
          </p:nvSpPr>
          <p:spPr>
            <a:xfrm>
              <a:off x="1143387" y="3160034"/>
              <a:ext cx="1623866" cy="539726"/>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solidFill>
                  <a:latin typeface="Calibri" panose="020F0502020204030204" pitchFamily="34" charset="0"/>
                </a:rPr>
                <a:t>In case of non STP process, Manually check for Duplicate/email queries/other non supported GAU products </a:t>
              </a:r>
            </a:p>
          </p:txBody>
        </p:sp>
        <p:sp>
          <p:nvSpPr>
            <p:cNvPr id="156" name="Oval 155"/>
            <p:cNvSpPr/>
            <p:nvPr/>
          </p:nvSpPr>
          <p:spPr>
            <a:xfrm>
              <a:off x="1148287" y="3160034"/>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sp>
        <p:nvSpPr>
          <p:cNvPr id="157" name="Text Box 5"/>
          <p:cNvSpPr txBox="1">
            <a:spLocks noChangeArrowheads="1"/>
          </p:cNvSpPr>
          <p:nvPr/>
        </p:nvSpPr>
        <p:spPr bwMode="auto">
          <a:xfrm>
            <a:off x="6213594" y="3782338"/>
            <a:ext cx="2473206" cy="28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64800" tIns="64800" rIns="64800" bIns="64800">
            <a:spAutoFit/>
          </a:bodyPr>
          <a:lstStyle>
            <a:lvl1pPr>
              <a:defRPr>
                <a:solidFill>
                  <a:schemeClr val="tx1"/>
                </a:solidFill>
                <a:latin typeface="Frutiger 55 Roman" pitchFamily="34" charset="0"/>
                <a:ea typeface="MS PGothic" pitchFamily="34" charset="-128"/>
              </a:defRPr>
            </a:lvl1pPr>
            <a:lvl2pPr marL="742950" indent="-285750">
              <a:defRPr>
                <a:solidFill>
                  <a:schemeClr val="tx1"/>
                </a:solidFill>
                <a:latin typeface="Frutiger 55 Roman" pitchFamily="34" charset="0"/>
                <a:ea typeface="MS PGothic" pitchFamily="34" charset="-128"/>
              </a:defRPr>
            </a:lvl2pPr>
            <a:lvl3pPr marL="1143000" indent="-228600">
              <a:defRPr>
                <a:solidFill>
                  <a:schemeClr val="tx1"/>
                </a:solidFill>
                <a:latin typeface="Frutiger 55 Roman" pitchFamily="34" charset="0"/>
                <a:ea typeface="MS PGothic" pitchFamily="34" charset="-128"/>
              </a:defRPr>
            </a:lvl3pPr>
            <a:lvl4pPr marL="1600200" indent="-228600">
              <a:defRPr>
                <a:solidFill>
                  <a:schemeClr val="tx1"/>
                </a:solidFill>
                <a:latin typeface="Frutiger 55 Roman" pitchFamily="34" charset="0"/>
                <a:ea typeface="MS PGothic" pitchFamily="34" charset="-128"/>
              </a:defRPr>
            </a:lvl4pPr>
            <a:lvl5pPr marL="2057400" indent="-228600">
              <a:defRPr>
                <a:solidFill>
                  <a:schemeClr val="tx1"/>
                </a:solidFill>
                <a:latin typeface="Frutiger 55 Roman" pitchFamily="34" charset="0"/>
                <a:ea typeface="MS PGothic" pitchFamily="34" charset="-128"/>
              </a:defRPr>
            </a:lvl5pPr>
            <a:lvl6pPr marL="2514600" indent="-228600" eaLnBrk="0" fontAlgn="base" hangingPunct="0">
              <a:spcBef>
                <a:spcPct val="50000"/>
              </a:spcBef>
              <a:spcAft>
                <a:spcPct val="0"/>
              </a:spcAft>
              <a:defRPr>
                <a:solidFill>
                  <a:schemeClr val="tx1"/>
                </a:solidFill>
                <a:latin typeface="Frutiger 55 Roman" pitchFamily="34" charset="0"/>
                <a:ea typeface="MS PGothic" pitchFamily="34" charset="-128"/>
              </a:defRPr>
            </a:lvl6pPr>
            <a:lvl7pPr marL="2971800" indent="-228600" eaLnBrk="0" fontAlgn="base" hangingPunct="0">
              <a:spcBef>
                <a:spcPct val="50000"/>
              </a:spcBef>
              <a:spcAft>
                <a:spcPct val="0"/>
              </a:spcAft>
              <a:defRPr>
                <a:solidFill>
                  <a:schemeClr val="tx1"/>
                </a:solidFill>
                <a:latin typeface="Frutiger 55 Roman" pitchFamily="34" charset="0"/>
                <a:ea typeface="MS PGothic" pitchFamily="34" charset="-128"/>
              </a:defRPr>
            </a:lvl7pPr>
            <a:lvl8pPr marL="3429000" indent="-228600" eaLnBrk="0" fontAlgn="base" hangingPunct="0">
              <a:spcBef>
                <a:spcPct val="50000"/>
              </a:spcBef>
              <a:spcAft>
                <a:spcPct val="0"/>
              </a:spcAft>
              <a:defRPr>
                <a:solidFill>
                  <a:schemeClr val="tx1"/>
                </a:solidFill>
                <a:latin typeface="Frutiger 55 Roman" pitchFamily="34" charset="0"/>
                <a:ea typeface="MS PGothic" pitchFamily="34" charset="-128"/>
              </a:defRPr>
            </a:lvl8pPr>
            <a:lvl9pPr marL="3886200" indent="-228600" eaLnBrk="0" fontAlgn="base" hangingPunct="0">
              <a:spcBef>
                <a:spcPct val="50000"/>
              </a:spcBef>
              <a:spcAft>
                <a:spcPct val="0"/>
              </a:spcAft>
              <a:defRPr>
                <a:solidFill>
                  <a:schemeClr val="tx1"/>
                </a:solidFill>
                <a:latin typeface="Frutiger 55 Roman" pitchFamily="34" charset="0"/>
                <a:ea typeface="MS PGothic" pitchFamily="34" charset="-128"/>
              </a:defRPr>
            </a:lvl9pPr>
          </a:lstStyle>
          <a:p>
            <a:pPr algn="just" defTabSz="411480">
              <a:defRPr/>
            </a:pPr>
            <a:r>
              <a:rPr lang="en-GB" altLang="en-US" sz="990" b="1" dirty="0">
                <a:solidFill>
                  <a:prstClr val="black"/>
                </a:solidFill>
                <a:latin typeface="Calibri" panose="020F0502020204030204" pitchFamily="34" charset="0"/>
                <a:ea typeface="Verdana" panose="020B0604030504040204" pitchFamily="34" charset="0"/>
                <a:cs typeface="Verdana" panose="020B0604030504040204" pitchFamily="34" charset="0"/>
              </a:rPr>
              <a:t>Baseline(CE </a:t>
            </a:r>
            <a:r>
              <a:rPr lang="en-GB" altLang="en-US" sz="990" b="1" dirty="0" err="1">
                <a:solidFill>
                  <a:prstClr val="black"/>
                </a:solidFill>
                <a:latin typeface="Calibri" panose="020F0502020204030204" pitchFamily="34" charset="0"/>
                <a:ea typeface="Verdana" panose="020B0604030504040204" pitchFamily="34" charset="0"/>
                <a:cs typeface="Verdana" panose="020B0604030504040204" pitchFamily="34" charset="0"/>
              </a:rPr>
              <a:t>Divs</a:t>
            </a:r>
            <a:r>
              <a:rPr lang="en-GB" altLang="en-US" sz="990" b="1" dirty="0">
                <a:solidFill>
                  <a:prstClr val="black"/>
                </a:solidFill>
                <a:latin typeface="Calibri" panose="020F0502020204030204" pitchFamily="34" charset="0"/>
                <a:ea typeface="Verdana" panose="020B0604030504040204" pitchFamily="34" charset="0"/>
                <a:cs typeface="Verdana" panose="020B0604030504040204" pitchFamily="34" charset="0"/>
              </a:rPr>
              <a:t>):</a:t>
            </a:r>
          </a:p>
        </p:txBody>
      </p:sp>
      <p:graphicFrame>
        <p:nvGraphicFramePr>
          <p:cNvPr id="158" name="Table 157"/>
          <p:cNvGraphicFramePr>
            <a:graphicFrameLocks noGrp="1"/>
          </p:cNvGraphicFramePr>
          <p:nvPr>
            <p:extLst/>
          </p:nvPr>
        </p:nvGraphicFramePr>
        <p:xfrm>
          <a:off x="6149341" y="4069408"/>
          <a:ext cx="2454416" cy="422582"/>
        </p:xfrm>
        <a:graphic>
          <a:graphicData uri="http://schemas.openxmlformats.org/drawingml/2006/table">
            <a:tbl>
              <a:tblPr firstRow="1" bandRow="1"/>
              <a:tblGrid>
                <a:gridCol w="1029377">
                  <a:extLst>
                    <a:ext uri="{9D8B030D-6E8A-4147-A177-3AD203B41FA5}">
                      <a16:colId xmlns:a16="http://schemas.microsoft.com/office/drawing/2014/main" val="3232627616"/>
                    </a:ext>
                  </a:extLst>
                </a:gridCol>
                <a:gridCol w="1425039">
                  <a:extLst>
                    <a:ext uri="{9D8B030D-6E8A-4147-A177-3AD203B41FA5}">
                      <a16:colId xmlns:a16="http://schemas.microsoft.com/office/drawing/2014/main" val="3814793661"/>
                    </a:ext>
                  </a:extLst>
                </a:gridCol>
              </a:tblGrid>
              <a:tr h="205740">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r>
                        <a:rPr lang="en-US" sz="800" b="0" dirty="0">
                          <a:solidFill>
                            <a:schemeClr val="tx1"/>
                          </a:solidFill>
                          <a:latin typeface="Frutiger 45 Light" panose="020B0603020202020204" pitchFamily="34" charset="0"/>
                        </a:rPr>
                        <a:t>Avg Volumes</a:t>
                      </a:r>
                    </a:p>
                  </a:txBody>
                  <a:tcPr marL="109728" marR="109728"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ctr"/>
                      <a:r>
                        <a:rPr lang="en-US" sz="800" b="0" dirty="0" smtClean="0">
                          <a:solidFill>
                            <a:schemeClr val="tx1"/>
                          </a:solidFill>
                          <a:latin typeface="Frutiger 45 Light" panose="020B0603020202020204" pitchFamily="34" charset="0"/>
                        </a:rPr>
                        <a:t>4500 </a:t>
                      </a:r>
                      <a:r>
                        <a:rPr lang="en-US" sz="800" b="0" dirty="0">
                          <a:solidFill>
                            <a:schemeClr val="tx1"/>
                          </a:solidFill>
                          <a:latin typeface="Frutiger 45 Light" panose="020B0603020202020204" pitchFamily="34" charset="0"/>
                        </a:rPr>
                        <a:t>per month</a:t>
                      </a:r>
                    </a:p>
                  </a:txBody>
                  <a:tcPr marL="109728" marR="109728"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1084657"/>
                  </a:ext>
                </a:extLst>
              </a:tr>
              <a:tr h="216842">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r>
                        <a:rPr lang="en-US" sz="800" b="0" dirty="0">
                          <a:solidFill>
                            <a:schemeClr val="tx1"/>
                          </a:solidFill>
                          <a:latin typeface="Frutiger 45 Light" panose="020B0603020202020204" pitchFamily="34" charset="0"/>
                        </a:rPr>
                        <a:t>Total FTE</a:t>
                      </a:r>
                    </a:p>
                  </a:txBody>
                  <a:tcPr marL="109728" marR="109728"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marL="0" marR="0" indent="0" algn="ctr" defTabSz="692423" rtl="0" eaLnBrk="1" fontAlgn="auto" latinLnBrk="0" hangingPunct="1">
                        <a:lnSpc>
                          <a:spcPct val="100000"/>
                        </a:lnSpc>
                        <a:spcBef>
                          <a:spcPts val="0"/>
                        </a:spcBef>
                        <a:spcAft>
                          <a:spcPts val="0"/>
                        </a:spcAft>
                        <a:buClrTx/>
                        <a:buSzTx/>
                        <a:buFontTx/>
                        <a:buNone/>
                        <a:tabLst/>
                        <a:defRPr/>
                      </a:pPr>
                      <a:r>
                        <a:rPr lang="en-US" sz="800" b="0" dirty="0">
                          <a:solidFill>
                            <a:schemeClr val="tx1"/>
                          </a:solidFill>
                          <a:latin typeface="Frutiger 45 Light" panose="020B0603020202020204" pitchFamily="34" charset="0"/>
                        </a:rPr>
                        <a:t>Wipro(2</a:t>
                      </a:r>
                      <a:r>
                        <a:rPr lang="en-US" sz="800" b="0" dirty="0" smtClean="0">
                          <a:solidFill>
                            <a:schemeClr val="tx1"/>
                          </a:solidFill>
                          <a:latin typeface="Frutiger 45 Light" panose="020B0603020202020204" pitchFamily="34" charset="0"/>
                        </a:rPr>
                        <a:t>)</a:t>
                      </a:r>
                      <a:endParaRPr lang="en-US" sz="800" b="0" dirty="0">
                        <a:solidFill>
                          <a:srgbClr val="FF0000"/>
                        </a:solidFill>
                        <a:latin typeface="Frutiger 45 Light" panose="020B0603020202020204" pitchFamily="34" charset="0"/>
                      </a:endParaRPr>
                    </a:p>
                  </a:txBody>
                  <a:tcPr marL="109728" marR="109728"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11830"/>
                  </a:ext>
                </a:extLst>
              </a:tr>
            </a:tbl>
          </a:graphicData>
        </a:graphic>
      </p:graphicFrame>
      <p:grpSp>
        <p:nvGrpSpPr>
          <p:cNvPr id="166" name="Group 165"/>
          <p:cNvGrpSpPr/>
          <p:nvPr/>
        </p:nvGrpSpPr>
        <p:grpSpPr>
          <a:xfrm>
            <a:off x="5024780" y="2495601"/>
            <a:ext cx="531301" cy="530658"/>
            <a:chOff x="5075089" y="2487140"/>
            <a:chExt cx="590334" cy="589620"/>
          </a:xfrm>
        </p:grpSpPr>
        <p:grpSp>
          <p:nvGrpSpPr>
            <p:cNvPr id="167" name="Group 166"/>
            <p:cNvGrpSpPr/>
            <p:nvPr/>
          </p:nvGrpSpPr>
          <p:grpSpPr>
            <a:xfrm>
              <a:off x="5075089" y="2487140"/>
              <a:ext cx="590334" cy="589620"/>
              <a:chOff x="5075089" y="2476254"/>
              <a:chExt cx="590334" cy="589620"/>
            </a:xfrm>
          </p:grpSpPr>
          <p:grpSp>
            <p:nvGrpSpPr>
              <p:cNvPr id="169" name="Group 168"/>
              <p:cNvGrpSpPr/>
              <p:nvPr/>
            </p:nvGrpSpPr>
            <p:grpSpPr>
              <a:xfrm>
                <a:off x="5075089" y="2491183"/>
                <a:ext cx="590334" cy="574691"/>
                <a:chOff x="4526315" y="6184828"/>
                <a:chExt cx="885825" cy="885825"/>
              </a:xfrm>
            </p:grpSpPr>
            <p:sp>
              <p:nvSpPr>
                <p:cNvPr id="171" name="Oval 170"/>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72" name="Oval 171"/>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sp>
            <p:nvSpPr>
              <p:cNvPr id="170" name="Oval 169"/>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pic>
          <p:nvPicPr>
            <p:cNvPr id="168" name="Picture 167"/>
            <p:cNvPicPr>
              <a:picLocks noChangeAspect="1"/>
            </p:cNvPicPr>
            <p:nvPr/>
          </p:nvPicPr>
          <p:blipFill>
            <a:blip r:embed="rId2"/>
            <a:stretch>
              <a:fillRect/>
            </a:stretch>
          </p:blipFill>
          <p:spPr>
            <a:xfrm>
              <a:off x="5116302" y="2583159"/>
              <a:ext cx="447583" cy="427508"/>
            </a:xfrm>
            <a:prstGeom prst="rect">
              <a:avLst/>
            </a:prstGeom>
          </p:spPr>
        </p:pic>
      </p:grpSp>
      <p:grpSp>
        <p:nvGrpSpPr>
          <p:cNvPr id="2" name="Group 1"/>
          <p:cNvGrpSpPr/>
          <p:nvPr/>
        </p:nvGrpSpPr>
        <p:grpSpPr>
          <a:xfrm>
            <a:off x="4184182" y="3101206"/>
            <a:ext cx="531301" cy="535311"/>
            <a:chOff x="4141091" y="3445784"/>
            <a:chExt cx="590334" cy="594790"/>
          </a:xfrm>
        </p:grpSpPr>
        <p:grpSp>
          <p:nvGrpSpPr>
            <p:cNvPr id="160" name="Group 159"/>
            <p:cNvGrpSpPr/>
            <p:nvPr/>
          </p:nvGrpSpPr>
          <p:grpSpPr>
            <a:xfrm>
              <a:off x="4141091" y="3445784"/>
              <a:ext cx="590334" cy="594790"/>
              <a:chOff x="4141091" y="3160034"/>
              <a:chExt cx="590334" cy="594790"/>
            </a:xfrm>
          </p:grpSpPr>
          <p:grpSp>
            <p:nvGrpSpPr>
              <p:cNvPr id="162" name="Group 161"/>
              <p:cNvGrpSpPr/>
              <p:nvPr/>
            </p:nvGrpSpPr>
            <p:grpSpPr>
              <a:xfrm>
                <a:off x="4141091" y="3180133"/>
                <a:ext cx="590334" cy="574691"/>
                <a:chOff x="2929476" y="6290274"/>
                <a:chExt cx="885825" cy="885825"/>
              </a:xfrm>
            </p:grpSpPr>
            <p:sp>
              <p:nvSpPr>
                <p:cNvPr id="164" name="Oval 163"/>
                <p:cNvSpPr/>
                <p:nvPr/>
              </p:nvSpPr>
              <p:spPr>
                <a:xfrm>
                  <a:off x="2929476" y="6290274"/>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65" name="Oval 164"/>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sp>
            <p:nvSpPr>
              <p:cNvPr id="163" name="Oval 162"/>
              <p:cNvSpPr/>
              <p:nvPr/>
            </p:nvSpPr>
            <p:spPr>
              <a:xfrm>
                <a:off x="4253695" y="316003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pic>
          <p:nvPicPr>
            <p:cNvPr id="59" name="Picture 2" descr="Image result for gear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3285" y="3577607"/>
              <a:ext cx="392173" cy="3921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708067" y="1534871"/>
            <a:ext cx="522382" cy="521718"/>
            <a:chOff x="4723186" y="1705411"/>
            <a:chExt cx="580424" cy="579687"/>
          </a:xfrm>
        </p:grpSpPr>
        <p:grpSp>
          <p:nvGrpSpPr>
            <p:cNvPr id="120" name="Group 119"/>
            <p:cNvGrpSpPr/>
            <p:nvPr/>
          </p:nvGrpSpPr>
          <p:grpSpPr>
            <a:xfrm>
              <a:off x="4723186" y="1705411"/>
              <a:ext cx="580424" cy="579687"/>
              <a:chOff x="4723186" y="1419660"/>
              <a:chExt cx="580424" cy="579687"/>
            </a:xfrm>
          </p:grpSpPr>
          <p:grpSp>
            <p:nvGrpSpPr>
              <p:cNvPr id="121" name="Group 120"/>
              <p:cNvGrpSpPr/>
              <p:nvPr/>
            </p:nvGrpSpPr>
            <p:grpSpPr>
              <a:xfrm>
                <a:off x="4723186" y="1424656"/>
                <a:ext cx="580424" cy="574691"/>
                <a:chOff x="4742942" y="5214993"/>
                <a:chExt cx="870955" cy="885825"/>
              </a:xfrm>
            </p:grpSpPr>
            <p:sp>
              <p:nvSpPr>
                <p:cNvPr id="123" name="Oval 122"/>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24" name="Oval 123"/>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sp>
            <p:nvSpPr>
              <p:cNvPr id="122" name="Oval 121"/>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pic>
          <p:nvPicPr>
            <p:cNvPr id="61" name="Picture 2" descr="Image result for gear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5360" y="1807500"/>
              <a:ext cx="392173" cy="39217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bwMode="auto">
          <a:xfrm>
            <a:off x="764164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1" name="Rectangle 10"/>
          <p:cNvSpPr/>
          <p:nvPr/>
        </p:nvSpPr>
        <p:spPr bwMode="auto">
          <a:xfrm>
            <a:off x="764164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2" name="TextBox 11"/>
          <p:cNvSpPr txBox="1"/>
          <p:nvPr/>
        </p:nvSpPr>
        <p:spPr>
          <a:xfrm>
            <a:off x="7976701" y="720090"/>
            <a:ext cx="487634" cy="203133"/>
          </a:xfrm>
          <a:prstGeom prst="rect">
            <a:avLst/>
          </a:prstGeom>
          <a:noFill/>
        </p:spPr>
        <p:txBody>
          <a:bodyPr wrap="none" rtlCol="0">
            <a:spAutoFit/>
          </a:bodyPr>
          <a:lstStyle/>
          <a:p>
            <a:r>
              <a:rPr lang="en-US" sz="720" dirty="0"/>
              <a:t>Manual</a:t>
            </a:r>
          </a:p>
        </p:txBody>
      </p:sp>
      <p:sp>
        <p:nvSpPr>
          <p:cNvPr id="67" name="TextBox 66"/>
          <p:cNvSpPr txBox="1"/>
          <p:nvPr/>
        </p:nvSpPr>
        <p:spPr>
          <a:xfrm>
            <a:off x="7976701" y="1074831"/>
            <a:ext cx="630301" cy="203133"/>
          </a:xfrm>
          <a:prstGeom prst="rect">
            <a:avLst/>
          </a:prstGeom>
          <a:noFill/>
        </p:spPr>
        <p:txBody>
          <a:bodyPr wrap="none" rtlCol="0">
            <a:spAutoFit/>
          </a:bodyPr>
          <a:lstStyle/>
          <a:p>
            <a:r>
              <a:rPr lang="en-US" sz="720" dirty="0"/>
              <a:t>Automated</a:t>
            </a:r>
          </a:p>
        </p:txBody>
      </p:sp>
      <p:sp>
        <p:nvSpPr>
          <p:cNvPr id="68" name="Rectangle 67"/>
          <p:cNvSpPr/>
          <p:nvPr/>
        </p:nvSpPr>
        <p:spPr bwMode="auto">
          <a:xfrm>
            <a:off x="764164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69" name="TextBox 68"/>
          <p:cNvSpPr txBox="1"/>
          <p:nvPr/>
        </p:nvSpPr>
        <p:spPr>
          <a:xfrm>
            <a:off x="797670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14347812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heel(1)">
                                      <p:cBhvr>
                                        <p:cTn id="7" dur="2000"/>
                                        <p:tgtEl>
                                          <p:spTgt spid="119"/>
                                        </p:tgtEl>
                                      </p:cBhvr>
                                    </p:animEffect>
                                  </p:childTnLst>
                                </p:cTn>
                              </p:par>
                            </p:childTnLst>
                          </p:cTn>
                        </p:par>
                        <p:par>
                          <p:cTn id="8" fill="hold">
                            <p:stCondLst>
                              <p:cond delay="2000"/>
                            </p:stCondLst>
                            <p:childTnLst>
                              <p:par>
                                <p:cTn id="9" presetID="21" presetClass="entr" presetSubtype="1" fill="hold" nodeType="afterEffect">
                                  <p:stCondLst>
                                    <p:cond delay="10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1000"/>
                                        <p:tgtEl>
                                          <p:spTgt spid="4"/>
                                        </p:tgtEl>
                                      </p:cBhvr>
                                    </p:animEffect>
                                  </p:childTnLst>
                                </p:cTn>
                              </p:par>
                            </p:childTnLst>
                          </p:cTn>
                        </p:par>
                        <p:par>
                          <p:cTn id="12" fill="hold">
                            <p:stCondLst>
                              <p:cond delay="3100"/>
                            </p:stCondLst>
                            <p:childTnLst>
                              <p:par>
                                <p:cTn id="13" presetID="53" presetClass="entr" presetSubtype="16"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p:cTn id="15" dur="500" fill="hold"/>
                                        <p:tgtEl>
                                          <p:spTgt spid="145"/>
                                        </p:tgtEl>
                                        <p:attrNameLst>
                                          <p:attrName>ppt_w</p:attrName>
                                        </p:attrNameLst>
                                      </p:cBhvr>
                                      <p:tavLst>
                                        <p:tav tm="0">
                                          <p:val>
                                            <p:fltVal val="0"/>
                                          </p:val>
                                        </p:tav>
                                        <p:tav tm="100000">
                                          <p:val>
                                            <p:strVal val="#ppt_w"/>
                                          </p:val>
                                        </p:tav>
                                      </p:tavLst>
                                    </p:anim>
                                    <p:anim calcmode="lin" valueType="num">
                                      <p:cBhvr>
                                        <p:cTn id="16" dur="500" fill="hold"/>
                                        <p:tgtEl>
                                          <p:spTgt spid="145"/>
                                        </p:tgtEl>
                                        <p:attrNameLst>
                                          <p:attrName>ppt_h</p:attrName>
                                        </p:attrNameLst>
                                      </p:cBhvr>
                                      <p:tavLst>
                                        <p:tav tm="0">
                                          <p:val>
                                            <p:fltVal val="0"/>
                                          </p:val>
                                        </p:tav>
                                        <p:tav tm="100000">
                                          <p:val>
                                            <p:strVal val="#ppt_h"/>
                                          </p:val>
                                        </p:tav>
                                      </p:tavLst>
                                    </p:anim>
                                    <p:animEffect transition="in" filter="fade">
                                      <p:cBhvr>
                                        <p:cTn id="17" dur="500"/>
                                        <p:tgtEl>
                                          <p:spTgt spid="145"/>
                                        </p:tgtEl>
                                      </p:cBhvr>
                                    </p:animEffect>
                                  </p:childTnLst>
                                </p:cTn>
                              </p:par>
                            </p:childTnLst>
                          </p:cTn>
                        </p:par>
                        <p:par>
                          <p:cTn id="18" fill="hold">
                            <p:stCondLst>
                              <p:cond delay="3600"/>
                            </p:stCondLst>
                            <p:childTnLst>
                              <p:par>
                                <p:cTn id="19" presetID="21" presetClass="entr" presetSubtype="1" fill="hold" grpId="0" nodeType="afterEffect">
                                  <p:stCondLst>
                                    <p:cond delay="0"/>
                                  </p:stCondLst>
                                  <p:childTnLst>
                                    <p:set>
                                      <p:cBhvr>
                                        <p:cTn id="20" dur="1" fill="hold">
                                          <p:stCondLst>
                                            <p:cond delay="0"/>
                                          </p:stCondLst>
                                        </p:cTn>
                                        <p:tgtEl>
                                          <p:spTgt spid="138"/>
                                        </p:tgtEl>
                                        <p:attrNameLst>
                                          <p:attrName>style.visibility</p:attrName>
                                        </p:attrNameLst>
                                      </p:cBhvr>
                                      <p:to>
                                        <p:strVal val="visible"/>
                                      </p:to>
                                    </p:set>
                                    <p:animEffect transition="in" filter="wheel(1)">
                                      <p:cBhvr>
                                        <p:cTn id="21" dur="1000"/>
                                        <p:tgtEl>
                                          <p:spTgt spid="138"/>
                                        </p:tgtEl>
                                      </p:cBhvr>
                                    </p:animEffect>
                                  </p:childTnLst>
                                </p:cTn>
                              </p:par>
                            </p:childTnLst>
                          </p:cTn>
                        </p:par>
                        <p:par>
                          <p:cTn id="22" fill="hold">
                            <p:stCondLst>
                              <p:cond delay="4600"/>
                            </p:stCondLst>
                            <p:childTnLst>
                              <p:par>
                                <p:cTn id="23" presetID="21" presetClass="entr" presetSubtype="1" fill="hold" nodeType="after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wheel(1)">
                                      <p:cBhvr>
                                        <p:cTn id="25" dur="1000"/>
                                        <p:tgtEl>
                                          <p:spTgt spid="166"/>
                                        </p:tgtEl>
                                      </p:cBhvr>
                                    </p:animEffect>
                                  </p:childTnLst>
                                </p:cTn>
                              </p:par>
                            </p:childTnLst>
                          </p:cTn>
                        </p:par>
                        <p:par>
                          <p:cTn id="26" fill="hold">
                            <p:stCondLst>
                              <p:cond delay="5600"/>
                            </p:stCondLst>
                            <p:childTnLst>
                              <p:par>
                                <p:cTn id="27" presetID="53" presetClass="entr" presetSubtype="16" fill="hold" nodeType="afterEffect">
                                  <p:stCondLst>
                                    <p:cond delay="0"/>
                                  </p:stCondLst>
                                  <p:childTnLst>
                                    <p:set>
                                      <p:cBhvr>
                                        <p:cTn id="28" dur="1" fill="hold">
                                          <p:stCondLst>
                                            <p:cond delay="0"/>
                                          </p:stCondLst>
                                        </p:cTn>
                                        <p:tgtEl>
                                          <p:spTgt spid="148"/>
                                        </p:tgtEl>
                                        <p:attrNameLst>
                                          <p:attrName>style.visibility</p:attrName>
                                        </p:attrNameLst>
                                      </p:cBhvr>
                                      <p:to>
                                        <p:strVal val="visible"/>
                                      </p:to>
                                    </p:set>
                                    <p:anim calcmode="lin" valueType="num">
                                      <p:cBhvr>
                                        <p:cTn id="29" dur="500" fill="hold"/>
                                        <p:tgtEl>
                                          <p:spTgt spid="148"/>
                                        </p:tgtEl>
                                        <p:attrNameLst>
                                          <p:attrName>ppt_w</p:attrName>
                                        </p:attrNameLst>
                                      </p:cBhvr>
                                      <p:tavLst>
                                        <p:tav tm="0">
                                          <p:val>
                                            <p:fltVal val="0"/>
                                          </p:val>
                                        </p:tav>
                                        <p:tav tm="100000">
                                          <p:val>
                                            <p:strVal val="#ppt_w"/>
                                          </p:val>
                                        </p:tav>
                                      </p:tavLst>
                                    </p:anim>
                                    <p:anim calcmode="lin" valueType="num">
                                      <p:cBhvr>
                                        <p:cTn id="30" dur="500" fill="hold"/>
                                        <p:tgtEl>
                                          <p:spTgt spid="148"/>
                                        </p:tgtEl>
                                        <p:attrNameLst>
                                          <p:attrName>ppt_h</p:attrName>
                                        </p:attrNameLst>
                                      </p:cBhvr>
                                      <p:tavLst>
                                        <p:tav tm="0">
                                          <p:val>
                                            <p:fltVal val="0"/>
                                          </p:val>
                                        </p:tav>
                                        <p:tav tm="100000">
                                          <p:val>
                                            <p:strVal val="#ppt_h"/>
                                          </p:val>
                                        </p:tav>
                                      </p:tavLst>
                                    </p:anim>
                                    <p:animEffect transition="in" filter="fade">
                                      <p:cBhvr>
                                        <p:cTn id="31" dur="500"/>
                                        <p:tgtEl>
                                          <p:spTgt spid="148"/>
                                        </p:tgtEl>
                                      </p:cBhvr>
                                    </p:animEffect>
                                  </p:childTnLst>
                                </p:cTn>
                              </p:par>
                            </p:childTnLst>
                          </p:cTn>
                        </p:par>
                        <p:par>
                          <p:cTn id="32" fill="hold">
                            <p:stCondLst>
                              <p:cond delay="6100"/>
                            </p:stCondLst>
                            <p:childTnLst>
                              <p:par>
                                <p:cTn id="33" presetID="21" presetClass="entr" presetSubtype="1" fill="hold" grpId="0" nodeType="after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wheel(1)">
                                      <p:cBhvr>
                                        <p:cTn id="35" dur="1000"/>
                                        <p:tgtEl>
                                          <p:spTgt spid="139"/>
                                        </p:tgtEl>
                                      </p:cBhvr>
                                    </p:animEffect>
                                  </p:childTnLst>
                                </p:cTn>
                              </p:par>
                            </p:childTnLst>
                          </p:cTn>
                        </p:par>
                        <p:par>
                          <p:cTn id="36" fill="hold">
                            <p:stCondLst>
                              <p:cond delay="7100"/>
                            </p:stCondLst>
                            <p:childTnLst>
                              <p:par>
                                <p:cTn id="37" presetID="21" presetClass="entr" presetSubtype="1"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1000"/>
                                        <p:tgtEl>
                                          <p:spTgt spid="2"/>
                                        </p:tgtEl>
                                      </p:cBhvr>
                                    </p:animEffect>
                                  </p:childTnLst>
                                </p:cTn>
                              </p:par>
                            </p:childTnLst>
                          </p:cTn>
                        </p:par>
                        <p:par>
                          <p:cTn id="40" fill="hold">
                            <p:stCondLst>
                              <p:cond delay="8100"/>
                            </p:stCondLst>
                            <p:childTnLst>
                              <p:par>
                                <p:cTn id="41" presetID="53" presetClass="entr" presetSubtype="16" fill="hold" nodeType="afterEffect">
                                  <p:stCondLst>
                                    <p:cond delay="0"/>
                                  </p:stCondLst>
                                  <p:childTnLst>
                                    <p:set>
                                      <p:cBhvr>
                                        <p:cTn id="42" dur="1" fill="hold">
                                          <p:stCondLst>
                                            <p:cond delay="0"/>
                                          </p:stCondLst>
                                        </p:cTn>
                                        <p:tgtEl>
                                          <p:spTgt spid="151"/>
                                        </p:tgtEl>
                                        <p:attrNameLst>
                                          <p:attrName>style.visibility</p:attrName>
                                        </p:attrNameLst>
                                      </p:cBhvr>
                                      <p:to>
                                        <p:strVal val="visible"/>
                                      </p:to>
                                    </p:set>
                                    <p:anim calcmode="lin" valueType="num">
                                      <p:cBhvr>
                                        <p:cTn id="43" dur="500" fill="hold"/>
                                        <p:tgtEl>
                                          <p:spTgt spid="151"/>
                                        </p:tgtEl>
                                        <p:attrNameLst>
                                          <p:attrName>ppt_w</p:attrName>
                                        </p:attrNameLst>
                                      </p:cBhvr>
                                      <p:tavLst>
                                        <p:tav tm="0">
                                          <p:val>
                                            <p:fltVal val="0"/>
                                          </p:val>
                                        </p:tav>
                                        <p:tav tm="100000">
                                          <p:val>
                                            <p:strVal val="#ppt_w"/>
                                          </p:val>
                                        </p:tav>
                                      </p:tavLst>
                                    </p:anim>
                                    <p:anim calcmode="lin" valueType="num">
                                      <p:cBhvr>
                                        <p:cTn id="44" dur="500" fill="hold"/>
                                        <p:tgtEl>
                                          <p:spTgt spid="151"/>
                                        </p:tgtEl>
                                        <p:attrNameLst>
                                          <p:attrName>ppt_h</p:attrName>
                                        </p:attrNameLst>
                                      </p:cBhvr>
                                      <p:tavLst>
                                        <p:tav tm="0">
                                          <p:val>
                                            <p:fltVal val="0"/>
                                          </p:val>
                                        </p:tav>
                                        <p:tav tm="100000">
                                          <p:val>
                                            <p:strVal val="#ppt_h"/>
                                          </p:val>
                                        </p:tav>
                                      </p:tavLst>
                                    </p:anim>
                                    <p:animEffect transition="in" filter="fade">
                                      <p:cBhvr>
                                        <p:cTn id="45" dur="500"/>
                                        <p:tgtEl>
                                          <p:spTgt spid="151"/>
                                        </p:tgtEl>
                                      </p:cBhvr>
                                    </p:animEffect>
                                  </p:childTnLst>
                                </p:cTn>
                              </p:par>
                            </p:childTnLst>
                          </p:cTn>
                        </p:par>
                        <p:par>
                          <p:cTn id="46" fill="hold">
                            <p:stCondLst>
                              <p:cond delay="8600"/>
                            </p:stCondLst>
                            <p:childTnLst>
                              <p:par>
                                <p:cTn id="47" presetID="21" presetClass="entr" presetSubtype="1" fill="hold" grpId="0" nodeType="afterEffect">
                                  <p:stCondLst>
                                    <p:cond delay="0"/>
                                  </p:stCondLst>
                                  <p:childTnLst>
                                    <p:set>
                                      <p:cBhvr>
                                        <p:cTn id="48" dur="1" fill="hold">
                                          <p:stCondLst>
                                            <p:cond delay="0"/>
                                          </p:stCondLst>
                                        </p:cTn>
                                        <p:tgtEl>
                                          <p:spTgt spid="140"/>
                                        </p:tgtEl>
                                        <p:attrNameLst>
                                          <p:attrName>style.visibility</p:attrName>
                                        </p:attrNameLst>
                                      </p:cBhvr>
                                      <p:to>
                                        <p:strVal val="visible"/>
                                      </p:to>
                                    </p:set>
                                    <p:animEffect transition="in" filter="wheel(1)">
                                      <p:cBhvr>
                                        <p:cTn id="49" dur="1000"/>
                                        <p:tgtEl>
                                          <p:spTgt spid="140"/>
                                        </p:tgtEl>
                                      </p:cBhvr>
                                    </p:animEffect>
                                  </p:childTnLst>
                                </p:cTn>
                              </p:par>
                            </p:childTnLst>
                          </p:cTn>
                        </p:par>
                        <p:par>
                          <p:cTn id="50" fill="hold">
                            <p:stCondLst>
                              <p:cond delay="9600"/>
                            </p:stCondLst>
                            <p:childTnLst>
                              <p:par>
                                <p:cTn id="51" presetID="21" presetClass="entr" presetSubtype="1" fill="hold" nodeType="afterEffect">
                                  <p:stCondLst>
                                    <p:cond delay="0"/>
                                  </p:stCondLst>
                                  <p:childTnLst>
                                    <p:set>
                                      <p:cBhvr>
                                        <p:cTn id="52" dur="1" fill="hold">
                                          <p:stCondLst>
                                            <p:cond delay="0"/>
                                          </p:stCondLst>
                                        </p:cTn>
                                        <p:tgtEl>
                                          <p:spTgt spid="126"/>
                                        </p:tgtEl>
                                        <p:attrNameLst>
                                          <p:attrName>style.visibility</p:attrName>
                                        </p:attrNameLst>
                                      </p:cBhvr>
                                      <p:to>
                                        <p:strVal val="visible"/>
                                      </p:to>
                                    </p:set>
                                    <p:animEffect transition="in" filter="wheel(1)">
                                      <p:cBhvr>
                                        <p:cTn id="53" dur="1000"/>
                                        <p:tgtEl>
                                          <p:spTgt spid="126"/>
                                        </p:tgtEl>
                                      </p:cBhvr>
                                    </p:animEffect>
                                  </p:childTnLst>
                                </p:cTn>
                              </p:par>
                            </p:childTnLst>
                          </p:cTn>
                        </p:par>
                        <p:par>
                          <p:cTn id="54" fill="hold">
                            <p:stCondLst>
                              <p:cond delay="10600"/>
                            </p:stCondLst>
                            <p:childTnLst>
                              <p:par>
                                <p:cTn id="55" presetID="53" presetClass="entr" presetSubtype="16" fill="hold" nodeType="afterEffect">
                                  <p:stCondLst>
                                    <p:cond delay="0"/>
                                  </p:stCondLst>
                                  <p:childTnLst>
                                    <p:set>
                                      <p:cBhvr>
                                        <p:cTn id="56" dur="1" fill="hold">
                                          <p:stCondLst>
                                            <p:cond delay="0"/>
                                          </p:stCondLst>
                                        </p:cTn>
                                        <p:tgtEl>
                                          <p:spTgt spid="154"/>
                                        </p:tgtEl>
                                        <p:attrNameLst>
                                          <p:attrName>style.visibility</p:attrName>
                                        </p:attrNameLst>
                                      </p:cBhvr>
                                      <p:to>
                                        <p:strVal val="visible"/>
                                      </p:to>
                                    </p:set>
                                    <p:anim calcmode="lin" valueType="num">
                                      <p:cBhvr>
                                        <p:cTn id="57" dur="500" fill="hold"/>
                                        <p:tgtEl>
                                          <p:spTgt spid="154"/>
                                        </p:tgtEl>
                                        <p:attrNameLst>
                                          <p:attrName>ppt_w</p:attrName>
                                        </p:attrNameLst>
                                      </p:cBhvr>
                                      <p:tavLst>
                                        <p:tav tm="0">
                                          <p:val>
                                            <p:fltVal val="0"/>
                                          </p:val>
                                        </p:tav>
                                        <p:tav tm="100000">
                                          <p:val>
                                            <p:strVal val="#ppt_w"/>
                                          </p:val>
                                        </p:tav>
                                      </p:tavLst>
                                    </p:anim>
                                    <p:anim calcmode="lin" valueType="num">
                                      <p:cBhvr>
                                        <p:cTn id="58" dur="500" fill="hold"/>
                                        <p:tgtEl>
                                          <p:spTgt spid="154"/>
                                        </p:tgtEl>
                                        <p:attrNameLst>
                                          <p:attrName>ppt_h</p:attrName>
                                        </p:attrNameLst>
                                      </p:cBhvr>
                                      <p:tavLst>
                                        <p:tav tm="0">
                                          <p:val>
                                            <p:fltVal val="0"/>
                                          </p:val>
                                        </p:tav>
                                        <p:tav tm="100000">
                                          <p:val>
                                            <p:strVal val="#ppt_h"/>
                                          </p:val>
                                        </p:tav>
                                      </p:tavLst>
                                    </p:anim>
                                    <p:animEffect transition="in" filter="fade">
                                      <p:cBhvr>
                                        <p:cTn id="59" dur="500"/>
                                        <p:tgtEl>
                                          <p:spTgt spid="154"/>
                                        </p:tgtEl>
                                      </p:cBhvr>
                                    </p:animEffect>
                                  </p:childTnLst>
                                </p:cTn>
                              </p:par>
                            </p:childTnLst>
                          </p:cTn>
                        </p:par>
                        <p:par>
                          <p:cTn id="60" fill="hold">
                            <p:stCondLst>
                              <p:cond delay="11100"/>
                            </p:stCondLst>
                            <p:childTnLst>
                              <p:par>
                                <p:cTn id="61" presetID="21" presetClass="entr" presetSubtype="1" fill="hold" grpId="0" nodeType="afterEffect">
                                  <p:stCondLst>
                                    <p:cond delay="0"/>
                                  </p:stCondLst>
                                  <p:childTnLst>
                                    <p:set>
                                      <p:cBhvr>
                                        <p:cTn id="62" dur="1" fill="hold">
                                          <p:stCondLst>
                                            <p:cond delay="0"/>
                                          </p:stCondLst>
                                        </p:cTn>
                                        <p:tgtEl>
                                          <p:spTgt spid="141"/>
                                        </p:tgtEl>
                                        <p:attrNameLst>
                                          <p:attrName>style.visibility</p:attrName>
                                        </p:attrNameLst>
                                      </p:cBhvr>
                                      <p:to>
                                        <p:strVal val="visible"/>
                                      </p:to>
                                    </p:set>
                                    <p:animEffect transition="in" filter="wheel(1)">
                                      <p:cBhvr>
                                        <p:cTn id="63" dur="1000"/>
                                        <p:tgtEl>
                                          <p:spTgt spid="141"/>
                                        </p:tgtEl>
                                      </p:cBhvr>
                                    </p:animEffect>
                                  </p:childTnLst>
                                </p:cTn>
                              </p:par>
                            </p:childTnLst>
                          </p:cTn>
                        </p:par>
                        <p:par>
                          <p:cTn id="64" fill="hold">
                            <p:stCondLst>
                              <p:cond delay="12100"/>
                            </p:stCondLst>
                            <p:childTnLst>
                              <p:par>
                                <p:cTn id="65" presetID="21" presetClass="entr" presetSubtype="1" fill="hold" nodeType="after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wheel(1)">
                                      <p:cBhvr>
                                        <p:cTn id="67" dur="1000"/>
                                        <p:tgtEl>
                                          <p:spTgt spid="132"/>
                                        </p:tgtEl>
                                      </p:cBhvr>
                                    </p:animEffect>
                                  </p:childTnLst>
                                </p:cTn>
                              </p:par>
                            </p:childTnLst>
                          </p:cTn>
                        </p:par>
                        <p:par>
                          <p:cTn id="68" fill="hold">
                            <p:stCondLst>
                              <p:cond delay="13100"/>
                            </p:stCondLst>
                            <p:childTnLst>
                              <p:par>
                                <p:cTn id="69" presetID="53" presetClass="entr" presetSubtype="16" fill="hold" nodeType="afterEffect">
                                  <p:stCondLst>
                                    <p:cond delay="0"/>
                                  </p:stCondLst>
                                  <p:childTnLst>
                                    <p:set>
                                      <p:cBhvr>
                                        <p:cTn id="70" dur="1" fill="hold">
                                          <p:stCondLst>
                                            <p:cond delay="0"/>
                                          </p:stCondLst>
                                        </p:cTn>
                                        <p:tgtEl>
                                          <p:spTgt spid="142"/>
                                        </p:tgtEl>
                                        <p:attrNameLst>
                                          <p:attrName>style.visibility</p:attrName>
                                        </p:attrNameLst>
                                      </p:cBhvr>
                                      <p:to>
                                        <p:strVal val="visible"/>
                                      </p:to>
                                    </p:set>
                                    <p:anim calcmode="lin" valueType="num">
                                      <p:cBhvr>
                                        <p:cTn id="71" dur="500" fill="hold"/>
                                        <p:tgtEl>
                                          <p:spTgt spid="142"/>
                                        </p:tgtEl>
                                        <p:attrNameLst>
                                          <p:attrName>ppt_w</p:attrName>
                                        </p:attrNameLst>
                                      </p:cBhvr>
                                      <p:tavLst>
                                        <p:tav tm="0">
                                          <p:val>
                                            <p:fltVal val="0"/>
                                          </p:val>
                                        </p:tav>
                                        <p:tav tm="100000">
                                          <p:val>
                                            <p:strVal val="#ppt_w"/>
                                          </p:val>
                                        </p:tav>
                                      </p:tavLst>
                                    </p:anim>
                                    <p:anim calcmode="lin" valueType="num">
                                      <p:cBhvr>
                                        <p:cTn id="72" dur="500" fill="hold"/>
                                        <p:tgtEl>
                                          <p:spTgt spid="142"/>
                                        </p:tgtEl>
                                        <p:attrNameLst>
                                          <p:attrName>ppt_h</p:attrName>
                                        </p:attrNameLst>
                                      </p:cBhvr>
                                      <p:tavLst>
                                        <p:tav tm="0">
                                          <p:val>
                                            <p:fltVal val="0"/>
                                          </p:val>
                                        </p:tav>
                                        <p:tav tm="100000">
                                          <p:val>
                                            <p:strVal val="#ppt_h"/>
                                          </p:val>
                                        </p:tav>
                                      </p:tavLst>
                                    </p:anim>
                                    <p:animEffect transition="in" filter="fade">
                                      <p:cBhvr>
                                        <p:cTn id="73" dur="500"/>
                                        <p:tgtEl>
                                          <p:spTgt spid="142"/>
                                        </p:tgtEl>
                                      </p:cBhvr>
                                    </p:animEffect>
                                  </p:childTnLst>
                                </p:cTn>
                              </p:par>
                            </p:childTnLst>
                          </p:cTn>
                        </p:par>
                        <p:par>
                          <p:cTn id="74" fill="hold">
                            <p:stCondLst>
                              <p:cond delay="13600"/>
                            </p:stCondLst>
                            <p:childTnLst>
                              <p:par>
                                <p:cTn id="75" presetID="1" presetClass="entr" presetSubtype="0" fill="hold" nodeType="afterEffect">
                                  <p:stCondLst>
                                    <p:cond delay="0"/>
                                  </p:stCondLst>
                                  <p:childTnLst>
                                    <p:set>
                                      <p:cBhvr>
                                        <p:cTn id="76" dur="1" fill="hold">
                                          <p:stCondLst>
                                            <p:cond delay="0"/>
                                          </p:stCondLst>
                                        </p:cTn>
                                        <p:tgtEl>
                                          <p:spTgt spid="1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38" grpId="0" animBg="1"/>
      <p:bldP spid="139" grpId="0" animBg="1"/>
      <p:bldP spid="140" grpId="0" animBg="1"/>
      <p:bldP spid="141" grpId="0" animBg="1"/>
      <p:bldP spid="1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62" y="914400"/>
            <a:ext cx="6946900" cy="1219200"/>
          </a:xfrm>
        </p:spPr>
        <p:txBody>
          <a:bodyPr/>
          <a:lstStyle/>
          <a:p>
            <a:r>
              <a:rPr lang="en-US" dirty="0" smtClean="0"/>
              <a:t>Overview of Project</a:t>
            </a:r>
            <a:endParaRPr lang="en-US" dirty="0"/>
          </a:p>
        </p:txBody>
      </p:sp>
    </p:spTree>
    <p:extLst>
      <p:ext uri="{BB962C8B-B14F-4D97-AF65-F5344CB8AC3E}">
        <p14:creationId xmlns:p14="http://schemas.microsoft.com/office/powerpoint/2010/main" val="1111970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30</a:t>
            </a:fld>
            <a:endParaRPr lang="en-GB" altLang="zh-TW">
              <a:latin typeface="Calibri" panose="020F0502020204030204" pitchFamily="34" charset="0"/>
            </a:endParaRPr>
          </a:p>
        </p:txBody>
      </p:sp>
      <p:sp>
        <p:nvSpPr>
          <p:cNvPr id="69" name="Title 21"/>
          <p:cNvSpPr txBox="1">
            <a:spLocks/>
          </p:cNvSpPr>
          <p:nvPr/>
        </p:nvSpPr>
        <p:spPr>
          <a:xfrm>
            <a:off x="750094" y="207358"/>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Announcement Capture – AS IS</a:t>
            </a:r>
          </a:p>
        </p:txBody>
      </p:sp>
      <p:grpSp>
        <p:nvGrpSpPr>
          <p:cNvPr id="124" name="Group 123"/>
          <p:cNvGrpSpPr/>
          <p:nvPr/>
        </p:nvGrpSpPr>
        <p:grpSpPr>
          <a:xfrm>
            <a:off x="4453414" y="1262373"/>
            <a:ext cx="3507489" cy="2796580"/>
            <a:chOff x="5222670" y="2188588"/>
            <a:chExt cx="3897210" cy="3107311"/>
          </a:xfrm>
        </p:grpSpPr>
        <p:sp>
          <p:nvSpPr>
            <p:cNvPr id="125" name="Round Same Side Corner Rectangle 115"/>
            <p:cNvSpPr/>
            <p:nvPr/>
          </p:nvSpPr>
          <p:spPr>
            <a:xfrm rot="16200000">
              <a:off x="5675747" y="1851767"/>
              <a:ext cx="3107311"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6" name="Group 125"/>
            <p:cNvGrpSpPr/>
            <p:nvPr/>
          </p:nvGrpSpPr>
          <p:grpSpPr>
            <a:xfrm>
              <a:off x="5222670" y="2282540"/>
              <a:ext cx="2090869" cy="394992"/>
              <a:chOff x="6402510" y="864997"/>
              <a:chExt cx="2090869" cy="394992"/>
            </a:xfrm>
          </p:grpSpPr>
          <p:grpSp>
            <p:nvGrpSpPr>
              <p:cNvPr id="135" name="Group 134"/>
              <p:cNvGrpSpPr/>
              <p:nvPr/>
            </p:nvGrpSpPr>
            <p:grpSpPr>
              <a:xfrm>
                <a:off x="6402510" y="903659"/>
                <a:ext cx="2090869" cy="356330"/>
                <a:chOff x="4604954" y="923109"/>
                <a:chExt cx="4121035" cy="572251"/>
              </a:xfrm>
            </p:grpSpPr>
            <p:sp>
              <p:nvSpPr>
                <p:cNvPr id="137" name="Pentagon 133"/>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8" name="Right Triangle 137"/>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36" name="Rectangle 135"/>
              <p:cNvSpPr/>
              <p:nvPr/>
            </p:nvSpPr>
            <p:spPr>
              <a:xfrm>
                <a:off x="6473570" y="864997"/>
                <a:ext cx="1099303"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Solutions</a:t>
                </a:r>
              </a:p>
            </p:txBody>
          </p:sp>
        </p:grpSp>
        <p:sp>
          <p:nvSpPr>
            <p:cNvPr id="127" name="Rectangle 126"/>
            <p:cNvSpPr/>
            <p:nvPr/>
          </p:nvSpPr>
          <p:spPr>
            <a:xfrm>
              <a:off x="5419922" y="2794968"/>
              <a:ext cx="3690809" cy="1608988"/>
            </a:xfrm>
            <a:prstGeom prst="rect">
              <a:avLst/>
            </a:prstGeom>
            <a:scene3d>
              <a:camera prst="orthographicFront"/>
              <a:lightRig rig="threePt" dir="t"/>
            </a:scene3d>
            <a:sp3d>
              <a:bevelT/>
            </a:sp3d>
          </p:spPr>
          <p:txBody>
            <a:bodyPr wrap="square">
              <a:spAutoFit/>
            </a:bodyPr>
            <a:lstStyle/>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Auto reconciliation of all events - Duplicate, incorrect, missing events/information</a:t>
              </a:r>
              <a:endParaRPr lang="en-US" sz="1260" dirty="0">
                <a:solidFill>
                  <a:prstClr val="black"/>
                </a:solidFill>
                <a:effectLst>
                  <a:reflection blurRad="6350" endPos="0" dir="5400000" sy="-100000" algn="bl" rotWithShape="0"/>
                </a:effectLst>
                <a:latin typeface="Calibri" panose="020F0502020204030204" pitchFamily="34" charset="0"/>
              </a:endParaRPr>
            </a:p>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Mistake proofing for manual event creation (duplicate, incorrect, missing etc.) </a:t>
              </a:r>
            </a:p>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Auto narrate all SMN event details</a:t>
              </a:r>
            </a:p>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Reporting &amp; analytics</a:t>
              </a:r>
            </a:p>
          </p:txBody>
        </p:sp>
      </p:grpSp>
      <p:grpSp>
        <p:nvGrpSpPr>
          <p:cNvPr id="96" name="Group 95"/>
          <p:cNvGrpSpPr/>
          <p:nvPr/>
        </p:nvGrpSpPr>
        <p:grpSpPr>
          <a:xfrm>
            <a:off x="518744" y="1218902"/>
            <a:ext cx="3499255" cy="2779742"/>
            <a:chOff x="5271637" y="2162776"/>
            <a:chExt cx="3888061" cy="3088602"/>
          </a:xfrm>
        </p:grpSpPr>
        <p:sp>
          <p:nvSpPr>
            <p:cNvPr id="120" name="Round Same Side Corner Rectangle 467"/>
            <p:cNvSpPr/>
            <p:nvPr/>
          </p:nvSpPr>
          <p:spPr>
            <a:xfrm rot="16200000">
              <a:off x="5709222" y="1816600"/>
              <a:ext cx="3088602"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2" name="Group 121"/>
            <p:cNvGrpSpPr/>
            <p:nvPr/>
          </p:nvGrpSpPr>
          <p:grpSpPr>
            <a:xfrm>
              <a:off x="5271637" y="2247903"/>
              <a:ext cx="2090867" cy="380996"/>
              <a:chOff x="6402510" y="3909881"/>
              <a:chExt cx="2090867" cy="411104"/>
            </a:xfrm>
          </p:grpSpPr>
          <p:grpSp>
            <p:nvGrpSpPr>
              <p:cNvPr id="139" name="Group 138"/>
              <p:cNvGrpSpPr/>
              <p:nvPr/>
            </p:nvGrpSpPr>
            <p:grpSpPr>
              <a:xfrm>
                <a:off x="6402510" y="3987254"/>
                <a:ext cx="2090867" cy="333731"/>
                <a:chOff x="4604956" y="5875233"/>
                <a:chExt cx="4121033" cy="535958"/>
              </a:xfrm>
            </p:grpSpPr>
            <p:sp>
              <p:nvSpPr>
                <p:cNvPr id="141" name="Pentagon 471"/>
                <p:cNvSpPr/>
                <p:nvPr/>
              </p:nvSpPr>
              <p:spPr>
                <a:xfrm>
                  <a:off x="4606834" y="5875233"/>
                  <a:ext cx="4119155" cy="470261"/>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42" name="Right Triangle 141"/>
                <p:cNvSpPr/>
                <p:nvPr/>
              </p:nvSpPr>
              <p:spPr>
                <a:xfrm rot="5400000" flipV="1">
                  <a:off x="4680710" y="6233579"/>
                  <a:ext cx="101858" cy="253366"/>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40" name="Rectangle 139"/>
              <p:cNvSpPr/>
              <p:nvPr/>
            </p:nvSpPr>
            <p:spPr>
              <a:xfrm>
                <a:off x="6473570" y="3909881"/>
                <a:ext cx="1238231" cy="409589"/>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Challenges</a:t>
                </a:r>
              </a:p>
            </p:txBody>
          </p:sp>
        </p:grpSp>
        <p:sp>
          <p:nvSpPr>
            <p:cNvPr id="123" name="Rectangle 122"/>
            <p:cNvSpPr/>
            <p:nvPr/>
          </p:nvSpPr>
          <p:spPr>
            <a:xfrm>
              <a:off x="5468889" y="2880953"/>
              <a:ext cx="3690809" cy="2039874"/>
            </a:xfrm>
            <a:prstGeom prst="rect">
              <a:avLst/>
            </a:prstGeom>
            <a:scene3d>
              <a:camera prst="orthographicFront"/>
              <a:lightRig rig="threePt" dir="t"/>
            </a:scene3d>
            <a:sp3d>
              <a:bevelT/>
            </a:sp3d>
          </p:spPr>
          <p:txBody>
            <a:bodyPr wrap="square">
              <a:spAutoFit/>
            </a:bodyPr>
            <a:lstStyle/>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Manual validation (missing, delayed, duplicated &amp; incorrect) events are created in EPIC [5% - 6%]</a:t>
              </a:r>
            </a:p>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Manual creation of events (Fixed Income, Structured Products, ELNs &amp; Non STP – EQ)</a:t>
              </a:r>
            </a:p>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Reconciliation of SWIFTs is carried out manually </a:t>
              </a:r>
            </a:p>
            <a:p>
              <a:pPr marL="257175" indent="-257175" defTabSz="411480">
                <a:spcAft>
                  <a:spcPts val="540"/>
                </a:spcAft>
                <a:buFont typeface="Wingdings" panose="05000000000000000000" pitchFamily="2" charset="2"/>
                <a:buChar char="q"/>
                <a:defRPr/>
              </a:pPr>
              <a:r>
                <a:rPr lang="en-GB" sz="1260" dirty="0">
                  <a:solidFill>
                    <a:prstClr val="black"/>
                  </a:solidFill>
                  <a:latin typeface="Calibri" panose="020F0502020204030204" pitchFamily="34" charset="0"/>
                </a:rPr>
                <a:t>Narrate all SMN events manually</a:t>
              </a:r>
              <a:endParaRPr lang="en-US" sz="1260" dirty="0">
                <a:solidFill>
                  <a:prstClr val="black"/>
                </a:solidFill>
                <a:effectLst>
                  <a:reflection blurRad="6350" endPos="0" dir="5400000" sy="-100000" algn="bl" rotWithShape="0"/>
                </a:effectLst>
                <a:latin typeface="Calibri" panose="020F0502020204030204" pitchFamily="34" charset="0"/>
              </a:endParaRPr>
            </a:p>
          </p:txBody>
        </p:sp>
      </p:grpSp>
    </p:spTree>
    <p:extLst>
      <p:ext uri="{BB962C8B-B14F-4D97-AF65-F5344CB8AC3E}">
        <p14:creationId xmlns:p14="http://schemas.microsoft.com/office/powerpoint/2010/main" val="130631035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35" presetClass="path" presetSubtype="0" accel="50000" decel="50000" fill="hold" nodeType="withEffect">
                                  <p:stCondLst>
                                    <p:cond delay="0"/>
                                  </p:stCondLst>
                                  <p:childTnLst>
                                    <p:animMotion origin="layout" path="M -1.38889E-6 -4.44444E-6 L -0.53906 -0.00027 " pathEditMode="relative" rAng="0" ptsTypes="AA">
                                      <p:cBhvr>
                                        <p:cTn id="9" dur="2000" fill="hold"/>
                                        <p:tgtEl>
                                          <p:spTgt spid="96"/>
                                        </p:tgtEl>
                                        <p:attrNameLst>
                                          <p:attrName>ppt_x</p:attrName>
                                          <p:attrName>ppt_y</p:attrName>
                                        </p:attrNameLst>
                                      </p:cBhvr>
                                      <p:rCtr x="-26962" y="-28"/>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31</a:t>
            </a:fld>
            <a:endParaRPr lang="en-GB" altLang="zh-TW">
              <a:latin typeface="Calibri" panose="020F0502020204030204" pitchFamily="34" charset="0"/>
            </a:endParaRPr>
          </a:p>
        </p:txBody>
      </p:sp>
      <p:sp>
        <p:nvSpPr>
          <p:cNvPr id="105" name="Title 21"/>
          <p:cNvSpPr txBox="1">
            <a:spLocks/>
          </p:cNvSpPr>
          <p:nvPr/>
        </p:nvSpPr>
        <p:spPr>
          <a:xfrm>
            <a:off x="786024" y="139062"/>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Announcement Capture – TO BE</a:t>
            </a:r>
          </a:p>
        </p:txBody>
      </p:sp>
      <p:sp>
        <p:nvSpPr>
          <p:cNvPr id="107" name="Circular Arrow 98"/>
          <p:cNvSpPr>
            <a:spLocks/>
          </p:cNvSpPr>
          <p:nvPr/>
        </p:nvSpPr>
        <p:spPr>
          <a:xfrm rot="16200000">
            <a:off x="3394836" y="1171472"/>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sp>
        <p:nvSpPr>
          <p:cNvPr id="108" name="Curved Down Arrow 91"/>
          <p:cNvSpPr/>
          <p:nvPr/>
        </p:nvSpPr>
        <p:spPr>
          <a:xfrm rot="4324473">
            <a:off x="5250083" y="173998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09" name="Curved Down Arrow 87"/>
          <p:cNvSpPr/>
          <p:nvPr/>
        </p:nvSpPr>
        <p:spPr>
          <a:xfrm rot="8827912">
            <a:off x="4802087" y="3129979"/>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0" name="Curved Down Arrow 88"/>
          <p:cNvSpPr/>
          <p:nvPr/>
        </p:nvSpPr>
        <p:spPr>
          <a:xfrm rot="11745365">
            <a:off x="3538936" y="3344348"/>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1" name="Curved Down Arrow 89"/>
          <p:cNvSpPr/>
          <p:nvPr/>
        </p:nvSpPr>
        <p:spPr>
          <a:xfrm rot="15336286">
            <a:off x="2577942" y="242185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5" name="Group 124"/>
          <p:cNvGrpSpPr/>
          <p:nvPr/>
        </p:nvGrpSpPr>
        <p:grpSpPr>
          <a:xfrm>
            <a:off x="5165103" y="2311171"/>
            <a:ext cx="531301" cy="530658"/>
            <a:chOff x="5231003" y="2282218"/>
            <a:chExt cx="590334" cy="589620"/>
          </a:xfrm>
        </p:grpSpPr>
        <p:grpSp>
          <p:nvGrpSpPr>
            <p:cNvPr id="126" name="Group 125"/>
            <p:cNvGrpSpPr/>
            <p:nvPr/>
          </p:nvGrpSpPr>
          <p:grpSpPr>
            <a:xfrm>
              <a:off x="5231003" y="2282218"/>
              <a:ext cx="590334" cy="589620"/>
              <a:chOff x="5231003" y="2282218"/>
              <a:chExt cx="590334" cy="589620"/>
            </a:xfrm>
          </p:grpSpPr>
          <p:grpSp>
            <p:nvGrpSpPr>
              <p:cNvPr id="134" name="Group 133"/>
              <p:cNvGrpSpPr/>
              <p:nvPr/>
            </p:nvGrpSpPr>
            <p:grpSpPr>
              <a:xfrm>
                <a:off x="5231003" y="2297147"/>
                <a:ext cx="590334" cy="574691"/>
                <a:chOff x="4526315" y="6184828"/>
                <a:chExt cx="885825" cy="885825"/>
              </a:xfrm>
            </p:grpSpPr>
            <p:sp>
              <p:nvSpPr>
                <p:cNvPr id="136" name="Oval 135"/>
                <p:cNvSpPr/>
                <p:nvPr/>
              </p:nvSpPr>
              <p:spPr>
                <a:xfrm>
                  <a:off x="4526315" y="6184828"/>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37" name="Oval 136"/>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sp>
            <p:nvSpPr>
              <p:cNvPr id="135" name="Oval 134"/>
              <p:cNvSpPr/>
              <p:nvPr/>
            </p:nvSpPr>
            <p:spPr>
              <a:xfrm>
                <a:off x="5326798" y="2282218"/>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127" name="Group 126"/>
            <p:cNvGrpSpPr/>
            <p:nvPr/>
          </p:nvGrpSpPr>
          <p:grpSpPr>
            <a:xfrm>
              <a:off x="5330519" y="2389678"/>
              <a:ext cx="402877" cy="408279"/>
              <a:chOff x="5549315" y="5128011"/>
              <a:chExt cx="452074" cy="438078"/>
            </a:xfrm>
          </p:grpSpPr>
          <p:sp>
            <p:nvSpPr>
              <p:cNvPr id="128" name="Freeform 74"/>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29" name="Group 128"/>
              <p:cNvGrpSpPr/>
              <p:nvPr/>
            </p:nvGrpSpPr>
            <p:grpSpPr>
              <a:xfrm>
                <a:off x="5576047" y="5200130"/>
                <a:ext cx="403530" cy="332063"/>
                <a:chOff x="2335045" y="5247243"/>
                <a:chExt cx="545903" cy="449221"/>
              </a:xfrm>
            </p:grpSpPr>
            <p:pic>
              <p:nvPicPr>
                <p:cNvPr id="130"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31" name="Group 130"/>
                <p:cNvGrpSpPr/>
                <p:nvPr/>
              </p:nvGrpSpPr>
              <p:grpSpPr>
                <a:xfrm>
                  <a:off x="2335045" y="5426500"/>
                  <a:ext cx="378447" cy="269964"/>
                  <a:chOff x="-1633538" y="2597150"/>
                  <a:chExt cx="1689100" cy="1204913"/>
                </a:xfrm>
              </p:grpSpPr>
              <p:sp>
                <p:nvSpPr>
                  <p:cNvPr id="132"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33"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nvGrpSpPr>
          <p:cNvPr id="151" name="Group 150"/>
          <p:cNvGrpSpPr/>
          <p:nvPr/>
        </p:nvGrpSpPr>
        <p:grpSpPr>
          <a:xfrm>
            <a:off x="3421777" y="2632067"/>
            <a:ext cx="531301" cy="542953"/>
            <a:chOff x="3196001" y="2486362"/>
            <a:chExt cx="590334" cy="603281"/>
          </a:xfrm>
        </p:grpSpPr>
        <p:grpSp>
          <p:nvGrpSpPr>
            <p:cNvPr id="152" name="Group 151"/>
            <p:cNvGrpSpPr/>
            <p:nvPr/>
          </p:nvGrpSpPr>
          <p:grpSpPr>
            <a:xfrm>
              <a:off x="3196001" y="2514952"/>
              <a:ext cx="590334" cy="574691"/>
              <a:chOff x="1653605" y="4607558"/>
              <a:chExt cx="885825" cy="885825"/>
            </a:xfrm>
          </p:grpSpPr>
          <p:sp>
            <p:nvSpPr>
              <p:cNvPr id="162" name="Oval 161"/>
              <p:cNvSpPr/>
              <p:nvPr/>
            </p:nvSpPr>
            <p:spPr>
              <a:xfrm>
                <a:off x="1653605" y="4607558"/>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63" name="Oval 162"/>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53" name="Group 152"/>
            <p:cNvGrpSpPr/>
            <p:nvPr/>
          </p:nvGrpSpPr>
          <p:grpSpPr>
            <a:xfrm>
              <a:off x="3299358" y="2486362"/>
              <a:ext cx="402877" cy="515735"/>
              <a:chOff x="3299358" y="2486362"/>
              <a:chExt cx="402877" cy="515735"/>
            </a:xfrm>
          </p:grpSpPr>
          <p:sp>
            <p:nvSpPr>
              <p:cNvPr id="154" name="Oval 153"/>
              <p:cNvSpPr/>
              <p:nvPr/>
            </p:nvSpPr>
            <p:spPr>
              <a:xfrm>
                <a:off x="3332021" y="2486362"/>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nvGrpSpPr>
              <p:cNvPr id="155" name="Group 154"/>
              <p:cNvGrpSpPr/>
              <p:nvPr/>
            </p:nvGrpSpPr>
            <p:grpSpPr>
              <a:xfrm>
                <a:off x="3299358" y="2593818"/>
                <a:ext cx="402877" cy="408279"/>
                <a:chOff x="5549315" y="5128011"/>
                <a:chExt cx="452074" cy="438078"/>
              </a:xfrm>
            </p:grpSpPr>
            <p:sp>
              <p:nvSpPr>
                <p:cNvPr id="156" name="Freeform 62"/>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57" name="Group 156"/>
                <p:cNvGrpSpPr/>
                <p:nvPr/>
              </p:nvGrpSpPr>
              <p:grpSpPr>
                <a:xfrm>
                  <a:off x="5576047" y="5200130"/>
                  <a:ext cx="403530" cy="332063"/>
                  <a:chOff x="2335045" y="5247243"/>
                  <a:chExt cx="545903" cy="449221"/>
                </a:xfrm>
              </p:grpSpPr>
              <p:pic>
                <p:nvPicPr>
                  <p:cNvPr id="158"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59" name="Group 158"/>
                  <p:cNvGrpSpPr/>
                  <p:nvPr/>
                </p:nvGrpSpPr>
                <p:grpSpPr>
                  <a:xfrm>
                    <a:off x="2335045" y="5426500"/>
                    <a:ext cx="378447" cy="269964"/>
                    <a:chOff x="-1633538" y="2597150"/>
                    <a:chExt cx="1689100" cy="1204913"/>
                  </a:xfrm>
                </p:grpSpPr>
                <p:sp>
                  <p:nvSpPr>
                    <p:cNvPr id="160"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61"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64" name="Group 163"/>
          <p:cNvGrpSpPr/>
          <p:nvPr/>
        </p:nvGrpSpPr>
        <p:grpSpPr>
          <a:xfrm>
            <a:off x="3235835" y="1860453"/>
            <a:ext cx="531301" cy="528851"/>
            <a:chOff x="3283401" y="1366764"/>
            <a:chExt cx="590334" cy="587612"/>
          </a:xfrm>
        </p:grpSpPr>
        <p:grpSp>
          <p:nvGrpSpPr>
            <p:cNvPr id="165" name="Group 164"/>
            <p:cNvGrpSpPr/>
            <p:nvPr/>
          </p:nvGrpSpPr>
          <p:grpSpPr>
            <a:xfrm>
              <a:off x="3283401" y="1379685"/>
              <a:ext cx="590334" cy="574691"/>
              <a:chOff x="2826127" y="2348400"/>
              <a:chExt cx="885825" cy="885825"/>
            </a:xfrm>
          </p:grpSpPr>
          <p:sp>
            <p:nvSpPr>
              <p:cNvPr id="175" name="Oval 174"/>
              <p:cNvSpPr/>
              <p:nvPr/>
            </p:nvSpPr>
            <p:spPr>
              <a:xfrm>
                <a:off x="2826127" y="2348400"/>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76" name="Oval 175"/>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66" name="Group 165"/>
            <p:cNvGrpSpPr/>
            <p:nvPr/>
          </p:nvGrpSpPr>
          <p:grpSpPr>
            <a:xfrm>
              <a:off x="3371046" y="1366764"/>
              <a:ext cx="402877" cy="500505"/>
              <a:chOff x="3371046" y="1366764"/>
              <a:chExt cx="402877" cy="500505"/>
            </a:xfrm>
          </p:grpSpPr>
          <p:sp>
            <p:nvSpPr>
              <p:cNvPr id="167" name="Oval 166"/>
              <p:cNvSpPr/>
              <p:nvPr/>
            </p:nvSpPr>
            <p:spPr>
              <a:xfrm>
                <a:off x="3428829" y="136676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nvGrpSpPr>
              <p:cNvPr id="168" name="Group 167"/>
              <p:cNvGrpSpPr/>
              <p:nvPr/>
            </p:nvGrpSpPr>
            <p:grpSpPr>
              <a:xfrm>
                <a:off x="3371046" y="1458990"/>
                <a:ext cx="402877" cy="408279"/>
                <a:chOff x="5549315" y="5128011"/>
                <a:chExt cx="452074" cy="438078"/>
              </a:xfrm>
            </p:grpSpPr>
            <p:sp>
              <p:nvSpPr>
                <p:cNvPr id="169" name="Freeform 56"/>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70" name="Group 169"/>
                <p:cNvGrpSpPr/>
                <p:nvPr/>
              </p:nvGrpSpPr>
              <p:grpSpPr>
                <a:xfrm>
                  <a:off x="5576047" y="5200130"/>
                  <a:ext cx="403530" cy="332063"/>
                  <a:chOff x="2335045" y="5247243"/>
                  <a:chExt cx="545903" cy="449221"/>
                </a:xfrm>
              </p:grpSpPr>
              <p:pic>
                <p:nvPicPr>
                  <p:cNvPr id="171"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72" name="Group 171"/>
                  <p:cNvGrpSpPr/>
                  <p:nvPr/>
                </p:nvGrpSpPr>
                <p:grpSpPr>
                  <a:xfrm>
                    <a:off x="2335045" y="5426500"/>
                    <a:ext cx="378447" cy="269964"/>
                    <a:chOff x="-1633538" y="2597150"/>
                    <a:chExt cx="1689100" cy="1204913"/>
                  </a:xfrm>
                </p:grpSpPr>
                <p:sp>
                  <p:nvSpPr>
                    <p:cNvPr id="173"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74"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77" name="Group 176"/>
          <p:cNvGrpSpPr/>
          <p:nvPr/>
        </p:nvGrpSpPr>
        <p:grpSpPr>
          <a:xfrm>
            <a:off x="4216906" y="3858191"/>
            <a:ext cx="1567871" cy="485546"/>
            <a:chOff x="5278920" y="1344403"/>
            <a:chExt cx="2158773" cy="645601"/>
          </a:xfrm>
          <a:solidFill>
            <a:srgbClr val="00B0F0">
              <a:lumMod val="60000"/>
              <a:lumOff val="40000"/>
            </a:srgbClr>
          </a:solidFill>
        </p:grpSpPr>
        <p:sp>
          <p:nvSpPr>
            <p:cNvPr id="178" name="Round Diagonal Corner Rectangle 124"/>
            <p:cNvSpPr/>
            <p:nvPr/>
          </p:nvSpPr>
          <p:spPr>
            <a:xfrm>
              <a:off x="5278920" y="1344403"/>
              <a:ext cx="2158773" cy="645601"/>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Automatically flow the feed in IM actions and subsequently into EPIC</a:t>
              </a:r>
            </a:p>
          </p:txBody>
        </p:sp>
        <p:sp>
          <p:nvSpPr>
            <p:cNvPr id="179" name="Oval 178"/>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80" name="Group 179"/>
          <p:cNvGrpSpPr/>
          <p:nvPr/>
        </p:nvGrpSpPr>
        <p:grpSpPr>
          <a:xfrm>
            <a:off x="1274814" y="2926573"/>
            <a:ext cx="1567871" cy="485546"/>
            <a:chOff x="5278920" y="1344403"/>
            <a:chExt cx="2158773" cy="514637"/>
          </a:xfrm>
          <a:solidFill>
            <a:srgbClr val="00B0F0">
              <a:lumMod val="60000"/>
              <a:lumOff val="40000"/>
            </a:srgbClr>
          </a:solidFill>
        </p:grpSpPr>
        <p:sp>
          <p:nvSpPr>
            <p:cNvPr id="181" name="Round Diagonal Corner Rectangle 122"/>
            <p:cNvSpPr/>
            <p:nvPr/>
          </p:nvSpPr>
          <p:spPr>
            <a:xfrm>
              <a:off x="5278920" y="1344403"/>
              <a:ext cx="2158773" cy="514637"/>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BOT to auto check for Duplicate event creation and do event narration</a:t>
              </a:r>
            </a:p>
          </p:txBody>
        </p:sp>
        <p:sp>
          <p:nvSpPr>
            <p:cNvPr id="182" name="Oval 181"/>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grpSp>
        <p:nvGrpSpPr>
          <p:cNvPr id="183" name="Group 182"/>
          <p:cNvGrpSpPr/>
          <p:nvPr/>
        </p:nvGrpSpPr>
        <p:grpSpPr>
          <a:xfrm>
            <a:off x="1257313" y="2002254"/>
            <a:ext cx="1567871" cy="485546"/>
            <a:chOff x="5278920" y="1344403"/>
            <a:chExt cx="2158773" cy="514637"/>
          </a:xfrm>
          <a:solidFill>
            <a:srgbClr val="00B0F0">
              <a:lumMod val="60000"/>
              <a:lumOff val="40000"/>
            </a:srgbClr>
          </a:solidFill>
        </p:grpSpPr>
        <p:sp>
          <p:nvSpPr>
            <p:cNvPr id="184" name="Round Diagonal Corner Rectangle 120"/>
            <p:cNvSpPr/>
            <p:nvPr/>
          </p:nvSpPr>
          <p:spPr>
            <a:xfrm>
              <a:off x="5278920" y="1344403"/>
              <a:ext cx="2158773" cy="514637"/>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BOT to create event in EPIC</a:t>
              </a:r>
            </a:p>
          </p:txBody>
        </p:sp>
        <p:sp>
          <p:nvSpPr>
            <p:cNvPr id="185" name="Oval 184"/>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186" name="Group 185"/>
          <p:cNvGrpSpPr/>
          <p:nvPr/>
        </p:nvGrpSpPr>
        <p:grpSpPr>
          <a:xfrm>
            <a:off x="6141934" y="1395304"/>
            <a:ext cx="1567871" cy="485546"/>
            <a:chOff x="6316369" y="1264587"/>
            <a:chExt cx="1742079" cy="430056"/>
          </a:xfrm>
        </p:grpSpPr>
        <p:sp>
          <p:nvSpPr>
            <p:cNvPr id="187" name="Round Diagonal Corner Rectangle 130"/>
            <p:cNvSpPr/>
            <p:nvPr/>
          </p:nvSpPr>
          <p:spPr>
            <a:xfrm>
              <a:off x="6316369" y="1264587"/>
              <a:ext cx="1742079" cy="430056"/>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BOT to share the SOI file to vendor </a:t>
              </a:r>
            </a:p>
          </p:txBody>
        </p:sp>
        <p:sp>
          <p:nvSpPr>
            <p:cNvPr id="188" name="Oval 187"/>
            <p:cNvSpPr/>
            <p:nvPr/>
          </p:nvSpPr>
          <p:spPr>
            <a:xfrm>
              <a:off x="6321626" y="1264587"/>
              <a:ext cx="175432" cy="181665"/>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189" name="Group 188"/>
          <p:cNvGrpSpPr/>
          <p:nvPr/>
        </p:nvGrpSpPr>
        <p:grpSpPr>
          <a:xfrm>
            <a:off x="3601506" y="1259437"/>
            <a:ext cx="522382" cy="521718"/>
            <a:chOff x="4723186" y="1419660"/>
            <a:chExt cx="580424" cy="579687"/>
          </a:xfrm>
        </p:grpSpPr>
        <p:grpSp>
          <p:nvGrpSpPr>
            <p:cNvPr id="190" name="Group 189"/>
            <p:cNvGrpSpPr/>
            <p:nvPr/>
          </p:nvGrpSpPr>
          <p:grpSpPr>
            <a:xfrm>
              <a:off x="4723186" y="1424656"/>
              <a:ext cx="580424" cy="574691"/>
              <a:chOff x="4742942" y="5214993"/>
              <a:chExt cx="870955" cy="885825"/>
            </a:xfrm>
          </p:grpSpPr>
          <p:sp>
            <p:nvSpPr>
              <p:cNvPr id="192" name="Oval 191"/>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93" name="Oval 192"/>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194" name="Picture 193"/>
              <p:cNvPicPr>
                <a:picLocks noChangeAspect="1"/>
              </p:cNvPicPr>
              <p:nvPr/>
            </p:nvPicPr>
            <p:blipFill>
              <a:blip r:embed="rId3"/>
              <a:stretch>
                <a:fillRect/>
              </a:stretch>
            </p:blipFill>
            <p:spPr>
              <a:xfrm>
                <a:off x="4809616" y="5379180"/>
                <a:ext cx="671620" cy="658958"/>
              </a:xfrm>
              <a:prstGeom prst="rect">
                <a:avLst/>
              </a:prstGeom>
            </p:spPr>
          </p:pic>
        </p:grpSp>
        <p:sp>
          <p:nvSpPr>
            <p:cNvPr id="191" name="Oval 190"/>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6</a:t>
              </a:r>
            </a:p>
          </p:txBody>
        </p:sp>
      </p:grpSp>
      <p:grpSp>
        <p:nvGrpSpPr>
          <p:cNvPr id="195" name="Group 194"/>
          <p:cNvGrpSpPr/>
          <p:nvPr/>
        </p:nvGrpSpPr>
        <p:grpSpPr>
          <a:xfrm>
            <a:off x="1269696" y="1201778"/>
            <a:ext cx="1567871" cy="485546"/>
            <a:chOff x="5278920" y="1344403"/>
            <a:chExt cx="2158773" cy="645601"/>
          </a:xfrm>
          <a:solidFill>
            <a:srgbClr val="00B0F0">
              <a:lumMod val="60000"/>
              <a:lumOff val="40000"/>
            </a:srgbClr>
          </a:solidFill>
        </p:grpSpPr>
        <p:sp>
          <p:nvSpPr>
            <p:cNvPr id="196" name="Round Diagonal Corner Rectangle 148"/>
            <p:cNvSpPr/>
            <p:nvPr/>
          </p:nvSpPr>
          <p:spPr>
            <a:xfrm>
              <a:off x="5278920" y="1344403"/>
              <a:ext cx="2158773" cy="64560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r>
                <a:rPr lang="en-US" sz="720" kern="0" dirty="0">
                  <a:solidFill>
                    <a:prstClr val="black"/>
                  </a:solidFill>
                  <a:latin typeface="Calibri" panose="020F0502020204030204" pitchFamily="34" charset="0"/>
                </a:rPr>
                <a:t>    Any exceptions in the process shall be flagged for human intervention</a:t>
              </a:r>
            </a:p>
          </p:txBody>
        </p:sp>
        <p:sp>
          <p:nvSpPr>
            <p:cNvPr id="197" name="Oval 196"/>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r>
                <a:rPr lang="en-US" sz="720" b="1" kern="0" dirty="0">
                  <a:solidFill>
                    <a:srgbClr val="FFFFFF"/>
                  </a:solidFill>
                  <a:latin typeface="Calibri" panose="020F0502020204030204" pitchFamily="34" charset="0"/>
                </a:rPr>
                <a:t>6</a:t>
              </a:r>
            </a:p>
          </p:txBody>
        </p:sp>
      </p:grpSp>
      <p:sp>
        <p:nvSpPr>
          <p:cNvPr id="198" name="Curved Down Arrow 150"/>
          <p:cNvSpPr/>
          <p:nvPr/>
        </p:nvSpPr>
        <p:spPr>
          <a:xfrm rot="17976210">
            <a:off x="2912873" y="1438760"/>
            <a:ext cx="818807" cy="248513"/>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pic>
        <p:nvPicPr>
          <p:cNvPr id="200" name="Picture 199"/>
          <p:cNvPicPr>
            <a:picLocks noChangeAspect="1"/>
          </p:cNvPicPr>
          <p:nvPr/>
        </p:nvPicPr>
        <p:blipFill>
          <a:blip r:embed="rId3"/>
          <a:stretch>
            <a:fillRect/>
          </a:stretch>
        </p:blipFill>
        <p:spPr>
          <a:xfrm>
            <a:off x="3400079" y="2682830"/>
            <a:ext cx="466041" cy="437031"/>
          </a:xfrm>
          <a:prstGeom prst="rect">
            <a:avLst/>
          </a:prstGeom>
        </p:spPr>
      </p:pic>
      <p:pic>
        <p:nvPicPr>
          <p:cNvPr id="201" name="Picture 200"/>
          <p:cNvPicPr>
            <a:picLocks noChangeAspect="1"/>
          </p:cNvPicPr>
          <p:nvPr/>
        </p:nvPicPr>
        <p:blipFill>
          <a:blip r:embed="rId3"/>
          <a:stretch>
            <a:fillRect/>
          </a:stretch>
        </p:blipFill>
        <p:spPr>
          <a:xfrm>
            <a:off x="3199745" y="1902569"/>
            <a:ext cx="466041" cy="437031"/>
          </a:xfrm>
          <a:prstGeom prst="rect">
            <a:avLst/>
          </a:prstGeom>
        </p:spPr>
      </p:pic>
      <p:grpSp>
        <p:nvGrpSpPr>
          <p:cNvPr id="202" name="Group 201"/>
          <p:cNvGrpSpPr/>
          <p:nvPr/>
        </p:nvGrpSpPr>
        <p:grpSpPr>
          <a:xfrm>
            <a:off x="5994610" y="2886620"/>
            <a:ext cx="1461479" cy="485546"/>
            <a:chOff x="6152677" y="2921605"/>
            <a:chExt cx="1623866" cy="401000"/>
          </a:xfrm>
        </p:grpSpPr>
        <p:sp>
          <p:nvSpPr>
            <p:cNvPr id="203" name="Round Diagonal Corner Rectangle 115"/>
            <p:cNvSpPr/>
            <p:nvPr/>
          </p:nvSpPr>
          <p:spPr>
            <a:xfrm>
              <a:off x="6152677" y="2921605"/>
              <a:ext cx="1623866" cy="401000"/>
            </a:xfrm>
            <a:prstGeom prst="round2DiagRect">
              <a:avLst/>
            </a:prstGeom>
            <a:no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solidFill>
                  <a:latin typeface="Calibri" panose="020F0502020204030204" pitchFamily="34" charset="0"/>
                </a:rPr>
                <a:t>Vendor captures all events related to </a:t>
              </a:r>
              <a:r>
                <a:rPr lang="en-US" sz="720" kern="0" dirty="0">
                  <a:solidFill>
                    <a:prstClr val="black">
                      <a:lumMod val="65000"/>
                      <a:lumOff val="35000"/>
                    </a:prstClr>
                  </a:solidFill>
                  <a:latin typeface="Calibri" panose="020F0502020204030204" pitchFamily="34" charset="0"/>
                </a:rPr>
                <a:t>UBS</a:t>
              </a:r>
              <a:r>
                <a:rPr lang="en-US" sz="720" kern="0" dirty="0">
                  <a:solidFill>
                    <a:prstClr val="black"/>
                  </a:solidFill>
                  <a:latin typeface="Calibri" panose="020F0502020204030204" pitchFamily="34" charset="0"/>
                </a:rPr>
                <a:t> SOIs</a:t>
              </a:r>
            </a:p>
          </p:txBody>
        </p:sp>
        <p:sp>
          <p:nvSpPr>
            <p:cNvPr id="204" name="Oval 203"/>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pic>
        <p:nvPicPr>
          <p:cNvPr id="205" name="Picture 204"/>
          <p:cNvPicPr>
            <a:picLocks noChangeAspect="1"/>
          </p:cNvPicPr>
          <p:nvPr/>
        </p:nvPicPr>
        <p:blipFill>
          <a:blip r:embed="rId3"/>
          <a:stretch>
            <a:fillRect/>
          </a:stretch>
        </p:blipFill>
        <p:spPr>
          <a:xfrm>
            <a:off x="5178001" y="2355112"/>
            <a:ext cx="466041" cy="437031"/>
          </a:xfrm>
          <a:prstGeom prst="rect">
            <a:avLst/>
          </a:prstGeom>
        </p:spPr>
      </p:pic>
      <p:grpSp>
        <p:nvGrpSpPr>
          <p:cNvPr id="4" name="Group 3"/>
          <p:cNvGrpSpPr/>
          <p:nvPr/>
        </p:nvGrpSpPr>
        <p:grpSpPr>
          <a:xfrm>
            <a:off x="4432274" y="2926573"/>
            <a:ext cx="531301" cy="535311"/>
            <a:chOff x="4416749" y="3251748"/>
            <a:chExt cx="590334" cy="594790"/>
          </a:xfrm>
        </p:grpSpPr>
        <p:grpSp>
          <p:nvGrpSpPr>
            <p:cNvPr id="138" name="Group 137"/>
            <p:cNvGrpSpPr/>
            <p:nvPr/>
          </p:nvGrpSpPr>
          <p:grpSpPr>
            <a:xfrm>
              <a:off x="4416749" y="3251748"/>
              <a:ext cx="590334" cy="594790"/>
              <a:chOff x="4297005" y="2965998"/>
              <a:chExt cx="590334" cy="594790"/>
            </a:xfrm>
          </p:grpSpPr>
          <p:grpSp>
            <p:nvGrpSpPr>
              <p:cNvPr id="139" name="Group 138"/>
              <p:cNvGrpSpPr/>
              <p:nvPr/>
            </p:nvGrpSpPr>
            <p:grpSpPr>
              <a:xfrm>
                <a:off x="4297005" y="2986097"/>
                <a:ext cx="590334" cy="574691"/>
                <a:chOff x="2929476" y="6290274"/>
                <a:chExt cx="885825" cy="885825"/>
              </a:xfrm>
            </p:grpSpPr>
            <p:sp>
              <p:nvSpPr>
                <p:cNvPr id="149" name="Oval 148"/>
                <p:cNvSpPr/>
                <p:nvPr/>
              </p:nvSpPr>
              <p:spPr>
                <a:xfrm>
                  <a:off x="2929476" y="6290274"/>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50" name="Oval 149"/>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40" name="Group 139"/>
              <p:cNvGrpSpPr/>
              <p:nvPr/>
            </p:nvGrpSpPr>
            <p:grpSpPr>
              <a:xfrm>
                <a:off x="4407434" y="2965998"/>
                <a:ext cx="402877" cy="511583"/>
                <a:chOff x="4407434" y="2965998"/>
                <a:chExt cx="402877" cy="511583"/>
              </a:xfrm>
            </p:grpSpPr>
            <p:sp>
              <p:nvSpPr>
                <p:cNvPr id="141" name="Oval 140"/>
                <p:cNvSpPr/>
                <p:nvPr/>
              </p:nvSpPr>
              <p:spPr>
                <a:xfrm>
                  <a:off x="4409609" y="29659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sp>
              <p:nvSpPr>
                <p:cNvPr id="143" name="Freeform 68"/>
                <p:cNvSpPr/>
                <p:nvPr/>
              </p:nvSpPr>
              <p:spPr>
                <a:xfrm>
                  <a:off x="4407434" y="3069302"/>
                  <a:ext cx="402877" cy="408279"/>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pic>
          <p:nvPicPr>
            <p:cNvPr id="2" name="Picture 1"/>
            <p:cNvPicPr>
              <a:picLocks noChangeAspect="1"/>
            </p:cNvPicPr>
            <p:nvPr/>
          </p:nvPicPr>
          <p:blipFill>
            <a:blip r:embed="rId4"/>
            <a:stretch>
              <a:fillRect/>
            </a:stretch>
          </p:blipFill>
          <p:spPr>
            <a:xfrm>
              <a:off x="4527178" y="3360653"/>
              <a:ext cx="390178" cy="390178"/>
            </a:xfrm>
            <a:prstGeom prst="rect">
              <a:avLst/>
            </a:prstGeom>
          </p:spPr>
        </p:pic>
      </p:grpSp>
      <p:grpSp>
        <p:nvGrpSpPr>
          <p:cNvPr id="5" name="Group 4"/>
          <p:cNvGrpSpPr/>
          <p:nvPr/>
        </p:nvGrpSpPr>
        <p:grpSpPr>
          <a:xfrm>
            <a:off x="4848390" y="1360238"/>
            <a:ext cx="522382" cy="521718"/>
            <a:chOff x="4879100" y="1511375"/>
            <a:chExt cx="580424" cy="579687"/>
          </a:xfrm>
        </p:grpSpPr>
        <p:grpSp>
          <p:nvGrpSpPr>
            <p:cNvPr id="112" name="Group 111"/>
            <p:cNvGrpSpPr/>
            <p:nvPr/>
          </p:nvGrpSpPr>
          <p:grpSpPr>
            <a:xfrm>
              <a:off x="4879100" y="1511375"/>
              <a:ext cx="580424" cy="579687"/>
              <a:chOff x="4879100" y="1225624"/>
              <a:chExt cx="580424" cy="579687"/>
            </a:xfrm>
          </p:grpSpPr>
          <p:grpSp>
            <p:nvGrpSpPr>
              <p:cNvPr id="113" name="Group 112"/>
              <p:cNvGrpSpPr/>
              <p:nvPr/>
            </p:nvGrpSpPr>
            <p:grpSpPr>
              <a:xfrm>
                <a:off x="4879100" y="1230620"/>
                <a:ext cx="580424" cy="574691"/>
                <a:chOff x="4742942" y="5214993"/>
                <a:chExt cx="870955" cy="885825"/>
              </a:xfrm>
            </p:grpSpPr>
            <p:sp>
              <p:nvSpPr>
                <p:cNvPr id="123" name="Oval 122"/>
                <p:cNvSpPr/>
                <p:nvPr/>
              </p:nvSpPr>
              <p:spPr>
                <a:xfrm>
                  <a:off x="4742942" y="5214993"/>
                  <a:ext cx="87095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24" name="Oval 123"/>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14" name="Group 113"/>
              <p:cNvGrpSpPr/>
              <p:nvPr/>
            </p:nvGrpSpPr>
            <p:grpSpPr>
              <a:xfrm>
                <a:off x="4977268" y="1225624"/>
                <a:ext cx="411840" cy="500610"/>
                <a:chOff x="4977268" y="1225624"/>
                <a:chExt cx="411840" cy="500610"/>
              </a:xfrm>
            </p:grpSpPr>
            <p:sp>
              <p:nvSpPr>
                <p:cNvPr id="115" name="Oval 114"/>
                <p:cNvSpPr/>
                <p:nvPr/>
              </p:nvSpPr>
              <p:spPr>
                <a:xfrm>
                  <a:off x="4977268" y="1225624"/>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sp>
              <p:nvSpPr>
                <p:cNvPr id="117" name="Freeform 80"/>
                <p:cNvSpPr/>
                <p:nvPr/>
              </p:nvSpPr>
              <p:spPr>
                <a:xfrm>
                  <a:off x="4986231" y="1317955"/>
                  <a:ext cx="402877" cy="408279"/>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pic>
          <p:nvPicPr>
            <p:cNvPr id="206" name="Picture 205"/>
            <p:cNvPicPr>
              <a:picLocks noChangeAspect="1"/>
            </p:cNvPicPr>
            <p:nvPr/>
          </p:nvPicPr>
          <p:blipFill>
            <a:blip r:embed="rId4"/>
            <a:stretch>
              <a:fillRect/>
            </a:stretch>
          </p:blipFill>
          <p:spPr>
            <a:xfrm>
              <a:off x="5004187" y="1624110"/>
              <a:ext cx="390178" cy="390178"/>
            </a:xfrm>
            <a:prstGeom prst="rect">
              <a:avLst/>
            </a:prstGeom>
          </p:spPr>
        </p:pic>
      </p:grpSp>
      <p:sp>
        <p:nvSpPr>
          <p:cNvPr id="94" name="Rectangle 93"/>
          <p:cNvSpPr/>
          <p:nvPr/>
        </p:nvSpPr>
        <p:spPr bwMode="auto">
          <a:xfrm>
            <a:off x="764164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95" name="Rectangle 94"/>
          <p:cNvSpPr/>
          <p:nvPr/>
        </p:nvSpPr>
        <p:spPr bwMode="auto">
          <a:xfrm>
            <a:off x="764164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96" name="TextBox 95"/>
          <p:cNvSpPr txBox="1"/>
          <p:nvPr/>
        </p:nvSpPr>
        <p:spPr>
          <a:xfrm>
            <a:off x="7976701" y="720090"/>
            <a:ext cx="487634" cy="203133"/>
          </a:xfrm>
          <a:prstGeom prst="rect">
            <a:avLst/>
          </a:prstGeom>
          <a:noFill/>
        </p:spPr>
        <p:txBody>
          <a:bodyPr wrap="none" rtlCol="0">
            <a:spAutoFit/>
          </a:bodyPr>
          <a:lstStyle/>
          <a:p>
            <a:r>
              <a:rPr lang="en-US" sz="720" dirty="0"/>
              <a:t>Manual</a:t>
            </a:r>
          </a:p>
        </p:txBody>
      </p:sp>
      <p:sp>
        <p:nvSpPr>
          <p:cNvPr id="97" name="TextBox 96"/>
          <p:cNvSpPr txBox="1"/>
          <p:nvPr/>
        </p:nvSpPr>
        <p:spPr>
          <a:xfrm>
            <a:off x="7976701" y="1074831"/>
            <a:ext cx="630301" cy="203133"/>
          </a:xfrm>
          <a:prstGeom prst="rect">
            <a:avLst/>
          </a:prstGeom>
          <a:noFill/>
        </p:spPr>
        <p:txBody>
          <a:bodyPr wrap="none" rtlCol="0">
            <a:spAutoFit/>
          </a:bodyPr>
          <a:lstStyle/>
          <a:p>
            <a:r>
              <a:rPr lang="en-US" sz="720" dirty="0"/>
              <a:t>Automated</a:t>
            </a:r>
          </a:p>
        </p:txBody>
      </p:sp>
      <p:sp>
        <p:nvSpPr>
          <p:cNvPr id="98" name="Rectangle 97"/>
          <p:cNvSpPr/>
          <p:nvPr/>
        </p:nvSpPr>
        <p:spPr bwMode="auto">
          <a:xfrm>
            <a:off x="764164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99" name="TextBox 98"/>
          <p:cNvSpPr txBox="1"/>
          <p:nvPr/>
        </p:nvSpPr>
        <p:spPr>
          <a:xfrm>
            <a:off x="797670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344867946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99"/>
                                          </p:stCondLst>
                                        </p:cTn>
                                        <p:tgtEl>
                                          <p:spTgt spid="186"/>
                                        </p:tgtEl>
                                        <p:attrNameLst>
                                          <p:attrName>style.visibility</p:attrName>
                                        </p:attrNameLst>
                                      </p:cBhvr>
                                      <p:to>
                                        <p:strVal val="visible"/>
                                      </p:to>
                                    </p:set>
                                  </p:childTnLst>
                                </p:cTn>
                              </p:par>
                            </p:childTnLst>
                          </p:cTn>
                        </p:par>
                        <p:par>
                          <p:cTn id="7" fill="hold">
                            <p:stCondLst>
                              <p:cond delay="1000"/>
                            </p:stCondLst>
                            <p:childTnLst>
                              <p:par>
                                <p:cTn id="8" presetID="21" presetClass="entr" presetSubtype="1" fill="hold" grpId="0" nodeType="after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heel(1)">
                                      <p:cBhvr>
                                        <p:cTn id="10" dur="1000"/>
                                        <p:tgtEl>
                                          <p:spTgt spid="108"/>
                                        </p:tgtEl>
                                      </p:cBhvr>
                                    </p:animEffect>
                                  </p:childTnLst>
                                </p:cTn>
                              </p:par>
                            </p:childTnLst>
                          </p:cTn>
                        </p:par>
                        <p:par>
                          <p:cTn id="11" fill="hold">
                            <p:stCondLst>
                              <p:cond delay="2000"/>
                            </p:stCondLst>
                            <p:childTnLst>
                              <p:par>
                                <p:cTn id="12" presetID="53" presetClass="entr" presetSubtype="16" fill="hold" nodeType="afterEffect">
                                  <p:stCondLst>
                                    <p:cond delay="0"/>
                                  </p:stCondLst>
                                  <p:childTnLst>
                                    <p:set>
                                      <p:cBhvr>
                                        <p:cTn id="13" dur="1" fill="hold">
                                          <p:stCondLst>
                                            <p:cond delay="0"/>
                                          </p:stCondLst>
                                        </p:cTn>
                                        <p:tgtEl>
                                          <p:spTgt spid="202"/>
                                        </p:tgtEl>
                                        <p:attrNameLst>
                                          <p:attrName>style.visibility</p:attrName>
                                        </p:attrNameLst>
                                      </p:cBhvr>
                                      <p:to>
                                        <p:strVal val="visible"/>
                                      </p:to>
                                    </p:set>
                                    <p:anim calcmode="lin" valueType="num">
                                      <p:cBhvr>
                                        <p:cTn id="14" dur="500" fill="hold"/>
                                        <p:tgtEl>
                                          <p:spTgt spid="202"/>
                                        </p:tgtEl>
                                        <p:attrNameLst>
                                          <p:attrName>ppt_w</p:attrName>
                                        </p:attrNameLst>
                                      </p:cBhvr>
                                      <p:tavLst>
                                        <p:tav tm="0">
                                          <p:val>
                                            <p:fltVal val="0"/>
                                          </p:val>
                                        </p:tav>
                                        <p:tav tm="100000">
                                          <p:val>
                                            <p:strVal val="#ppt_w"/>
                                          </p:val>
                                        </p:tav>
                                      </p:tavLst>
                                    </p:anim>
                                    <p:anim calcmode="lin" valueType="num">
                                      <p:cBhvr>
                                        <p:cTn id="15" dur="500" fill="hold"/>
                                        <p:tgtEl>
                                          <p:spTgt spid="202"/>
                                        </p:tgtEl>
                                        <p:attrNameLst>
                                          <p:attrName>ppt_h</p:attrName>
                                        </p:attrNameLst>
                                      </p:cBhvr>
                                      <p:tavLst>
                                        <p:tav tm="0">
                                          <p:val>
                                            <p:fltVal val="0"/>
                                          </p:val>
                                        </p:tav>
                                        <p:tav tm="100000">
                                          <p:val>
                                            <p:strVal val="#ppt_h"/>
                                          </p:val>
                                        </p:tav>
                                      </p:tavLst>
                                    </p:anim>
                                    <p:animEffect transition="in" filter="fade">
                                      <p:cBhvr>
                                        <p:cTn id="16" dur="500"/>
                                        <p:tgtEl>
                                          <p:spTgt spid="202"/>
                                        </p:tgtEl>
                                      </p:cBhvr>
                                    </p:animEffect>
                                  </p:childTnLst>
                                </p:cTn>
                              </p:par>
                            </p:childTnLst>
                          </p:cTn>
                        </p:par>
                        <p:par>
                          <p:cTn id="17" fill="hold">
                            <p:stCondLst>
                              <p:cond delay="2500"/>
                            </p:stCondLst>
                            <p:childTnLst>
                              <p:par>
                                <p:cTn id="18" presetID="21" presetClass="entr" presetSubtype="1" fill="hold" grpId="0" nodeType="afterEffect">
                                  <p:stCondLst>
                                    <p:cond delay="0"/>
                                  </p:stCondLst>
                                  <p:childTnLst>
                                    <p:set>
                                      <p:cBhvr>
                                        <p:cTn id="19" dur="1" fill="hold">
                                          <p:stCondLst>
                                            <p:cond delay="0"/>
                                          </p:stCondLst>
                                        </p:cTn>
                                        <p:tgtEl>
                                          <p:spTgt spid="109"/>
                                        </p:tgtEl>
                                        <p:attrNameLst>
                                          <p:attrName>style.visibility</p:attrName>
                                        </p:attrNameLst>
                                      </p:cBhvr>
                                      <p:to>
                                        <p:strVal val="visible"/>
                                      </p:to>
                                    </p:set>
                                    <p:animEffect transition="in" filter="wheel(1)">
                                      <p:cBhvr>
                                        <p:cTn id="20" dur="1000"/>
                                        <p:tgtEl>
                                          <p:spTgt spid="109"/>
                                        </p:tgtEl>
                                      </p:cBhvr>
                                    </p:animEffect>
                                  </p:childTnLst>
                                </p:cTn>
                              </p:par>
                            </p:childTnLst>
                          </p:cTn>
                        </p:par>
                        <p:par>
                          <p:cTn id="21" fill="hold">
                            <p:stCondLst>
                              <p:cond delay="3500"/>
                            </p:stCondLst>
                            <p:childTnLst>
                              <p:par>
                                <p:cTn id="22" presetID="1" presetClass="entr" presetSubtype="0" fill="hold" nodeType="afterEffect">
                                  <p:stCondLst>
                                    <p:cond delay="0"/>
                                  </p:stCondLst>
                                  <p:childTnLst>
                                    <p:set>
                                      <p:cBhvr>
                                        <p:cTn id="23" dur="1" fill="hold">
                                          <p:stCondLst>
                                            <p:cond delay="999"/>
                                          </p:stCondLst>
                                        </p:cTn>
                                        <p:tgtEl>
                                          <p:spTgt spid="177"/>
                                        </p:tgtEl>
                                        <p:attrNameLst>
                                          <p:attrName>style.visibility</p:attrName>
                                        </p:attrNameLst>
                                      </p:cBhvr>
                                      <p:to>
                                        <p:strVal val="visible"/>
                                      </p:to>
                                    </p:set>
                                  </p:childTnLst>
                                </p:cTn>
                              </p:par>
                            </p:childTnLst>
                          </p:cTn>
                        </p:par>
                        <p:par>
                          <p:cTn id="24" fill="hold">
                            <p:stCondLst>
                              <p:cond delay="4500"/>
                            </p:stCondLst>
                            <p:childTnLst>
                              <p:par>
                                <p:cTn id="25" presetID="21" presetClass="entr" presetSubtype="1" fill="hold" grpId="0" nodeType="after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heel(1)">
                                      <p:cBhvr>
                                        <p:cTn id="27" dur="1000"/>
                                        <p:tgtEl>
                                          <p:spTgt spid="110"/>
                                        </p:tgtEl>
                                      </p:cBhvr>
                                    </p:animEffect>
                                  </p:childTnLst>
                                </p:cTn>
                              </p:par>
                            </p:childTnLst>
                          </p:cTn>
                        </p:par>
                        <p:par>
                          <p:cTn id="28" fill="hold">
                            <p:stCondLst>
                              <p:cond delay="5500"/>
                            </p:stCondLst>
                            <p:childTnLst>
                              <p:par>
                                <p:cTn id="29" presetID="1" presetClass="exit" presetSubtype="0" fill="hold" nodeType="afterEffect">
                                  <p:stCondLst>
                                    <p:cond delay="0"/>
                                  </p:stCondLst>
                                  <p:childTnLst>
                                    <p:set>
                                      <p:cBhvr>
                                        <p:cTn id="30" dur="1" fill="hold">
                                          <p:stCondLst>
                                            <p:cond delay="999"/>
                                          </p:stCondLst>
                                        </p:cTn>
                                        <p:tgtEl>
                                          <p:spTgt spid="200"/>
                                        </p:tgtEl>
                                        <p:attrNameLst>
                                          <p:attrName>style.visibility</p:attrName>
                                        </p:attrNameLst>
                                      </p:cBhvr>
                                      <p:to>
                                        <p:strVal val="hidden"/>
                                      </p:to>
                                    </p:set>
                                  </p:childTnLst>
                                </p:cTn>
                              </p:par>
                            </p:childTnLst>
                          </p:cTn>
                        </p:par>
                        <p:par>
                          <p:cTn id="31" fill="hold">
                            <p:stCondLst>
                              <p:cond delay="6500"/>
                            </p:stCondLst>
                            <p:childTnLst>
                              <p:par>
                                <p:cTn id="32" presetID="1" presetClass="entr" presetSubtype="0" fill="hold" nodeType="afterEffect">
                                  <p:stCondLst>
                                    <p:cond delay="0"/>
                                  </p:stCondLst>
                                  <p:childTnLst>
                                    <p:set>
                                      <p:cBhvr>
                                        <p:cTn id="33" dur="1" fill="hold">
                                          <p:stCondLst>
                                            <p:cond delay="999"/>
                                          </p:stCondLst>
                                        </p:cTn>
                                        <p:tgtEl>
                                          <p:spTgt spid="180"/>
                                        </p:tgtEl>
                                        <p:attrNameLst>
                                          <p:attrName>style.visibility</p:attrName>
                                        </p:attrNameLst>
                                      </p:cBhvr>
                                      <p:to>
                                        <p:strVal val="visible"/>
                                      </p:to>
                                    </p:set>
                                  </p:childTnLst>
                                </p:cTn>
                              </p:par>
                            </p:childTnLst>
                          </p:cTn>
                        </p:par>
                        <p:par>
                          <p:cTn id="34" fill="hold">
                            <p:stCondLst>
                              <p:cond delay="7500"/>
                            </p:stCondLst>
                            <p:childTnLst>
                              <p:par>
                                <p:cTn id="35" presetID="21" presetClass="entr" presetSubtype="1" fill="hold" grpId="0"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wheel(1)">
                                      <p:cBhvr>
                                        <p:cTn id="37" dur="1000"/>
                                        <p:tgtEl>
                                          <p:spTgt spid="111"/>
                                        </p:tgtEl>
                                      </p:cBhvr>
                                    </p:animEffect>
                                  </p:childTnLst>
                                </p:cTn>
                              </p:par>
                            </p:childTnLst>
                          </p:cTn>
                        </p:par>
                        <p:par>
                          <p:cTn id="38" fill="hold">
                            <p:stCondLst>
                              <p:cond delay="8500"/>
                            </p:stCondLst>
                            <p:childTnLst>
                              <p:par>
                                <p:cTn id="39" presetID="1" presetClass="exit" presetSubtype="0" fill="hold" nodeType="afterEffect">
                                  <p:stCondLst>
                                    <p:cond delay="0"/>
                                  </p:stCondLst>
                                  <p:childTnLst>
                                    <p:set>
                                      <p:cBhvr>
                                        <p:cTn id="40" dur="1" fill="hold">
                                          <p:stCondLst>
                                            <p:cond delay="999"/>
                                          </p:stCondLst>
                                        </p:cTn>
                                        <p:tgtEl>
                                          <p:spTgt spid="201"/>
                                        </p:tgtEl>
                                        <p:attrNameLst>
                                          <p:attrName>style.visibility</p:attrName>
                                        </p:attrNameLst>
                                      </p:cBhvr>
                                      <p:to>
                                        <p:strVal val="hidden"/>
                                      </p:to>
                                    </p:set>
                                  </p:childTnLst>
                                </p:cTn>
                              </p:par>
                            </p:childTnLst>
                          </p:cTn>
                        </p:par>
                        <p:par>
                          <p:cTn id="41" fill="hold">
                            <p:stCondLst>
                              <p:cond delay="9500"/>
                            </p:stCondLst>
                            <p:childTnLst>
                              <p:par>
                                <p:cTn id="42" presetID="1" presetClass="entr" presetSubtype="0" fill="hold" nodeType="afterEffect">
                                  <p:stCondLst>
                                    <p:cond delay="0"/>
                                  </p:stCondLst>
                                  <p:childTnLst>
                                    <p:set>
                                      <p:cBhvr>
                                        <p:cTn id="43" dur="1" fill="hold">
                                          <p:stCondLst>
                                            <p:cond delay="999"/>
                                          </p:stCondLst>
                                        </p:cTn>
                                        <p:tgtEl>
                                          <p:spTgt spid="183"/>
                                        </p:tgtEl>
                                        <p:attrNameLst>
                                          <p:attrName>style.visibility</p:attrName>
                                        </p:attrNameLst>
                                      </p:cBhvr>
                                      <p:to>
                                        <p:strVal val="visible"/>
                                      </p:to>
                                    </p:set>
                                  </p:childTnLst>
                                </p:cTn>
                              </p:par>
                            </p:childTnLst>
                          </p:cTn>
                        </p:par>
                        <p:par>
                          <p:cTn id="44" fill="hold">
                            <p:stCondLst>
                              <p:cond delay="11500"/>
                            </p:stCondLst>
                            <p:childTnLst>
                              <p:par>
                                <p:cTn id="45" presetID="1" presetClass="entr" presetSubtype="0" fill="hold" nodeType="afterEffect">
                                  <p:stCondLst>
                                    <p:cond delay="0"/>
                                  </p:stCondLst>
                                  <p:childTnLst>
                                    <p:set>
                                      <p:cBhvr>
                                        <p:cTn id="46" dur="1" fill="hold">
                                          <p:stCondLst>
                                            <p:cond delay="1749"/>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7" restart="whenNotActive" fill="hold" evtFilter="cancelBubble" nodeType="interactiveSeq">
                <p:stCondLst>
                  <p:cond evt="onClick" delay="0">
                    <p:tgtEl>
                      <p:spTgt spid="3"/>
                    </p:tgtEl>
                  </p:cond>
                </p:stCondLst>
                <p:endSync evt="end" delay="0">
                  <p:rtn val="all"/>
                </p:endSync>
                <p:childTnLst>
                  <p:par>
                    <p:cTn id="48" fill="hold">
                      <p:stCondLst>
                        <p:cond delay="0"/>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98"/>
                                        </p:tgtEl>
                                        <p:attrNameLst>
                                          <p:attrName>style.visibility</p:attrName>
                                        </p:attrNameLst>
                                      </p:cBhvr>
                                      <p:to>
                                        <p:strVal val="visible"/>
                                      </p:to>
                                    </p:set>
                                    <p:animEffect transition="in" filter="wheel(1)">
                                      <p:cBhvr>
                                        <p:cTn id="52" dur="1000"/>
                                        <p:tgtEl>
                                          <p:spTgt spid="198"/>
                                        </p:tgtEl>
                                      </p:cBhvr>
                                    </p:animEffect>
                                  </p:childTnLst>
                                </p:cTn>
                              </p:par>
                            </p:childTnLst>
                          </p:cTn>
                        </p:par>
                      </p:childTnLst>
                    </p:cTn>
                  </p:par>
                </p:childTnLst>
              </p:cTn>
              <p:nextCondLst>
                <p:cond evt="onClick" delay="0">
                  <p:tgtEl>
                    <p:spTgt spid="3"/>
                  </p:tgtEl>
                </p:cond>
              </p:nextCondLst>
            </p:seq>
          </p:childTnLst>
        </p:cTn>
      </p:par>
    </p:tnLst>
    <p:bldLst>
      <p:bldP spid="108" grpId="0" animBg="1"/>
      <p:bldP spid="109" grpId="0" animBg="1"/>
      <p:bldP spid="110" grpId="0" animBg="1"/>
      <p:bldP spid="111" grpId="0" animBg="1"/>
      <p:bldP spid="19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32</a:t>
            </a:fld>
            <a:endParaRPr lang="en-GB" altLang="zh-TW">
              <a:latin typeface="Calibri" panose="020F0502020204030204" pitchFamily="34" charset="0"/>
            </a:endParaRPr>
          </a:p>
        </p:txBody>
      </p:sp>
      <p:sp>
        <p:nvSpPr>
          <p:cNvPr id="58" name="Title 21"/>
          <p:cNvSpPr txBox="1">
            <a:spLocks/>
          </p:cNvSpPr>
          <p:nvPr/>
        </p:nvSpPr>
        <p:spPr>
          <a:xfrm>
            <a:off x="712594" y="216840"/>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Pre Dividends (EX Date) – AS IS</a:t>
            </a:r>
          </a:p>
        </p:txBody>
      </p:sp>
      <p:sp>
        <p:nvSpPr>
          <p:cNvPr id="60" name="Circular Arrow 412"/>
          <p:cNvSpPr>
            <a:spLocks/>
          </p:cNvSpPr>
          <p:nvPr/>
        </p:nvSpPr>
        <p:spPr>
          <a:xfrm rot="16200000">
            <a:off x="3254514" y="1346104"/>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grpSp>
        <p:nvGrpSpPr>
          <p:cNvPr id="61" name="Group 60"/>
          <p:cNvGrpSpPr/>
          <p:nvPr/>
        </p:nvGrpSpPr>
        <p:grpSpPr>
          <a:xfrm>
            <a:off x="4708067" y="1534871"/>
            <a:ext cx="522382" cy="521718"/>
            <a:chOff x="4723186" y="1419660"/>
            <a:chExt cx="580424" cy="579687"/>
          </a:xfrm>
        </p:grpSpPr>
        <p:grpSp>
          <p:nvGrpSpPr>
            <p:cNvPr id="62" name="Group 61"/>
            <p:cNvGrpSpPr/>
            <p:nvPr/>
          </p:nvGrpSpPr>
          <p:grpSpPr>
            <a:xfrm>
              <a:off x="4723186" y="1424656"/>
              <a:ext cx="580424" cy="574691"/>
              <a:chOff x="4742942" y="5214993"/>
              <a:chExt cx="870955" cy="885825"/>
            </a:xfrm>
          </p:grpSpPr>
          <p:sp>
            <p:nvSpPr>
              <p:cNvPr id="64" name="Oval 63"/>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65" name="Oval 64"/>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66" name="Picture 65"/>
              <p:cNvPicPr>
                <a:picLocks noChangeAspect="1"/>
              </p:cNvPicPr>
              <p:nvPr/>
            </p:nvPicPr>
            <p:blipFill>
              <a:blip r:embed="rId2"/>
              <a:stretch>
                <a:fillRect/>
              </a:stretch>
            </p:blipFill>
            <p:spPr>
              <a:xfrm>
                <a:off x="4809616" y="5379180"/>
                <a:ext cx="671620" cy="658958"/>
              </a:xfrm>
              <a:prstGeom prst="rect">
                <a:avLst/>
              </a:prstGeom>
            </p:spPr>
          </p:pic>
        </p:grpSp>
        <p:sp>
          <p:nvSpPr>
            <p:cNvPr id="63" name="Oval 62"/>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grpSp>
        <p:nvGrpSpPr>
          <p:cNvPr id="67" name="Group 66"/>
          <p:cNvGrpSpPr/>
          <p:nvPr/>
        </p:nvGrpSpPr>
        <p:grpSpPr>
          <a:xfrm>
            <a:off x="5024780" y="2495601"/>
            <a:ext cx="531301" cy="530658"/>
            <a:chOff x="5075089" y="2476254"/>
            <a:chExt cx="590334" cy="589620"/>
          </a:xfrm>
        </p:grpSpPr>
        <p:grpSp>
          <p:nvGrpSpPr>
            <p:cNvPr id="68" name="Group 67"/>
            <p:cNvGrpSpPr/>
            <p:nvPr/>
          </p:nvGrpSpPr>
          <p:grpSpPr>
            <a:xfrm>
              <a:off x="5075089" y="2491183"/>
              <a:ext cx="590334" cy="574691"/>
              <a:chOff x="4526315" y="6184828"/>
              <a:chExt cx="885825" cy="885825"/>
            </a:xfrm>
          </p:grpSpPr>
          <p:sp>
            <p:nvSpPr>
              <p:cNvPr id="70" name="Oval 69"/>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1" name="Oval 70"/>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2" name="Picture 71"/>
              <p:cNvPicPr>
                <a:picLocks noChangeAspect="1"/>
              </p:cNvPicPr>
              <p:nvPr/>
            </p:nvPicPr>
            <p:blipFill>
              <a:blip r:embed="rId2"/>
              <a:stretch>
                <a:fillRect/>
              </a:stretch>
            </p:blipFill>
            <p:spPr>
              <a:xfrm>
                <a:off x="4592989" y="6349015"/>
                <a:ext cx="683087" cy="658958"/>
              </a:xfrm>
              <a:prstGeom prst="rect">
                <a:avLst/>
              </a:prstGeom>
            </p:spPr>
          </p:pic>
        </p:grpSp>
        <p:sp>
          <p:nvSpPr>
            <p:cNvPr id="69" name="Oval 68"/>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73" name="Group 72"/>
          <p:cNvGrpSpPr/>
          <p:nvPr/>
        </p:nvGrpSpPr>
        <p:grpSpPr>
          <a:xfrm>
            <a:off x="4184182" y="3101206"/>
            <a:ext cx="531301" cy="535311"/>
            <a:chOff x="4141091" y="3160034"/>
            <a:chExt cx="590334" cy="594790"/>
          </a:xfrm>
        </p:grpSpPr>
        <p:grpSp>
          <p:nvGrpSpPr>
            <p:cNvPr id="74" name="Group 73"/>
            <p:cNvGrpSpPr/>
            <p:nvPr/>
          </p:nvGrpSpPr>
          <p:grpSpPr>
            <a:xfrm>
              <a:off x="4141091" y="3180133"/>
              <a:ext cx="590334" cy="574691"/>
              <a:chOff x="2929476" y="6290274"/>
              <a:chExt cx="885825" cy="885825"/>
            </a:xfrm>
          </p:grpSpPr>
          <p:sp>
            <p:nvSpPr>
              <p:cNvPr id="76" name="Oval 75"/>
              <p:cNvSpPr/>
              <p:nvPr/>
            </p:nvSpPr>
            <p:spPr>
              <a:xfrm>
                <a:off x="2929476" y="6290274"/>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7" name="Oval 76"/>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8" name="Picture 77"/>
              <p:cNvPicPr>
                <a:picLocks noChangeAspect="1"/>
              </p:cNvPicPr>
              <p:nvPr/>
            </p:nvPicPr>
            <p:blipFill>
              <a:blip r:embed="rId2"/>
              <a:stretch>
                <a:fillRect/>
              </a:stretch>
            </p:blipFill>
            <p:spPr>
              <a:xfrm>
                <a:off x="2996151" y="6454462"/>
                <a:ext cx="683087" cy="658958"/>
              </a:xfrm>
              <a:prstGeom prst="rect">
                <a:avLst/>
              </a:prstGeom>
            </p:spPr>
          </p:pic>
        </p:grpSp>
        <p:sp>
          <p:nvSpPr>
            <p:cNvPr id="75" name="Oval 74"/>
            <p:cNvSpPr/>
            <p:nvPr/>
          </p:nvSpPr>
          <p:spPr>
            <a:xfrm>
              <a:off x="4253695" y="316003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grpSp>
        <p:nvGrpSpPr>
          <p:cNvPr id="79" name="Group 78"/>
          <p:cNvGrpSpPr/>
          <p:nvPr/>
        </p:nvGrpSpPr>
        <p:grpSpPr>
          <a:xfrm>
            <a:off x="3193278" y="2669535"/>
            <a:ext cx="531301" cy="542953"/>
            <a:chOff x="3040087" y="2680398"/>
            <a:chExt cx="590334" cy="603281"/>
          </a:xfrm>
        </p:grpSpPr>
        <p:grpSp>
          <p:nvGrpSpPr>
            <p:cNvPr id="80" name="Group 79"/>
            <p:cNvGrpSpPr/>
            <p:nvPr/>
          </p:nvGrpSpPr>
          <p:grpSpPr>
            <a:xfrm>
              <a:off x="3040087" y="2708988"/>
              <a:ext cx="590334" cy="574691"/>
              <a:chOff x="1653605" y="4607558"/>
              <a:chExt cx="885825" cy="885825"/>
            </a:xfrm>
          </p:grpSpPr>
          <p:sp>
            <p:nvSpPr>
              <p:cNvPr id="82" name="Oval 81"/>
              <p:cNvSpPr/>
              <p:nvPr/>
            </p:nvSpPr>
            <p:spPr>
              <a:xfrm>
                <a:off x="1653605" y="460755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3" name="Oval 82"/>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84" name="Picture 83"/>
              <p:cNvPicPr>
                <a:picLocks noChangeAspect="1"/>
              </p:cNvPicPr>
              <p:nvPr/>
            </p:nvPicPr>
            <p:blipFill>
              <a:blip r:embed="rId2"/>
              <a:stretch>
                <a:fillRect/>
              </a:stretch>
            </p:blipFill>
            <p:spPr>
              <a:xfrm>
                <a:off x="1720281" y="4771745"/>
                <a:ext cx="683087" cy="658958"/>
              </a:xfrm>
              <a:prstGeom prst="rect">
                <a:avLst/>
              </a:prstGeom>
            </p:spPr>
          </p:pic>
        </p:grpSp>
        <p:sp>
          <p:nvSpPr>
            <p:cNvPr id="81" name="Oval 80"/>
            <p:cNvSpPr/>
            <p:nvPr/>
          </p:nvSpPr>
          <p:spPr>
            <a:xfrm>
              <a:off x="3176107" y="26803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grpSp>
        <p:nvGrpSpPr>
          <p:cNvPr id="85" name="Group 84"/>
          <p:cNvGrpSpPr/>
          <p:nvPr/>
        </p:nvGrpSpPr>
        <p:grpSpPr>
          <a:xfrm>
            <a:off x="3271938" y="1661895"/>
            <a:ext cx="531301" cy="528851"/>
            <a:chOff x="3127487" y="1560800"/>
            <a:chExt cx="590334" cy="587612"/>
          </a:xfrm>
        </p:grpSpPr>
        <p:grpSp>
          <p:nvGrpSpPr>
            <p:cNvPr id="86" name="Group 85"/>
            <p:cNvGrpSpPr/>
            <p:nvPr/>
          </p:nvGrpSpPr>
          <p:grpSpPr>
            <a:xfrm>
              <a:off x="3127487" y="1573721"/>
              <a:ext cx="590334" cy="574691"/>
              <a:chOff x="2826127" y="2348400"/>
              <a:chExt cx="885825" cy="885825"/>
            </a:xfrm>
          </p:grpSpPr>
          <p:sp>
            <p:nvSpPr>
              <p:cNvPr id="88" name="Oval 87"/>
              <p:cNvSpPr/>
              <p:nvPr/>
            </p:nvSpPr>
            <p:spPr>
              <a:xfrm>
                <a:off x="2826127" y="2348400"/>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9" name="Oval 88"/>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90" name="Picture 89"/>
              <p:cNvPicPr>
                <a:picLocks noChangeAspect="1"/>
              </p:cNvPicPr>
              <p:nvPr/>
            </p:nvPicPr>
            <p:blipFill>
              <a:blip r:embed="rId2"/>
              <a:stretch>
                <a:fillRect/>
              </a:stretch>
            </p:blipFill>
            <p:spPr>
              <a:xfrm>
                <a:off x="2892802" y="2512588"/>
                <a:ext cx="683087" cy="658958"/>
              </a:xfrm>
              <a:prstGeom prst="rect">
                <a:avLst/>
              </a:prstGeom>
            </p:spPr>
          </p:pic>
        </p:grpSp>
        <p:sp>
          <p:nvSpPr>
            <p:cNvPr id="87" name="Oval 86"/>
            <p:cNvSpPr/>
            <p:nvPr/>
          </p:nvSpPr>
          <p:spPr>
            <a:xfrm>
              <a:off x="3272915" y="1560800"/>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sp>
        <p:nvSpPr>
          <p:cNvPr id="91" name="Curved Down Arrow 405"/>
          <p:cNvSpPr/>
          <p:nvPr/>
        </p:nvSpPr>
        <p:spPr>
          <a:xfrm rot="4324473">
            <a:off x="5109761" y="191461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2" name="Curved Down Arrow 401"/>
          <p:cNvSpPr/>
          <p:nvPr/>
        </p:nvSpPr>
        <p:spPr>
          <a:xfrm rot="8827912">
            <a:off x="4661765" y="330461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3" name="Curved Down Arrow 402"/>
          <p:cNvSpPr/>
          <p:nvPr/>
        </p:nvSpPr>
        <p:spPr>
          <a:xfrm rot="12387418">
            <a:off x="3211838" y="345073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4" name="Curved Down Arrow 403"/>
          <p:cNvSpPr/>
          <p:nvPr/>
        </p:nvSpPr>
        <p:spPr>
          <a:xfrm rot="16392309">
            <a:off x="2478995" y="211612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95" name="Group 94"/>
          <p:cNvGrpSpPr/>
          <p:nvPr/>
        </p:nvGrpSpPr>
        <p:grpSpPr>
          <a:xfrm>
            <a:off x="1304938" y="1493073"/>
            <a:ext cx="1461479" cy="485546"/>
            <a:chOff x="5278920" y="1344403"/>
            <a:chExt cx="2158773" cy="692381"/>
          </a:xfrm>
          <a:solidFill>
            <a:srgbClr val="00B0F0">
              <a:lumMod val="60000"/>
              <a:lumOff val="40000"/>
            </a:srgbClr>
          </a:solidFill>
        </p:grpSpPr>
        <p:sp>
          <p:nvSpPr>
            <p:cNvPr id="96" name="Round Diagonal Corner Rectangle 439"/>
            <p:cNvSpPr/>
            <p:nvPr/>
          </p:nvSpPr>
          <p:spPr>
            <a:xfrm>
              <a:off x="5278920" y="1344403"/>
              <a:ext cx="2158773" cy="69238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Release entitlements for book positions in CARE</a:t>
              </a:r>
            </a:p>
          </p:txBody>
        </p:sp>
        <p:sp>
          <p:nvSpPr>
            <p:cNvPr id="97" name="Oval 96"/>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98" name="Group 97"/>
          <p:cNvGrpSpPr/>
          <p:nvPr/>
        </p:nvGrpSpPr>
        <p:grpSpPr>
          <a:xfrm>
            <a:off x="6191485" y="1533796"/>
            <a:ext cx="1461479" cy="485546"/>
            <a:chOff x="6371427" y="1418468"/>
            <a:chExt cx="1623866" cy="401000"/>
          </a:xfrm>
        </p:grpSpPr>
        <p:sp>
          <p:nvSpPr>
            <p:cNvPr id="99" name="Round Diagonal Corner Rectangle 449"/>
            <p:cNvSpPr/>
            <p:nvPr/>
          </p:nvSpPr>
          <p:spPr>
            <a:xfrm>
              <a:off x="6371427" y="141846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Extract event details from CARE and format accordingly</a:t>
              </a:r>
            </a:p>
          </p:txBody>
        </p:sp>
        <p:sp>
          <p:nvSpPr>
            <p:cNvPr id="100" name="Oval 99"/>
            <p:cNvSpPr/>
            <p:nvPr/>
          </p:nvSpPr>
          <p:spPr>
            <a:xfrm>
              <a:off x="6376327" y="141846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101" name="Group 100"/>
          <p:cNvGrpSpPr/>
          <p:nvPr/>
        </p:nvGrpSpPr>
        <p:grpSpPr>
          <a:xfrm>
            <a:off x="6006517" y="2622610"/>
            <a:ext cx="1461479" cy="485546"/>
            <a:chOff x="6152677" y="2921605"/>
            <a:chExt cx="1623866" cy="401000"/>
          </a:xfrm>
        </p:grpSpPr>
        <p:sp>
          <p:nvSpPr>
            <p:cNvPr id="102" name="Round Diagonal Corner Rectangle 461"/>
            <p:cNvSpPr/>
            <p:nvPr/>
          </p:nvSpPr>
          <p:spPr>
            <a:xfrm>
              <a:off x="6152677" y="2921605"/>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Validate &amp; Reconcile event details against Agent source details </a:t>
              </a:r>
            </a:p>
          </p:txBody>
        </p:sp>
        <p:sp>
          <p:nvSpPr>
            <p:cNvPr id="103" name="Oval 102"/>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104" name="Group 103"/>
          <p:cNvGrpSpPr/>
          <p:nvPr/>
        </p:nvGrpSpPr>
        <p:grpSpPr>
          <a:xfrm>
            <a:off x="4546377" y="4017364"/>
            <a:ext cx="1461479" cy="485546"/>
            <a:chOff x="4543530" y="4177988"/>
            <a:chExt cx="1623866" cy="401000"/>
          </a:xfrm>
        </p:grpSpPr>
        <p:sp>
          <p:nvSpPr>
            <p:cNvPr id="105" name="Round Diagonal Corner Rectangle 463"/>
            <p:cNvSpPr/>
            <p:nvPr/>
          </p:nvSpPr>
          <p:spPr>
            <a:xfrm>
              <a:off x="4543530" y="417798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Reach out to Agents/internal teams for all Mismatch events</a:t>
              </a:r>
            </a:p>
          </p:txBody>
        </p:sp>
        <p:sp>
          <p:nvSpPr>
            <p:cNvPr id="106" name="Oval 105"/>
            <p:cNvSpPr/>
            <p:nvPr/>
          </p:nvSpPr>
          <p:spPr>
            <a:xfrm>
              <a:off x="4548430" y="417798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07" name="Group 106"/>
          <p:cNvGrpSpPr/>
          <p:nvPr/>
        </p:nvGrpSpPr>
        <p:grpSpPr>
          <a:xfrm>
            <a:off x="1486249" y="3101206"/>
            <a:ext cx="1461479" cy="485546"/>
            <a:chOff x="1143387" y="3160034"/>
            <a:chExt cx="1623866" cy="401000"/>
          </a:xfrm>
        </p:grpSpPr>
        <p:sp>
          <p:nvSpPr>
            <p:cNvPr id="108" name="Round Diagonal Corner Rectangle 465"/>
            <p:cNvSpPr/>
            <p:nvPr/>
          </p:nvSpPr>
          <p:spPr>
            <a:xfrm>
              <a:off x="1143387" y="3160034"/>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Receive confirmation/clarification from Agent/internal teams and amend</a:t>
              </a:r>
            </a:p>
          </p:txBody>
        </p:sp>
        <p:sp>
          <p:nvSpPr>
            <p:cNvPr id="109" name="Oval 108"/>
            <p:cNvSpPr/>
            <p:nvPr/>
          </p:nvSpPr>
          <p:spPr>
            <a:xfrm>
              <a:off x="1148287" y="3160034"/>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graphicFrame>
        <p:nvGraphicFramePr>
          <p:cNvPr id="110" name="Table 109"/>
          <p:cNvGraphicFramePr>
            <a:graphicFrameLocks noGrp="1"/>
          </p:cNvGraphicFramePr>
          <p:nvPr>
            <p:extLst/>
          </p:nvPr>
        </p:nvGraphicFramePr>
        <p:xfrm>
          <a:off x="6902638" y="3369844"/>
          <a:ext cx="1769896" cy="678160"/>
        </p:xfrm>
        <a:graphic>
          <a:graphicData uri="http://schemas.openxmlformats.org/drawingml/2006/table">
            <a:tbl>
              <a:tblPr firstRow="1" bandRow="1"/>
              <a:tblGrid>
                <a:gridCol w="742290">
                  <a:extLst>
                    <a:ext uri="{9D8B030D-6E8A-4147-A177-3AD203B41FA5}">
                      <a16:colId xmlns:a16="http://schemas.microsoft.com/office/drawing/2014/main" val="3232627616"/>
                    </a:ext>
                  </a:extLst>
                </a:gridCol>
                <a:gridCol w="1027606">
                  <a:extLst>
                    <a:ext uri="{9D8B030D-6E8A-4147-A177-3AD203B41FA5}">
                      <a16:colId xmlns:a16="http://schemas.microsoft.com/office/drawing/2014/main" val="3814793661"/>
                    </a:ext>
                  </a:extLst>
                </a:gridCol>
              </a:tblGrid>
              <a:tr h="339080">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l"/>
                      <a:r>
                        <a:rPr lang="en-US" sz="800" b="0" dirty="0">
                          <a:solidFill>
                            <a:schemeClr val="tx1"/>
                          </a:solidFill>
                        </a:rPr>
                        <a:t>Total Volumes</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ctr"/>
                      <a:r>
                        <a:rPr lang="en-US" sz="800" b="0" dirty="0" smtClean="0">
                          <a:solidFill>
                            <a:schemeClr val="tx1"/>
                          </a:solidFill>
                        </a:rPr>
                        <a:t>4500 per month</a:t>
                      </a:r>
                      <a:endParaRPr lang="en-US" sz="800" b="0" dirty="0">
                        <a:solidFill>
                          <a:schemeClr val="tx1"/>
                        </a:solidFill>
                      </a:endParaRP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1084657"/>
                  </a:ext>
                </a:extLst>
              </a:tr>
              <a:tr h="339080">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l"/>
                      <a:r>
                        <a:rPr lang="en-US" sz="800" b="0" dirty="0">
                          <a:solidFill>
                            <a:schemeClr val="tx1"/>
                          </a:solidFill>
                        </a:rPr>
                        <a:t>Total FTE</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ctr"/>
                      <a:r>
                        <a:rPr lang="en-US" sz="800" dirty="0">
                          <a:solidFill>
                            <a:schemeClr val="tx1"/>
                          </a:solidFill>
                        </a:rPr>
                        <a:t>10</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11830"/>
                  </a:ext>
                </a:extLst>
              </a:tr>
            </a:tbl>
          </a:graphicData>
        </a:graphic>
      </p:graphicFrame>
      <p:sp>
        <p:nvSpPr>
          <p:cNvPr id="111" name="Text Box 5"/>
          <p:cNvSpPr txBox="1">
            <a:spLocks noChangeArrowheads="1"/>
          </p:cNvSpPr>
          <p:nvPr/>
        </p:nvSpPr>
        <p:spPr bwMode="auto">
          <a:xfrm>
            <a:off x="6859158" y="3120390"/>
            <a:ext cx="1967878" cy="28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64800" tIns="64800" rIns="64800" bIns="64800">
            <a:spAutoFit/>
          </a:bodyPr>
          <a:lstStyle>
            <a:lvl1pPr>
              <a:defRPr>
                <a:solidFill>
                  <a:schemeClr val="tx1"/>
                </a:solidFill>
                <a:latin typeface="Frutiger 55 Roman" pitchFamily="34" charset="0"/>
                <a:ea typeface="MS PGothic" pitchFamily="34" charset="-128"/>
              </a:defRPr>
            </a:lvl1pPr>
            <a:lvl2pPr marL="742950" indent="-285750">
              <a:defRPr>
                <a:solidFill>
                  <a:schemeClr val="tx1"/>
                </a:solidFill>
                <a:latin typeface="Frutiger 55 Roman" pitchFamily="34" charset="0"/>
                <a:ea typeface="MS PGothic" pitchFamily="34" charset="-128"/>
              </a:defRPr>
            </a:lvl2pPr>
            <a:lvl3pPr marL="1143000" indent="-228600">
              <a:defRPr>
                <a:solidFill>
                  <a:schemeClr val="tx1"/>
                </a:solidFill>
                <a:latin typeface="Frutiger 55 Roman" pitchFamily="34" charset="0"/>
                <a:ea typeface="MS PGothic" pitchFamily="34" charset="-128"/>
              </a:defRPr>
            </a:lvl3pPr>
            <a:lvl4pPr marL="1600200" indent="-228600">
              <a:defRPr>
                <a:solidFill>
                  <a:schemeClr val="tx1"/>
                </a:solidFill>
                <a:latin typeface="Frutiger 55 Roman" pitchFamily="34" charset="0"/>
                <a:ea typeface="MS PGothic" pitchFamily="34" charset="-128"/>
              </a:defRPr>
            </a:lvl4pPr>
            <a:lvl5pPr marL="2057400" indent="-228600">
              <a:defRPr>
                <a:solidFill>
                  <a:schemeClr val="tx1"/>
                </a:solidFill>
                <a:latin typeface="Frutiger 55 Roman" pitchFamily="34" charset="0"/>
                <a:ea typeface="MS PGothic" pitchFamily="34" charset="-128"/>
              </a:defRPr>
            </a:lvl5pPr>
            <a:lvl6pPr marL="2514600" indent="-228600" eaLnBrk="0" fontAlgn="base" hangingPunct="0">
              <a:spcBef>
                <a:spcPct val="50000"/>
              </a:spcBef>
              <a:spcAft>
                <a:spcPct val="0"/>
              </a:spcAft>
              <a:defRPr>
                <a:solidFill>
                  <a:schemeClr val="tx1"/>
                </a:solidFill>
                <a:latin typeface="Frutiger 55 Roman" pitchFamily="34" charset="0"/>
                <a:ea typeface="MS PGothic" pitchFamily="34" charset="-128"/>
              </a:defRPr>
            </a:lvl6pPr>
            <a:lvl7pPr marL="2971800" indent="-228600" eaLnBrk="0" fontAlgn="base" hangingPunct="0">
              <a:spcBef>
                <a:spcPct val="50000"/>
              </a:spcBef>
              <a:spcAft>
                <a:spcPct val="0"/>
              </a:spcAft>
              <a:defRPr>
                <a:solidFill>
                  <a:schemeClr val="tx1"/>
                </a:solidFill>
                <a:latin typeface="Frutiger 55 Roman" pitchFamily="34" charset="0"/>
                <a:ea typeface="MS PGothic" pitchFamily="34" charset="-128"/>
              </a:defRPr>
            </a:lvl7pPr>
            <a:lvl8pPr marL="3429000" indent="-228600" eaLnBrk="0" fontAlgn="base" hangingPunct="0">
              <a:spcBef>
                <a:spcPct val="50000"/>
              </a:spcBef>
              <a:spcAft>
                <a:spcPct val="0"/>
              </a:spcAft>
              <a:defRPr>
                <a:solidFill>
                  <a:schemeClr val="tx1"/>
                </a:solidFill>
                <a:latin typeface="Frutiger 55 Roman" pitchFamily="34" charset="0"/>
                <a:ea typeface="MS PGothic" pitchFamily="34" charset="-128"/>
              </a:defRPr>
            </a:lvl8pPr>
            <a:lvl9pPr marL="3886200" indent="-228600" eaLnBrk="0" fontAlgn="base" hangingPunct="0">
              <a:spcBef>
                <a:spcPct val="50000"/>
              </a:spcBef>
              <a:spcAft>
                <a:spcPct val="0"/>
              </a:spcAft>
              <a:defRPr>
                <a:solidFill>
                  <a:schemeClr val="tx1"/>
                </a:solidFill>
                <a:latin typeface="Frutiger 55 Roman" pitchFamily="34" charset="0"/>
                <a:ea typeface="MS PGothic" pitchFamily="34" charset="-128"/>
              </a:defRPr>
            </a:lvl9pPr>
          </a:lstStyle>
          <a:p>
            <a:pPr algn="just" defTabSz="411480">
              <a:defRPr/>
            </a:pPr>
            <a:r>
              <a:rPr lang="en-GB" altLang="en-US" sz="990" b="1" dirty="0">
                <a:solidFill>
                  <a:prstClr val="black"/>
                </a:solidFill>
                <a:latin typeface="Calibri" panose="020F0502020204030204" pitchFamily="34" charset="0"/>
                <a:ea typeface="Verdana" panose="020B0604030504040204" pitchFamily="34" charset="0"/>
                <a:cs typeface="Verdana" panose="020B0604030504040204" pitchFamily="34" charset="0"/>
              </a:rPr>
              <a:t>Baseline:</a:t>
            </a:r>
          </a:p>
        </p:txBody>
      </p:sp>
      <p:sp>
        <p:nvSpPr>
          <p:cNvPr id="56" name="Rectangle 55"/>
          <p:cNvSpPr/>
          <p:nvPr/>
        </p:nvSpPr>
        <p:spPr bwMode="auto">
          <a:xfrm>
            <a:off x="764164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57" name="Rectangle 56"/>
          <p:cNvSpPr/>
          <p:nvPr/>
        </p:nvSpPr>
        <p:spPr bwMode="auto">
          <a:xfrm>
            <a:off x="764164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59" name="TextBox 58"/>
          <p:cNvSpPr txBox="1"/>
          <p:nvPr/>
        </p:nvSpPr>
        <p:spPr>
          <a:xfrm>
            <a:off x="7976701" y="720090"/>
            <a:ext cx="487634" cy="203133"/>
          </a:xfrm>
          <a:prstGeom prst="rect">
            <a:avLst/>
          </a:prstGeom>
          <a:noFill/>
        </p:spPr>
        <p:txBody>
          <a:bodyPr wrap="none" rtlCol="0">
            <a:spAutoFit/>
          </a:bodyPr>
          <a:lstStyle/>
          <a:p>
            <a:r>
              <a:rPr lang="en-US" sz="720" dirty="0"/>
              <a:t>Manual</a:t>
            </a:r>
          </a:p>
        </p:txBody>
      </p:sp>
      <p:sp>
        <p:nvSpPr>
          <p:cNvPr id="112" name="TextBox 111"/>
          <p:cNvSpPr txBox="1"/>
          <p:nvPr/>
        </p:nvSpPr>
        <p:spPr>
          <a:xfrm>
            <a:off x="7976701" y="1074831"/>
            <a:ext cx="630301" cy="203133"/>
          </a:xfrm>
          <a:prstGeom prst="rect">
            <a:avLst/>
          </a:prstGeom>
          <a:noFill/>
        </p:spPr>
        <p:txBody>
          <a:bodyPr wrap="none" rtlCol="0">
            <a:spAutoFit/>
          </a:bodyPr>
          <a:lstStyle/>
          <a:p>
            <a:r>
              <a:rPr lang="en-US" sz="720" dirty="0"/>
              <a:t>Automated</a:t>
            </a:r>
          </a:p>
        </p:txBody>
      </p:sp>
      <p:sp>
        <p:nvSpPr>
          <p:cNvPr id="113" name="Rectangle 112"/>
          <p:cNvSpPr/>
          <p:nvPr/>
        </p:nvSpPr>
        <p:spPr bwMode="auto">
          <a:xfrm>
            <a:off x="764164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14" name="TextBox 113"/>
          <p:cNvSpPr txBox="1"/>
          <p:nvPr/>
        </p:nvSpPr>
        <p:spPr>
          <a:xfrm>
            <a:off x="797670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5805823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2000"/>
                                        <p:tgtEl>
                                          <p:spTgt spid="60"/>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heel(1)">
                                      <p:cBhvr>
                                        <p:cTn id="11" dur="1000"/>
                                        <p:tgtEl>
                                          <p:spTgt spid="61"/>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p:cTn id="15" dur="500" fill="hold"/>
                                        <p:tgtEl>
                                          <p:spTgt spid="98"/>
                                        </p:tgtEl>
                                        <p:attrNameLst>
                                          <p:attrName>ppt_w</p:attrName>
                                        </p:attrNameLst>
                                      </p:cBhvr>
                                      <p:tavLst>
                                        <p:tav tm="0">
                                          <p:val>
                                            <p:fltVal val="0"/>
                                          </p:val>
                                        </p:tav>
                                        <p:tav tm="100000">
                                          <p:val>
                                            <p:strVal val="#ppt_w"/>
                                          </p:val>
                                        </p:tav>
                                      </p:tavLst>
                                    </p:anim>
                                    <p:anim calcmode="lin" valueType="num">
                                      <p:cBhvr>
                                        <p:cTn id="16" dur="500" fill="hold"/>
                                        <p:tgtEl>
                                          <p:spTgt spid="98"/>
                                        </p:tgtEl>
                                        <p:attrNameLst>
                                          <p:attrName>ppt_h</p:attrName>
                                        </p:attrNameLst>
                                      </p:cBhvr>
                                      <p:tavLst>
                                        <p:tav tm="0">
                                          <p:val>
                                            <p:fltVal val="0"/>
                                          </p:val>
                                        </p:tav>
                                        <p:tav tm="100000">
                                          <p:val>
                                            <p:strVal val="#ppt_h"/>
                                          </p:val>
                                        </p:tav>
                                      </p:tavLst>
                                    </p:anim>
                                    <p:animEffect transition="in" filter="fade">
                                      <p:cBhvr>
                                        <p:cTn id="17" dur="500"/>
                                        <p:tgtEl>
                                          <p:spTgt spid="98"/>
                                        </p:tgtEl>
                                      </p:cBhvr>
                                    </p:animEffect>
                                  </p:childTnLst>
                                </p:cTn>
                              </p:par>
                            </p:childTnLst>
                          </p:cTn>
                        </p:par>
                        <p:par>
                          <p:cTn id="18" fill="hold">
                            <p:stCondLst>
                              <p:cond delay="3500"/>
                            </p:stCondLst>
                            <p:childTnLst>
                              <p:par>
                                <p:cTn id="19" presetID="21" presetClass="entr" presetSubtype="1"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heel(1)">
                                      <p:cBhvr>
                                        <p:cTn id="21" dur="1000"/>
                                        <p:tgtEl>
                                          <p:spTgt spid="91"/>
                                        </p:tgtEl>
                                      </p:cBhvr>
                                    </p:animEffect>
                                  </p:childTnLst>
                                </p:cTn>
                              </p:par>
                            </p:childTnLst>
                          </p:cTn>
                        </p:par>
                        <p:par>
                          <p:cTn id="22" fill="hold">
                            <p:stCondLst>
                              <p:cond delay="4500"/>
                            </p:stCondLst>
                            <p:childTnLst>
                              <p:par>
                                <p:cTn id="23" presetID="21" presetClass="entr" presetSubtype="1"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heel(1)">
                                      <p:cBhvr>
                                        <p:cTn id="25" dur="1000"/>
                                        <p:tgtEl>
                                          <p:spTgt spid="67"/>
                                        </p:tgtEl>
                                      </p:cBhvr>
                                    </p:animEffect>
                                  </p:childTnLst>
                                </p:cTn>
                              </p:par>
                            </p:childTnLst>
                          </p:cTn>
                        </p:par>
                        <p:par>
                          <p:cTn id="26" fill="hold">
                            <p:stCondLst>
                              <p:cond delay="5500"/>
                            </p:stCondLst>
                            <p:childTnLst>
                              <p:par>
                                <p:cTn id="27" presetID="53" presetClass="entr" presetSubtype="16" fill="hold"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p:cTn id="29" dur="500" fill="hold"/>
                                        <p:tgtEl>
                                          <p:spTgt spid="101"/>
                                        </p:tgtEl>
                                        <p:attrNameLst>
                                          <p:attrName>ppt_w</p:attrName>
                                        </p:attrNameLst>
                                      </p:cBhvr>
                                      <p:tavLst>
                                        <p:tav tm="0">
                                          <p:val>
                                            <p:fltVal val="0"/>
                                          </p:val>
                                        </p:tav>
                                        <p:tav tm="100000">
                                          <p:val>
                                            <p:strVal val="#ppt_w"/>
                                          </p:val>
                                        </p:tav>
                                      </p:tavLst>
                                    </p:anim>
                                    <p:anim calcmode="lin" valueType="num">
                                      <p:cBhvr>
                                        <p:cTn id="30" dur="500" fill="hold"/>
                                        <p:tgtEl>
                                          <p:spTgt spid="101"/>
                                        </p:tgtEl>
                                        <p:attrNameLst>
                                          <p:attrName>ppt_h</p:attrName>
                                        </p:attrNameLst>
                                      </p:cBhvr>
                                      <p:tavLst>
                                        <p:tav tm="0">
                                          <p:val>
                                            <p:fltVal val="0"/>
                                          </p:val>
                                        </p:tav>
                                        <p:tav tm="100000">
                                          <p:val>
                                            <p:strVal val="#ppt_h"/>
                                          </p:val>
                                        </p:tav>
                                      </p:tavLst>
                                    </p:anim>
                                    <p:animEffect transition="in" filter="fade">
                                      <p:cBhvr>
                                        <p:cTn id="31" dur="500"/>
                                        <p:tgtEl>
                                          <p:spTgt spid="101"/>
                                        </p:tgtEl>
                                      </p:cBhvr>
                                    </p:animEffect>
                                  </p:childTnLst>
                                </p:cTn>
                              </p:par>
                            </p:childTnLst>
                          </p:cTn>
                        </p:par>
                        <p:par>
                          <p:cTn id="32" fill="hold">
                            <p:stCondLst>
                              <p:cond delay="6000"/>
                            </p:stCondLst>
                            <p:childTnLst>
                              <p:par>
                                <p:cTn id="33" presetID="21" presetClass="entr" presetSubtype="1"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wheel(1)">
                                      <p:cBhvr>
                                        <p:cTn id="35" dur="1000"/>
                                        <p:tgtEl>
                                          <p:spTgt spid="92"/>
                                        </p:tgtEl>
                                      </p:cBhvr>
                                    </p:animEffect>
                                  </p:childTnLst>
                                </p:cTn>
                              </p:par>
                            </p:childTnLst>
                          </p:cTn>
                        </p:par>
                        <p:par>
                          <p:cTn id="36" fill="hold">
                            <p:stCondLst>
                              <p:cond delay="7000"/>
                            </p:stCondLst>
                            <p:childTnLst>
                              <p:par>
                                <p:cTn id="37" presetID="21" presetClass="entr" presetSubtype="1"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heel(1)">
                                      <p:cBhvr>
                                        <p:cTn id="39" dur="1000"/>
                                        <p:tgtEl>
                                          <p:spTgt spid="73"/>
                                        </p:tgtEl>
                                      </p:cBhvr>
                                    </p:animEffect>
                                  </p:childTnLst>
                                </p:cTn>
                              </p:par>
                            </p:childTnLst>
                          </p:cTn>
                        </p:par>
                        <p:par>
                          <p:cTn id="40" fill="hold">
                            <p:stCondLst>
                              <p:cond delay="8000"/>
                            </p:stCondLst>
                            <p:childTnLst>
                              <p:par>
                                <p:cTn id="41" presetID="53" presetClass="entr" presetSubtype="16"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 calcmode="lin" valueType="num">
                                      <p:cBhvr>
                                        <p:cTn id="43" dur="500" fill="hold"/>
                                        <p:tgtEl>
                                          <p:spTgt spid="104"/>
                                        </p:tgtEl>
                                        <p:attrNameLst>
                                          <p:attrName>ppt_w</p:attrName>
                                        </p:attrNameLst>
                                      </p:cBhvr>
                                      <p:tavLst>
                                        <p:tav tm="0">
                                          <p:val>
                                            <p:fltVal val="0"/>
                                          </p:val>
                                        </p:tav>
                                        <p:tav tm="100000">
                                          <p:val>
                                            <p:strVal val="#ppt_w"/>
                                          </p:val>
                                        </p:tav>
                                      </p:tavLst>
                                    </p:anim>
                                    <p:anim calcmode="lin" valueType="num">
                                      <p:cBhvr>
                                        <p:cTn id="44" dur="500" fill="hold"/>
                                        <p:tgtEl>
                                          <p:spTgt spid="104"/>
                                        </p:tgtEl>
                                        <p:attrNameLst>
                                          <p:attrName>ppt_h</p:attrName>
                                        </p:attrNameLst>
                                      </p:cBhvr>
                                      <p:tavLst>
                                        <p:tav tm="0">
                                          <p:val>
                                            <p:fltVal val="0"/>
                                          </p:val>
                                        </p:tav>
                                        <p:tav tm="100000">
                                          <p:val>
                                            <p:strVal val="#ppt_h"/>
                                          </p:val>
                                        </p:tav>
                                      </p:tavLst>
                                    </p:anim>
                                    <p:animEffect transition="in" filter="fade">
                                      <p:cBhvr>
                                        <p:cTn id="45" dur="500"/>
                                        <p:tgtEl>
                                          <p:spTgt spid="104"/>
                                        </p:tgtEl>
                                      </p:cBhvr>
                                    </p:animEffect>
                                  </p:childTnLst>
                                </p:cTn>
                              </p:par>
                            </p:childTnLst>
                          </p:cTn>
                        </p:par>
                        <p:par>
                          <p:cTn id="46" fill="hold">
                            <p:stCondLst>
                              <p:cond delay="8500"/>
                            </p:stCondLst>
                            <p:childTnLst>
                              <p:par>
                                <p:cTn id="47" presetID="21" presetClass="entr" presetSubtype="1" fill="hold" grpId="0"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heel(1)">
                                      <p:cBhvr>
                                        <p:cTn id="49" dur="1000"/>
                                        <p:tgtEl>
                                          <p:spTgt spid="93"/>
                                        </p:tgtEl>
                                      </p:cBhvr>
                                    </p:animEffect>
                                  </p:childTnLst>
                                </p:cTn>
                              </p:par>
                            </p:childTnLst>
                          </p:cTn>
                        </p:par>
                        <p:par>
                          <p:cTn id="50" fill="hold">
                            <p:stCondLst>
                              <p:cond delay="9500"/>
                            </p:stCondLst>
                            <p:childTnLst>
                              <p:par>
                                <p:cTn id="51" presetID="21" presetClass="entr" presetSubtype="1"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heel(1)">
                                      <p:cBhvr>
                                        <p:cTn id="53" dur="1000"/>
                                        <p:tgtEl>
                                          <p:spTgt spid="79"/>
                                        </p:tgtEl>
                                      </p:cBhvr>
                                    </p:animEffect>
                                  </p:childTnLst>
                                </p:cTn>
                              </p:par>
                            </p:childTnLst>
                          </p:cTn>
                        </p:par>
                        <p:par>
                          <p:cTn id="54" fill="hold">
                            <p:stCondLst>
                              <p:cond delay="10500"/>
                            </p:stCondLst>
                            <p:childTnLst>
                              <p:par>
                                <p:cTn id="55" presetID="53" presetClass="entr" presetSubtype="16" fill="hold" nodeType="afterEffect">
                                  <p:stCondLst>
                                    <p:cond delay="0"/>
                                  </p:stCondLst>
                                  <p:childTnLst>
                                    <p:set>
                                      <p:cBhvr>
                                        <p:cTn id="56" dur="1" fill="hold">
                                          <p:stCondLst>
                                            <p:cond delay="0"/>
                                          </p:stCondLst>
                                        </p:cTn>
                                        <p:tgtEl>
                                          <p:spTgt spid="107"/>
                                        </p:tgtEl>
                                        <p:attrNameLst>
                                          <p:attrName>style.visibility</p:attrName>
                                        </p:attrNameLst>
                                      </p:cBhvr>
                                      <p:to>
                                        <p:strVal val="visible"/>
                                      </p:to>
                                    </p:set>
                                    <p:anim calcmode="lin" valueType="num">
                                      <p:cBhvr>
                                        <p:cTn id="57" dur="500" fill="hold"/>
                                        <p:tgtEl>
                                          <p:spTgt spid="107"/>
                                        </p:tgtEl>
                                        <p:attrNameLst>
                                          <p:attrName>ppt_w</p:attrName>
                                        </p:attrNameLst>
                                      </p:cBhvr>
                                      <p:tavLst>
                                        <p:tav tm="0">
                                          <p:val>
                                            <p:fltVal val="0"/>
                                          </p:val>
                                        </p:tav>
                                        <p:tav tm="100000">
                                          <p:val>
                                            <p:strVal val="#ppt_w"/>
                                          </p:val>
                                        </p:tav>
                                      </p:tavLst>
                                    </p:anim>
                                    <p:anim calcmode="lin" valueType="num">
                                      <p:cBhvr>
                                        <p:cTn id="58" dur="500" fill="hold"/>
                                        <p:tgtEl>
                                          <p:spTgt spid="107"/>
                                        </p:tgtEl>
                                        <p:attrNameLst>
                                          <p:attrName>ppt_h</p:attrName>
                                        </p:attrNameLst>
                                      </p:cBhvr>
                                      <p:tavLst>
                                        <p:tav tm="0">
                                          <p:val>
                                            <p:fltVal val="0"/>
                                          </p:val>
                                        </p:tav>
                                        <p:tav tm="100000">
                                          <p:val>
                                            <p:strVal val="#ppt_h"/>
                                          </p:val>
                                        </p:tav>
                                      </p:tavLst>
                                    </p:anim>
                                    <p:animEffect transition="in" filter="fade">
                                      <p:cBhvr>
                                        <p:cTn id="59" dur="500"/>
                                        <p:tgtEl>
                                          <p:spTgt spid="107"/>
                                        </p:tgtEl>
                                      </p:cBhvr>
                                    </p:animEffect>
                                  </p:childTnLst>
                                </p:cTn>
                              </p:par>
                            </p:childTnLst>
                          </p:cTn>
                        </p:par>
                        <p:par>
                          <p:cTn id="60" fill="hold">
                            <p:stCondLst>
                              <p:cond delay="11000"/>
                            </p:stCondLst>
                            <p:childTnLst>
                              <p:par>
                                <p:cTn id="61" presetID="21" presetClass="entr" presetSubtype="1"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wheel(1)">
                                      <p:cBhvr>
                                        <p:cTn id="63" dur="1000"/>
                                        <p:tgtEl>
                                          <p:spTgt spid="94"/>
                                        </p:tgtEl>
                                      </p:cBhvr>
                                    </p:animEffect>
                                  </p:childTnLst>
                                </p:cTn>
                              </p:par>
                            </p:childTnLst>
                          </p:cTn>
                        </p:par>
                        <p:par>
                          <p:cTn id="64" fill="hold">
                            <p:stCondLst>
                              <p:cond delay="12000"/>
                            </p:stCondLst>
                            <p:childTnLst>
                              <p:par>
                                <p:cTn id="65" presetID="21" presetClass="entr" presetSubtype="1" fill="hold" nodeType="after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heel(1)">
                                      <p:cBhvr>
                                        <p:cTn id="67" dur="1000"/>
                                        <p:tgtEl>
                                          <p:spTgt spid="85"/>
                                        </p:tgtEl>
                                      </p:cBhvr>
                                    </p:animEffect>
                                  </p:childTnLst>
                                </p:cTn>
                              </p:par>
                            </p:childTnLst>
                          </p:cTn>
                        </p:par>
                        <p:par>
                          <p:cTn id="68" fill="hold">
                            <p:stCondLst>
                              <p:cond delay="13000"/>
                            </p:stCondLst>
                            <p:childTnLst>
                              <p:par>
                                <p:cTn id="69" presetID="53" presetClass="entr" presetSubtype="16" fill="hold" nodeType="afterEffect">
                                  <p:stCondLst>
                                    <p:cond delay="0"/>
                                  </p:stCondLst>
                                  <p:childTnLst>
                                    <p:set>
                                      <p:cBhvr>
                                        <p:cTn id="70" dur="1" fill="hold">
                                          <p:stCondLst>
                                            <p:cond delay="0"/>
                                          </p:stCondLst>
                                        </p:cTn>
                                        <p:tgtEl>
                                          <p:spTgt spid="95"/>
                                        </p:tgtEl>
                                        <p:attrNameLst>
                                          <p:attrName>style.visibility</p:attrName>
                                        </p:attrNameLst>
                                      </p:cBhvr>
                                      <p:to>
                                        <p:strVal val="visible"/>
                                      </p:to>
                                    </p:set>
                                    <p:anim calcmode="lin" valueType="num">
                                      <p:cBhvr>
                                        <p:cTn id="71" dur="500" fill="hold"/>
                                        <p:tgtEl>
                                          <p:spTgt spid="95"/>
                                        </p:tgtEl>
                                        <p:attrNameLst>
                                          <p:attrName>ppt_w</p:attrName>
                                        </p:attrNameLst>
                                      </p:cBhvr>
                                      <p:tavLst>
                                        <p:tav tm="0">
                                          <p:val>
                                            <p:fltVal val="0"/>
                                          </p:val>
                                        </p:tav>
                                        <p:tav tm="100000">
                                          <p:val>
                                            <p:strVal val="#ppt_w"/>
                                          </p:val>
                                        </p:tav>
                                      </p:tavLst>
                                    </p:anim>
                                    <p:anim calcmode="lin" valueType="num">
                                      <p:cBhvr>
                                        <p:cTn id="72" dur="500" fill="hold"/>
                                        <p:tgtEl>
                                          <p:spTgt spid="95"/>
                                        </p:tgtEl>
                                        <p:attrNameLst>
                                          <p:attrName>ppt_h</p:attrName>
                                        </p:attrNameLst>
                                      </p:cBhvr>
                                      <p:tavLst>
                                        <p:tav tm="0">
                                          <p:val>
                                            <p:fltVal val="0"/>
                                          </p:val>
                                        </p:tav>
                                        <p:tav tm="100000">
                                          <p:val>
                                            <p:strVal val="#ppt_h"/>
                                          </p:val>
                                        </p:tav>
                                      </p:tavLst>
                                    </p:anim>
                                    <p:animEffect transition="in" filter="fade">
                                      <p:cBhvr>
                                        <p:cTn id="73" dur="500"/>
                                        <p:tgtEl>
                                          <p:spTgt spid="95"/>
                                        </p:tgtEl>
                                      </p:cBhvr>
                                    </p:animEffect>
                                  </p:childTnLst>
                                </p:cTn>
                              </p:par>
                            </p:childTnLst>
                          </p:cTn>
                        </p:par>
                        <p:par>
                          <p:cTn id="74" fill="hold">
                            <p:stCondLst>
                              <p:cond delay="13500"/>
                            </p:stCondLst>
                            <p:childTnLst>
                              <p:par>
                                <p:cTn id="75" presetID="1" presetClass="entr" presetSubtype="0" fill="hold" nodeType="after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1" grpId="0" animBg="1"/>
      <p:bldP spid="92" grpId="0" animBg="1"/>
      <p:bldP spid="93" grpId="0" animBg="1"/>
      <p:bldP spid="94" grpId="0" animBg="1"/>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33</a:t>
            </a:fld>
            <a:endParaRPr lang="en-GB" altLang="zh-TW">
              <a:latin typeface="Calibri" panose="020F0502020204030204" pitchFamily="34" charset="0"/>
            </a:endParaRPr>
          </a:p>
        </p:txBody>
      </p:sp>
      <p:sp>
        <p:nvSpPr>
          <p:cNvPr id="66" name="Title 21"/>
          <p:cNvSpPr txBox="1">
            <a:spLocks/>
          </p:cNvSpPr>
          <p:nvPr/>
        </p:nvSpPr>
        <p:spPr>
          <a:xfrm>
            <a:off x="750094" y="221492"/>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Pre Dividends (EX Date) – AS IS</a:t>
            </a:r>
          </a:p>
        </p:txBody>
      </p:sp>
      <p:grpSp>
        <p:nvGrpSpPr>
          <p:cNvPr id="121" name="Group 120"/>
          <p:cNvGrpSpPr/>
          <p:nvPr/>
        </p:nvGrpSpPr>
        <p:grpSpPr>
          <a:xfrm>
            <a:off x="5428986" y="1059013"/>
            <a:ext cx="3507489" cy="3671282"/>
            <a:chOff x="5222956" y="1086962"/>
            <a:chExt cx="3897210" cy="4079202"/>
          </a:xfrm>
        </p:grpSpPr>
        <p:sp>
          <p:nvSpPr>
            <p:cNvPr id="122" name="Round Same Side Corner Rectangle 115"/>
            <p:cNvSpPr/>
            <p:nvPr/>
          </p:nvSpPr>
          <p:spPr>
            <a:xfrm rot="16200000">
              <a:off x="5190088" y="1236086"/>
              <a:ext cx="4079202"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3" name="Group 122"/>
            <p:cNvGrpSpPr/>
            <p:nvPr/>
          </p:nvGrpSpPr>
          <p:grpSpPr>
            <a:xfrm>
              <a:off x="5222956" y="1180914"/>
              <a:ext cx="2090869" cy="394992"/>
              <a:chOff x="6402510" y="864997"/>
              <a:chExt cx="2090869" cy="394992"/>
            </a:xfrm>
          </p:grpSpPr>
          <p:grpSp>
            <p:nvGrpSpPr>
              <p:cNvPr id="125" name="Group 124"/>
              <p:cNvGrpSpPr/>
              <p:nvPr/>
            </p:nvGrpSpPr>
            <p:grpSpPr>
              <a:xfrm>
                <a:off x="6402510" y="903659"/>
                <a:ext cx="2090869" cy="356330"/>
                <a:chOff x="4604954" y="923109"/>
                <a:chExt cx="4121035" cy="572251"/>
              </a:xfrm>
            </p:grpSpPr>
            <p:sp>
              <p:nvSpPr>
                <p:cNvPr id="127" name="Pentagon 133"/>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5" name="Right Triangle 134"/>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26" name="Rectangle 125"/>
              <p:cNvSpPr/>
              <p:nvPr/>
            </p:nvSpPr>
            <p:spPr>
              <a:xfrm>
                <a:off x="6473570" y="864997"/>
                <a:ext cx="1099303"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Solutions</a:t>
                </a:r>
              </a:p>
            </p:txBody>
          </p:sp>
        </p:grpSp>
        <p:sp>
          <p:nvSpPr>
            <p:cNvPr id="124" name="Rectangle 123"/>
            <p:cNvSpPr/>
            <p:nvPr/>
          </p:nvSpPr>
          <p:spPr>
            <a:xfrm>
              <a:off x="5486804" y="1693341"/>
              <a:ext cx="3624212" cy="1608988"/>
            </a:xfrm>
            <a:prstGeom prst="rect">
              <a:avLst/>
            </a:prstGeom>
            <a:scene3d>
              <a:camera prst="orthographicFront"/>
              <a:lightRig rig="threePt" dir="t"/>
            </a:scene3d>
            <a:sp3d>
              <a:bevelT/>
            </a:sp3d>
          </p:spPr>
          <p:txBody>
            <a:bodyPr wrap="square">
              <a:spAutoFit/>
            </a:bodyPr>
            <a:lstStyle/>
            <a:p>
              <a:pPr marL="257175" indent="-257175" defTabSz="411480">
                <a:spcBef>
                  <a:spcPts val="540"/>
                </a:spcBef>
                <a:buFont typeface="Wingdings" panose="05000000000000000000" pitchFamily="2" charset="2"/>
                <a:buChar char="q"/>
                <a:defRPr/>
              </a:pPr>
              <a:r>
                <a:rPr lang="en-US" sz="1260" i="1" dirty="0">
                  <a:solidFill>
                    <a:prstClr val="black"/>
                  </a:solidFill>
                  <a:latin typeface="Calibri" panose="020F0502020204030204" pitchFamily="34" charset="0"/>
                  <a:ea typeface="Verdana" panose="020B0604030504040204" pitchFamily="34" charset="0"/>
                  <a:cs typeface="Verdana" panose="020B0604030504040204" pitchFamily="34" charset="0"/>
                </a:rPr>
                <a:t>Auto reconciliation of all events - Duplicate, incorrect, missing events/information</a:t>
              </a:r>
            </a:p>
            <a:p>
              <a:pPr marL="257175" indent="-257175" defTabSz="411480">
                <a:spcBef>
                  <a:spcPts val="540"/>
                </a:spcBef>
                <a:buFont typeface="Wingdings" panose="05000000000000000000" pitchFamily="2" charset="2"/>
                <a:buChar char="q"/>
                <a:defRPr/>
              </a:pPr>
              <a:r>
                <a:rPr lang="en-GB" sz="1260" dirty="0">
                  <a:solidFill>
                    <a:prstClr val="black"/>
                  </a:solidFill>
                  <a:latin typeface="Calibri" panose="020F0502020204030204" pitchFamily="34" charset="0"/>
                  <a:ea typeface="Verdana" panose="020B0604030504040204" pitchFamily="34" charset="0"/>
                  <a:cs typeface="Verdana" panose="020B0604030504040204" pitchFamily="34" charset="0"/>
                </a:rPr>
                <a:t>End / Cancel Duplicate Event creation</a:t>
              </a: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t>
              </a:r>
            </a:p>
            <a:p>
              <a:pPr marL="257175" indent="-257175" defTabSz="411480">
                <a:spcBef>
                  <a:spcPts val="540"/>
                </a:spcBef>
                <a:buFont typeface="Wingdings" panose="05000000000000000000" pitchFamily="2" charset="2"/>
                <a:buChar char="q"/>
                <a:defRPr/>
              </a:pPr>
              <a:r>
                <a:rPr lang="en-US" sz="1260" i="1" dirty="0">
                  <a:latin typeface="Calibri" panose="020F0502020204030204" pitchFamily="34" charset="0"/>
                  <a:ea typeface="Verdana" panose="020B0604030504040204" pitchFamily="34" charset="0"/>
                  <a:cs typeface="Verdana" panose="020B0604030504040204" pitchFamily="34" charset="0"/>
                </a:rPr>
                <a:t>Auto manage exceptions based on set rules</a:t>
              </a:r>
              <a:r>
                <a:rPr lang="en-US" sz="1260" dirty="0">
                  <a:latin typeface="Calibri" panose="020F0502020204030204" pitchFamily="34" charset="0"/>
                  <a:ea typeface="Verdana" panose="020B0604030504040204" pitchFamily="34" charset="0"/>
                  <a:cs typeface="Verdana" panose="020B0604030504040204" pitchFamily="34" charset="0"/>
                </a:rPr>
                <a:t>​</a:t>
              </a:r>
            </a:p>
            <a:p>
              <a:pPr marL="257175" indent="-257175" defTabSz="411480">
                <a:spcBef>
                  <a:spcPts val="540"/>
                </a:spcBef>
                <a:buFont typeface="Wingdings" panose="05000000000000000000" pitchFamily="2" charset="2"/>
                <a:buChar char="q"/>
                <a:defRPr/>
              </a:pPr>
              <a:r>
                <a:rPr lang="en-GB"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release of entitlements(for non STP events)</a:t>
              </a:r>
            </a:p>
          </p:txBody>
        </p:sp>
      </p:grpSp>
      <p:grpSp>
        <p:nvGrpSpPr>
          <p:cNvPr id="136" name="Group 135"/>
          <p:cNvGrpSpPr/>
          <p:nvPr/>
        </p:nvGrpSpPr>
        <p:grpSpPr>
          <a:xfrm>
            <a:off x="537074" y="1059013"/>
            <a:ext cx="3517286" cy="3671282"/>
            <a:chOff x="5240282" y="1233672"/>
            <a:chExt cx="3908096" cy="4079202"/>
          </a:xfrm>
        </p:grpSpPr>
        <p:sp>
          <p:nvSpPr>
            <p:cNvPr id="137" name="Round Same Side Corner Rectangle 467"/>
            <p:cNvSpPr/>
            <p:nvPr/>
          </p:nvSpPr>
          <p:spPr>
            <a:xfrm rot="16200000">
              <a:off x="5218300" y="1382796"/>
              <a:ext cx="4079202"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38" name="Group 137"/>
            <p:cNvGrpSpPr/>
            <p:nvPr/>
          </p:nvGrpSpPr>
          <p:grpSpPr>
            <a:xfrm>
              <a:off x="5240282" y="1310650"/>
              <a:ext cx="2090869" cy="394992"/>
              <a:chOff x="6402510" y="864997"/>
              <a:chExt cx="2090869" cy="394992"/>
            </a:xfrm>
          </p:grpSpPr>
          <p:grpSp>
            <p:nvGrpSpPr>
              <p:cNvPr id="140" name="Group 139"/>
              <p:cNvGrpSpPr/>
              <p:nvPr/>
            </p:nvGrpSpPr>
            <p:grpSpPr>
              <a:xfrm>
                <a:off x="6402510" y="903659"/>
                <a:ext cx="2090869" cy="356330"/>
                <a:chOff x="4604954" y="923109"/>
                <a:chExt cx="4121035" cy="572251"/>
              </a:xfrm>
            </p:grpSpPr>
            <p:sp>
              <p:nvSpPr>
                <p:cNvPr id="142" name="Pentagon 471"/>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43" name="Right Triangle 142"/>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41" name="Rectangle 140"/>
              <p:cNvSpPr/>
              <p:nvPr/>
            </p:nvSpPr>
            <p:spPr>
              <a:xfrm>
                <a:off x="6473570" y="864997"/>
                <a:ext cx="1238231"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Challenges</a:t>
                </a:r>
              </a:p>
            </p:txBody>
          </p:sp>
        </p:grpSp>
        <p:sp>
          <p:nvSpPr>
            <p:cNvPr id="139" name="Rectangle 138"/>
            <p:cNvSpPr/>
            <p:nvPr/>
          </p:nvSpPr>
          <p:spPr>
            <a:xfrm>
              <a:off x="5426349" y="1768615"/>
              <a:ext cx="3690809" cy="3044138"/>
            </a:xfrm>
            <a:prstGeom prst="rect">
              <a:avLst/>
            </a:prstGeom>
            <a:scene3d>
              <a:camera prst="orthographicFront"/>
              <a:lightRig rig="threePt" dir="t"/>
            </a:scene3d>
            <a:sp3d>
              <a:bevelT/>
            </a:sp3d>
          </p:spPr>
          <p:txBody>
            <a:bodyPr wrap="square">
              <a:spAutoFit/>
            </a:bodyPr>
            <a:lstStyle/>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Manual validation of event details against agent source</a:t>
              </a:r>
            </a:p>
            <a:p>
              <a:pPr marL="665798" lvl="1"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Missing key event details/ book positions / event status  incorrect i.e. incomplete status</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Discrepancy management in outlook</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Exception rules for different event types / markets</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Release of entitlement or positions manually - 40% manually carried out</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Delay in response/amendments due to SWAP volumes</a:t>
              </a:r>
            </a:p>
          </p:txBody>
        </p:sp>
      </p:grpSp>
    </p:spTree>
    <p:extLst>
      <p:ext uri="{BB962C8B-B14F-4D97-AF65-F5344CB8AC3E}">
        <p14:creationId xmlns:p14="http://schemas.microsoft.com/office/powerpoint/2010/main" val="39405229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par>
                                <p:cTn id="8" presetID="35" presetClass="path" presetSubtype="0" accel="50000" decel="50000" fill="hold" nodeType="withEffect">
                                  <p:stCondLst>
                                    <p:cond delay="0"/>
                                  </p:stCondLst>
                                  <p:childTnLst>
                                    <p:animMotion origin="layout" path="M -1.38889E-6 4.44444E-6 L -0.55347 -0.00917 " pathEditMode="relative" rAng="0" ptsTypes="AA">
                                      <p:cBhvr>
                                        <p:cTn id="9" dur="2000" fill="hold"/>
                                        <p:tgtEl>
                                          <p:spTgt spid="136"/>
                                        </p:tgtEl>
                                        <p:attrNameLst>
                                          <p:attrName>ppt_x</p:attrName>
                                          <p:attrName>ppt_y</p:attrName>
                                        </p:attrNameLst>
                                      </p:cBhvr>
                                      <p:rCtr x="-27674" y="-472"/>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34</a:t>
            </a:fld>
            <a:endParaRPr lang="en-GB" altLang="zh-TW">
              <a:latin typeface="Calibri" panose="020F0502020204030204" pitchFamily="34" charset="0"/>
            </a:endParaRPr>
          </a:p>
        </p:txBody>
      </p:sp>
      <p:sp>
        <p:nvSpPr>
          <p:cNvPr id="58" name="Title 21"/>
          <p:cNvSpPr txBox="1">
            <a:spLocks/>
          </p:cNvSpPr>
          <p:nvPr/>
        </p:nvSpPr>
        <p:spPr>
          <a:xfrm>
            <a:off x="800721" y="204621"/>
            <a:ext cx="7749541"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Pre Dividends (Record Date) – AS IS</a:t>
            </a:r>
          </a:p>
        </p:txBody>
      </p:sp>
      <p:sp>
        <p:nvSpPr>
          <p:cNvPr id="60" name="Circular Arrow 412"/>
          <p:cNvSpPr>
            <a:spLocks/>
          </p:cNvSpPr>
          <p:nvPr/>
        </p:nvSpPr>
        <p:spPr>
          <a:xfrm rot="16200000">
            <a:off x="3254514" y="1346104"/>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grpSp>
        <p:nvGrpSpPr>
          <p:cNvPr id="61" name="Group 60"/>
          <p:cNvGrpSpPr/>
          <p:nvPr/>
        </p:nvGrpSpPr>
        <p:grpSpPr>
          <a:xfrm>
            <a:off x="5024780" y="2495601"/>
            <a:ext cx="531301" cy="530658"/>
            <a:chOff x="5075089" y="2476254"/>
            <a:chExt cx="590334" cy="589620"/>
          </a:xfrm>
        </p:grpSpPr>
        <p:grpSp>
          <p:nvGrpSpPr>
            <p:cNvPr id="62" name="Group 61"/>
            <p:cNvGrpSpPr/>
            <p:nvPr/>
          </p:nvGrpSpPr>
          <p:grpSpPr>
            <a:xfrm>
              <a:off x="5075089" y="2491183"/>
              <a:ext cx="590334" cy="574691"/>
              <a:chOff x="4526315" y="6184828"/>
              <a:chExt cx="885825" cy="885825"/>
            </a:xfrm>
          </p:grpSpPr>
          <p:sp>
            <p:nvSpPr>
              <p:cNvPr id="64" name="Oval 63"/>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65" name="Oval 64"/>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66" name="Picture 65"/>
              <p:cNvPicPr>
                <a:picLocks noChangeAspect="1"/>
              </p:cNvPicPr>
              <p:nvPr/>
            </p:nvPicPr>
            <p:blipFill>
              <a:blip r:embed="rId2"/>
              <a:stretch>
                <a:fillRect/>
              </a:stretch>
            </p:blipFill>
            <p:spPr>
              <a:xfrm>
                <a:off x="4592989" y="6349015"/>
                <a:ext cx="683087" cy="658958"/>
              </a:xfrm>
              <a:prstGeom prst="rect">
                <a:avLst/>
              </a:prstGeom>
            </p:spPr>
          </p:pic>
        </p:grpSp>
        <p:sp>
          <p:nvSpPr>
            <p:cNvPr id="63" name="Oval 62"/>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67" name="Group 66"/>
          <p:cNvGrpSpPr/>
          <p:nvPr/>
        </p:nvGrpSpPr>
        <p:grpSpPr>
          <a:xfrm>
            <a:off x="4184182" y="3101206"/>
            <a:ext cx="531301" cy="535311"/>
            <a:chOff x="4141091" y="3160034"/>
            <a:chExt cx="590334" cy="594790"/>
          </a:xfrm>
        </p:grpSpPr>
        <p:grpSp>
          <p:nvGrpSpPr>
            <p:cNvPr id="68" name="Group 67"/>
            <p:cNvGrpSpPr/>
            <p:nvPr/>
          </p:nvGrpSpPr>
          <p:grpSpPr>
            <a:xfrm>
              <a:off x="4141091" y="3180133"/>
              <a:ext cx="590334" cy="574691"/>
              <a:chOff x="2929476" y="6290274"/>
              <a:chExt cx="885825" cy="885825"/>
            </a:xfrm>
          </p:grpSpPr>
          <p:sp>
            <p:nvSpPr>
              <p:cNvPr id="70" name="Oval 69"/>
              <p:cNvSpPr/>
              <p:nvPr/>
            </p:nvSpPr>
            <p:spPr>
              <a:xfrm>
                <a:off x="2929476" y="6290274"/>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1" name="Oval 70"/>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2" name="Picture 71"/>
              <p:cNvPicPr>
                <a:picLocks noChangeAspect="1"/>
              </p:cNvPicPr>
              <p:nvPr/>
            </p:nvPicPr>
            <p:blipFill>
              <a:blip r:embed="rId2"/>
              <a:stretch>
                <a:fillRect/>
              </a:stretch>
            </p:blipFill>
            <p:spPr>
              <a:xfrm>
                <a:off x="2996151" y="6454462"/>
                <a:ext cx="683087" cy="658958"/>
              </a:xfrm>
              <a:prstGeom prst="rect">
                <a:avLst/>
              </a:prstGeom>
            </p:spPr>
          </p:pic>
        </p:grpSp>
        <p:sp>
          <p:nvSpPr>
            <p:cNvPr id="69" name="Oval 68"/>
            <p:cNvSpPr/>
            <p:nvPr/>
          </p:nvSpPr>
          <p:spPr>
            <a:xfrm>
              <a:off x="4253695" y="316003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grpSp>
        <p:nvGrpSpPr>
          <p:cNvPr id="73" name="Group 72"/>
          <p:cNvGrpSpPr/>
          <p:nvPr/>
        </p:nvGrpSpPr>
        <p:grpSpPr>
          <a:xfrm>
            <a:off x="3193278" y="2669535"/>
            <a:ext cx="531301" cy="542953"/>
            <a:chOff x="3040087" y="2680398"/>
            <a:chExt cx="590334" cy="603281"/>
          </a:xfrm>
        </p:grpSpPr>
        <p:grpSp>
          <p:nvGrpSpPr>
            <p:cNvPr id="74" name="Group 73"/>
            <p:cNvGrpSpPr/>
            <p:nvPr/>
          </p:nvGrpSpPr>
          <p:grpSpPr>
            <a:xfrm>
              <a:off x="3040087" y="2708988"/>
              <a:ext cx="590334" cy="574691"/>
              <a:chOff x="1653605" y="4607558"/>
              <a:chExt cx="885825" cy="885825"/>
            </a:xfrm>
          </p:grpSpPr>
          <p:sp>
            <p:nvSpPr>
              <p:cNvPr id="76" name="Oval 75"/>
              <p:cNvSpPr/>
              <p:nvPr/>
            </p:nvSpPr>
            <p:spPr>
              <a:xfrm>
                <a:off x="1653605" y="460755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7" name="Oval 76"/>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8" name="Picture 77"/>
              <p:cNvPicPr>
                <a:picLocks noChangeAspect="1"/>
              </p:cNvPicPr>
              <p:nvPr/>
            </p:nvPicPr>
            <p:blipFill>
              <a:blip r:embed="rId2"/>
              <a:stretch>
                <a:fillRect/>
              </a:stretch>
            </p:blipFill>
            <p:spPr>
              <a:xfrm>
                <a:off x="1720281" y="4771745"/>
                <a:ext cx="683087" cy="658958"/>
              </a:xfrm>
              <a:prstGeom prst="rect">
                <a:avLst/>
              </a:prstGeom>
            </p:spPr>
          </p:pic>
        </p:grpSp>
        <p:sp>
          <p:nvSpPr>
            <p:cNvPr id="75" name="Oval 74"/>
            <p:cNvSpPr/>
            <p:nvPr/>
          </p:nvSpPr>
          <p:spPr>
            <a:xfrm>
              <a:off x="3176107" y="26803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grpSp>
        <p:nvGrpSpPr>
          <p:cNvPr id="79" name="Group 78"/>
          <p:cNvGrpSpPr/>
          <p:nvPr/>
        </p:nvGrpSpPr>
        <p:grpSpPr>
          <a:xfrm>
            <a:off x="3271938" y="1661895"/>
            <a:ext cx="531301" cy="528851"/>
            <a:chOff x="3127487" y="1560800"/>
            <a:chExt cx="590334" cy="587612"/>
          </a:xfrm>
        </p:grpSpPr>
        <p:grpSp>
          <p:nvGrpSpPr>
            <p:cNvPr id="80" name="Group 79"/>
            <p:cNvGrpSpPr/>
            <p:nvPr/>
          </p:nvGrpSpPr>
          <p:grpSpPr>
            <a:xfrm>
              <a:off x="3127487" y="1573721"/>
              <a:ext cx="590334" cy="574691"/>
              <a:chOff x="2826127" y="2348400"/>
              <a:chExt cx="885825" cy="885825"/>
            </a:xfrm>
          </p:grpSpPr>
          <p:sp>
            <p:nvSpPr>
              <p:cNvPr id="82" name="Oval 81"/>
              <p:cNvSpPr/>
              <p:nvPr/>
            </p:nvSpPr>
            <p:spPr>
              <a:xfrm>
                <a:off x="2826127" y="2348400"/>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3" name="Oval 82"/>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84" name="Picture 83"/>
              <p:cNvPicPr>
                <a:picLocks noChangeAspect="1"/>
              </p:cNvPicPr>
              <p:nvPr/>
            </p:nvPicPr>
            <p:blipFill>
              <a:blip r:embed="rId2"/>
              <a:stretch>
                <a:fillRect/>
              </a:stretch>
            </p:blipFill>
            <p:spPr>
              <a:xfrm>
                <a:off x="2892802" y="2512588"/>
                <a:ext cx="683087" cy="658958"/>
              </a:xfrm>
              <a:prstGeom prst="rect">
                <a:avLst/>
              </a:prstGeom>
            </p:spPr>
          </p:pic>
        </p:grpSp>
        <p:sp>
          <p:nvSpPr>
            <p:cNvPr id="81" name="Oval 80"/>
            <p:cNvSpPr/>
            <p:nvPr/>
          </p:nvSpPr>
          <p:spPr>
            <a:xfrm>
              <a:off x="3272915" y="1560800"/>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sp>
        <p:nvSpPr>
          <p:cNvPr id="85" name="Curved Down Arrow 405"/>
          <p:cNvSpPr/>
          <p:nvPr/>
        </p:nvSpPr>
        <p:spPr>
          <a:xfrm rot="4324473">
            <a:off x="5109761" y="191461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86" name="Curved Down Arrow 401"/>
          <p:cNvSpPr/>
          <p:nvPr/>
        </p:nvSpPr>
        <p:spPr>
          <a:xfrm rot="8827912">
            <a:off x="4661765" y="330461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87" name="Curved Down Arrow 402"/>
          <p:cNvSpPr/>
          <p:nvPr/>
        </p:nvSpPr>
        <p:spPr>
          <a:xfrm rot="12387418">
            <a:off x="3211838" y="345073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88" name="Curved Down Arrow 403"/>
          <p:cNvSpPr/>
          <p:nvPr/>
        </p:nvSpPr>
        <p:spPr>
          <a:xfrm rot="16392309">
            <a:off x="2478995" y="211612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89" name="Group 88"/>
          <p:cNvGrpSpPr/>
          <p:nvPr/>
        </p:nvGrpSpPr>
        <p:grpSpPr>
          <a:xfrm>
            <a:off x="1304938" y="1493075"/>
            <a:ext cx="1461479" cy="485546"/>
            <a:chOff x="5278920" y="1344402"/>
            <a:chExt cx="2158773" cy="692380"/>
          </a:xfrm>
          <a:solidFill>
            <a:srgbClr val="00B0F0">
              <a:lumMod val="60000"/>
              <a:lumOff val="40000"/>
            </a:srgbClr>
          </a:solidFill>
        </p:grpSpPr>
        <p:sp>
          <p:nvSpPr>
            <p:cNvPr id="90" name="Round Diagonal Corner Rectangle 439"/>
            <p:cNvSpPr/>
            <p:nvPr/>
          </p:nvSpPr>
          <p:spPr>
            <a:xfrm>
              <a:off x="5278920" y="1344402"/>
              <a:ext cx="2158773" cy="692380"/>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Fix ESR imbalances if any and release the entitlements</a:t>
              </a:r>
            </a:p>
          </p:txBody>
        </p:sp>
        <p:sp>
          <p:nvSpPr>
            <p:cNvPr id="91" name="Oval 90"/>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92" name="Group 91"/>
          <p:cNvGrpSpPr/>
          <p:nvPr/>
        </p:nvGrpSpPr>
        <p:grpSpPr>
          <a:xfrm>
            <a:off x="6191485" y="1533796"/>
            <a:ext cx="1461479" cy="485546"/>
            <a:chOff x="6371427" y="1418468"/>
            <a:chExt cx="1623866" cy="401000"/>
          </a:xfrm>
        </p:grpSpPr>
        <p:sp>
          <p:nvSpPr>
            <p:cNvPr id="93" name="Round Diagonal Corner Rectangle 449"/>
            <p:cNvSpPr/>
            <p:nvPr/>
          </p:nvSpPr>
          <p:spPr>
            <a:xfrm>
              <a:off x="6371427" y="141846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Extract events from CARE and check, segregate as per the type of event</a:t>
              </a:r>
            </a:p>
          </p:txBody>
        </p:sp>
        <p:sp>
          <p:nvSpPr>
            <p:cNvPr id="94" name="Oval 93"/>
            <p:cNvSpPr/>
            <p:nvPr/>
          </p:nvSpPr>
          <p:spPr>
            <a:xfrm>
              <a:off x="6376327" y="141846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95" name="Group 94"/>
          <p:cNvGrpSpPr/>
          <p:nvPr/>
        </p:nvGrpSpPr>
        <p:grpSpPr>
          <a:xfrm>
            <a:off x="5836851" y="2482175"/>
            <a:ext cx="1461479" cy="485546"/>
            <a:chOff x="6152677" y="2921605"/>
            <a:chExt cx="1623866" cy="539496"/>
          </a:xfrm>
        </p:grpSpPr>
        <p:sp>
          <p:nvSpPr>
            <p:cNvPr id="96" name="Round Diagonal Corner Rectangle 461"/>
            <p:cNvSpPr/>
            <p:nvPr/>
          </p:nvSpPr>
          <p:spPr>
            <a:xfrm>
              <a:off x="6152677" y="2921605"/>
              <a:ext cx="1623866" cy="539496"/>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In case of DRIPS Upload     Elections into CARE, match each cash position &amp; release entitlements</a:t>
              </a:r>
            </a:p>
          </p:txBody>
        </p:sp>
        <p:sp>
          <p:nvSpPr>
            <p:cNvPr id="97" name="Oval 96"/>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98" name="Group 97"/>
          <p:cNvGrpSpPr/>
          <p:nvPr/>
        </p:nvGrpSpPr>
        <p:grpSpPr>
          <a:xfrm>
            <a:off x="4546377" y="4017364"/>
            <a:ext cx="1461479" cy="485546"/>
            <a:chOff x="4543530" y="4177988"/>
            <a:chExt cx="1623866" cy="401000"/>
          </a:xfrm>
        </p:grpSpPr>
        <p:sp>
          <p:nvSpPr>
            <p:cNvPr id="99" name="Round Diagonal Corner Rectangle 463"/>
            <p:cNvSpPr/>
            <p:nvPr/>
          </p:nvSpPr>
          <p:spPr>
            <a:xfrm>
              <a:off x="4543530" y="417798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For income events, revalidate event against agent source, depot holdings against TLM </a:t>
              </a:r>
            </a:p>
          </p:txBody>
        </p:sp>
        <p:sp>
          <p:nvSpPr>
            <p:cNvPr id="100" name="Oval 99"/>
            <p:cNvSpPr/>
            <p:nvPr/>
          </p:nvSpPr>
          <p:spPr>
            <a:xfrm>
              <a:off x="4548430" y="417798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01" name="Group 100"/>
          <p:cNvGrpSpPr/>
          <p:nvPr/>
        </p:nvGrpSpPr>
        <p:grpSpPr>
          <a:xfrm>
            <a:off x="1486249" y="3101206"/>
            <a:ext cx="1461479" cy="485546"/>
            <a:chOff x="1143387" y="3160034"/>
            <a:chExt cx="1623866" cy="401000"/>
          </a:xfrm>
        </p:grpSpPr>
        <p:sp>
          <p:nvSpPr>
            <p:cNvPr id="102" name="Round Diagonal Corner Rectangle 465"/>
            <p:cNvSpPr/>
            <p:nvPr/>
          </p:nvSpPr>
          <p:spPr>
            <a:xfrm>
              <a:off x="1143387" y="3160034"/>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In case of interest payments Receive Agent confirmation &amp; release entitlements</a:t>
              </a:r>
            </a:p>
          </p:txBody>
        </p:sp>
        <p:sp>
          <p:nvSpPr>
            <p:cNvPr id="103" name="Oval 102"/>
            <p:cNvSpPr/>
            <p:nvPr/>
          </p:nvSpPr>
          <p:spPr>
            <a:xfrm>
              <a:off x="1148287" y="3160034"/>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grpSp>
        <p:nvGrpSpPr>
          <p:cNvPr id="104" name="Group 103"/>
          <p:cNvGrpSpPr/>
          <p:nvPr/>
        </p:nvGrpSpPr>
        <p:grpSpPr>
          <a:xfrm>
            <a:off x="4711686" y="1502089"/>
            <a:ext cx="531301" cy="530658"/>
            <a:chOff x="5075089" y="2476254"/>
            <a:chExt cx="590334" cy="589620"/>
          </a:xfrm>
        </p:grpSpPr>
        <p:grpSp>
          <p:nvGrpSpPr>
            <p:cNvPr id="105" name="Group 104"/>
            <p:cNvGrpSpPr/>
            <p:nvPr/>
          </p:nvGrpSpPr>
          <p:grpSpPr>
            <a:xfrm>
              <a:off x="5075089" y="2491183"/>
              <a:ext cx="590334" cy="574691"/>
              <a:chOff x="4526315" y="6184828"/>
              <a:chExt cx="885825" cy="885825"/>
            </a:xfrm>
          </p:grpSpPr>
          <p:sp>
            <p:nvSpPr>
              <p:cNvPr id="107" name="Oval 106"/>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08" name="Oval 107"/>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109" name="Picture 108"/>
              <p:cNvPicPr>
                <a:picLocks noChangeAspect="1"/>
              </p:cNvPicPr>
              <p:nvPr/>
            </p:nvPicPr>
            <p:blipFill>
              <a:blip r:embed="rId2"/>
              <a:stretch>
                <a:fillRect/>
              </a:stretch>
            </p:blipFill>
            <p:spPr>
              <a:xfrm>
                <a:off x="4592989" y="6349015"/>
                <a:ext cx="683087" cy="658958"/>
              </a:xfrm>
              <a:prstGeom prst="rect">
                <a:avLst/>
              </a:prstGeom>
            </p:spPr>
          </p:pic>
        </p:grpSp>
        <p:sp>
          <p:nvSpPr>
            <p:cNvPr id="106" name="Oval 105"/>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graphicFrame>
        <p:nvGraphicFramePr>
          <p:cNvPr id="110" name="Table 109"/>
          <p:cNvGraphicFramePr>
            <a:graphicFrameLocks noGrp="1"/>
          </p:cNvGraphicFramePr>
          <p:nvPr>
            <p:extLst/>
          </p:nvPr>
        </p:nvGraphicFramePr>
        <p:xfrm>
          <a:off x="6902638" y="3144606"/>
          <a:ext cx="1769896" cy="678160"/>
        </p:xfrm>
        <a:graphic>
          <a:graphicData uri="http://schemas.openxmlformats.org/drawingml/2006/table">
            <a:tbl>
              <a:tblPr firstRow="1" bandRow="1"/>
              <a:tblGrid>
                <a:gridCol w="742290">
                  <a:extLst>
                    <a:ext uri="{9D8B030D-6E8A-4147-A177-3AD203B41FA5}">
                      <a16:colId xmlns:a16="http://schemas.microsoft.com/office/drawing/2014/main" val="3232627616"/>
                    </a:ext>
                  </a:extLst>
                </a:gridCol>
                <a:gridCol w="1027606">
                  <a:extLst>
                    <a:ext uri="{9D8B030D-6E8A-4147-A177-3AD203B41FA5}">
                      <a16:colId xmlns:a16="http://schemas.microsoft.com/office/drawing/2014/main" val="3814793661"/>
                    </a:ext>
                  </a:extLst>
                </a:gridCol>
              </a:tblGrid>
              <a:tr h="339080">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l"/>
                      <a:r>
                        <a:rPr lang="en-US" sz="800" b="0" dirty="0">
                          <a:solidFill>
                            <a:schemeClr val="tx1"/>
                          </a:solidFill>
                        </a:rPr>
                        <a:t>Total Volumes</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ctr"/>
                      <a:r>
                        <a:rPr lang="en-US" sz="800" b="0" dirty="0">
                          <a:solidFill>
                            <a:schemeClr val="tx1"/>
                          </a:solidFill>
                          <a:latin typeface="Frutiger 45 Light" panose="020B0603020202020204" pitchFamily="34" charset="0"/>
                        </a:rPr>
                        <a:t>4500 per month</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1084657"/>
                  </a:ext>
                </a:extLst>
              </a:tr>
              <a:tr h="339080">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l"/>
                      <a:r>
                        <a:rPr lang="en-US" sz="800" b="0" dirty="0">
                          <a:solidFill>
                            <a:schemeClr val="tx1"/>
                          </a:solidFill>
                        </a:rPr>
                        <a:t>Total FTE</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ctr"/>
                      <a:r>
                        <a:rPr lang="en-US" sz="1000" b="0" dirty="0">
                          <a:solidFill>
                            <a:schemeClr val="tx1"/>
                          </a:solidFill>
                          <a:latin typeface="Frutiger 45 Light" panose="020B0603020202020204" pitchFamily="34" charset="0"/>
                        </a:rPr>
                        <a:t>10</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11830"/>
                  </a:ext>
                </a:extLst>
              </a:tr>
            </a:tbl>
          </a:graphicData>
        </a:graphic>
      </p:graphicFrame>
      <p:sp>
        <p:nvSpPr>
          <p:cNvPr id="111" name="Text Box 5"/>
          <p:cNvSpPr txBox="1">
            <a:spLocks noChangeArrowheads="1"/>
          </p:cNvSpPr>
          <p:nvPr/>
        </p:nvSpPr>
        <p:spPr bwMode="auto">
          <a:xfrm>
            <a:off x="6859158" y="2895153"/>
            <a:ext cx="1967878" cy="28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64800" tIns="64800" rIns="64800" bIns="64800">
            <a:spAutoFit/>
          </a:bodyPr>
          <a:lstStyle>
            <a:lvl1pPr>
              <a:defRPr>
                <a:solidFill>
                  <a:schemeClr val="tx1"/>
                </a:solidFill>
                <a:latin typeface="Frutiger 55 Roman" pitchFamily="34" charset="0"/>
                <a:ea typeface="MS PGothic" pitchFamily="34" charset="-128"/>
              </a:defRPr>
            </a:lvl1pPr>
            <a:lvl2pPr marL="742950" indent="-285750">
              <a:defRPr>
                <a:solidFill>
                  <a:schemeClr val="tx1"/>
                </a:solidFill>
                <a:latin typeface="Frutiger 55 Roman" pitchFamily="34" charset="0"/>
                <a:ea typeface="MS PGothic" pitchFamily="34" charset="-128"/>
              </a:defRPr>
            </a:lvl2pPr>
            <a:lvl3pPr marL="1143000" indent="-228600">
              <a:defRPr>
                <a:solidFill>
                  <a:schemeClr val="tx1"/>
                </a:solidFill>
                <a:latin typeface="Frutiger 55 Roman" pitchFamily="34" charset="0"/>
                <a:ea typeface="MS PGothic" pitchFamily="34" charset="-128"/>
              </a:defRPr>
            </a:lvl3pPr>
            <a:lvl4pPr marL="1600200" indent="-228600">
              <a:defRPr>
                <a:solidFill>
                  <a:schemeClr val="tx1"/>
                </a:solidFill>
                <a:latin typeface="Frutiger 55 Roman" pitchFamily="34" charset="0"/>
                <a:ea typeface="MS PGothic" pitchFamily="34" charset="-128"/>
              </a:defRPr>
            </a:lvl4pPr>
            <a:lvl5pPr marL="2057400" indent="-228600">
              <a:defRPr>
                <a:solidFill>
                  <a:schemeClr val="tx1"/>
                </a:solidFill>
                <a:latin typeface="Frutiger 55 Roman" pitchFamily="34" charset="0"/>
                <a:ea typeface="MS PGothic" pitchFamily="34" charset="-128"/>
              </a:defRPr>
            </a:lvl5pPr>
            <a:lvl6pPr marL="2514600" indent="-228600" eaLnBrk="0" fontAlgn="base" hangingPunct="0">
              <a:spcBef>
                <a:spcPct val="50000"/>
              </a:spcBef>
              <a:spcAft>
                <a:spcPct val="0"/>
              </a:spcAft>
              <a:defRPr>
                <a:solidFill>
                  <a:schemeClr val="tx1"/>
                </a:solidFill>
                <a:latin typeface="Frutiger 55 Roman" pitchFamily="34" charset="0"/>
                <a:ea typeface="MS PGothic" pitchFamily="34" charset="-128"/>
              </a:defRPr>
            </a:lvl6pPr>
            <a:lvl7pPr marL="2971800" indent="-228600" eaLnBrk="0" fontAlgn="base" hangingPunct="0">
              <a:spcBef>
                <a:spcPct val="50000"/>
              </a:spcBef>
              <a:spcAft>
                <a:spcPct val="0"/>
              </a:spcAft>
              <a:defRPr>
                <a:solidFill>
                  <a:schemeClr val="tx1"/>
                </a:solidFill>
                <a:latin typeface="Frutiger 55 Roman" pitchFamily="34" charset="0"/>
                <a:ea typeface="MS PGothic" pitchFamily="34" charset="-128"/>
              </a:defRPr>
            </a:lvl7pPr>
            <a:lvl8pPr marL="3429000" indent="-228600" eaLnBrk="0" fontAlgn="base" hangingPunct="0">
              <a:spcBef>
                <a:spcPct val="50000"/>
              </a:spcBef>
              <a:spcAft>
                <a:spcPct val="0"/>
              </a:spcAft>
              <a:defRPr>
                <a:solidFill>
                  <a:schemeClr val="tx1"/>
                </a:solidFill>
                <a:latin typeface="Frutiger 55 Roman" pitchFamily="34" charset="0"/>
                <a:ea typeface="MS PGothic" pitchFamily="34" charset="-128"/>
              </a:defRPr>
            </a:lvl8pPr>
            <a:lvl9pPr marL="3886200" indent="-228600" eaLnBrk="0" fontAlgn="base" hangingPunct="0">
              <a:spcBef>
                <a:spcPct val="50000"/>
              </a:spcBef>
              <a:spcAft>
                <a:spcPct val="0"/>
              </a:spcAft>
              <a:defRPr>
                <a:solidFill>
                  <a:schemeClr val="tx1"/>
                </a:solidFill>
                <a:latin typeface="Frutiger 55 Roman" pitchFamily="34" charset="0"/>
                <a:ea typeface="MS PGothic" pitchFamily="34" charset="-128"/>
              </a:defRPr>
            </a:lvl9pPr>
          </a:lstStyle>
          <a:p>
            <a:pPr algn="just" defTabSz="411480">
              <a:defRPr/>
            </a:pPr>
            <a:r>
              <a:rPr lang="en-GB" altLang="en-US" sz="990" b="1" dirty="0">
                <a:solidFill>
                  <a:prstClr val="black"/>
                </a:solidFill>
                <a:latin typeface="Calibri" panose="020F0502020204030204" pitchFamily="34" charset="0"/>
                <a:ea typeface="Verdana" panose="020B0604030504040204" pitchFamily="34" charset="0"/>
                <a:cs typeface="Verdana" panose="020B0604030504040204" pitchFamily="34" charset="0"/>
              </a:rPr>
              <a:t>Baseline:</a:t>
            </a:r>
          </a:p>
        </p:txBody>
      </p:sp>
      <p:sp>
        <p:nvSpPr>
          <p:cNvPr id="115" name="Rectangle 114"/>
          <p:cNvSpPr/>
          <p:nvPr/>
        </p:nvSpPr>
        <p:spPr bwMode="auto">
          <a:xfrm>
            <a:off x="7520940"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16" name="Rectangle 115"/>
          <p:cNvSpPr/>
          <p:nvPr/>
        </p:nvSpPr>
        <p:spPr bwMode="auto">
          <a:xfrm>
            <a:off x="7520940"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17" name="TextBox 116"/>
          <p:cNvSpPr txBox="1"/>
          <p:nvPr/>
        </p:nvSpPr>
        <p:spPr>
          <a:xfrm>
            <a:off x="7855992" y="720090"/>
            <a:ext cx="487634" cy="203133"/>
          </a:xfrm>
          <a:prstGeom prst="rect">
            <a:avLst/>
          </a:prstGeom>
          <a:noFill/>
        </p:spPr>
        <p:txBody>
          <a:bodyPr wrap="none" rtlCol="0">
            <a:spAutoFit/>
          </a:bodyPr>
          <a:lstStyle/>
          <a:p>
            <a:r>
              <a:rPr lang="en-US" sz="720" dirty="0"/>
              <a:t>Manual</a:t>
            </a:r>
          </a:p>
        </p:txBody>
      </p:sp>
      <p:sp>
        <p:nvSpPr>
          <p:cNvPr id="118" name="TextBox 117"/>
          <p:cNvSpPr txBox="1"/>
          <p:nvPr/>
        </p:nvSpPr>
        <p:spPr>
          <a:xfrm>
            <a:off x="7855992" y="1074831"/>
            <a:ext cx="630301" cy="203133"/>
          </a:xfrm>
          <a:prstGeom prst="rect">
            <a:avLst/>
          </a:prstGeom>
          <a:noFill/>
        </p:spPr>
        <p:txBody>
          <a:bodyPr wrap="none" rtlCol="0">
            <a:spAutoFit/>
          </a:bodyPr>
          <a:lstStyle/>
          <a:p>
            <a:r>
              <a:rPr lang="en-US" sz="720" dirty="0"/>
              <a:t>Automated</a:t>
            </a:r>
          </a:p>
        </p:txBody>
      </p:sp>
      <p:sp>
        <p:nvSpPr>
          <p:cNvPr id="119" name="Rectangle 118"/>
          <p:cNvSpPr/>
          <p:nvPr/>
        </p:nvSpPr>
        <p:spPr bwMode="auto">
          <a:xfrm>
            <a:off x="7520940"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20" name="TextBox 119"/>
          <p:cNvSpPr txBox="1"/>
          <p:nvPr/>
        </p:nvSpPr>
        <p:spPr>
          <a:xfrm>
            <a:off x="7855992"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354641625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2000"/>
                                        <p:tgtEl>
                                          <p:spTgt spid="60"/>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heel(1)">
                                      <p:cBhvr>
                                        <p:cTn id="11" dur="1000"/>
                                        <p:tgtEl>
                                          <p:spTgt spid="104"/>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p:cTn id="15" dur="500" fill="hold"/>
                                        <p:tgtEl>
                                          <p:spTgt spid="92"/>
                                        </p:tgtEl>
                                        <p:attrNameLst>
                                          <p:attrName>ppt_w</p:attrName>
                                        </p:attrNameLst>
                                      </p:cBhvr>
                                      <p:tavLst>
                                        <p:tav tm="0">
                                          <p:val>
                                            <p:fltVal val="0"/>
                                          </p:val>
                                        </p:tav>
                                        <p:tav tm="100000">
                                          <p:val>
                                            <p:strVal val="#ppt_w"/>
                                          </p:val>
                                        </p:tav>
                                      </p:tavLst>
                                    </p:anim>
                                    <p:anim calcmode="lin" valueType="num">
                                      <p:cBhvr>
                                        <p:cTn id="16" dur="500" fill="hold"/>
                                        <p:tgtEl>
                                          <p:spTgt spid="92"/>
                                        </p:tgtEl>
                                        <p:attrNameLst>
                                          <p:attrName>ppt_h</p:attrName>
                                        </p:attrNameLst>
                                      </p:cBhvr>
                                      <p:tavLst>
                                        <p:tav tm="0">
                                          <p:val>
                                            <p:fltVal val="0"/>
                                          </p:val>
                                        </p:tav>
                                        <p:tav tm="100000">
                                          <p:val>
                                            <p:strVal val="#ppt_h"/>
                                          </p:val>
                                        </p:tav>
                                      </p:tavLst>
                                    </p:anim>
                                    <p:animEffect transition="in" filter="fade">
                                      <p:cBhvr>
                                        <p:cTn id="17" dur="500"/>
                                        <p:tgtEl>
                                          <p:spTgt spid="92"/>
                                        </p:tgtEl>
                                      </p:cBhvr>
                                    </p:animEffect>
                                  </p:childTnLst>
                                </p:cTn>
                              </p:par>
                            </p:childTnLst>
                          </p:cTn>
                        </p:par>
                        <p:par>
                          <p:cTn id="18" fill="hold">
                            <p:stCondLst>
                              <p:cond delay="3500"/>
                            </p:stCondLst>
                            <p:childTnLst>
                              <p:par>
                                <p:cTn id="19" presetID="21" presetClass="entr" presetSubtype="1"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heel(1)">
                                      <p:cBhvr>
                                        <p:cTn id="21" dur="1000"/>
                                        <p:tgtEl>
                                          <p:spTgt spid="85"/>
                                        </p:tgtEl>
                                      </p:cBhvr>
                                    </p:animEffect>
                                  </p:childTnLst>
                                </p:cTn>
                              </p:par>
                            </p:childTnLst>
                          </p:cTn>
                        </p:par>
                        <p:par>
                          <p:cTn id="22" fill="hold">
                            <p:stCondLst>
                              <p:cond delay="4500"/>
                            </p:stCondLst>
                            <p:childTnLst>
                              <p:par>
                                <p:cTn id="23" presetID="21" presetClass="entr" presetSubtype="1"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heel(1)">
                                      <p:cBhvr>
                                        <p:cTn id="25" dur="1000"/>
                                        <p:tgtEl>
                                          <p:spTgt spid="61"/>
                                        </p:tgtEl>
                                      </p:cBhvr>
                                    </p:animEffect>
                                  </p:childTnLst>
                                </p:cTn>
                              </p:par>
                            </p:childTnLst>
                          </p:cTn>
                        </p:par>
                        <p:par>
                          <p:cTn id="26" fill="hold">
                            <p:stCondLst>
                              <p:cond delay="5500"/>
                            </p:stCondLst>
                            <p:childTnLst>
                              <p:par>
                                <p:cTn id="27" presetID="53" presetClass="entr" presetSubtype="16"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 calcmode="lin" valueType="num">
                                      <p:cBhvr>
                                        <p:cTn id="29" dur="500" fill="hold"/>
                                        <p:tgtEl>
                                          <p:spTgt spid="95"/>
                                        </p:tgtEl>
                                        <p:attrNameLst>
                                          <p:attrName>ppt_w</p:attrName>
                                        </p:attrNameLst>
                                      </p:cBhvr>
                                      <p:tavLst>
                                        <p:tav tm="0">
                                          <p:val>
                                            <p:fltVal val="0"/>
                                          </p:val>
                                        </p:tav>
                                        <p:tav tm="100000">
                                          <p:val>
                                            <p:strVal val="#ppt_w"/>
                                          </p:val>
                                        </p:tav>
                                      </p:tavLst>
                                    </p:anim>
                                    <p:anim calcmode="lin" valueType="num">
                                      <p:cBhvr>
                                        <p:cTn id="30" dur="500" fill="hold"/>
                                        <p:tgtEl>
                                          <p:spTgt spid="95"/>
                                        </p:tgtEl>
                                        <p:attrNameLst>
                                          <p:attrName>ppt_h</p:attrName>
                                        </p:attrNameLst>
                                      </p:cBhvr>
                                      <p:tavLst>
                                        <p:tav tm="0">
                                          <p:val>
                                            <p:fltVal val="0"/>
                                          </p:val>
                                        </p:tav>
                                        <p:tav tm="100000">
                                          <p:val>
                                            <p:strVal val="#ppt_h"/>
                                          </p:val>
                                        </p:tav>
                                      </p:tavLst>
                                    </p:anim>
                                    <p:animEffect transition="in" filter="fade">
                                      <p:cBhvr>
                                        <p:cTn id="31" dur="500"/>
                                        <p:tgtEl>
                                          <p:spTgt spid="95"/>
                                        </p:tgtEl>
                                      </p:cBhvr>
                                    </p:animEffect>
                                  </p:childTnLst>
                                </p:cTn>
                              </p:par>
                            </p:childTnLst>
                          </p:cTn>
                        </p:par>
                        <p:par>
                          <p:cTn id="32" fill="hold">
                            <p:stCondLst>
                              <p:cond delay="6000"/>
                            </p:stCondLst>
                            <p:childTnLst>
                              <p:par>
                                <p:cTn id="33" presetID="21" presetClass="entr" presetSubtype="1"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heel(1)">
                                      <p:cBhvr>
                                        <p:cTn id="35" dur="1000"/>
                                        <p:tgtEl>
                                          <p:spTgt spid="86"/>
                                        </p:tgtEl>
                                      </p:cBhvr>
                                    </p:animEffect>
                                  </p:childTnLst>
                                </p:cTn>
                              </p:par>
                            </p:childTnLst>
                          </p:cTn>
                        </p:par>
                        <p:par>
                          <p:cTn id="36" fill="hold">
                            <p:stCondLst>
                              <p:cond delay="7000"/>
                            </p:stCondLst>
                            <p:childTnLst>
                              <p:par>
                                <p:cTn id="37" presetID="21" presetClass="entr" presetSubtype="1"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heel(1)">
                                      <p:cBhvr>
                                        <p:cTn id="39" dur="1000"/>
                                        <p:tgtEl>
                                          <p:spTgt spid="67"/>
                                        </p:tgtEl>
                                      </p:cBhvr>
                                    </p:animEffect>
                                  </p:childTnLst>
                                </p:cTn>
                              </p:par>
                            </p:childTnLst>
                          </p:cTn>
                        </p:par>
                        <p:par>
                          <p:cTn id="40" fill="hold">
                            <p:stCondLst>
                              <p:cond delay="8000"/>
                            </p:stCondLst>
                            <p:childTnLst>
                              <p:par>
                                <p:cTn id="41" presetID="53" presetClass="entr" presetSubtype="16" fill="hold" nodeType="afterEffect">
                                  <p:stCondLst>
                                    <p:cond delay="0"/>
                                  </p:stCondLst>
                                  <p:childTnLst>
                                    <p:set>
                                      <p:cBhvr>
                                        <p:cTn id="42" dur="1" fill="hold">
                                          <p:stCondLst>
                                            <p:cond delay="0"/>
                                          </p:stCondLst>
                                        </p:cTn>
                                        <p:tgtEl>
                                          <p:spTgt spid="98"/>
                                        </p:tgtEl>
                                        <p:attrNameLst>
                                          <p:attrName>style.visibility</p:attrName>
                                        </p:attrNameLst>
                                      </p:cBhvr>
                                      <p:to>
                                        <p:strVal val="visible"/>
                                      </p:to>
                                    </p:set>
                                    <p:anim calcmode="lin" valueType="num">
                                      <p:cBhvr>
                                        <p:cTn id="43" dur="500" fill="hold"/>
                                        <p:tgtEl>
                                          <p:spTgt spid="98"/>
                                        </p:tgtEl>
                                        <p:attrNameLst>
                                          <p:attrName>ppt_w</p:attrName>
                                        </p:attrNameLst>
                                      </p:cBhvr>
                                      <p:tavLst>
                                        <p:tav tm="0">
                                          <p:val>
                                            <p:fltVal val="0"/>
                                          </p:val>
                                        </p:tav>
                                        <p:tav tm="100000">
                                          <p:val>
                                            <p:strVal val="#ppt_w"/>
                                          </p:val>
                                        </p:tav>
                                      </p:tavLst>
                                    </p:anim>
                                    <p:anim calcmode="lin" valueType="num">
                                      <p:cBhvr>
                                        <p:cTn id="44" dur="500" fill="hold"/>
                                        <p:tgtEl>
                                          <p:spTgt spid="98"/>
                                        </p:tgtEl>
                                        <p:attrNameLst>
                                          <p:attrName>ppt_h</p:attrName>
                                        </p:attrNameLst>
                                      </p:cBhvr>
                                      <p:tavLst>
                                        <p:tav tm="0">
                                          <p:val>
                                            <p:fltVal val="0"/>
                                          </p:val>
                                        </p:tav>
                                        <p:tav tm="100000">
                                          <p:val>
                                            <p:strVal val="#ppt_h"/>
                                          </p:val>
                                        </p:tav>
                                      </p:tavLst>
                                    </p:anim>
                                    <p:animEffect transition="in" filter="fade">
                                      <p:cBhvr>
                                        <p:cTn id="45" dur="500"/>
                                        <p:tgtEl>
                                          <p:spTgt spid="98"/>
                                        </p:tgtEl>
                                      </p:cBhvr>
                                    </p:animEffect>
                                  </p:childTnLst>
                                </p:cTn>
                              </p:par>
                            </p:childTnLst>
                          </p:cTn>
                        </p:par>
                        <p:par>
                          <p:cTn id="46" fill="hold">
                            <p:stCondLst>
                              <p:cond delay="8500"/>
                            </p:stCondLst>
                            <p:childTnLst>
                              <p:par>
                                <p:cTn id="47" presetID="21" presetClass="entr" presetSubtype="1" fill="hold" grpId="0" nodeType="after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heel(1)">
                                      <p:cBhvr>
                                        <p:cTn id="49" dur="1000"/>
                                        <p:tgtEl>
                                          <p:spTgt spid="87"/>
                                        </p:tgtEl>
                                      </p:cBhvr>
                                    </p:animEffect>
                                  </p:childTnLst>
                                </p:cTn>
                              </p:par>
                            </p:childTnLst>
                          </p:cTn>
                        </p:par>
                        <p:par>
                          <p:cTn id="50" fill="hold">
                            <p:stCondLst>
                              <p:cond delay="9500"/>
                            </p:stCondLst>
                            <p:childTnLst>
                              <p:par>
                                <p:cTn id="51" presetID="21" presetClass="entr" presetSubtype="1" fill="hold"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heel(1)">
                                      <p:cBhvr>
                                        <p:cTn id="53" dur="1000"/>
                                        <p:tgtEl>
                                          <p:spTgt spid="73"/>
                                        </p:tgtEl>
                                      </p:cBhvr>
                                    </p:animEffect>
                                  </p:childTnLst>
                                </p:cTn>
                              </p:par>
                            </p:childTnLst>
                          </p:cTn>
                        </p:par>
                        <p:par>
                          <p:cTn id="54" fill="hold">
                            <p:stCondLst>
                              <p:cond delay="10500"/>
                            </p:stCondLst>
                            <p:childTnLst>
                              <p:par>
                                <p:cTn id="55" presetID="53" presetClass="entr" presetSubtype="16" fill="hold" nodeType="afterEffect">
                                  <p:stCondLst>
                                    <p:cond delay="0"/>
                                  </p:stCondLst>
                                  <p:childTnLst>
                                    <p:set>
                                      <p:cBhvr>
                                        <p:cTn id="56" dur="1" fill="hold">
                                          <p:stCondLst>
                                            <p:cond delay="0"/>
                                          </p:stCondLst>
                                        </p:cTn>
                                        <p:tgtEl>
                                          <p:spTgt spid="101"/>
                                        </p:tgtEl>
                                        <p:attrNameLst>
                                          <p:attrName>style.visibility</p:attrName>
                                        </p:attrNameLst>
                                      </p:cBhvr>
                                      <p:to>
                                        <p:strVal val="visible"/>
                                      </p:to>
                                    </p:set>
                                    <p:anim calcmode="lin" valueType="num">
                                      <p:cBhvr>
                                        <p:cTn id="57" dur="500" fill="hold"/>
                                        <p:tgtEl>
                                          <p:spTgt spid="101"/>
                                        </p:tgtEl>
                                        <p:attrNameLst>
                                          <p:attrName>ppt_w</p:attrName>
                                        </p:attrNameLst>
                                      </p:cBhvr>
                                      <p:tavLst>
                                        <p:tav tm="0">
                                          <p:val>
                                            <p:fltVal val="0"/>
                                          </p:val>
                                        </p:tav>
                                        <p:tav tm="100000">
                                          <p:val>
                                            <p:strVal val="#ppt_w"/>
                                          </p:val>
                                        </p:tav>
                                      </p:tavLst>
                                    </p:anim>
                                    <p:anim calcmode="lin" valueType="num">
                                      <p:cBhvr>
                                        <p:cTn id="58" dur="500" fill="hold"/>
                                        <p:tgtEl>
                                          <p:spTgt spid="101"/>
                                        </p:tgtEl>
                                        <p:attrNameLst>
                                          <p:attrName>ppt_h</p:attrName>
                                        </p:attrNameLst>
                                      </p:cBhvr>
                                      <p:tavLst>
                                        <p:tav tm="0">
                                          <p:val>
                                            <p:fltVal val="0"/>
                                          </p:val>
                                        </p:tav>
                                        <p:tav tm="100000">
                                          <p:val>
                                            <p:strVal val="#ppt_h"/>
                                          </p:val>
                                        </p:tav>
                                      </p:tavLst>
                                    </p:anim>
                                    <p:animEffect transition="in" filter="fade">
                                      <p:cBhvr>
                                        <p:cTn id="59" dur="500"/>
                                        <p:tgtEl>
                                          <p:spTgt spid="101"/>
                                        </p:tgtEl>
                                      </p:cBhvr>
                                    </p:animEffect>
                                  </p:childTnLst>
                                </p:cTn>
                              </p:par>
                            </p:childTnLst>
                          </p:cTn>
                        </p:par>
                        <p:par>
                          <p:cTn id="60" fill="hold">
                            <p:stCondLst>
                              <p:cond delay="11000"/>
                            </p:stCondLst>
                            <p:childTnLst>
                              <p:par>
                                <p:cTn id="61" presetID="21" presetClass="entr" presetSubtype="1" fill="hold" grpId="0" nodeType="after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wheel(1)">
                                      <p:cBhvr>
                                        <p:cTn id="63" dur="1000"/>
                                        <p:tgtEl>
                                          <p:spTgt spid="88"/>
                                        </p:tgtEl>
                                      </p:cBhvr>
                                    </p:animEffect>
                                  </p:childTnLst>
                                </p:cTn>
                              </p:par>
                            </p:childTnLst>
                          </p:cTn>
                        </p:par>
                        <p:par>
                          <p:cTn id="64" fill="hold">
                            <p:stCondLst>
                              <p:cond delay="12000"/>
                            </p:stCondLst>
                            <p:childTnLst>
                              <p:par>
                                <p:cTn id="65" presetID="21" presetClass="entr" presetSubtype="1"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wheel(1)">
                                      <p:cBhvr>
                                        <p:cTn id="67" dur="1000"/>
                                        <p:tgtEl>
                                          <p:spTgt spid="79"/>
                                        </p:tgtEl>
                                      </p:cBhvr>
                                    </p:animEffect>
                                  </p:childTnLst>
                                </p:cTn>
                              </p:par>
                            </p:childTnLst>
                          </p:cTn>
                        </p:par>
                        <p:par>
                          <p:cTn id="68" fill="hold">
                            <p:stCondLst>
                              <p:cond delay="13000"/>
                            </p:stCondLst>
                            <p:childTnLst>
                              <p:par>
                                <p:cTn id="69" presetID="53" presetClass="entr" presetSubtype="16"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 calcmode="lin" valueType="num">
                                      <p:cBhvr>
                                        <p:cTn id="71" dur="500" fill="hold"/>
                                        <p:tgtEl>
                                          <p:spTgt spid="89"/>
                                        </p:tgtEl>
                                        <p:attrNameLst>
                                          <p:attrName>ppt_w</p:attrName>
                                        </p:attrNameLst>
                                      </p:cBhvr>
                                      <p:tavLst>
                                        <p:tav tm="0">
                                          <p:val>
                                            <p:fltVal val="0"/>
                                          </p:val>
                                        </p:tav>
                                        <p:tav tm="100000">
                                          <p:val>
                                            <p:strVal val="#ppt_w"/>
                                          </p:val>
                                        </p:tav>
                                      </p:tavLst>
                                    </p:anim>
                                    <p:anim calcmode="lin" valueType="num">
                                      <p:cBhvr>
                                        <p:cTn id="72" dur="500" fill="hold"/>
                                        <p:tgtEl>
                                          <p:spTgt spid="89"/>
                                        </p:tgtEl>
                                        <p:attrNameLst>
                                          <p:attrName>ppt_h</p:attrName>
                                        </p:attrNameLst>
                                      </p:cBhvr>
                                      <p:tavLst>
                                        <p:tav tm="0">
                                          <p:val>
                                            <p:fltVal val="0"/>
                                          </p:val>
                                        </p:tav>
                                        <p:tav tm="100000">
                                          <p:val>
                                            <p:strVal val="#ppt_h"/>
                                          </p:val>
                                        </p:tav>
                                      </p:tavLst>
                                    </p:anim>
                                    <p:animEffect transition="in" filter="fade">
                                      <p:cBhvr>
                                        <p:cTn id="73" dur="500"/>
                                        <p:tgtEl>
                                          <p:spTgt spid="89"/>
                                        </p:tgtEl>
                                      </p:cBhvr>
                                    </p:animEffect>
                                  </p:childTnLst>
                                </p:cTn>
                              </p:par>
                            </p:childTnLst>
                          </p:cTn>
                        </p:par>
                        <p:par>
                          <p:cTn id="74" fill="hold">
                            <p:stCondLst>
                              <p:cond delay="13500"/>
                            </p:stCondLst>
                            <p:childTnLst>
                              <p:par>
                                <p:cTn id="75" presetID="1" presetClass="entr" presetSubtype="0" fill="hold" nodeType="after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5" grpId="0" animBg="1"/>
      <p:bldP spid="86" grpId="0" animBg="1"/>
      <p:bldP spid="87" grpId="0" animBg="1"/>
      <p:bldP spid="88" grpId="0" animBg="1"/>
      <p:bldP spid="111"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35</a:t>
            </a:fld>
            <a:endParaRPr lang="en-GB" altLang="zh-TW">
              <a:latin typeface="Calibri" panose="020F0502020204030204" pitchFamily="34" charset="0"/>
            </a:endParaRPr>
          </a:p>
        </p:txBody>
      </p:sp>
      <p:sp>
        <p:nvSpPr>
          <p:cNvPr id="66" name="Title 21"/>
          <p:cNvSpPr txBox="1">
            <a:spLocks/>
          </p:cNvSpPr>
          <p:nvPr/>
        </p:nvSpPr>
        <p:spPr>
          <a:xfrm>
            <a:off x="246324" y="-86723"/>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Pre Dividends (Record Date) – AS IS</a:t>
            </a:r>
          </a:p>
        </p:txBody>
      </p:sp>
      <p:grpSp>
        <p:nvGrpSpPr>
          <p:cNvPr id="121" name="Group 120"/>
          <p:cNvGrpSpPr/>
          <p:nvPr/>
        </p:nvGrpSpPr>
        <p:grpSpPr>
          <a:xfrm>
            <a:off x="4318200" y="933004"/>
            <a:ext cx="3507489" cy="3671282"/>
            <a:chOff x="5222956" y="1086962"/>
            <a:chExt cx="3897210" cy="4079202"/>
          </a:xfrm>
        </p:grpSpPr>
        <p:sp>
          <p:nvSpPr>
            <p:cNvPr id="122" name="Round Same Side Corner Rectangle 115"/>
            <p:cNvSpPr/>
            <p:nvPr/>
          </p:nvSpPr>
          <p:spPr>
            <a:xfrm rot="16200000">
              <a:off x="5190088" y="1236086"/>
              <a:ext cx="4079202"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3" name="Group 122"/>
            <p:cNvGrpSpPr/>
            <p:nvPr/>
          </p:nvGrpSpPr>
          <p:grpSpPr>
            <a:xfrm>
              <a:off x="5222956" y="1180914"/>
              <a:ext cx="2090869" cy="394992"/>
              <a:chOff x="6402510" y="864997"/>
              <a:chExt cx="2090869" cy="394992"/>
            </a:xfrm>
          </p:grpSpPr>
          <p:grpSp>
            <p:nvGrpSpPr>
              <p:cNvPr id="125" name="Group 124"/>
              <p:cNvGrpSpPr/>
              <p:nvPr/>
            </p:nvGrpSpPr>
            <p:grpSpPr>
              <a:xfrm>
                <a:off x="6402510" y="903659"/>
                <a:ext cx="2090869" cy="356330"/>
                <a:chOff x="4604954" y="923109"/>
                <a:chExt cx="4121035" cy="572251"/>
              </a:xfrm>
            </p:grpSpPr>
            <p:sp>
              <p:nvSpPr>
                <p:cNvPr id="127" name="Pentagon 133"/>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5" name="Right Triangle 134"/>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26" name="Rectangle 125"/>
              <p:cNvSpPr/>
              <p:nvPr/>
            </p:nvSpPr>
            <p:spPr>
              <a:xfrm>
                <a:off x="6473570" y="864997"/>
                <a:ext cx="1099303"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Solutions</a:t>
                </a:r>
              </a:p>
            </p:txBody>
          </p:sp>
        </p:grpSp>
        <p:sp>
          <p:nvSpPr>
            <p:cNvPr id="124" name="Rectangle 123"/>
            <p:cNvSpPr/>
            <p:nvPr/>
          </p:nvSpPr>
          <p:spPr>
            <a:xfrm>
              <a:off x="5486804" y="1693341"/>
              <a:ext cx="3624212" cy="3115382"/>
            </a:xfrm>
            <a:prstGeom prst="rect">
              <a:avLst/>
            </a:prstGeom>
            <a:scene3d>
              <a:camera prst="orthographicFront"/>
              <a:lightRig rig="threePt" dir="t"/>
            </a:scene3d>
            <a:sp3d>
              <a:bevelT/>
            </a:sp3d>
          </p:spPr>
          <p:txBody>
            <a:bodyPr wrap="square">
              <a:spAutoFit/>
            </a:bodyPr>
            <a:lstStyle/>
            <a:p>
              <a:pPr marL="257175" indent="-257175" defTabSz="411480">
                <a:spcBef>
                  <a:spcPts val="540"/>
                </a:spcBef>
                <a:buFont typeface="Wingdings" panose="05000000000000000000" pitchFamily="2" charset="2"/>
                <a:buChar char="q"/>
                <a:defRPr/>
              </a:pPr>
              <a:r>
                <a:rPr lang="en-GB"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validate event details / reconcile Depot holdings</a:t>
              </a:r>
            </a:p>
            <a:p>
              <a:pPr marL="257175" indent="-257175" defTabSz="411480">
                <a:spcBef>
                  <a:spcPts val="540"/>
                </a:spcBef>
                <a:buFont typeface="Wingdings" panose="05000000000000000000" pitchFamily="2" charset="2"/>
                <a:buChar char="q"/>
                <a:defRPr/>
              </a:pP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reconcile book/Depot/SBL and trade entitlements in case of ESR imbalance</a:t>
              </a:r>
            </a:p>
            <a:p>
              <a:pPr marL="257175" indent="-257175" defTabSz="411480">
                <a:spcBef>
                  <a:spcPts val="540"/>
                </a:spcBef>
                <a:buFont typeface="Wingdings" panose="05000000000000000000" pitchFamily="2" charset="2"/>
                <a:buChar char="q"/>
                <a:defRPr/>
              </a:pPr>
              <a:r>
                <a:rPr lang="en-GB" sz="1260" dirty="0">
                  <a:solidFill>
                    <a:prstClr val="black"/>
                  </a:solidFill>
                  <a:latin typeface="Calibri" panose="020F0502020204030204" pitchFamily="34" charset="0"/>
                  <a:ea typeface="Verdana" panose="020B0604030504040204" pitchFamily="34" charset="0"/>
                  <a:cs typeface="Verdana" panose="020B0604030504040204" pitchFamily="34" charset="0"/>
                </a:rPr>
                <a:t>End / Cancel Duplicate Event creation</a:t>
              </a:r>
              <a:endPar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endParaRPr>
            </a:p>
            <a:p>
              <a:pPr marL="257175" indent="-257175" defTabSz="411480">
                <a:spcBef>
                  <a:spcPts val="540"/>
                </a:spcBef>
                <a:buFont typeface="Wingdings" panose="05000000000000000000" pitchFamily="2" charset="2"/>
                <a:buChar char="q"/>
                <a:defRPr/>
              </a:pP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calculate ADR, GDR and IMPUS calculations basis built in rules / criteria</a:t>
              </a:r>
            </a:p>
            <a:p>
              <a:pPr marL="257175" indent="-257175" defTabSz="411480">
                <a:spcBef>
                  <a:spcPts val="540"/>
                </a:spcBef>
                <a:buFont typeface="Wingdings" panose="05000000000000000000" pitchFamily="2" charset="2"/>
                <a:buChar char="q"/>
                <a:defRPr/>
              </a:pPr>
              <a:r>
                <a:rPr lang="en-GB"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release of entitlements </a:t>
              </a: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t>
              </a:r>
            </a:p>
            <a:p>
              <a:pPr marL="257175" indent="-257175" defTabSz="411480">
                <a:spcBef>
                  <a:spcPts val="540"/>
                </a:spcBef>
                <a:buFont typeface="Wingdings" panose="05000000000000000000" pitchFamily="2" charset="2"/>
                <a:buChar char="q"/>
                <a:defRPr/>
              </a:pPr>
              <a:r>
                <a:rPr lang="en-GB" sz="1260" dirty="0">
                  <a:solidFill>
                    <a:prstClr val="black"/>
                  </a:solidFill>
                  <a:latin typeface="Calibri" panose="020F0502020204030204" pitchFamily="34" charset="0"/>
                  <a:ea typeface="Verdana" panose="020B0604030504040204" pitchFamily="34" charset="0"/>
                  <a:cs typeface="Verdana" panose="020B0604030504040204" pitchFamily="34" charset="0"/>
                </a:rPr>
                <a:t>Exception rules to be built in for STP processing</a:t>
              </a: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t>
              </a:r>
            </a:p>
            <a:p>
              <a:pPr marL="257175" indent="-257175" defTabSz="411480">
                <a:spcBef>
                  <a:spcPts val="540"/>
                </a:spcBef>
                <a:buFont typeface="Wingdings" panose="05000000000000000000" pitchFamily="2" charset="2"/>
                <a:buChar char="q"/>
                <a:defRPr/>
              </a:pP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manage exceptions such as elective events</a:t>
              </a:r>
            </a:p>
          </p:txBody>
        </p:sp>
      </p:grpSp>
      <p:grpSp>
        <p:nvGrpSpPr>
          <p:cNvPr id="2" name="Group 1"/>
          <p:cNvGrpSpPr/>
          <p:nvPr/>
        </p:nvGrpSpPr>
        <p:grpSpPr>
          <a:xfrm>
            <a:off x="325139" y="933005"/>
            <a:ext cx="3495812" cy="3965533"/>
            <a:chOff x="5234789" y="1216698"/>
            <a:chExt cx="3908094" cy="4406148"/>
          </a:xfrm>
        </p:grpSpPr>
        <p:sp>
          <p:nvSpPr>
            <p:cNvPr id="128" name="Round Same Side Corner Rectangle 467"/>
            <p:cNvSpPr/>
            <p:nvPr/>
          </p:nvSpPr>
          <p:spPr>
            <a:xfrm rot="16200000">
              <a:off x="5212806" y="1365822"/>
              <a:ext cx="4079202" cy="3780953"/>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9" name="Group 128"/>
            <p:cNvGrpSpPr/>
            <p:nvPr/>
          </p:nvGrpSpPr>
          <p:grpSpPr>
            <a:xfrm>
              <a:off x="5234789" y="1310650"/>
              <a:ext cx="2090869" cy="394992"/>
              <a:chOff x="6402510" y="864997"/>
              <a:chExt cx="2090869" cy="394992"/>
            </a:xfrm>
          </p:grpSpPr>
          <p:grpSp>
            <p:nvGrpSpPr>
              <p:cNvPr id="130" name="Group 129"/>
              <p:cNvGrpSpPr/>
              <p:nvPr/>
            </p:nvGrpSpPr>
            <p:grpSpPr>
              <a:xfrm>
                <a:off x="6402510" y="903659"/>
                <a:ext cx="2090869" cy="356330"/>
                <a:chOff x="4604954" y="923109"/>
                <a:chExt cx="4121035" cy="572251"/>
              </a:xfrm>
            </p:grpSpPr>
            <p:sp>
              <p:nvSpPr>
                <p:cNvPr id="132" name="Pentagon 471"/>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3" name="Right Triangle 132"/>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31" name="Rectangle 130"/>
              <p:cNvSpPr/>
              <p:nvPr/>
            </p:nvSpPr>
            <p:spPr>
              <a:xfrm>
                <a:off x="6473570" y="864997"/>
                <a:ext cx="1245837"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Challenges</a:t>
                </a:r>
              </a:p>
            </p:txBody>
          </p:sp>
        </p:grpSp>
        <p:sp>
          <p:nvSpPr>
            <p:cNvPr id="134" name="Rectangle 133"/>
            <p:cNvSpPr/>
            <p:nvPr/>
          </p:nvSpPr>
          <p:spPr>
            <a:xfrm>
              <a:off x="5420183" y="1718644"/>
              <a:ext cx="3690809" cy="3904202"/>
            </a:xfrm>
            <a:prstGeom prst="rect">
              <a:avLst/>
            </a:prstGeom>
            <a:scene3d>
              <a:camera prst="orthographicFront"/>
              <a:lightRig rig="threePt" dir="t"/>
            </a:scene3d>
            <a:sp3d>
              <a:bevelT/>
            </a:sp3d>
          </p:spPr>
          <p:txBody>
            <a:bodyPr wrap="square">
              <a:spAutoFit/>
            </a:bodyPr>
            <a:lstStyle/>
            <a:p>
              <a:pPr marL="257175" indent="-257175" algn="just" defTabSz="411480">
                <a:spcBef>
                  <a:spcPts val="540"/>
                </a:spcBef>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Manual reconciliation of depot positions against TLM</a:t>
              </a:r>
            </a:p>
            <a:p>
              <a:pPr marL="257175" indent="-257175" algn="just" defTabSz="411480">
                <a:spcBef>
                  <a:spcPts val="540"/>
                </a:spcBef>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Incorrect trade booked in SSE </a:t>
              </a:r>
            </a:p>
            <a:p>
              <a:pPr marL="257175" indent="-257175" algn="just" defTabSz="411480">
                <a:spcBef>
                  <a:spcPts val="540"/>
                </a:spcBef>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Trades not booked in Settlement Systems</a:t>
              </a:r>
            </a:p>
            <a:p>
              <a:pPr marL="257175" indent="-257175" algn="just" defTabSz="411480">
                <a:spcBef>
                  <a:spcPts val="540"/>
                </a:spcBef>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Manual adjustments of exceptions [SBL booking rate, tax rate, dividend rate, nominal, short charges, ADR, GDR, IMPUS]</a:t>
              </a:r>
            </a:p>
            <a:p>
              <a:pPr marL="257175" indent="-257175" algn="just" defTabSz="411480">
                <a:spcBef>
                  <a:spcPts val="540"/>
                </a:spcBef>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ESR imbalance investigations</a:t>
              </a:r>
            </a:p>
            <a:p>
              <a:pPr marL="257175" indent="-257175" algn="just" defTabSz="411480">
                <a:spcBef>
                  <a:spcPts val="540"/>
                </a:spcBef>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Manually manage election and release entitlements</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Query and discrepancy are managed via Outlook and chat</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Investigate breaks caused due to back value date adjustments</a:t>
              </a:r>
            </a:p>
            <a:p>
              <a:pPr algn="just" defTabSz="411480">
                <a:spcBef>
                  <a:spcPts val="540"/>
                </a:spcBef>
                <a:defRPr/>
              </a:pPr>
              <a:endPar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26866345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nodeType="withEffect">
                                  <p:stCondLst>
                                    <p:cond delay="0"/>
                                  </p:stCondLst>
                                  <p:childTnLst>
                                    <p:animMotion origin="layout" path="M 5.55556E-7 4.44444E-6 L -0.52778 -0.00417 " pathEditMode="relative" rAng="0" ptsTypes="AA">
                                      <p:cBhvr>
                                        <p:cTn id="9" dur="2000" fill="hold"/>
                                        <p:tgtEl>
                                          <p:spTgt spid="2"/>
                                        </p:tgtEl>
                                        <p:attrNameLst>
                                          <p:attrName>ppt_x</p:attrName>
                                          <p:attrName>ppt_y</p:attrName>
                                        </p:attrNameLst>
                                      </p:cBhvr>
                                      <p:rCtr x="-26389" y="-222"/>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36</a:t>
            </a:fld>
            <a:endParaRPr lang="en-GB" altLang="zh-TW">
              <a:latin typeface="Calibri" panose="020F0502020204030204" pitchFamily="34" charset="0"/>
            </a:endParaRPr>
          </a:p>
        </p:txBody>
      </p:sp>
      <p:sp>
        <p:nvSpPr>
          <p:cNvPr id="92" name="Title 21"/>
          <p:cNvSpPr txBox="1">
            <a:spLocks/>
          </p:cNvSpPr>
          <p:nvPr/>
        </p:nvSpPr>
        <p:spPr>
          <a:xfrm>
            <a:off x="786024" y="187953"/>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Pre Dividends – TO BE</a:t>
            </a:r>
          </a:p>
        </p:txBody>
      </p:sp>
      <p:grpSp>
        <p:nvGrpSpPr>
          <p:cNvPr id="94" name="Group 93"/>
          <p:cNvGrpSpPr/>
          <p:nvPr/>
        </p:nvGrpSpPr>
        <p:grpSpPr>
          <a:xfrm>
            <a:off x="5979011" y="2581889"/>
            <a:ext cx="1539498" cy="485546"/>
            <a:chOff x="5278920" y="1344403"/>
            <a:chExt cx="2119706" cy="553744"/>
          </a:xfrm>
          <a:solidFill>
            <a:srgbClr val="00B0F0">
              <a:lumMod val="60000"/>
              <a:lumOff val="40000"/>
            </a:srgbClr>
          </a:solidFill>
        </p:grpSpPr>
        <p:sp>
          <p:nvSpPr>
            <p:cNvPr id="95" name="Round Diagonal Corner Rectangle 126"/>
            <p:cNvSpPr/>
            <p:nvPr/>
          </p:nvSpPr>
          <p:spPr>
            <a:xfrm>
              <a:off x="5278920" y="1344403"/>
              <a:ext cx="2119706" cy="553744"/>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r>
                <a:rPr lang="en-US" sz="720" kern="0" dirty="0">
                  <a:solidFill>
                    <a:srgbClr val="C00000"/>
                  </a:solidFill>
                  <a:latin typeface="Calibri" panose="020F0502020204030204" pitchFamily="34" charset="0"/>
                </a:rPr>
                <a:t>      Auto send email to Agents for mismatches; Receive confirmation from Agents on all mismatches</a:t>
              </a:r>
            </a:p>
          </p:txBody>
        </p:sp>
        <p:sp>
          <p:nvSpPr>
            <p:cNvPr id="96" name="Oval 95"/>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97" name="Group 96"/>
          <p:cNvGrpSpPr/>
          <p:nvPr/>
        </p:nvGrpSpPr>
        <p:grpSpPr>
          <a:xfrm>
            <a:off x="4216905" y="3861054"/>
            <a:ext cx="1639830" cy="493776"/>
            <a:chOff x="5278920" y="1344402"/>
            <a:chExt cx="2091052" cy="521380"/>
          </a:xfrm>
          <a:solidFill>
            <a:srgbClr val="00B0F0">
              <a:lumMod val="60000"/>
              <a:lumOff val="40000"/>
            </a:srgbClr>
          </a:solidFill>
        </p:grpSpPr>
        <p:sp>
          <p:nvSpPr>
            <p:cNvPr id="98" name="Round Diagonal Corner Rectangle 124"/>
            <p:cNvSpPr/>
            <p:nvPr/>
          </p:nvSpPr>
          <p:spPr>
            <a:xfrm>
              <a:off x="5278920" y="1344402"/>
              <a:ext cx="2091052" cy="521380"/>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Re-validate event details on               Record Date+1; Auto reconcile Depot holdings;       </a:t>
              </a:r>
              <a:r>
                <a:rPr lang="en-US" sz="720" kern="0" dirty="0">
                  <a:solidFill>
                    <a:srgbClr val="C00000"/>
                  </a:solidFill>
                  <a:latin typeface="Calibri" panose="020F0502020204030204" pitchFamily="34" charset="0"/>
                </a:rPr>
                <a:t>Event exceptions to be fixed [ADR, GDR,    IMPUS, Electives</a:t>
              </a:r>
              <a:r>
                <a:rPr lang="en-US" sz="720" kern="0" dirty="0">
                  <a:solidFill>
                    <a:prstClr val="black"/>
                  </a:solidFill>
                  <a:latin typeface="Calibri" panose="020F0502020204030204" pitchFamily="34" charset="0"/>
                </a:rPr>
                <a:t>]</a:t>
              </a:r>
            </a:p>
          </p:txBody>
        </p:sp>
        <p:sp>
          <p:nvSpPr>
            <p:cNvPr id="99" name="Oval 98"/>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00" name="Group 99"/>
          <p:cNvGrpSpPr/>
          <p:nvPr/>
        </p:nvGrpSpPr>
        <p:grpSpPr>
          <a:xfrm>
            <a:off x="1247335" y="2637488"/>
            <a:ext cx="1600414" cy="485546"/>
            <a:chOff x="5278920" y="1344402"/>
            <a:chExt cx="2203581" cy="553154"/>
          </a:xfrm>
          <a:solidFill>
            <a:srgbClr val="00B0F0">
              <a:lumMod val="60000"/>
              <a:lumOff val="40000"/>
            </a:srgbClr>
          </a:solidFill>
        </p:grpSpPr>
        <p:sp>
          <p:nvSpPr>
            <p:cNvPr id="101" name="Round Diagonal Corner Rectangle 122"/>
            <p:cNvSpPr/>
            <p:nvPr/>
          </p:nvSpPr>
          <p:spPr>
            <a:xfrm>
              <a:off x="5278920" y="1344402"/>
              <a:ext cx="2203581" cy="553154"/>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Re-Reconcile against settlement systems; Release entitlements for book positions in CARE</a:t>
              </a:r>
            </a:p>
          </p:txBody>
        </p:sp>
        <p:sp>
          <p:nvSpPr>
            <p:cNvPr id="102" name="Oval 101"/>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grpSp>
        <p:nvGrpSpPr>
          <p:cNvPr id="103" name="Group 102"/>
          <p:cNvGrpSpPr/>
          <p:nvPr/>
        </p:nvGrpSpPr>
        <p:grpSpPr>
          <a:xfrm>
            <a:off x="1381095" y="1357315"/>
            <a:ext cx="1567871" cy="485546"/>
            <a:chOff x="5278920" y="1344403"/>
            <a:chExt cx="2158773" cy="645601"/>
          </a:xfrm>
          <a:solidFill>
            <a:srgbClr val="00B0F0">
              <a:lumMod val="60000"/>
              <a:lumOff val="40000"/>
            </a:srgbClr>
          </a:solidFill>
        </p:grpSpPr>
        <p:sp>
          <p:nvSpPr>
            <p:cNvPr id="104" name="Round Diagonal Corner Rectangle 120"/>
            <p:cNvSpPr/>
            <p:nvPr/>
          </p:nvSpPr>
          <p:spPr>
            <a:xfrm>
              <a:off x="5278920" y="1344403"/>
              <a:ext cx="2158773" cy="64560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r>
                <a:rPr lang="en-US" sz="720" kern="0" dirty="0">
                  <a:latin typeface="Calibri" panose="020F0502020204030204" pitchFamily="34" charset="0"/>
                </a:rPr>
                <a:t>    Any exceptions in the process will be flagged for human intervention</a:t>
              </a:r>
            </a:p>
          </p:txBody>
        </p:sp>
        <p:sp>
          <p:nvSpPr>
            <p:cNvPr id="105" name="Oval 104"/>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106" name="Group 105"/>
          <p:cNvGrpSpPr/>
          <p:nvPr/>
        </p:nvGrpSpPr>
        <p:grpSpPr>
          <a:xfrm>
            <a:off x="6141934" y="1395304"/>
            <a:ext cx="1567871" cy="485546"/>
            <a:chOff x="6316369" y="1264587"/>
            <a:chExt cx="1742079" cy="539496"/>
          </a:xfrm>
        </p:grpSpPr>
        <p:sp>
          <p:nvSpPr>
            <p:cNvPr id="107" name="Round Diagonal Corner Rectangle 130"/>
            <p:cNvSpPr/>
            <p:nvPr/>
          </p:nvSpPr>
          <p:spPr>
            <a:xfrm>
              <a:off x="6316369" y="1264587"/>
              <a:ext cx="1742079" cy="539496"/>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411480">
                <a:defRPr/>
              </a:pPr>
              <a:r>
                <a:rPr lang="en-US" sz="720" kern="0" dirty="0">
                  <a:solidFill>
                    <a:prstClr val="black"/>
                  </a:solidFill>
                  <a:latin typeface="Calibri" panose="020F0502020204030204" pitchFamily="34" charset="0"/>
                </a:rPr>
                <a:t>     Auto validate key event details</a:t>
              </a:r>
            </a:p>
            <a:p>
              <a:pPr defTabSz="411480">
                <a:defRPr/>
              </a:pPr>
              <a:r>
                <a:rPr lang="en-US" sz="720" kern="0" dirty="0">
                  <a:solidFill>
                    <a:prstClr val="black"/>
                  </a:solidFill>
                  <a:latin typeface="Calibri" panose="020F0502020204030204" pitchFamily="34" charset="0"/>
                </a:rPr>
                <a:t>     Cancel duplicate events</a:t>
              </a:r>
            </a:p>
            <a:p>
              <a:pPr defTabSz="411480">
                <a:defRPr/>
              </a:pPr>
              <a:r>
                <a:rPr lang="en-US" sz="720" kern="0" dirty="0">
                  <a:solidFill>
                    <a:prstClr val="black"/>
                  </a:solidFill>
                  <a:latin typeface="Calibri" panose="020F0502020204030204" pitchFamily="34" charset="0"/>
                </a:rPr>
                <a:t>     Apply event-market specific rules</a:t>
              </a:r>
            </a:p>
          </p:txBody>
        </p:sp>
        <p:sp>
          <p:nvSpPr>
            <p:cNvPr id="108" name="Oval 107"/>
            <p:cNvSpPr/>
            <p:nvPr/>
          </p:nvSpPr>
          <p:spPr>
            <a:xfrm>
              <a:off x="6321626" y="1264587"/>
              <a:ext cx="175432" cy="181665"/>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sp>
        <p:nvSpPr>
          <p:cNvPr id="109" name="Circular Arrow 98"/>
          <p:cNvSpPr>
            <a:spLocks/>
          </p:cNvSpPr>
          <p:nvPr/>
        </p:nvSpPr>
        <p:spPr>
          <a:xfrm rot="16200000">
            <a:off x="3394836" y="1171472"/>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sp>
        <p:nvSpPr>
          <p:cNvPr id="110" name="Curved Down Arrow 91"/>
          <p:cNvSpPr/>
          <p:nvPr/>
        </p:nvSpPr>
        <p:spPr>
          <a:xfrm rot="4324473">
            <a:off x="5250083" y="173998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1" name="Curved Down Arrow 87"/>
          <p:cNvSpPr/>
          <p:nvPr/>
        </p:nvSpPr>
        <p:spPr>
          <a:xfrm rot="8827912">
            <a:off x="4802087" y="3129979"/>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2" name="Curved Down Arrow 88"/>
          <p:cNvSpPr/>
          <p:nvPr/>
        </p:nvSpPr>
        <p:spPr>
          <a:xfrm rot="12094041">
            <a:off x="3364984" y="3320278"/>
            <a:ext cx="1200956"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3" name="Curved Down Arrow 89"/>
          <p:cNvSpPr/>
          <p:nvPr/>
        </p:nvSpPr>
        <p:spPr>
          <a:xfrm rot="16200000">
            <a:off x="2496017" y="2054214"/>
            <a:ext cx="1211589"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14" name="Group 113"/>
          <p:cNvGrpSpPr/>
          <p:nvPr/>
        </p:nvGrpSpPr>
        <p:grpSpPr>
          <a:xfrm>
            <a:off x="4848390" y="1360238"/>
            <a:ext cx="522382" cy="521718"/>
            <a:chOff x="4879100" y="1225624"/>
            <a:chExt cx="580424" cy="579687"/>
          </a:xfrm>
        </p:grpSpPr>
        <p:grpSp>
          <p:nvGrpSpPr>
            <p:cNvPr id="115" name="Group 114"/>
            <p:cNvGrpSpPr/>
            <p:nvPr/>
          </p:nvGrpSpPr>
          <p:grpSpPr>
            <a:xfrm>
              <a:off x="4879100" y="1230620"/>
              <a:ext cx="580424" cy="574691"/>
              <a:chOff x="4742942" y="5214993"/>
              <a:chExt cx="870955" cy="885825"/>
            </a:xfrm>
          </p:grpSpPr>
          <p:sp>
            <p:nvSpPr>
              <p:cNvPr id="125" name="Oval 124"/>
              <p:cNvSpPr/>
              <p:nvPr/>
            </p:nvSpPr>
            <p:spPr>
              <a:xfrm>
                <a:off x="4742942" y="5214993"/>
                <a:ext cx="87095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26" name="Oval 125"/>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16" name="Group 115"/>
            <p:cNvGrpSpPr/>
            <p:nvPr/>
          </p:nvGrpSpPr>
          <p:grpSpPr>
            <a:xfrm>
              <a:off x="4977268" y="1225624"/>
              <a:ext cx="411840" cy="500610"/>
              <a:chOff x="4977268" y="1225624"/>
              <a:chExt cx="411840" cy="500610"/>
            </a:xfrm>
          </p:grpSpPr>
          <p:sp>
            <p:nvSpPr>
              <p:cNvPr id="117" name="Oval 116"/>
              <p:cNvSpPr/>
              <p:nvPr/>
            </p:nvSpPr>
            <p:spPr>
              <a:xfrm>
                <a:off x="4977268" y="1225624"/>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nvGrpSpPr>
              <p:cNvPr id="118" name="Group 117"/>
              <p:cNvGrpSpPr/>
              <p:nvPr/>
            </p:nvGrpSpPr>
            <p:grpSpPr>
              <a:xfrm>
                <a:off x="4986231" y="1317955"/>
                <a:ext cx="402877" cy="408279"/>
                <a:chOff x="5549315" y="5128011"/>
                <a:chExt cx="452074" cy="438078"/>
              </a:xfrm>
            </p:grpSpPr>
            <p:sp>
              <p:nvSpPr>
                <p:cNvPr id="119" name="Freeform 80"/>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20" name="Group 119"/>
                <p:cNvGrpSpPr/>
                <p:nvPr/>
              </p:nvGrpSpPr>
              <p:grpSpPr>
                <a:xfrm>
                  <a:off x="5576047" y="5200130"/>
                  <a:ext cx="403530" cy="332063"/>
                  <a:chOff x="2335045" y="5247243"/>
                  <a:chExt cx="545903" cy="449221"/>
                </a:xfrm>
              </p:grpSpPr>
              <p:pic>
                <p:nvPicPr>
                  <p:cNvPr id="121"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22" name="Group 121"/>
                  <p:cNvGrpSpPr/>
                  <p:nvPr/>
                </p:nvGrpSpPr>
                <p:grpSpPr>
                  <a:xfrm>
                    <a:off x="2335045" y="5426500"/>
                    <a:ext cx="378447" cy="269964"/>
                    <a:chOff x="-1633538" y="2597150"/>
                    <a:chExt cx="1689100" cy="1204913"/>
                  </a:xfrm>
                </p:grpSpPr>
                <p:sp>
                  <p:nvSpPr>
                    <p:cNvPr id="123"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24"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27" name="Group 126"/>
          <p:cNvGrpSpPr/>
          <p:nvPr/>
        </p:nvGrpSpPr>
        <p:grpSpPr>
          <a:xfrm>
            <a:off x="5165103" y="2311171"/>
            <a:ext cx="531301" cy="530658"/>
            <a:chOff x="5231003" y="2282218"/>
            <a:chExt cx="590334" cy="589620"/>
          </a:xfrm>
        </p:grpSpPr>
        <p:grpSp>
          <p:nvGrpSpPr>
            <p:cNvPr id="128" name="Group 127"/>
            <p:cNvGrpSpPr/>
            <p:nvPr/>
          </p:nvGrpSpPr>
          <p:grpSpPr>
            <a:xfrm>
              <a:off x="5231003" y="2282218"/>
              <a:ext cx="590334" cy="589620"/>
              <a:chOff x="5231003" y="2282218"/>
              <a:chExt cx="590334" cy="589620"/>
            </a:xfrm>
          </p:grpSpPr>
          <p:grpSp>
            <p:nvGrpSpPr>
              <p:cNvPr id="136" name="Group 135"/>
              <p:cNvGrpSpPr/>
              <p:nvPr/>
            </p:nvGrpSpPr>
            <p:grpSpPr>
              <a:xfrm>
                <a:off x="5231003" y="2297147"/>
                <a:ext cx="590334" cy="574691"/>
                <a:chOff x="4526315" y="6184828"/>
                <a:chExt cx="885825" cy="885825"/>
              </a:xfrm>
            </p:grpSpPr>
            <p:sp>
              <p:nvSpPr>
                <p:cNvPr id="138" name="Oval 137"/>
                <p:cNvSpPr/>
                <p:nvPr/>
              </p:nvSpPr>
              <p:spPr>
                <a:xfrm>
                  <a:off x="4526315" y="6184828"/>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39" name="Oval 138"/>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sp>
            <p:nvSpPr>
              <p:cNvPr id="137" name="Oval 136"/>
              <p:cNvSpPr/>
              <p:nvPr/>
            </p:nvSpPr>
            <p:spPr>
              <a:xfrm>
                <a:off x="5326798" y="2282218"/>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129" name="Group 128"/>
            <p:cNvGrpSpPr/>
            <p:nvPr/>
          </p:nvGrpSpPr>
          <p:grpSpPr>
            <a:xfrm>
              <a:off x="5330519" y="2389678"/>
              <a:ext cx="402877" cy="408279"/>
              <a:chOff x="5549315" y="5128011"/>
              <a:chExt cx="452074" cy="438078"/>
            </a:xfrm>
          </p:grpSpPr>
          <p:sp>
            <p:nvSpPr>
              <p:cNvPr id="130" name="Freeform 74"/>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31" name="Group 130"/>
              <p:cNvGrpSpPr/>
              <p:nvPr/>
            </p:nvGrpSpPr>
            <p:grpSpPr>
              <a:xfrm>
                <a:off x="5576047" y="5200130"/>
                <a:ext cx="403530" cy="332063"/>
                <a:chOff x="2335045" y="5247243"/>
                <a:chExt cx="545903" cy="449221"/>
              </a:xfrm>
            </p:grpSpPr>
            <p:pic>
              <p:nvPicPr>
                <p:cNvPr id="132"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33" name="Group 132"/>
                <p:cNvGrpSpPr/>
                <p:nvPr/>
              </p:nvGrpSpPr>
              <p:grpSpPr>
                <a:xfrm>
                  <a:off x="2335045" y="5426500"/>
                  <a:ext cx="378447" cy="269964"/>
                  <a:chOff x="-1633538" y="2597150"/>
                  <a:chExt cx="1689100" cy="1204913"/>
                </a:xfrm>
              </p:grpSpPr>
              <p:sp>
                <p:nvSpPr>
                  <p:cNvPr id="134"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35"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nvGrpSpPr>
          <p:cNvPr id="140" name="Group 139"/>
          <p:cNvGrpSpPr/>
          <p:nvPr/>
        </p:nvGrpSpPr>
        <p:grpSpPr>
          <a:xfrm>
            <a:off x="4432274" y="2926573"/>
            <a:ext cx="531301" cy="535311"/>
            <a:chOff x="4297005" y="2965998"/>
            <a:chExt cx="590334" cy="594790"/>
          </a:xfrm>
        </p:grpSpPr>
        <p:grpSp>
          <p:nvGrpSpPr>
            <p:cNvPr id="141" name="Group 140"/>
            <p:cNvGrpSpPr/>
            <p:nvPr/>
          </p:nvGrpSpPr>
          <p:grpSpPr>
            <a:xfrm>
              <a:off x="4297005" y="2986097"/>
              <a:ext cx="590334" cy="574691"/>
              <a:chOff x="2929476" y="6290274"/>
              <a:chExt cx="885825" cy="885825"/>
            </a:xfrm>
          </p:grpSpPr>
          <p:sp>
            <p:nvSpPr>
              <p:cNvPr id="151" name="Oval 150"/>
              <p:cNvSpPr/>
              <p:nvPr/>
            </p:nvSpPr>
            <p:spPr>
              <a:xfrm>
                <a:off x="2929476" y="6290274"/>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52" name="Oval 151"/>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42" name="Group 141"/>
            <p:cNvGrpSpPr/>
            <p:nvPr/>
          </p:nvGrpSpPr>
          <p:grpSpPr>
            <a:xfrm>
              <a:off x="4407434" y="2965998"/>
              <a:ext cx="402877" cy="511583"/>
              <a:chOff x="4407434" y="2965998"/>
              <a:chExt cx="402877" cy="511583"/>
            </a:xfrm>
          </p:grpSpPr>
          <p:sp>
            <p:nvSpPr>
              <p:cNvPr id="143" name="Oval 142"/>
              <p:cNvSpPr/>
              <p:nvPr/>
            </p:nvSpPr>
            <p:spPr>
              <a:xfrm>
                <a:off x="4409609" y="29659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nvGrpSpPr>
              <p:cNvPr id="144" name="Group 143"/>
              <p:cNvGrpSpPr/>
              <p:nvPr/>
            </p:nvGrpSpPr>
            <p:grpSpPr>
              <a:xfrm>
                <a:off x="4407434" y="3069302"/>
                <a:ext cx="402877" cy="408279"/>
                <a:chOff x="5549315" y="5128011"/>
                <a:chExt cx="452074" cy="438078"/>
              </a:xfrm>
            </p:grpSpPr>
            <p:sp>
              <p:nvSpPr>
                <p:cNvPr id="145" name="Freeform 68"/>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46" name="Group 145"/>
                <p:cNvGrpSpPr/>
                <p:nvPr/>
              </p:nvGrpSpPr>
              <p:grpSpPr>
                <a:xfrm>
                  <a:off x="5576047" y="5200130"/>
                  <a:ext cx="403530" cy="332063"/>
                  <a:chOff x="2335045" y="5247243"/>
                  <a:chExt cx="545903" cy="449221"/>
                </a:xfrm>
              </p:grpSpPr>
              <p:pic>
                <p:nvPicPr>
                  <p:cNvPr id="147"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oup 147"/>
                  <p:cNvGrpSpPr/>
                  <p:nvPr/>
                </p:nvGrpSpPr>
                <p:grpSpPr>
                  <a:xfrm>
                    <a:off x="2335045" y="5426500"/>
                    <a:ext cx="378447" cy="269964"/>
                    <a:chOff x="-1633538" y="2597150"/>
                    <a:chExt cx="1689100" cy="1204913"/>
                  </a:xfrm>
                </p:grpSpPr>
                <p:sp>
                  <p:nvSpPr>
                    <p:cNvPr id="149"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50"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53" name="Group 152"/>
          <p:cNvGrpSpPr/>
          <p:nvPr/>
        </p:nvGrpSpPr>
        <p:grpSpPr>
          <a:xfrm>
            <a:off x="3368356" y="2510556"/>
            <a:ext cx="531301" cy="542953"/>
            <a:chOff x="3196001" y="2486362"/>
            <a:chExt cx="590334" cy="603281"/>
          </a:xfrm>
        </p:grpSpPr>
        <p:grpSp>
          <p:nvGrpSpPr>
            <p:cNvPr id="154" name="Group 153"/>
            <p:cNvGrpSpPr/>
            <p:nvPr/>
          </p:nvGrpSpPr>
          <p:grpSpPr>
            <a:xfrm>
              <a:off x="3196001" y="2514952"/>
              <a:ext cx="590334" cy="574691"/>
              <a:chOff x="1653605" y="4607558"/>
              <a:chExt cx="885825" cy="885825"/>
            </a:xfrm>
          </p:grpSpPr>
          <p:sp>
            <p:nvSpPr>
              <p:cNvPr id="164" name="Oval 163"/>
              <p:cNvSpPr/>
              <p:nvPr/>
            </p:nvSpPr>
            <p:spPr>
              <a:xfrm>
                <a:off x="1653605" y="4607558"/>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65" name="Oval 164"/>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55" name="Group 154"/>
            <p:cNvGrpSpPr/>
            <p:nvPr/>
          </p:nvGrpSpPr>
          <p:grpSpPr>
            <a:xfrm>
              <a:off x="3299358" y="2486362"/>
              <a:ext cx="402877" cy="515735"/>
              <a:chOff x="3299358" y="2486362"/>
              <a:chExt cx="402877" cy="515735"/>
            </a:xfrm>
          </p:grpSpPr>
          <p:sp>
            <p:nvSpPr>
              <p:cNvPr id="156" name="Oval 155"/>
              <p:cNvSpPr/>
              <p:nvPr/>
            </p:nvSpPr>
            <p:spPr>
              <a:xfrm>
                <a:off x="3332021" y="2486362"/>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nvGrpSpPr>
              <p:cNvPr id="157" name="Group 156"/>
              <p:cNvGrpSpPr/>
              <p:nvPr/>
            </p:nvGrpSpPr>
            <p:grpSpPr>
              <a:xfrm>
                <a:off x="3299358" y="2593818"/>
                <a:ext cx="402877" cy="408279"/>
                <a:chOff x="5549315" y="5128011"/>
                <a:chExt cx="452074" cy="438078"/>
              </a:xfrm>
            </p:grpSpPr>
            <p:sp>
              <p:nvSpPr>
                <p:cNvPr id="158" name="Freeform 62"/>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59" name="Group 158"/>
                <p:cNvGrpSpPr/>
                <p:nvPr/>
              </p:nvGrpSpPr>
              <p:grpSpPr>
                <a:xfrm>
                  <a:off x="5576047" y="5200130"/>
                  <a:ext cx="403530" cy="332063"/>
                  <a:chOff x="2335045" y="5247243"/>
                  <a:chExt cx="545903" cy="449221"/>
                </a:xfrm>
              </p:grpSpPr>
              <p:pic>
                <p:nvPicPr>
                  <p:cNvPr id="160"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61" name="Group 160"/>
                  <p:cNvGrpSpPr/>
                  <p:nvPr/>
                </p:nvGrpSpPr>
                <p:grpSpPr>
                  <a:xfrm>
                    <a:off x="2335045" y="5426500"/>
                    <a:ext cx="378447" cy="269964"/>
                    <a:chOff x="-1633538" y="2597150"/>
                    <a:chExt cx="1689100" cy="1204913"/>
                  </a:xfrm>
                </p:grpSpPr>
                <p:sp>
                  <p:nvSpPr>
                    <p:cNvPr id="162"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63"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66" name="Group 165"/>
          <p:cNvGrpSpPr/>
          <p:nvPr/>
        </p:nvGrpSpPr>
        <p:grpSpPr>
          <a:xfrm>
            <a:off x="3460235" y="1489720"/>
            <a:ext cx="531301" cy="528851"/>
            <a:chOff x="3283401" y="1366764"/>
            <a:chExt cx="590334" cy="587612"/>
          </a:xfrm>
        </p:grpSpPr>
        <p:grpSp>
          <p:nvGrpSpPr>
            <p:cNvPr id="167" name="Group 166"/>
            <p:cNvGrpSpPr/>
            <p:nvPr/>
          </p:nvGrpSpPr>
          <p:grpSpPr>
            <a:xfrm>
              <a:off x="3283401" y="1379685"/>
              <a:ext cx="590334" cy="574691"/>
              <a:chOff x="2826127" y="2348400"/>
              <a:chExt cx="885825" cy="885825"/>
            </a:xfrm>
          </p:grpSpPr>
          <p:sp>
            <p:nvSpPr>
              <p:cNvPr id="173" name="Oval 172"/>
              <p:cNvSpPr/>
              <p:nvPr/>
            </p:nvSpPr>
            <p:spPr>
              <a:xfrm>
                <a:off x="2826127" y="2348400"/>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74" name="Oval 173"/>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68" name="Group 167"/>
            <p:cNvGrpSpPr/>
            <p:nvPr/>
          </p:nvGrpSpPr>
          <p:grpSpPr>
            <a:xfrm>
              <a:off x="3371046" y="1366764"/>
              <a:ext cx="402877" cy="500505"/>
              <a:chOff x="3371046" y="1366764"/>
              <a:chExt cx="402877" cy="500505"/>
            </a:xfrm>
          </p:grpSpPr>
          <p:sp>
            <p:nvSpPr>
              <p:cNvPr id="169" name="Oval 168"/>
              <p:cNvSpPr/>
              <p:nvPr/>
            </p:nvSpPr>
            <p:spPr>
              <a:xfrm>
                <a:off x="3428829" y="136676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nvGrpSpPr>
              <p:cNvPr id="170" name="Group 169"/>
              <p:cNvGrpSpPr/>
              <p:nvPr/>
            </p:nvGrpSpPr>
            <p:grpSpPr>
              <a:xfrm>
                <a:off x="3371046" y="1458990"/>
                <a:ext cx="402877" cy="408279"/>
                <a:chOff x="5549315" y="5128011"/>
                <a:chExt cx="452074" cy="438078"/>
              </a:xfrm>
            </p:grpSpPr>
            <p:sp>
              <p:nvSpPr>
                <p:cNvPr id="171" name="Freeform 56"/>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72" name="Freeform 8"/>
                <p:cNvSpPr>
                  <a:spLocks/>
                </p:cNvSpPr>
                <p:nvPr/>
              </p:nvSpPr>
              <p:spPr bwMode="auto">
                <a:xfrm>
                  <a:off x="5576047" y="5332642"/>
                  <a:ext cx="279748" cy="199557"/>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pic>
        <p:nvPicPr>
          <p:cNvPr id="175" name="Picture 174"/>
          <p:cNvPicPr>
            <a:picLocks noChangeAspect="1"/>
          </p:cNvPicPr>
          <p:nvPr/>
        </p:nvPicPr>
        <p:blipFill>
          <a:blip r:embed="rId3"/>
          <a:stretch>
            <a:fillRect/>
          </a:stretch>
        </p:blipFill>
        <p:spPr>
          <a:xfrm>
            <a:off x="4824032" y="1438648"/>
            <a:ext cx="466041" cy="437031"/>
          </a:xfrm>
          <a:prstGeom prst="rect">
            <a:avLst/>
          </a:prstGeom>
        </p:spPr>
      </p:pic>
      <p:pic>
        <p:nvPicPr>
          <p:cNvPr id="176" name="Picture 175"/>
          <p:cNvPicPr>
            <a:picLocks noChangeAspect="1"/>
          </p:cNvPicPr>
          <p:nvPr/>
        </p:nvPicPr>
        <p:blipFill>
          <a:blip r:embed="rId3"/>
          <a:stretch>
            <a:fillRect/>
          </a:stretch>
        </p:blipFill>
        <p:spPr>
          <a:xfrm>
            <a:off x="5143657" y="2352104"/>
            <a:ext cx="466041" cy="437031"/>
          </a:xfrm>
          <a:prstGeom prst="rect">
            <a:avLst/>
          </a:prstGeom>
        </p:spPr>
      </p:pic>
      <p:pic>
        <p:nvPicPr>
          <p:cNvPr id="177" name="Picture 176"/>
          <p:cNvPicPr>
            <a:picLocks noChangeAspect="1"/>
          </p:cNvPicPr>
          <p:nvPr/>
        </p:nvPicPr>
        <p:blipFill>
          <a:blip r:embed="rId3"/>
          <a:stretch>
            <a:fillRect/>
          </a:stretch>
        </p:blipFill>
        <p:spPr>
          <a:xfrm>
            <a:off x="4405900" y="2975296"/>
            <a:ext cx="466041" cy="437031"/>
          </a:xfrm>
          <a:prstGeom prst="rect">
            <a:avLst/>
          </a:prstGeom>
        </p:spPr>
      </p:pic>
      <p:pic>
        <p:nvPicPr>
          <p:cNvPr id="178" name="Picture 177"/>
          <p:cNvPicPr>
            <a:picLocks noChangeAspect="1"/>
          </p:cNvPicPr>
          <p:nvPr/>
        </p:nvPicPr>
        <p:blipFill>
          <a:blip r:embed="rId3"/>
          <a:stretch>
            <a:fillRect/>
          </a:stretch>
        </p:blipFill>
        <p:spPr>
          <a:xfrm>
            <a:off x="3346658" y="2561319"/>
            <a:ext cx="466041" cy="437031"/>
          </a:xfrm>
          <a:prstGeom prst="rect">
            <a:avLst/>
          </a:prstGeom>
        </p:spPr>
      </p:pic>
      <p:pic>
        <p:nvPicPr>
          <p:cNvPr id="179" name="Picture 178"/>
          <p:cNvPicPr>
            <a:picLocks noChangeAspect="1"/>
          </p:cNvPicPr>
          <p:nvPr/>
        </p:nvPicPr>
        <p:blipFill>
          <a:blip r:embed="rId3"/>
          <a:stretch>
            <a:fillRect/>
          </a:stretch>
        </p:blipFill>
        <p:spPr>
          <a:xfrm>
            <a:off x="3463427" y="1558473"/>
            <a:ext cx="466041" cy="437031"/>
          </a:xfrm>
          <a:prstGeom prst="rect">
            <a:avLst/>
          </a:prstGeom>
        </p:spPr>
      </p:pic>
      <p:sp>
        <p:nvSpPr>
          <p:cNvPr id="90" name="Rectangle 89"/>
          <p:cNvSpPr/>
          <p:nvPr/>
        </p:nvSpPr>
        <p:spPr bwMode="auto">
          <a:xfrm>
            <a:off x="757306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91" name="Rectangle 90"/>
          <p:cNvSpPr/>
          <p:nvPr/>
        </p:nvSpPr>
        <p:spPr bwMode="auto">
          <a:xfrm>
            <a:off x="757306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93" name="TextBox 92"/>
          <p:cNvSpPr txBox="1"/>
          <p:nvPr/>
        </p:nvSpPr>
        <p:spPr>
          <a:xfrm>
            <a:off x="7908121" y="720090"/>
            <a:ext cx="487634" cy="203133"/>
          </a:xfrm>
          <a:prstGeom prst="rect">
            <a:avLst/>
          </a:prstGeom>
          <a:noFill/>
        </p:spPr>
        <p:txBody>
          <a:bodyPr wrap="none" rtlCol="0">
            <a:spAutoFit/>
          </a:bodyPr>
          <a:lstStyle/>
          <a:p>
            <a:r>
              <a:rPr lang="en-US" sz="720" dirty="0"/>
              <a:t>Manual</a:t>
            </a:r>
          </a:p>
        </p:txBody>
      </p:sp>
      <p:sp>
        <p:nvSpPr>
          <p:cNvPr id="180" name="TextBox 179"/>
          <p:cNvSpPr txBox="1"/>
          <p:nvPr/>
        </p:nvSpPr>
        <p:spPr>
          <a:xfrm>
            <a:off x="7908121" y="1074831"/>
            <a:ext cx="630301" cy="203133"/>
          </a:xfrm>
          <a:prstGeom prst="rect">
            <a:avLst/>
          </a:prstGeom>
          <a:noFill/>
        </p:spPr>
        <p:txBody>
          <a:bodyPr wrap="none" rtlCol="0">
            <a:spAutoFit/>
          </a:bodyPr>
          <a:lstStyle/>
          <a:p>
            <a:r>
              <a:rPr lang="en-US" sz="720" dirty="0"/>
              <a:t>Automated</a:t>
            </a:r>
          </a:p>
        </p:txBody>
      </p:sp>
      <p:sp>
        <p:nvSpPr>
          <p:cNvPr id="181" name="Rectangle 180"/>
          <p:cNvSpPr/>
          <p:nvPr/>
        </p:nvSpPr>
        <p:spPr bwMode="auto">
          <a:xfrm>
            <a:off x="757306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82" name="TextBox 181"/>
          <p:cNvSpPr txBox="1"/>
          <p:nvPr/>
        </p:nvSpPr>
        <p:spPr>
          <a:xfrm>
            <a:off x="790812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236370084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17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999"/>
                                          </p:stCondLst>
                                        </p:cTn>
                                        <p:tgtEl>
                                          <p:spTgt spid="106"/>
                                        </p:tgtEl>
                                        <p:attrNameLst>
                                          <p:attrName>style.visibility</p:attrName>
                                        </p:attrNameLst>
                                      </p:cBhvr>
                                      <p:to>
                                        <p:strVal val="visible"/>
                                      </p:to>
                                    </p:set>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wheel(1)">
                                      <p:cBhvr>
                                        <p:cTn id="13" dur="1000"/>
                                        <p:tgtEl>
                                          <p:spTgt spid="110"/>
                                        </p:tgtEl>
                                      </p:cBhvr>
                                    </p:animEffect>
                                  </p:childTnLst>
                                </p:cTn>
                              </p:par>
                            </p:childTnLst>
                          </p:cTn>
                        </p:par>
                        <p:par>
                          <p:cTn id="14" fill="hold">
                            <p:stCondLst>
                              <p:cond delay="2000"/>
                            </p:stCondLst>
                            <p:childTnLst>
                              <p:par>
                                <p:cTn id="15" presetID="1" presetClass="exit" presetSubtype="0" fill="hold" nodeType="afterEffect">
                                  <p:stCondLst>
                                    <p:cond delay="0"/>
                                  </p:stCondLst>
                                  <p:childTnLst>
                                    <p:set>
                                      <p:cBhvr>
                                        <p:cTn id="16" dur="1" fill="hold">
                                          <p:stCondLst>
                                            <p:cond delay="0"/>
                                          </p:stCondLst>
                                        </p:cTn>
                                        <p:tgtEl>
                                          <p:spTgt spid="176"/>
                                        </p:tgtEl>
                                        <p:attrNameLst>
                                          <p:attrName>style.visibility</p:attrName>
                                        </p:attrNameLst>
                                      </p:cBhvr>
                                      <p:to>
                                        <p:strVal val="hidden"/>
                                      </p:to>
                                    </p:se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999"/>
                                          </p:stCondLst>
                                        </p:cTn>
                                        <p:tgtEl>
                                          <p:spTgt spid="94"/>
                                        </p:tgtEl>
                                        <p:attrNameLst>
                                          <p:attrName>style.visibility</p:attrName>
                                        </p:attrNameLst>
                                      </p:cBhvr>
                                      <p:to>
                                        <p:strVal val="visible"/>
                                      </p:to>
                                    </p:set>
                                  </p:childTnLst>
                                </p:cTn>
                              </p:par>
                            </p:childTnLst>
                          </p:cTn>
                        </p:par>
                        <p:par>
                          <p:cTn id="20" fill="hold">
                            <p:stCondLst>
                              <p:cond delay="3000"/>
                            </p:stCondLst>
                            <p:childTnLst>
                              <p:par>
                                <p:cTn id="21" presetID="21" presetClass="entr" presetSubtype="1" fill="hold" grpId="0" nodeType="after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wheel(1)">
                                      <p:cBhvr>
                                        <p:cTn id="23" dur="1000"/>
                                        <p:tgtEl>
                                          <p:spTgt spid="111"/>
                                        </p:tgtEl>
                                      </p:cBhvr>
                                    </p:animEffect>
                                  </p:childTnLst>
                                </p:cTn>
                              </p:par>
                            </p:childTnLst>
                          </p:cTn>
                        </p:par>
                        <p:par>
                          <p:cTn id="24" fill="hold">
                            <p:stCondLst>
                              <p:cond delay="4000"/>
                            </p:stCondLst>
                            <p:childTnLst>
                              <p:par>
                                <p:cTn id="25" presetID="1" presetClass="exit" presetSubtype="0" fill="hold" nodeType="afterEffect">
                                  <p:stCondLst>
                                    <p:cond delay="0"/>
                                  </p:stCondLst>
                                  <p:childTnLst>
                                    <p:set>
                                      <p:cBhvr>
                                        <p:cTn id="26" dur="1" fill="hold">
                                          <p:stCondLst>
                                            <p:cond delay="0"/>
                                          </p:stCondLst>
                                        </p:cTn>
                                        <p:tgtEl>
                                          <p:spTgt spid="177"/>
                                        </p:tgtEl>
                                        <p:attrNameLst>
                                          <p:attrName>style.visibility</p:attrName>
                                        </p:attrNameLst>
                                      </p:cBhvr>
                                      <p:to>
                                        <p:strVal val="hidden"/>
                                      </p:to>
                                    </p:set>
                                  </p:childTnLst>
                                </p:cTn>
                              </p:par>
                            </p:childTnLst>
                          </p:cTn>
                        </p:par>
                        <p:par>
                          <p:cTn id="27" fill="hold">
                            <p:stCondLst>
                              <p:cond delay="4000"/>
                            </p:stCondLst>
                            <p:childTnLst>
                              <p:par>
                                <p:cTn id="28" presetID="1" presetClass="entr" presetSubtype="0" fill="hold" nodeType="afterEffect">
                                  <p:stCondLst>
                                    <p:cond delay="0"/>
                                  </p:stCondLst>
                                  <p:childTnLst>
                                    <p:set>
                                      <p:cBhvr>
                                        <p:cTn id="29" dur="1" fill="hold">
                                          <p:stCondLst>
                                            <p:cond delay="999"/>
                                          </p:stCondLst>
                                        </p:cTn>
                                        <p:tgtEl>
                                          <p:spTgt spid="97"/>
                                        </p:tgtEl>
                                        <p:attrNameLst>
                                          <p:attrName>style.visibility</p:attrName>
                                        </p:attrNameLst>
                                      </p:cBhvr>
                                      <p:to>
                                        <p:strVal val="visible"/>
                                      </p:to>
                                    </p:set>
                                  </p:childTnLst>
                                </p:cTn>
                              </p:par>
                            </p:childTnLst>
                          </p:cTn>
                        </p:par>
                        <p:par>
                          <p:cTn id="30" fill="hold">
                            <p:stCondLst>
                              <p:cond delay="5000"/>
                            </p:stCondLst>
                            <p:childTnLst>
                              <p:par>
                                <p:cTn id="31" presetID="21" presetClass="entr" presetSubtype="1" fill="hold" grpId="0"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heel(1)">
                                      <p:cBhvr>
                                        <p:cTn id="33" dur="1000"/>
                                        <p:tgtEl>
                                          <p:spTgt spid="112"/>
                                        </p:tgtEl>
                                      </p:cBhvr>
                                    </p:animEffect>
                                  </p:childTnLst>
                                </p:cTn>
                              </p:par>
                            </p:childTnLst>
                          </p:cTn>
                        </p:par>
                        <p:par>
                          <p:cTn id="34" fill="hold">
                            <p:stCondLst>
                              <p:cond delay="6000"/>
                            </p:stCondLst>
                            <p:childTnLst>
                              <p:par>
                                <p:cTn id="35" presetID="1" presetClass="exit" presetSubtype="0" fill="hold" nodeType="afterEffect">
                                  <p:stCondLst>
                                    <p:cond delay="0"/>
                                  </p:stCondLst>
                                  <p:childTnLst>
                                    <p:set>
                                      <p:cBhvr>
                                        <p:cTn id="36" dur="1" fill="hold">
                                          <p:stCondLst>
                                            <p:cond delay="0"/>
                                          </p:stCondLst>
                                        </p:cTn>
                                        <p:tgtEl>
                                          <p:spTgt spid="178"/>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nodeType="afterEffect">
                                  <p:stCondLst>
                                    <p:cond delay="0"/>
                                  </p:stCondLst>
                                  <p:childTnLst>
                                    <p:set>
                                      <p:cBhvr>
                                        <p:cTn id="39" dur="1" fill="hold">
                                          <p:stCondLst>
                                            <p:cond delay="999"/>
                                          </p:stCondLst>
                                        </p:cTn>
                                        <p:tgtEl>
                                          <p:spTgt spid="100"/>
                                        </p:tgtEl>
                                        <p:attrNameLst>
                                          <p:attrName>style.visibility</p:attrName>
                                        </p:attrNameLst>
                                      </p:cBhvr>
                                      <p:to>
                                        <p:strVal val="visible"/>
                                      </p:to>
                                    </p:set>
                                  </p:childTnLst>
                                </p:cTn>
                              </p:par>
                            </p:childTnLst>
                          </p:cTn>
                        </p:par>
                        <p:par>
                          <p:cTn id="40" fill="hold">
                            <p:stCondLst>
                              <p:cond delay="7000"/>
                            </p:stCondLst>
                            <p:childTnLst>
                              <p:par>
                                <p:cTn id="41" presetID="21" presetClass="entr" presetSubtype="1" fill="hold" grpId="0" nodeType="after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wheel(1)">
                                      <p:cBhvr>
                                        <p:cTn id="43" dur="1000"/>
                                        <p:tgtEl>
                                          <p:spTgt spid="113"/>
                                        </p:tgtEl>
                                      </p:cBhvr>
                                    </p:animEffect>
                                  </p:childTnLst>
                                </p:cTn>
                              </p:par>
                            </p:childTnLst>
                          </p:cTn>
                        </p:par>
                        <p:par>
                          <p:cTn id="44" fill="hold">
                            <p:stCondLst>
                              <p:cond delay="8000"/>
                            </p:stCondLst>
                            <p:childTnLst>
                              <p:par>
                                <p:cTn id="45" presetID="1" presetClass="entr" presetSubtype="0" fill="hold" nodeType="afterEffect">
                                  <p:stCondLst>
                                    <p:cond delay="0"/>
                                  </p:stCondLst>
                                  <p:childTnLst>
                                    <p:set>
                                      <p:cBhvr>
                                        <p:cTn id="46" dur="1" fill="hold">
                                          <p:stCondLst>
                                            <p:cond delay="999"/>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37</a:t>
            </a:fld>
            <a:endParaRPr lang="en-GB" altLang="zh-TW">
              <a:latin typeface="Calibri" panose="020F0502020204030204" pitchFamily="34" charset="0"/>
            </a:endParaRPr>
          </a:p>
        </p:txBody>
      </p:sp>
      <p:sp>
        <p:nvSpPr>
          <p:cNvPr id="58" name="Title 21"/>
          <p:cNvSpPr txBox="1">
            <a:spLocks/>
          </p:cNvSpPr>
          <p:nvPr/>
        </p:nvSpPr>
        <p:spPr>
          <a:xfrm>
            <a:off x="773251" y="207368"/>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pPr defTabSz="411480">
              <a:defRPr/>
            </a:pPr>
            <a:r>
              <a:rPr lang="en-US" sz="2700" dirty="0">
                <a:solidFill>
                  <a:schemeClr val="tx1"/>
                </a:solidFill>
                <a:latin typeface="Calibri" panose="020F0502020204030204" pitchFamily="34" charset="0"/>
              </a:rPr>
              <a:t>Post Dividends (SBL Claims) – AS IS</a:t>
            </a:r>
          </a:p>
        </p:txBody>
      </p:sp>
      <p:sp>
        <p:nvSpPr>
          <p:cNvPr id="60" name="Circular Arrow 412"/>
          <p:cNvSpPr>
            <a:spLocks/>
          </p:cNvSpPr>
          <p:nvPr/>
        </p:nvSpPr>
        <p:spPr>
          <a:xfrm rot="16200000">
            <a:off x="3254514" y="1346104"/>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grpSp>
        <p:nvGrpSpPr>
          <p:cNvPr id="61" name="Group 60"/>
          <p:cNvGrpSpPr/>
          <p:nvPr/>
        </p:nvGrpSpPr>
        <p:grpSpPr>
          <a:xfrm>
            <a:off x="4708067" y="1534871"/>
            <a:ext cx="522382" cy="521718"/>
            <a:chOff x="4723186" y="1419660"/>
            <a:chExt cx="580424" cy="579687"/>
          </a:xfrm>
        </p:grpSpPr>
        <p:grpSp>
          <p:nvGrpSpPr>
            <p:cNvPr id="62" name="Group 61"/>
            <p:cNvGrpSpPr/>
            <p:nvPr/>
          </p:nvGrpSpPr>
          <p:grpSpPr>
            <a:xfrm>
              <a:off x="4723186" y="1424656"/>
              <a:ext cx="580424" cy="574691"/>
              <a:chOff x="4742942" y="5214993"/>
              <a:chExt cx="870955" cy="885825"/>
            </a:xfrm>
          </p:grpSpPr>
          <p:sp>
            <p:nvSpPr>
              <p:cNvPr id="64" name="Oval 63"/>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65" name="Oval 64"/>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66" name="Picture 65"/>
              <p:cNvPicPr>
                <a:picLocks noChangeAspect="1"/>
              </p:cNvPicPr>
              <p:nvPr/>
            </p:nvPicPr>
            <p:blipFill>
              <a:blip r:embed="rId2"/>
              <a:stretch>
                <a:fillRect/>
              </a:stretch>
            </p:blipFill>
            <p:spPr>
              <a:xfrm>
                <a:off x="4809616" y="5379180"/>
                <a:ext cx="671620" cy="658958"/>
              </a:xfrm>
              <a:prstGeom prst="rect">
                <a:avLst/>
              </a:prstGeom>
            </p:spPr>
          </p:pic>
        </p:grpSp>
        <p:sp>
          <p:nvSpPr>
            <p:cNvPr id="63" name="Oval 62"/>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grpSp>
        <p:nvGrpSpPr>
          <p:cNvPr id="67" name="Group 66"/>
          <p:cNvGrpSpPr/>
          <p:nvPr/>
        </p:nvGrpSpPr>
        <p:grpSpPr>
          <a:xfrm>
            <a:off x="5024780" y="2495601"/>
            <a:ext cx="531301" cy="530658"/>
            <a:chOff x="5075089" y="2476254"/>
            <a:chExt cx="590334" cy="589620"/>
          </a:xfrm>
        </p:grpSpPr>
        <p:grpSp>
          <p:nvGrpSpPr>
            <p:cNvPr id="68" name="Group 67"/>
            <p:cNvGrpSpPr/>
            <p:nvPr/>
          </p:nvGrpSpPr>
          <p:grpSpPr>
            <a:xfrm>
              <a:off x="5075089" y="2491183"/>
              <a:ext cx="590334" cy="574691"/>
              <a:chOff x="4526315" y="6184828"/>
              <a:chExt cx="885825" cy="885825"/>
            </a:xfrm>
          </p:grpSpPr>
          <p:sp>
            <p:nvSpPr>
              <p:cNvPr id="70" name="Oval 69"/>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1" name="Oval 70"/>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2" name="Picture 71"/>
              <p:cNvPicPr>
                <a:picLocks noChangeAspect="1"/>
              </p:cNvPicPr>
              <p:nvPr/>
            </p:nvPicPr>
            <p:blipFill>
              <a:blip r:embed="rId2"/>
              <a:stretch>
                <a:fillRect/>
              </a:stretch>
            </p:blipFill>
            <p:spPr>
              <a:xfrm>
                <a:off x="4592989" y="6349015"/>
                <a:ext cx="683087" cy="658958"/>
              </a:xfrm>
              <a:prstGeom prst="rect">
                <a:avLst/>
              </a:prstGeom>
            </p:spPr>
          </p:pic>
        </p:grpSp>
        <p:sp>
          <p:nvSpPr>
            <p:cNvPr id="69" name="Oval 68"/>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73" name="Group 72"/>
          <p:cNvGrpSpPr/>
          <p:nvPr/>
        </p:nvGrpSpPr>
        <p:grpSpPr>
          <a:xfrm>
            <a:off x="4184182" y="3101206"/>
            <a:ext cx="531301" cy="535311"/>
            <a:chOff x="4141091" y="3160034"/>
            <a:chExt cx="590334" cy="594790"/>
          </a:xfrm>
        </p:grpSpPr>
        <p:grpSp>
          <p:nvGrpSpPr>
            <p:cNvPr id="74" name="Group 73"/>
            <p:cNvGrpSpPr/>
            <p:nvPr/>
          </p:nvGrpSpPr>
          <p:grpSpPr>
            <a:xfrm>
              <a:off x="4141091" y="3180133"/>
              <a:ext cx="590334" cy="574691"/>
              <a:chOff x="2929476" y="6290274"/>
              <a:chExt cx="885825" cy="885825"/>
            </a:xfrm>
          </p:grpSpPr>
          <p:sp>
            <p:nvSpPr>
              <p:cNvPr id="76" name="Oval 75"/>
              <p:cNvSpPr/>
              <p:nvPr/>
            </p:nvSpPr>
            <p:spPr>
              <a:xfrm>
                <a:off x="2929476" y="6290274"/>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7" name="Oval 76"/>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8" name="Picture 77"/>
              <p:cNvPicPr>
                <a:picLocks noChangeAspect="1"/>
              </p:cNvPicPr>
              <p:nvPr/>
            </p:nvPicPr>
            <p:blipFill>
              <a:blip r:embed="rId2"/>
              <a:stretch>
                <a:fillRect/>
              </a:stretch>
            </p:blipFill>
            <p:spPr>
              <a:xfrm>
                <a:off x="2996151" y="6454462"/>
                <a:ext cx="683087" cy="658958"/>
              </a:xfrm>
              <a:prstGeom prst="rect">
                <a:avLst/>
              </a:prstGeom>
            </p:spPr>
          </p:pic>
        </p:grpSp>
        <p:sp>
          <p:nvSpPr>
            <p:cNvPr id="75" name="Oval 74"/>
            <p:cNvSpPr/>
            <p:nvPr/>
          </p:nvSpPr>
          <p:spPr>
            <a:xfrm>
              <a:off x="4253695" y="316003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grpSp>
        <p:nvGrpSpPr>
          <p:cNvPr id="79" name="Group 78"/>
          <p:cNvGrpSpPr/>
          <p:nvPr/>
        </p:nvGrpSpPr>
        <p:grpSpPr>
          <a:xfrm>
            <a:off x="3193278" y="2669535"/>
            <a:ext cx="531301" cy="542953"/>
            <a:chOff x="3040087" y="2680398"/>
            <a:chExt cx="590334" cy="603281"/>
          </a:xfrm>
        </p:grpSpPr>
        <p:grpSp>
          <p:nvGrpSpPr>
            <p:cNvPr id="80" name="Group 79"/>
            <p:cNvGrpSpPr/>
            <p:nvPr/>
          </p:nvGrpSpPr>
          <p:grpSpPr>
            <a:xfrm>
              <a:off x="3040087" y="2708988"/>
              <a:ext cx="590334" cy="574691"/>
              <a:chOff x="1653605" y="4607558"/>
              <a:chExt cx="885825" cy="885825"/>
            </a:xfrm>
          </p:grpSpPr>
          <p:sp>
            <p:nvSpPr>
              <p:cNvPr id="82" name="Oval 81"/>
              <p:cNvSpPr/>
              <p:nvPr/>
            </p:nvSpPr>
            <p:spPr>
              <a:xfrm>
                <a:off x="1653605" y="460755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3" name="Oval 82"/>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84" name="Picture 83"/>
              <p:cNvPicPr>
                <a:picLocks noChangeAspect="1"/>
              </p:cNvPicPr>
              <p:nvPr/>
            </p:nvPicPr>
            <p:blipFill>
              <a:blip r:embed="rId2"/>
              <a:stretch>
                <a:fillRect/>
              </a:stretch>
            </p:blipFill>
            <p:spPr>
              <a:xfrm>
                <a:off x="1720281" y="4771745"/>
                <a:ext cx="683087" cy="658958"/>
              </a:xfrm>
              <a:prstGeom prst="rect">
                <a:avLst/>
              </a:prstGeom>
            </p:spPr>
          </p:pic>
        </p:grpSp>
        <p:sp>
          <p:nvSpPr>
            <p:cNvPr id="81" name="Oval 80"/>
            <p:cNvSpPr/>
            <p:nvPr/>
          </p:nvSpPr>
          <p:spPr>
            <a:xfrm>
              <a:off x="3176107" y="26803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grpSp>
        <p:nvGrpSpPr>
          <p:cNvPr id="85" name="Group 84"/>
          <p:cNvGrpSpPr/>
          <p:nvPr/>
        </p:nvGrpSpPr>
        <p:grpSpPr>
          <a:xfrm>
            <a:off x="3271938" y="1661895"/>
            <a:ext cx="531301" cy="528851"/>
            <a:chOff x="3127487" y="1560800"/>
            <a:chExt cx="590334" cy="587612"/>
          </a:xfrm>
        </p:grpSpPr>
        <p:grpSp>
          <p:nvGrpSpPr>
            <p:cNvPr id="86" name="Group 85"/>
            <p:cNvGrpSpPr/>
            <p:nvPr/>
          </p:nvGrpSpPr>
          <p:grpSpPr>
            <a:xfrm>
              <a:off x="3127487" y="1573721"/>
              <a:ext cx="590334" cy="574691"/>
              <a:chOff x="2826127" y="2348400"/>
              <a:chExt cx="885825" cy="885825"/>
            </a:xfrm>
          </p:grpSpPr>
          <p:sp>
            <p:nvSpPr>
              <p:cNvPr id="88" name="Oval 87"/>
              <p:cNvSpPr/>
              <p:nvPr/>
            </p:nvSpPr>
            <p:spPr>
              <a:xfrm>
                <a:off x="2826127" y="2348400"/>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9" name="Oval 88"/>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90" name="Picture 89"/>
              <p:cNvPicPr>
                <a:picLocks noChangeAspect="1"/>
              </p:cNvPicPr>
              <p:nvPr/>
            </p:nvPicPr>
            <p:blipFill>
              <a:blip r:embed="rId2"/>
              <a:stretch>
                <a:fillRect/>
              </a:stretch>
            </p:blipFill>
            <p:spPr>
              <a:xfrm>
                <a:off x="2892802" y="2512588"/>
                <a:ext cx="683087" cy="658958"/>
              </a:xfrm>
              <a:prstGeom prst="rect">
                <a:avLst/>
              </a:prstGeom>
            </p:spPr>
          </p:pic>
        </p:grpSp>
        <p:sp>
          <p:nvSpPr>
            <p:cNvPr id="87" name="Oval 86"/>
            <p:cNvSpPr/>
            <p:nvPr/>
          </p:nvSpPr>
          <p:spPr>
            <a:xfrm>
              <a:off x="3272915" y="1560800"/>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sp>
        <p:nvSpPr>
          <p:cNvPr id="91" name="Curved Down Arrow 405"/>
          <p:cNvSpPr/>
          <p:nvPr/>
        </p:nvSpPr>
        <p:spPr>
          <a:xfrm rot="4324473">
            <a:off x="5109761" y="191461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2" name="Curved Down Arrow 401"/>
          <p:cNvSpPr/>
          <p:nvPr/>
        </p:nvSpPr>
        <p:spPr>
          <a:xfrm rot="8827912">
            <a:off x="4661765" y="330461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3" name="Curved Down Arrow 402"/>
          <p:cNvSpPr/>
          <p:nvPr/>
        </p:nvSpPr>
        <p:spPr>
          <a:xfrm rot="12387418">
            <a:off x="3211838" y="345073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4" name="Curved Down Arrow 403"/>
          <p:cNvSpPr/>
          <p:nvPr/>
        </p:nvSpPr>
        <p:spPr>
          <a:xfrm rot="16392309">
            <a:off x="2478995" y="211612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95" name="Group 94"/>
          <p:cNvGrpSpPr/>
          <p:nvPr/>
        </p:nvGrpSpPr>
        <p:grpSpPr>
          <a:xfrm>
            <a:off x="1304938" y="1493073"/>
            <a:ext cx="1461479" cy="485546"/>
            <a:chOff x="5278920" y="1344403"/>
            <a:chExt cx="2158773" cy="692381"/>
          </a:xfrm>
          <a:solidFill>
            <a:srgbClr val="00B0F0">
              <a:lumMod val="60000"/>
              <a:lumOff val="40000"/>
            </a:srgbClr>
          </a:solidFill>
        </p:grpSpPr>
        <p:sp>
          <p:nvSpPr>
            <p:cNvPr id="96" name="Round Diagonal Corner Rectangle 439"/>
            <p:cNvSpPr/>
            <p:nvPr/>
          </p:nvSpPr>
          <p:spPr>
            <a:xfrm>
              <a:off x="5278920" y="1344403"/>
              <a:ext cx="2158773" cy="69238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Process payment via Keylink</a:t>
              </a:r>
            </a:p>
            <a:p>
              <a:pPr algn="ctr" defTabSz="411480">
                <a:defRPr/>
              </a:pPr>
              <a:r>
                <a:rPr lang="en-US" sz="720" kern="0" dirty="0">
                  <a:latin typeface="Calibri" panose="020F0502020204030204" pitchFamily="34" charset="0"/>
                </a:rPr>
                <a:t>Settle bargains</a:t>
              </a:r>
            </a:p>
          </p:txBody>
        </p:sp>
        <p:sp>
          <p:nvSpPr>
            <p:cNvPr id="97" name="Oval 96"/>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98" name="Group 97"/>
          <p:cNvGrpSpPr/>
          <p:nvPr/>
        </p:nvGrpSpPr>
        <p:grpSpPr>
          <a:xfrm>
            <a:off x="6191485" y="1533796"/>
            <a:ext cx="1461479" cy="485546"/>
            <a:chOff x="6371427" y="1418468"/>
            <a:chExt cx="1623866" cy="401000"/>
          </a:xfrm>
        </p:grpSpPr>
        <p:sp>
          <p:nvSpPr>
            <p:cNvPr id="99" name="Round Diagonal Corner Rectangle 449"/>
            <p:cNvSpPr/>
            <p:nvPr/>
          </p:nvSpPr>
          <p:spPr>
            <a:xfrm>
              <a:off x="6371427" y="141846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Identify and segregate claims as per internal and external</a:t>
              </a:r>
            </a:p>
          </p:txBody>
        </p:sp>
        <p:sp>
          <p:nvSpPr>
            <p:cNvPr id="100" name="Oval 99"/>
            <p:cNvSpPr/>
            <p:nvPr/>
          </p:nvSpPr>
          <p:spPr>
            <a:xfrm>
              <a:off x="6376327" y="141846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101" name="Group 100"/>
          <p:cNvGrpSpPr/>
          <p:nvPr/>
        </p:nvGrpSpPr>
        <p:grpSpPr>
          <a:xfrm>
            <a:off x="5603508" y="2726862"/>
            <a:ext cx="1430566" cy="485546"/>
            <a:chOff x="6152677" y="2921605"/>
            <a:chExt cx="1623866" cy="539496"/>
          </a:xfrm>
        </p:grpSpPr>
        <p:sp>
          <p:nvSpPr>
            <p:cNvPr id="102" name="Round Diagonal Corner Rectangle 461"/>
            <p:cNvSpPr/>
            <p:nvPr/>
          </p:nvSpPr>
          <p:spPr>
            <a:xfrm>
              <a:off x="6152677" y="2921605"/>
              <a:ext cx="1623866" cy="539496"/>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For external claims, segregate and send chaser mails as per counterparty</a:t>
              </a:r>
            </a:p>
          </p:txBody>
        </p:sp>
        <p:sp>
          <p:nvSpPr>
            <p:cNvPr id="103" name="Oval 102"/>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104" name="Group 103"/>
          <p:cNvGrpSpPr/>
          <p:nvPr/>
        </p:nvGrpSpPr>
        <p:grpSpPr>
          <a:xfrm>
            <a:off x="4546377" y="4017364"/>
            <a:ext cx="1461479" cy="485546"/>
            <a:chOff x="4543530" y="4177988"/>
            <a:chExt cx="1623866" cy="401000"/>
          </a:xfrm>
        </p:grpSpPr>
        <p:sp>
          <p:nvSpPr>
            <p:cNvPr id="105" name="Round Diagonal Corner Rectangle 463"/>
            <p:cNvSpPr/>
            <p:nvPr/>
          </p:nvSpPr>
          <p:spPr>
            <a:xfrm>
              <a:off x="4543530" y="417798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For internal claims, reconcile claims and identify mismatches</a:t>
              </a:r>
            </a:p>
          </p:txBody>
        </p:sp>
        <p:sp>
          <p:nvSpPr>
            <p:cNvPr id="106" name="Oval 105"/>
            <p:cNvSpPr/>
            <p:nvPr/>
          </p:nvSpPr>
          <p:spPr>
            <a:xfrm>
              <a:off x="4548430" y="417798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07" name="Group 106"/>
          <p:cNvGrpSpPr/>
          <p:nvPr/>
        </p:nvGrpSpPr>
        <p:grpSpPr>
          <a:xfrm>
            <a:off x="1486249" y="3101206"/>
            <a:ext cx="1461479" cy="485546"/>
            <a:chOff x="1143387" y="3160034"/>
            <a:chExt cx="1623866" cy="401000"/>
          </a:xfrm>
        </p:grpSpPr>
        <p:sp>
          <p:nvSpPr>
            <p:cNvPr id="108" name="Round Diagonal Corner Rectangle 465"/>
            <p:cNvSpPr/>
            <p:nvPr/>
          </p:nvSpPr>
          <p:spPr>
            <a:xfrm>
              <a:off x="1143387" y="3160034"/>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Resolve discrepancies</a:t>
              </a:r>
            </a:p>
          </p:txBody>
        </p:sp>
        <p:sp>
          <p:nvSpPr>
            <p:cNvPr id="109" name="Oval 108"/>
            <p:cNvSpPr/>
            <p:nvPr/>
          </p:nvSpPr>
          <p:spPr>
            <a:xfrm>
              <a:off x="1148287" y="3160034"/>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graphicFrame>
        <p:nvGraphicFramePr>
          <p:cNvPr id="110" name="Table 109"/>
          <p:cNvGraphicFramePr>
            <a:graphicFrameLocks noGrp="1"/>
          </p:cNvGraphicFramePr>
          <p:nvPr>
            <p:extLst/>
          </p:nvPr>
        </p:nvGraphicFramePr>
        <p:xfrm>
          <a:off x="7074065" y="3688666"/>
          <a:ext cx="1612736" cy="556437"/>
        </p:xfrm>
        <a:graphic>
          <a:graphicData uri="http://schemas.openxmlformats.org/drawingml/2006/table">
            <a:tbl>
              <a:tblPr firstRow="1" bandRow="1"/>
              <a:tblGrid>
                <a:gridCol w="715631">
                  <a:extLst>
                    <a:ext uri="{9D8B030D-6E8A-4147-A177-3AD203B41FA5}">
                      <a16:colId xmlns:a16="http://schemas.microsoft.com/office/drawing/2014/main" val="3232627616"/>
                    </a:ext>
                  </a:extLst>
                </a:gridCol>
                <a:gridCol w="897105">
                  <a:extLst>
                    <a:ext uri="{9D8B030D-6E8A-4147-A177-3AD203B41FA5}">
                      <a16:colId xmlns:a16="http://schemas.microsoft.com/office/drawing/2014/main" val="3814793661"/>
                    </a:ext>
                  </a:extLst>
                </a:gridCol>
              </a:tblGrid>
              <a:tr h="329184">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l"/>
                      <a:r>
                        <a:rPr lang="en-US" sz="800" b="0" dirty="0">
                          <a:solidFill>
                            <a:schemeClr val="tx1"/>
                          </a:solidFill>
                          <a:latin typeface="Frutiger 45 Light" panose="020B0603020202020204"/>
                        </a:rPr>
                        <a:t>Total Volumes</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ctr"/>
                      <a:r>
                        <a:rPr lang="en-US" sz="800" b="0" dirty="0">
                          <a:solidFill>
                            <a:schemeClr val="tx1"/>
                          </a:solidFill>
                          <a:latin typeface="Frutiger 45 Light" panose="020B0603020202020204"/>
                        </a:rPr>
                        <a:t>40000 claims per month</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1084657"/>
                  </a:ext>
                </a:extLst>
              </a:tr>
              <a:tr h="227253">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l"/>
                      <a:r>
                        <a:rPr lang="en-US" sz="800" b="0" dirty="0">
                          <a:solidFill>
                            <a:schemeClr val="tx1"/>
                          </a:solidFill>
                          <a:latin typeface="Frutiger 45 Light" panose="020B0603020202020204"/>
                        </a:rPr>
                        <a:t>Total FTE</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ctr"/>
                      <a:r>
                        <a:rPr lang="en-US" sz="800" dirty="0">
                          <a:solidFill>
                            <a:schemeClr val="tx1"/>
                          </a:solidFill>
                          <a:latin typeface="Frutiger 45 Light" panose="020B0603020202020204"/>
                        </a:rPr>
                        <a:t>9</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11830"/>
                  </a:ext>
                </a:extLst>
              </a:tr>
            </a:tbl>
          </a:graphicData>
        </a:graphic>
      </p:graphicFrame>
      <p:sp>
        <p:nvSpPr>
          <p:cNvPr id="111" name="Text Box 5"/>
          <p:cNvSpPr txBox="1">
            <a:spLocks noChangeArrowheads="1"/>
          </p:cNvSpPr>
          <p:nvPr/>
        </p:nvSpPr>
        <p:spPr bwMode="auto">
          <a:xfrm>
            <a:off x="7003221" y="3479086"/>
            <a:ext cx="2473206" cy="24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64800" tIns="64800" rIns="64800" bIns="64800">
            <a:spAutoFit/>
          </a:bodyPr>
          <a:lstStyle>
            <a:lvl1pPr>
              <a:defRPr>
                <a:solidFill>
                  <a:schemeClr val="tx1"/>
                </a:solidFill>
                <a:latin typeface="Frutiger 55 Roman" pitchFamily="34" charset="0"/>
                <a:ea typeface="MS PGothic" pitchFamily="34" charset="-128"/>
              </a:defRPr>
            </a:lvl1pPr>
            <a:lvl2pPr marL="742950" indent="-285750">
              <a:defRPr>
                <a:solidFill>
                  <a:schemeClr val="tx1"/>
                </a:solidFill>
                <a:latin typeface="Frutiger 55 Roman" pitchFamily="34" charset="0"/>
                <a:ea typeface="MS PGothic" pitchFamily="34" charset="-128"/>
              </a:defRPr>
            </a:lvl2pPr>
            <a:lvl3pPr marL="1143000" indent="-228600">
              <a:defRPr>
                <a:solidFill>
                  <a:schemeClr val="tx1"/>
                </a:solidFill>
                <a:latin typeface="Frutiger 55 Roman" pitchFamily="34" charset="0"/>
                <a:ea typeface="MS PGothic" pitchFamily="34" charset="-128"/>
              </a:defRPr>
            </a:lvl3pPr>
            <a:lvl4pPr marL="1600200" indent="-228600">
              <a:defRPr>
                <a:solidFill>
                  <a:schemeClr val="tx1"/>
                </a:solidFill>
                <a:latin typeface="Frutiger 55 Roman" pitchFamily="34" charset="0"/>
                <a:ea typeface="MS PGothic" pitchFamily="34" charset="-128"/>
              </a:defRPr>
            </a:lvl4pPr>
            <a:lvl5pPr marL="2057400" indent="-228600">
              <a:defRPr>
                <a:solidFill>
                  <a:schemeClr val="tx1"/>
                </a:solidFill>
                <a:latin typeface="Frutiger 55 Roman" pitchFamily="34" charset="0"/>
                <a:ea typeface="MS PGothic" pitchFamily="34" charset="-128"/>
              </a:defRPr>
            </a:lvl5pPr>
            <a:lvl6pPr marL="2514600" indent="-228600" eaLnBrk="0" fontAlgn="base" hangingPunct="0">
              <a:spcBef>
                <a:spcPct val="50000"/>
              </a:spcBef>
              <a:spcAft>
                <a:spcPct val="0"/>
              </a:spcAft>
              <a:defRPr>
                <a:solidFill>
                  <a:schemeClr val="tx1"/>
                </a:solidFill>
                <a:latin typeface="Frutiger 55 Roman" pitchFamily="34" charset="0"/>
                <a:ea typeface="MS PGothic" pitchFamily="34" charset="-128"/>
              </a:defRPr>
            </a:lvl6pPr>
            <a:lvl7pPr marL="2971800" indent="-228600" eaLnBrk="0" fontAlgn="base" hangingPunct="0">
              <a:spcBef>
                <a:spcPct val="50000"/>
              </a:spcBef>
              <a:spcAft>
                <a:spcPct val="0"/>
              </a:spcAft>
              <a:defRPr>
                <a:solidFill>
                  <a:schemeClr val="tx1"/>
                </a:solidFill>
                <a:latin typeface="Frutiger 55 Roman" pitchFamily="34" charset="0"/>
                <a:ea typeface="MS PGothic" pitchFamily="34" charset="-128"/>
              </a:defRPr>
            </a:lvl7pPr>
            <a:lvl8pPr marL="3429000" indent="-228600" eaLnBrk="0" fontAlgn="base" hangingPunct="0">
              <a:spcBef>
                <a:spcPct val="50000"/>
              </a:spcBef>
              <a:spcAft>
                <a:spcPct val="0"/>
              </a:spcAft>
              <a:defRPr>
                <a:solidFill>
                  <a:schemeClr val="tx1"/>
                </a:solidFill>
                <a:latin typeface="Frutiger 55 Roman" pitchFamily="34" charset="0"/>
                <a:ea typeface="MS PGothic" pitchFamily="34" charset="-128"/>
              </a:defRPr>
            </a:lvl8pPr>
            <a:lvl9pPr marL="3886200" indent="-228600" eaLnBrk="0" fontAlgn="base" hangingPunct="0">
              <a:spcBef>
                <a:spcPct val="50000"/>
              </a:spcBef>
              <a:spcAft>
                <a:spcPct val="0"/>
              </a:spcAft>
              <a:defRPr>
                <a:solidFill>
                  <a:schemeClr val="tx1"/>
                </a:solidFill>
                <a:latin typeface="Frutiger 55 Roman" pitchFamily="34" charset="0"/>
                <a:ea typeface="MS PGothic" pitchFamily="34" charset="-128"/>
              </a:defRPr>
            </a:lvl9pPr>
          </a:lstStyle>
          <a:p>
            <a:pPr algn="just" defTabSz="411480">
              <a:defRPr/>
            </a:pPr>
            <a:r>
              <a:rPr lang="en-GB" altLang="en-US" sz="720" b="1" dirty="0">
                <a:solidFill>
                  <a:prstClr val="black"/>
                </a:solidFill>
                <a:latin typeface="Calibri" panose="020F0502020204030204" pitchFamily="34" charset="0"/>
                <a:ea typeface="Verdana" panose="020B0604030504040204" pitchFamily="34" charset="0"/>
                <a:cs typeface="Verdana" panose="020B0604030504040204" pitchFamily="34" charset="0"/>
              </a:rPr>
              <a:t>Baseline:</a:t>
            </a:r>
          </a:p>
        </p:txBody>
      </p:sp>
      <p:sp>
        <p:nvSpPr>
          <p:cNvPr id="56" name="Rectangle 55"/>
          <p:cNvSpPr/>
          <p:nvPr/>
        </p:nvSpPr>
        <p:spPr bwMode="auto">
          <a:xfrm>
            <a:off x="757306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57" name="Rectangle 56"/>
          <p:cNvSpPr/>
          <p:nvPr/>
        </p:nvSpPr>
        <p:spPr bwMode="auto">
          <a:xfrm>
            <a:off x="757306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59" name="TextBox 58"/>
          <p:cNvSpPr txBox="1"/>
          <p:nvPr/>
        </p:nvSpPr>
        <p:spPr>
          <a:xfrm>
            <a:off x="7908121" y="720090"/>
            <a:ext cx="487634" cy="203133"/>
          </a:xfrm>
          <a:prstGeom prst="rect">
            <a:avLst/>
          </a:prstGeom>
          <a:noFill/>
        </p:spPr>
        <p:txBody>
          <a:bodyPr wrap="none" rtlCol="0">
            <a:spAutoFit/>
          </a:bodyPr>
          <a:lstStyle/>
          <a:p>
            <a:r>
              <a:rPr lang="en-US" sz="720" dirty="0"/>
              <a:t>Manual</a:t>
            </a:r>
          </a:p>
        </p:txBody>
      </p:sp>
      <p:sp>
        <p:nvSpPr>
          <p:cNvPr id="112" name="TextBox 111"/>
          <p:cNvSpPr txBox="1"/>
          <p:nvPr/>
        </p:nvSpPr>
        <p:spPr>
          <a:xfrm>
            <a:off x="7908121" y="1074831"/>
            <a:ext cx="630301" cy="203133"/>
          </a:xfrm>
          <a:prstGeom prst="rect">
            <a:avLst/>
          </a:prstGeom>
          <a:noFill/>
        </p:spPr>
        <p:txBody>
          <a:bodyPr wrap="none" rtlCol="0">
            <a:spAutoFit/>
          </a:bodyPr>
          <a:lstStyle/>
          <a:p>
            <a:r>
              <a:rPr lang="en-US" sz="720" dirty="0"/>
              <a:t>Automated</a:t>
            </a:r>
          </a:p>
        </p:txBody>
      </p:sp>
      <p:sp>
        <p:nvSpPr>
          <p:cNvPr id="113" name="Rectangle 112"/>
          <p:cNvSpPr/>
          <p:nvPr/>
        </p:nvSpPr>
        <p:spPr bwMode="auto">
          <a:xfrm>
            <a:off x="757306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14" name="TextBox 113"/>
          <p:cNvSpPr txBox="1"/>
          <p:nvPr/>
        </p:nvSpPr>
        <p:spPr>
          <a:xfrm>
            <a:off x="790812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259593099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1000"/>
                                        <p:tgtEl>
                                          <p:spTgt spid="60"/>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heel(1)">
                                      <p:cBhvr>
                                        <p:cTn id="11" dur="1000"/>
                                        <p:tgtEl>
                                          <p:spTgt spid="61"/>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p:cTn id="15" dur="500" fill="hold"/>
                                        <p:tgtEl>
                                          <p:spTgt spid="98"/>
                                        </p:tgtEl>
                                        <p:attrNameLst>
                                          <p:attrName>ppt_w</p:attrName>
                                        </p:attrNameLst>
                                      </p:cBhvr>
                                      <p:tavLst>
                                        <p:tav tm="0">
                                          <p:val>
                                            <p:fltVal val="0"/>
                                          </p:val>
                                        </p:tav>
                                        <p:tav tm="100000">
                                          <p:val>
                                            <p:strVal val="#ppt_w"/>
                                          </p:val>
                                        </p:tav>
                                      </p:tavLst>
                                    </p:anim>
                                    <p:anim calcmode="lin" valueType="num">
                                      <p:cBhvr>
                                        <p:cTn id="16" dur="500" fill="hold"/>
                                        <p:tgtEl>
                                          <p:spTgt spid="98"/>
                                        </p:tgtEl>
                                        <p:attrNameLst>
                                          <p:attrName>ppt_h</p:attrName>
                                        </p:attrNameLst>
                                      </p:cBhvr>
                                      <p:tavLst>
                                        <p:tav tm="0">
                                          <p:val>
                                            <p:fltVal val="0"/>
                                          </p:val>
                                        </p:tav>
                                        <p:tav tm="100000">
                                          <p:val>
                                            <p:strVal val="#ppt_h"/>
                                          </p:val>
                                        </p:tav>
                                      </p:tavLst>
                                    </p:anim>
                                    <p:animEffect transition="in" filter="fade">
                                      <p:cBhvr>
                                        <p:cTn id="17" dur="500"/>
                                        <p:tgtEl>
                                          <p:spTgt spid="98"/>
                                        </p:tgtEl>
                                      </p:cBhvr>
                                    </p:animEffect>
                                  </p:childTnLst>
                                </p:cTn>
                              </p:par>
                            </p:childTnLst>
                          </p:cTn>
                        </p:par>
                        <p:par>
                          <p:cTn id="18" fill="hold">
                            <p:stCondLst>
                              <p:cond delay="2500"/>
                            </p:stCondLst>
                            <p:childTnLst>
                              <p:par>
                                <p:cTn id="19" presetID="21" presetClass="entr" presetSubtype="1"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heel(1)">
                                      <p:cBhvr>
                                        <p:cTn id="21" dur="1000"/>
                                        <p:tgtEl>
                                          <p:spTgt spid="91"/>
                                        </p:tgtEl>
                                      </p:cBhvr>
                                    </p:animEffect>
                                  </p:childTnLst>
                                </p:cTn>
                              </p:par>
                            </p:childTnLst>
                          </p:cTn>
                        </p:par>
                        <p:par>
                          <p:cTn id="22" fill="hold">
                            <p:stCondLst>
                              <p:cond delay="3500"/>
                            </p:stCondLst>
                            <p:childTnLst>
                              <p:par>
                                <p:cTn id="23" presetID="21" presetClass="entr" presetSubtype="1"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heel(1)">
                                      <p:cBhvr>
                                        <p:cTn id="25" dur="1000"/>
                                        <p:tgtEl>
                                          <p:spTgt spid="67"/>
                                        </p:tgtEl>
                                      </p:cBhvr>
                                    </p:animEffect>
                                  </p:childTnLst>
                                </p:cTn>
                              </p:par>
                            </p:childTnLst>
                          </p:cTn>
                        </p:par>
                        <p:par>
                          <p:cTn id="26" fill="hold">
                            <p:stCondLst>
                              <p:cond delay="4500"/>
                            </p:stCondLst>
                            <p:childTnLst>
                              <p:par>
                                <p:cTn id="27" presetID="53" presetClass="entr" presetSubtype="16" fill="hold"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p:cTn id="29" dur="500" fill="hold"/>
                                        <p:tgtEl>
                                          <p:spTgt spid="101"/>
                                        </p:tgtEl>
                                        <p:attrNameLst>
                                          <p:attrName>ppt_w</p:attrName>
                                        </p:attrNameLst>
                                      </p:cBhvr>
                                      <p:tavLst>
                                        <p:tav tm="0">
                                          <p:val>
                                            <p:fltVal val="0"/>
                                          </p:val>
                                        </p:tav>
                                        <p:tav tm="100000">
                                          <p:val>
                                            <p:strVal val="#ppt_w"/>
                                          </p:val>
                                        </p:tav>
                                      </p:tavLst>
                                    </p:anim>
                                    <p:anim calcmode="lin" valueType="num">
                                      <p:cBhvr>
                                        <p:cTn id="30" dur="500" fill="hold"/>
                                        <p:tgtEl>
                                          <p:spTgt spid="101"/>
                                        </p:tgtEl>
                                        <p:attrNameLst>
                                          <p:attrName>ppt_h</p:attrName>
                                        </p:attrNameLst>
                                      </p:cBhvr>
                                      <p:tavLst>
                                        <p:tav tm="0">
                                          <p:val>
                                            <p:fltVal val="0"/>
                                          </p:val>
                                        </p:tav>
                                        <p:tav tm="100000">
                                          <p:val>
                                            <p:strVal val="#ppt_h"/>
                                          </p:val>
                                        </p:tav>
                                      </p:tavLst>
                                    </p:anim>
                                    <p:animEffect transition="in" filter="fade">
                                      <p:cBhvr>
                                        <p:cTn id="31" dur="500"/>
                                        <p:tgtEl>
                                          <p:spTgt spid="101"/>
                                        </p:tgtEl>
                                      </p:cBhvr>
                                    </p:animEffect>
                                  </p:childTnLst>
                                </p:cTn>
                              </p:par>
                            </p:childTnLst>
                          </p:cTn>
                        </p:par>
                        <p:par>
                          <p:cTn id="32" fill="hold">
                            <p:stCondLst>
                              <p:cond delay="5000"/>
                            </p:stCondLst>
                            <p:childTnLst>
                              <p:par>
                                <p:cTn id="33" presetID="21" presetClass="entr" presetSubtype="1"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wheel(1)">
                                      <p:cBhvr>
                                        <p:cTn id="35" dur="1000"/>
                                        <p:tgtEl>
                                          <p:spTgt spid="92"/>
                                        </p:tgtEl>
                                      </p:cBhvr>
                                    </p:animEffect>
                                  </p:childTnLst>
                                </p:cTn>
                              </p:par>
                            </p:childTnLst>
                          </p:cTn>
                        </p:par>
                        <p:par>
                          <p:cTn id="36" fill="hold">
                            <p:stCondLst>
                              <p:cond delay="6000"/>
                            </p:stCondLst>
                            <p:childTnLst>
                              <p:par>
                                <p:cTn id="37" presetID="21" presetClass="entr" presetSubtype="1"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heel(1)">
                                      <p:cBhvr>
                                        <p:cTn id="39" dur="1000"/>
                                        <p:tgtEl>
                                          <p:spTgt spid="73"/>
                                        </p:tgtEl>
                                      </p:cBhvr>
                                    </p:animEffect>
                                  </p:childTnLst>
                                </p:cTn>
                              </p:par>
                            </p:childTnLst>
                          </p:cTn>
                        </p:par>
                        <p:par>
                          <p:cTn id="40" fill="hold">
                            <p:stCondLst>
                              <p:cond delay="7000"/>
                            </p:stCondLst>
                            <p:childTnLst>
                              <p:par>
                                <p:cTn id="41" presetID="53" presetClass="entr" presetSubtype="16"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 calcmode="lin" valueType="num">
                                      <p:cBhvr>
                                        <p:cTn id="43" dur="500" fill="hold"/>
                                        <p:tgtEl>
                                          <p:spTgt spid="104"/>
                                        </p:tgtEl>
                                        <p:attrNameLst>
                                          <p:attrName>ppt_w</p:attrName>
                                        </p:attrNameLst>
                                      </p:cBhvr>
                                      <p:tavLst>
                                        <p:tav tm="0">
                                          <p:val>
                                            <p:fltVal val="0"/>
                                          </p:val>
                                        </p:tav>
                                        <p:tav tm="100000">
                                          <p:val>
                                            <p:strVal val="#ppt_w"/>
                                          </p:val>
                                        </p:tav>
                                      </p:tavLst>
                                    </p:anim>
                                    <p:anim calcmode="lin" valueType="num">
                                      <p:cBhvr>
                                        <p:cTn id="44" dur="500" fill="hold"/>
                                        <p:tgtEl>
                                          <p:spTgt spid="104"/>
                                        </p:tgtEl>
                                        <p:attrNameLst>
                                          <p:attrName>ppt_h</p:attrName>
                                        </p:attrNameLst>
                                      </p:cBhvr>
                                      <p:tavLst>
                                        <p:tav tm="0">
                                          <p:val>
                                            <p:fltVal val="0"/>
                                          </p:val>
                                        </p:tav>
                                        <p:tav tm="100000">
                                          <p:val>
                                            <p:strVal val="#ppt_h"/>
                                          </p:val>
                                        </p:tav>
                                      </p:tavLst>
                                    </p:anim>
                                    <p:animEffect transition="in" filter="fade">
                                      <p:cBhvr>
                                        <p:cTn id="45" dur="500"/>
                                        <p:tgtEl>
                                          <p:spTgt spid="104"/>
                                        </p:tgtEl>
                                      </p:cBhvr>
                                    </p:animEffect>
                                  </p:childTnLst>
                                </p:cTn>
                              </p:par>
                            </p:childTnLst>
                          </p:cTn>
                        </p:par>
                        <p:par>
                          <p:cTn id="46" fill="hold">
                            <p:stCondLst>
                              <p:cond delay="7500"/>
                            </p:stCondLst>
                            <p:childTnLst>
                              <p:par>
                                <p:cTn id="47" presetID="21" presetClass="entr" presetSubtype="1" fill="hold" grpId="0"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heel(1)">
                                      <p:cBhvr>
                                        <p:cTn id="49" dur="1000"/>
                                        <p:tgtEl>
                                          <p:spTgt spid="93"/>
                                        </p:tgtEl>
                                      </p:cBhvr>
                                    </p:animEffect>
                                  </p:childTnLst>
                                </p:cTn>
                              </p:par>
                            </p:childTnLst>
                          </p:cTn>
                        </p:par>
                        <p:par>
                          <p:cTn id="50" fill="hold">
                            <p:stCondLst>
                              <p:cond delay="8500"/>
                            </p:stCondLst>
                            <p:childTnLst>
                              <p:par>
                                <p:cTn id="51" presetID="21" presetClass="entr" presetSubtype="1"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heel(1)">
                                      <p:cBhvr>
                                        <p:cTn id="53" dur="1000"/>
                                        <p:tgtEl>
                                          <p:spTgt spid="79"/>
                                        </p:tgtEl>
                                      </p:cBhvr>
                                    </p:animEffect>
                                  </p:childTnLst>
                                </p:cTn>
                              </p:par>
                            </p:childTnLst>
                          </p:cTn>
                        </p:par>
                        <p:par>
                          <p:cTn id="54" fill="hold">
                            <p:stCondLst>
                              <p:cond delay="9500"/>
                            </p:stCondLst>
                            <p:childTnLst>
                              <p:par>
                                <p:cTn id="55" presetID="53" presetClass="entr" presetSubtype="16" fill="hold" nodeType="afterEffect">
                                  <p:stCondLst>
                                    <p:cond delay="0"/>
                                  </p:stCondLst>
                                  <p:childTnLst>
                                    <p:set>
                                      <p:cBhvr>
                                        <p:cTn id="56" dur="1" fill="hold">
                                          <p:stCondLst>
                                            <p:cond delay="0"/>
                                          </p:stCondLst>
                                        </p:cTn>
                                        <p:tgtEl>
                                          <p:spTgt spid="107"/>
                                        </p:tgtEl>
                                        <p:attrNameLst>
                                          <p:attrName>style.visibility</p:attrName>
                                        </p:attrNameLst>
                                      </p:cBhvr>
                                      <p:to>
                                        <p:strVal val="visible"/>
                                      </p:to>
                                    </p:set>
                                    <p:anim calcmode="lin" valueType="num">
                                      <p:cBhvr>
                                        <p:cTn id="57" dur="500" fill="hold"/>
                                        <p:tgtEl>
                                          <p:spTgt spid="107"/>
                                        </p:tgtEl>
                                        <p:attrNameLst>
                                          <p:attrName>ppt_w</p:attrName>
                                        </p:attrNameLst>
                                      </p:cBhvr>
                                      <p:tavLst>
                                        <p:tav tm="0">
                                          <p:val>
                                            <p:fltVal val="0"/>
                                          </p:val>
                                        </p:tav>
                                        <p:tav tm="100000">
                                          <p:val>
                                            <p:strVal val="#ppt_w"/>
                                          </p:val>
                                        </p:tav>
                                      </p:tavLst>
                                    </p:anim>
                                    <p:anim calcmode="lin" valueType="num">
                                      <p:cBhvr>
                                        <p:cTn id="58" dur="500" fill="hold"/>
                                        <p:tgtEl>
                                          <p:spTgt spid="107"/>
                                        </p:tgtEl>
                                        <p:attrNameLst>
                                          <p:attrName>ppt_h</p:attrName>
                                        </p:attrNameLst>
                                      </p:cBhvr>
                                      <p:tavLst>
                                        <p:tav tm="0">
                                          <p:val>
                                            <p:fltVal val="0"/>
                                          </p:val>
                                        </p:tav>
                                        <p:tav tm="100000">
                                          <p:val>
                                            <p:strVal val="#ppt_h"/>
                                          </p:val>
                                        </p:tav>
                                      </p:tavLst>
                                    </p:anim>
                                    <p:animEffect transition="in" filter="fade">
                                      <p:cBhvr>
                                        <p:cTn id="59" dur="500"/>
                                        <p:tgtEl>
                                          <p:spTgt spid="107"/>
                                        </p:tgtEl>
                                      </p:cBhvr>
                                    </p:animEffect>
                                  </p:childTnLst>
                                </p:cTn>
                              </p:par>
                            </p:childTnLst>
                          </p:cTn>
                        </p:par>
                        <p:par>
                          <p:cTn id="60" fill="hold">
                            <p:stCondLst>
                              <p:cond delay="10000"/>
                            </p:stCondLst>
                            <p:childTnLst>
                              <p:par>
                                <p:cTn id="61" presetID="21" presetClass="entr" presetSubtype="1"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wheel(1)">
                                      <p:cBhvr>
                                        <p:cTn id="63" dur="1000"/>
                                        <p:tgtEl>
                                          <p:spTgt spid="94"/>
                                        </p:tgtEl>
                                      </p:cBhvr>
                                    </p:animEffect>
                                  </p:childTnLst>
                                </p:cTn>
                              </p:par>
                            </p:childTnLst>
                          </p:cTn>
                        </p:par>
                        <p:par>
                          <p:cTn id="64" fill="hold">
                            <p:stCondLst>
                              <p:cond delay="11000"/>
                            </p:stCondLst>
                            <p:childTnLst>
                              <p:par>
                                <p:cTn id="65" presetID="21" presetClass="entr" presetSubtype="1" fill="hold" nodeType="after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heel(1)">
                                      <p:cBhvr>
                                        <p:cTn id="67" dur="1000"/>
                                        <p:tgtEl>
                                          <p:spTgt spid="85"/>
                                        </p:tgtEl>
                                      </p:cBhvr>
                                    </p:animEffect>
                                  </p:childTnLst>
                                </p:cTn>
                              </p:par>
                            </p:childTnLst>
                          </p:cTn>
                        </p:par>
                        <p:par>
                          <p:cTn id="68" fill="hold">
                            <p:stCondLst>
                              <p:cond delay="12000"/>
                            </p:stCondLst>
                            <p:childTnLst>
                              <p:par>
                                <p:cTn id="69" presetID="53" presetClass="entr" presetSubtype="16" fill="hold" nodeType="afterEffect">
                                  <p:stCondLst>
                                    <p:cond delay="0"/>
                                  </p:stCondLst>
                                  <p:childTnLst>
                                    <p:set>
                                      <p:cBhvr>
                                        <p:cTn id="70" dur="1" fill="hold">
                                          <p:stCondLst>
                                            <p:cond delay="0"/>
                                          </p:stCondLst>
                                        </p:cTn>
                                        <p:tgtEl>
                                          <p:spTgt spid="95"/>
                                        </p:tgtEl>
                                        <p:attrNameLst>
                                          <p:attrName>style.visibility</p:attrName>
                                        </p:attrNameLst>
                                      </p:cBhvr>
                                      <p:to>
                                        <p:strVal val="visible"/>
                                      </p:to>
                                    </p:set>
                                    <p:anim calcmode="lin" valueType="num">
                                      <p:cBhvr>
                                        <p:cTn id="71" dur="500" fill="hold"/>
                                        <p:tgtEl>
                                          <p:spTgt spid="95"/>
                                        </p:tgtEl>
                                        <p:attrNameLst>
                                          <p:attrName>ppt_w</p:attrName>
                                        </p:attrNameLst>
                                      </p:cBhvr>
                                      <p:tavLst>
                                        <p:tav tm="0">
                                          <p:val>
                                            <p:fltVal val="0"/>
                                          </p:val>
                                        </p:tav>
                                        <p:tav tm="100000">
                                          <p:val>
                                            <p:strVal val="#ppt_w"/>
                                          </p:val>
                                        </p:tav>
                                      </p:tavLst>
                                    </p:anim>
                                    <p:anim calcmode="lin" valueType="num">
                                      <p:cBhvr>
                                        <p:cTn id="72" dur="500" fill="hold"/>
                                        <p:tgtEl>
                                          <p:spTgt spid="95"/>
                                        </p:tgtEl>
                                        <p:attrNameLst>
                                          <p:attrName>ppt_h</p:attrName>
                                        </p:attrNameLst>
                                      </p:cBhvr>
                                      <p:tavLst>
                                        <p:tav tm="0">
                                          <p:val>
                                            <p:fltVal val="0"/>
                                          </p:val>
                                        </p:tav>
                                        <p:tav tm="100000">
                                          <p:val>
                                            <p:strVal val="#ppt_h"/>
                                          </p:val>
                                        </p:tav>
                                      </p:tavLst>
                                    </p:anim>
                                    <p:animEffect transition="in" filter="fade">
                                      <p:cBhvr>
                                        <p:cTn id="73" dur="500"/>
                                        <p:tgtEl>
                                          <p:spTgt spid="95"/>
                                        </p:tgtEl>
                                      </p:cBhvr>
                                    </p:animEffect>
                                  </p:childTnLst>
                                </p:cTn>
                              </p:par>
                            </p:childTnLst>
                          </p:cTn>
                        </p:par>
                        <p:par>
                          <p:cTn id="74" fill="hold">
                            <p:stCondLst>
                              <p:cond delay="12500"/>
                            </p:stCondLst>
                            <p:childTnLst>
                              <p:par>
                                <p:cTn id="75" presetID="1"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1" grpId="0" animBg="1"/>
      <p:bldP spid="92" grpId="0" animBg="1"/>
      <p:bldP spid="93" grpId="0" animBg="1"/>
      <p:bldP spid="94" grpId="0" animBg="1"/>
      <p:bldP spid="111"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38</a:t>
            </a:fld>
            <a:endParaRPr lang="en-GB" altLang="zh-TW">
              <a:latin typeface="Calibri" panose="020F0502020204030204" pitchFamily="34" charset="0"/>
            </a:endParaRPr>
          </a:p>
        </p:txBody>
      </p:sp>
      <p:sp>
        <p:nvSpPr>
          <p:cNvPr id="66" name="Title 21"/>
          <p:cNvSpPr txBox="1">
            <a:spLocks/>
          </p:cNvSpPr>
          <p:nvPr/>
        </p:nvSpPr>
        <p:spPr>
          <a:xfrm>
            <a:off x="750094" y="171450"/>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pPr defTabSz="411480">
              <a:defRPr/>
            </a:pPr>
            <a:r>
              <a:rPr lang="en-US" sz="2700" dirty="0">
                <a:solidFill>
                  <a:schemeClr val="tx1"/>
                </a:solidFill>
                <a:latin typeface="Calibri" panose="020F0502020204030204" pitchFamily="34" charset="0"/>
              </a:rPr>
              <a:t>Post Dividends (SBL Claims) – AS IS</a:t>
            </a:r>
          </a:p>
        </p:txBody>
      </p:sp>
      <p:grpSp>
        <p:nvGrpSpPr>
          <p:cNvPr id="128" name="Group 127"/>
          <p:cNvGrpSpPr/>
          <p:nvPr/>
        </p:nvGrpSpPr>
        <p:grpSpPr>
          <a:xfrm>
            <a:off x="5386859" y="1198914"/>
            <a:ext cx="3451319" cy="3671282"/>
            <a:chOff x="5275932" y="1029172"/>
            <a:chExt cx="3834799" cy="4079202"/>
          </a:xfrm>
        </p:grpSpPr>
        <p:sp>
          <p:nvSpPr>
            <p:cNvPr id="129" name="Round Same Side Corner Rectangle 115"/>
            <p:cNvSpPr/>
            <p:nvPr/>
          </p:nvSpPr>
          <p:spPr>
            <a:xfrm rot="16200000">
              <a:off x="5133445" y="1211493"/>
              <a:ext cx="4079202" cy="3714559"/>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30" name="Group 129"/>
            <p:cNvGrpSpPr/>
            <p:nvPr/>
          </p:nvGrpSpPr>
          <p:grpSpPr>
            <a:xfrm>
              <a:off x="5275932" y="1105822"/>
              <a:ext cx="2090869" cy="394992"/>
              <a:chOff x="6455772" y="847695"/>
              <a:chExt cx="2090869" cy="394992"/>
            </a:xfrm>
          </p:grpSpPr>
          <p:grpSp>
            <p:nvGrpSpPr>
              <p:cNvPr id="132" name="Group 131"/>
              <p:cNvGrpSpPr/>
              <p:nvPr/>
            </p:nvGrpSpPr>
            <p:grpSpPr>
              <a:xfrm>
                <a:off x="6455772" y="886357"/>
                <a:ext cx="2090869" cy="356330"/>
                <a:chOff x="4709932" y="895323"/>
                <a:chExt cx="4121035" cy="572251"/>
              </a:xfrm>
            </p:grpSpPr>
            <p:sp>
              <p:nvSpPr>
                <p:cNvPr id="134" name="Pentagon 133"/>
                <p:cNvSpPr/>
                <p:nvPr/>
              </p:nvSpPr>
              <p:spPr>
                <a:xfrm>
                  <a:off x="4711812" y="895323"/>
                  <a:ext cx="4119155" cy="470261"/>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5" name="Right Triangle 134"/>
                <p:cNvSpPr/>
                <p:nvPr/>
              </p:nvSpPr>
              <p:spPr>
                <a:xfrm rot="5400000" flipV="1">
                  <a:off x="4785686" y="1289962"/>
                  <a:ext cx="101858" cy="253366"/>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33" name="Rectangle 132"/>
              <p:cNvSpPr/>
              <p:nvPr/>
            </p:nvSpPr>
            <p:spPr>
              <a:xfrm>
                <a:off x="6526832" y="847695"/>
                <a:ext cx="1099303"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Solutions</a:t>
                </a:r>
              </a:p>
            </p:txBody>
          </p:sp>
        </p:grpSp>
        <p:sp>
          <p:nvSpPr>
            <p:cNvPr id="131" name="Rectangle 130"/>
            <p:cNvSpPr/>
            <p:nvPr/>
          </p:nvSpPr>
          <p:spPr>
            <a:xfrm>
              <a:off x="5419922" y="1635551"/>
              <a:ext cx="3690809" cy="2898229"/>
            </a:xfrm>
            <a:prstGeom prst="rect">
              <a:avLst/>
            </a:prstGeom>
            <a:scene3d>
              <a:camera prst="orthographicFront"/>
              <a:lightRig rig="threePt" dir="t"/>
            </a:scene3d>
            <a:sp3d>
              <a:bevelT/>
            </a:sp3d>
          </p:spPr>
          <p:txBody>
            <a:bodyPr wrap="square">
              <a:spAutoFit/>
            </a:bodyPr>
            <a:lstStyle/>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Auto reconcile claims using comparison platform </a:t>
              </a:r>
            </a:p>
            <a:p>
              <a:pPr marL="257175" indent="-257175" defTabSz="411480">
                <a:spcBef>
                  <a:spcPts val="540"/>
                </a:spcBef>
                <a:buFont typeface="Wingdings" panose="05000000000000000000" pitchFamily="2" charset="2"/>
                <a:buChar char="q"/>
                <a:defRPr/>
              </a:pPr>
              <a:r>
                <a:rPr 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manage exceptions</a:t>
              </a: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 basis rules and receive clarifications </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Identify and action Agent compensation to restrict duplicate payment</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process payments in </a:t>
              </a:r>
              <a:r>
                <a:rPr lang="en-GB" altLang="en-US" sz="1260" dirty="0" err="1">
                  <a:solidFill>
                    <a:prstClr val="black"/>
                  </a:solidFill>
                  <a:latin typeface="Calibri" panose="020F0502020204030204" pitchFamily="34" charset="0"/>
                  <a:ea typeface="Verdana" panose="020B0604030504040204" pitchFamily="34" charset="0"/>
                  <a:cs typeface="Verdana" panose="020B0604030504040204" pitchFamily="34" charset="0"/>
                </a:rPr>
                <a:t>Keylink</a:t>
              </a: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 basis payment rules </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Auto settle claims and match in TLM</a:t>
              </a:r>
            </a:p>
            <a:p>
              <a:pPr marL="257175" indent="-257175" algn="just" defTabSz="411480">
                <a:spcBef>
                  <a:spcPts val="540"/>
                </a:spcBef>
                <a:spcAft>
                  <a:spcPts val="540"/>
                </a:spcAft>
                <a:buFont typeface="Wingdings" panose="05000000000000000000" pitchFamily="2" charset="2"/>
                <a:buChar char="q"/>
                <a:defRPr/>
              </a:pPr>
              <a:endPar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endParaRPr>
            </a:p>
          </p:txBody>
        </p:sp>
      </p:grpSp>
      <p:grpSp>
        <p:nvGrpSpPr>
          <p:cNvPr id="2" name="Group 1"/>
          <p:cNvGrpSpPr/>
          <p:nvPr/>
        </p:nvGrpSpPr>
        <p:grpSpPr>
          <a:xfrm>
            <a:off x="623560" y="1199907"/>
            <a:ext cx="3449199" cy="3671282"/>
            <a:chOff x="5297964" y="1216699"/>
            <a:chExt cx="3832443" cy="4079202"/>
          </a:xfrm>
        </p:grpSpPr>
        <p:sp>
          <p:nvSpPr>
            <p:cNvPr id="121" name="Round Same Side Corner Rectangle 467"/>
            <p:cNvSpPr/>
            <p:nvPr/>
          </p:nvSpPr>
          <p:spPr>
            <a:xfrm rot="16200000">
              <a:off x="5235384" y="1400878"/>
              <a:ext cx="4079202" cy="371084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2" name="Group 121"/>
            <p:cNvGrpSpPr/>
            <p:nvPr/>
          </p:nvGrpSpPr>
          <p:grpSpPr>
            <a:xfrm>
              <a:off x="5297964" y="1275053"/>
              <a:ext cx="2089915" cy="394910"/>
              <a:chOff x="6478163" y="864997"/>
              <a:chExt cx="2089915" cy="394910"/>
            </a:xfrm>
          </p:grpSpPr>
          <p:grpSp>
            <p:nvGrpSpPr>
              <p:cNvPr id="123" name="Group 122"/>
              <p:cNvGrpSpPr/>
              <p:nvPr/>
            </p:nvGrpSpPr>
            <p:grpSpPr>
              <a:xfrm>
                <a:off x="6478163" y="910899"/>
                <a:ext cx="2089915" cy="349008"/>
                <a:chOff x="4754063" y="934736"/>
                <a:chExt cx="4119156" cy="560492"/>
              </a:xfrm>
            </p:grpSpPr>
            <p:sp>
              <p:nvSpPr>
                <p:cNvPr id="125" name="Pentagon 471"/>
                <p:cNvSpPr/>
                <p:nvPr/>
              </p:nvSpPr>
              <p:spPr>
                <a:xfrm>
                  <a:off x="4754063" y="934736"/>
                  <a:ext cx="4119156" cy="470261"/>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26" name="Right Triangle 125"/>
                <p:cNvSpPr/>
                <p:nvPr/>
              </p:nvSpPr>
              <p:spPr>
                <a:xfrm rot="5400000" flipV="1">
                  <a:off x="4829817" y="1317616"/>
                  <a:ext cx="101858" cy="253366"/>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24" name="Rectangle 123"/>
              <p:cNvSpPr/>
              <p:nvPr/>
            </p:nvSpPr>
            <p:spPr>
              <a:xfrm>
                <a:off x="6549770" y="864997"/>
                <a:ext cx="1238231"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Challenges</a:t>
                </a:r>
              </a:p>
            </p:txBody>
          </p:sp>
        </p:grpSp>
        <p:sp>
          <p:nvSpPr>
            <p:cNvPr id="127" name="Rectangle 126"/>
            <p:cNvSpPr/>
            <p:nvPr/>
          </p:nvSpPr>
          <p:spPr>
            <a:xfrm>
              <a:off x="5419563" y="1787480"/>
              <a:ext cx="3690809" cy="2540297"/>
            </a:xfrm>
            <a:prstGeom prst="rect">
              <a:avLst/>
            </a:prstGeom>
            <a:scene3d>
              <a:camera prst="orthographicFront"/>
              <a:lightRig rig="threePt" dir="t"/>
            </a:scene3d>
            <a:sp3d>
              <a:bevelT/>
            </a:sp3d>
          </p:spPr>
          <p:txBody>
            <a:bodyPr wrap="square">
              <a:spAutoFit/>
            </a:bodyPr>
            <a:lstStyle/>
            <a:p>
              <a:pPr marL="257175" indent="-257175" algn="just" defTabSz="411480">
                <a:spcBef>
                  <a:spcPts val="540"/>
                </a:spcBef>
                <a:spcAft>
                  <a:spcPts val="540"/>
                </a:spcAft>
                <a:buFont typeface="Wingdings" panose="05000000000000000000" pitchFamily="2" charset="2"/>
                <a:buChar char="q"/>
                <a:defRPr/>
              </a:pPr>
              <a:r>
                <a:rPr lang="en-US" sz="1260" dirty="0">
                  <a:solidFill>
                    <a:prstClr val="black"/>
                  </a:solidFill>
                  <a:effectLst>
                    <a:reflection blurRad="6350" endPos="0" dir="5400000" sy="-100000" algn="bl" rotWithShape="0"/>
                  </a:effectLst>
                  <a:latin typeface="Calibri" panose="020F0502020204030204" pitchFamily="34" charset="0"/>
                </a:rPr>
                <a:t>Manual reconciliation process</a:t>
              </a:r>
            </a:p>
            <a:p>
              <a:pPr marL="257175" indent="-257175" algn="just" defTabSz="411480">
                <a:spcBef>
                  <a:spcPts val="540"/>
                </a:spcBef>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Query and discrepancy are managed via Outlook and chat</a:t>
              </a:r>
            </a:p>
            <a:p>
              <a:pPr marL="257175" indent="-257175" algn="just" defTabSz="411480">
                <a:spcBef>
                  <a:spcPts val="540"/>
                </a:spcBef>
                <a:spcAft>
                  <a:spcPts val="540"/>
                </a:spcAft>
                <a:buFont typeface="Wingdings" panose="05000000000000000000" pitchFamily="2" charset="2"/>
                <a:buChar char="q"/>
                <a:defRPr/>
              </a:pPr>
              <a:r>
                <a:rPr lang="en-US" sz="1260" dirty="0">
                  <a:solidFill>
                    <a:prstClr val="black"/>
                  </a:solidFill>
                  <a:effectLst>
                    <a:reflection blurRad="6350" endPos="0" dir="5400000" sy="-100000" algn="bl" rotWithShape="0"/>
                  </a:effectLst>
                  <a:latin typeface="Calibri" panose="020F0502020204030204" pitchFamily="34" charset="0"/>
                </a:rPr>
                <a:t>Manually resolve event exceptions [booking rate, nominal, etc.]</a:t>
              </a:r>
            </a:p>
            <a:p>
              <a:pPr marL="257175" indent="-257175" algn="just" defTabSz="411480">
                <a:spcBef>
                  <a:spcPts val="540"/>
                </a:spcBef>
                <a:spcAft>
                  <a:spcPts val="540"/>
                </a:spcAft>
                <a:buFont typeface="Wingdings" panose="05000000000000000000" pitchFamily="2" charset="2"/>
                <a:buChar char="q"/>
                <a:defRPr/>
              </a:pPr>
              <a:r>
                <a:rPr lang="en-US" sz="1260" dirty="0">
                  <a:solidFill>
                    <a:prstClr val="black"/>
                  </a:solidFill>
                  <a:effectLst>
                    <a:reflection blurRad="6350" endPos="0" dir="5400000" sy="-100000" algn="bl" rotWithShape="0"/>
                  </a:effectLst>
                  <a:latin typeface="Calibri" panose="020F0502020204030204" pitchFamily="34" charset="0"/>
                </a:rPr>
                <a:t>Duplicate payments due to agent compensations</a:t>
              </a:r>
            </a:p>
            <a:p>
              <a:pPr marL="257175" indent="-257175" algn="just" defTabSz="411480">
                <a:spcBef>
                  <a:spcPts val="540"/>
                </a:spcBef>
                <a:spcAft>
                  <a:spcPts val="540"/>
                </a:spcAft>
                <a:buFont typeface="Wingdings" panose="05000000000000000000" pitchFamily="2" charset="2"/>
                <a:buChar char="q"/>
                <a:defRPr/>
              </a:pPr>
              <a:r>
                <a:rPr lang="en-US" sz="1260" dirty="0">
                  <a:solidFill>
                    <a:prstClr val="black"/>
                  </a:solidFill>
                  <a:effectLst>
                    <a:reflection blurRad="6350" endPos="0" dir="5400000" sy="-100000" algn="bl" rotWithShape="0"/>
                  </a:effectLst>
                  <a:latin typeface="Calibri" panose="020F0502020204030204" pitchFamily="34" charset="0"/>
                </a:rPr>
                <a:t>Delay in applying nostros or closing claims due to mismatches</a:t>
              </a:r>
            </a:p>
          </p:txBody>
        </p:sp>
      </p:grpSp>
    </p:spTree>
    <p:extLst>
      <p:ext uri="{BB962C8B-B14F-4D97-AF65-F5344CB8AC3E}">
        <p14:creationId xmlns:p14="http://schemas.microsoft.com/office/powerpoint/2010/main" val="225100351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nodeType="withEffect">
                                  <p:stCondLst>
                                    <p:cond delay="0"/>
                                  </p:stCondLst>
                                  <p:childTnLst>
                                    <p:animMotion origin="layout" path="M -4.44444E-6 3.33333E-6 L -0.53472 3.33333E-6 " pathEditMode="relative" rAng="0" ptsTypes="AA">
                                      <p:cBhvr>
                                        <p:cTn id="9" dur="2000" fill="hold"/>
                                        <p:tgtEl>
                                          <p:spTgt spid="2"/>
                                        </p:tgtEl>
                                        <p:attrNameLst>
                                          <p:attrName>ppt_x</p:attrName>
                                          <p:attrName>ppt_y</p:attrName>
                                        </p:attrNameLst>
                                      </p:cBhvr>
                                      <p:rCtr x="-26736" y="0"/>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39</a:t>
            </a:fld>
            <a:endParaRPr lang="en-GB" altLang="zh-TW">
              <a:latin typeface="Calibri" panose="020F0502020204030204" pitchFamily="34" charset="0"/>
            </a:endParaRPr>
          </a:p>
        </p:txBody>
      </p:sp>
      <p:sp>
        <p:nvSpPr>
          <p:cNvPr id="58" name="Title 21"/>
          <p:cNvSpPr txBox="1">
            <a:spLocks/>
          </p:cNvSpPr>
          <p:nvPr/>
        </p:nvSpPr>
        <p:spPr>
          <a:xfrm>
            <a:off x="800100" y="221492"/>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pPr defTabSz="411480">
              <a:defRPr/>
            </a:pPr>
            <a:r>
              <a:rPr lang="en-US" sz="2700" dirty="0">
                <a:solidFill>
                  <a:schemeClr val="tx1"/>
                </a:solidFill>
                <a:latin typeface="Calibri" panose="020F0502020204030204" pitchFamily="34" charset="0"/>
              </a:rPr>
              <a:t>Post Dividends (Market Claims) – AS IS</a:t>
            </a:r>
          </a:p>
        </p:txBody>
      </p:sp>
      <p:sp>
        <p:nvSpPr>
          <p:cNvPr id="60" name="Circular Arrow 412"/>
          <p:cNvSpPr>
            <a:spLocks/>
          </p:cNvSpPr>
          <p:nvPr/>
        </p:nvSpPr>
        <p:spPr>
          <a:xfrm rot="16200000">
            <a:off x="3254514" y="1346104"/>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grpSp>
        <p:nvGrpSpPr>
          <p:cNvPr id="61" name="Group 60"/>
          <p:cNvGrpSpPr/>
          <p:nvPr/>
        </p:nvGrpSpPr>
        <p:grpSpPr>
          <a:xfrm>
            <a:off x="4708067" y="1534871"/>
            <a:ext cx="522382" cy="521718"/>
            <a:chOff x="4723186" y="1419660"/>
            <a:chExt cx="580424" cy="579687"/>
          </a:xfrm>
        </p:grpSpPr>
        <p:grpSp>
          <p:nvGrpSpPr>
            <p:cNvPr id="62" name="Group 61"/>
            <p:cNvGrpSpPr/>
            <p:nvPr/>
          </p:nvGrpSpPr>
          <p:grpSpPr>
            <a:xfrm>
              <a:off x="4723186" y="1424656"/>
              <a:ext cx="580424" cy="574691"/>
              <a:chOff x="4742942" y="5214993"/>
              <a:chExt cx="870955" cy="885825"/>
            </a:xfrm>
          </p:grpSpPr>
          <p:sp>
            <p:nvSpPr>
              <p:cNvPr id="64" name="Oval 63"/>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65" name="Oval 64"/>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66" name="Picture 65"/>
              <p:cNvPicPr>
                <a:picLocks noChangeAspect="1"/>
              </p:cNvPicPr>
              <p:nvPr/>
            </p:nvPicPr>
            <p:blipFill>
              <a:blip r:embed="rId2"/>
              <a:stretch>
                <a:fillRect/>
              </a:stretch>
            </p:blipFill>
            <p:spPr>
              <a:xfrm>
                <a:off x="4809616" y="5379180"/>
                <a:ext cx="671620" cy="658958"/>
              </a:xfrm>
              <a:prstGeom prst="rect">
                <a:avLst/>
              </a:prstGeom>
            </p:spPr>
          </p:pic>
        </p:grpSp>
        <p:sp>
          <p:nvSpPr>
            <p:cNvPr id="63" name="Oval 62"/>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grpSp>
        <p:nvGrpSpPr>
          <p:cNvPr id="67" name="Group 66"/>
          <p:cNvGrpSpPr/>
          <p:nvPr/>
        </p:nvGrpSpPr>
        <p:grpSpPr>
          <a:xfrm>
            <a:off x="5024780" y="2495601"/>
            <a:ext cx="531301" cy="530658"/>
            <a:chOff x="5075089" y="2476254"/>
            <a:chExt cx="590334" cy="589620"/>
          </a:xfrm>
        </p:grpSpPr>
        <p:grpSp>
          <p:nvGrpSpPr>
            <p:cNvPr id="68" name="Group 67"/>
            <p:cNvGrpSpPr/>
            <p:nvPr/>
          </p:nvGrpSpPr>
          <p:grpSpPr>
            <a:xfrm>
              <a:off x="5075089" y="2491183"/>
              <a:ext cx="590334" cy="574691"/>
              <a:chOff x="4526315" y="6184828"/>
              <a:chExt cx="885825" cy="885825"/>
            </a:xfrm>
          </p:grpSpPr>
          <p:sp>
            <p:nvSpPr>
              <p:cNvPr id="70" name="Oval 69"/>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1" name="Oval 70"/>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2" name="Picture 71"/>
              <p:cNvPicPr>
                <a:picLocks noChangeAspect="1"/>
              </p:cNvPicPr>
              <p:nvPr/>
            </p:nvPicPr>
            <p:blipFill>
              <a:blip r:embed="rId2"/>
              <a:stretch>
                <a:fillRect/>
              </a:stretch>
            </p:blipFill>
            <p:spPr>
              <a:xfrm>
                <a:off x="4592989" y="6349015"/>
                <a:ext cx="683087" cy="658958"/>
              </a:xfrm>
              <a:prstGeom prst="rect">
                <a:avLst/>
              </a:prstGeom>
            </p:spPr>
          </p:pic>
        </p:grpSp>
        <p:sp>
          <p:nvSpPr>
            <p:cNvPr id="69" name="Oval 68"/>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73" name="Group 72"/>
          <p:cNvGrpSpPr/>
          <p:nvPr/>
        </p:nvGrpSpPr>
        <p:grpSpPr>
          <a:xfrm>
            <a:off x="4184182" y="3101206"/>
            <a:ext cx="531301" cy="535311"/>
            <a:chOff x="4141091" y="3160034"/>
            <a:chExt cx="590334" cy="594790"/>
          </a:xfrm>
        </p:grpSpPr>
        <p:grpSp>
          <p:nvGrpSpPr>
            <p:cNvPr id="74" name="Group 73"/>
            <p:cNvGrpSpPr/>
            <p:nvPr/>
          </p:nvGrpSpPr>
          <p:grpSpPr>
            <a:xfrm>
              <a:off x="4141091" y="3180133"/>
              <a:ext cx="590334" cy="574691"/>
              <a:chOff x="2929476" y="6290274"/>
              <a:chExt cx="885825" cy="885825"/>
            </a:xfrm>
          </p:grpSpPr>
          <p:sp>
            <p:nvSpPr>
              <p:cNvPr id="76" name="Oval 75"/>
              <p:cNvSpPr/>
              <p:nvPr/>
            </p:nvSpPr>
            <p:spPr>
              <a:xfrm>
                <a:off x="2929476" y="6290274"/>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77" name="Oval 76"/>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78" name="Picture 77"/>
              <p:cNvPicPr>
                <a:picLocks noChangeAspect="1"/>
              </p:cNvPicPr>
              <p:nvPr/>
            </p:nvPicPr>
            <p:blipFill>
              <a:blip r:embed="rId2"/>
              <a:stretch>
                <a:fillRect/>
              </a:stretch>
            </p:blipFill>
            <p:spPr>
              <a:xfrm>
                <a:off x="2996151" y="6454462"/>
                <a:ext cx="683087" cy="658958"/>
              </a:xfrm>
              <a:prstGeom prst="rect">
                <a:avLst/>
              </a:prstGeom>
            </p:spPr>
          </p:pic>
        </p:grpSp>
        <p:sp>
          <p:nvSpPr>
            <p:cNvPr id="75" name="Oval 74"/>
            <p:cNvSpPr/>
            <p:nvPr/>
          </p:nvSpPr>
          <p:spPr>
            <a:xfrm>
              <a:off x="4253695" y="316003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grpSp>
        <p:nvGrpSpPr>
          <p:cNvPr id="79" name="Group 78"/>
          <p:cNvGrpSpPr/>
          <p:nvPr/>
        </p:nvGrpSpPr>
        <p:grpSpPr>
          <a:xfrm>
            <a:off x="3193278" y="2669535"/>
            <a:ext cx="531301" cy="542953"/>
            <a:chOff x="3040087" y="2680398"/>
            <a:chExt cx="590334" cy="603281"/>
          </a:xfrm>
        </p:grpSpPr>
        <p:grpSp>
          <p:nvGrpSpPr>
            <p:cNvPr id="80" name="Group 79"/>
            <p:cNvGrpSpPr/>
            <p:nvPr/>
          </p:nvGrpSpPr>
          <p:grpSpPr>
            <a:xfrm>
              <a:off x="3040087" y="2708988"/>
              <a:ext cx="590334" cy="574691"/>
              <a:chOff x="1653605" y="4607558"/>
              <a:chExt cx="885825" cy="885825"/>
            </a:xfrm>
          </p:grpSpPr>
          <p:sp>
            <p:nvSpPr>
              <p:cNvPr id="82" name="Oval 81"/>
              <p:cNvSpPr/>
              <p:nvPr/>
            </p:nvSpPr>
            <p:spPr>
              <a:xfrm>
                <a:off x="1653605" y="460755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3" name="Oval 82"/>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84" name="Picture 83"/>
              <p:cNvPicPr>
                <a:picLocks noChangeAspect="1"/>
              </p:cNvPicPr>
              <p:nvPr/>
            </p:nvPicPr>
            <p:blipFill>
              <a:blip r:embed="rId2"/>
              <a:stretch>
                <a:fillRect/>
              </a:stretch>
            </p:blipFill>
            <p:spPr>
              <a:xfrm>
                <a:off x="1720281" y="4771745"/>
                <a:ext cx="683087" cy="658958"/>
              </a:xfrm>
              <a:prstGeom prst="rect">
                <a:avLst/>
              </a:prstGeom>
            </p:spPr>
          </p:pic>
        </p:grpSp>
        <p:sp>
          <p:nvSpPr>
            <p:cNvPr id="81" name="Oval 80"/>
            <p:cNvSpPr/>
            <p:nvPr/>
          </p:nvSpPr>
          <p:spPr>
            <a:xfrm>
              <a:off x="3176107" y="26803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grpSp>
        <p:nvGrpSpPr>
          <p:cNvPr id="85" name="Group 84"/>
          <p:cNvGrpSpPr/>
          <p:nvPr/>
        </p:nvGrpSpPr>
        <p:grpSpPr>
          <a:xfrm>
            <a:off x="3271938" y="1661895"/>
            <a:ext cx="531301" cy="528851"/>
            <a:chOff x="3127487" y="1560800"/>
            <a:chExt cx="590334" cy="587612"/>
          </a:xfrm>
        </p:grpSpPr>
        <p:grpSp>
          <p:nvGrpSpPr>
            <p:cNvPr id="86" name="Group 85"/>
            <p:cNvGrpSpPr/>
            <p:nvPr/>
          </p:nvGrpSpPr>
          <p:grpSpPr>
            <a:xfrm>
              <a:off x="3127487" y="1573721"/>
              <a:ext cx="590334" cy="574691"/>
              <a:chOff x="2826127" y="2348400"/>
              <a:chExt cx="885825" cy="885825"/>
            </a:xfrm>
          </p:grpSpPr>
          <p:sp>
            <p:nvSpPr>
              <p:cNvPr id="88" name="Oval 87"/>
              <p:cNvSpPr/>
              <p:nvPr/>
            </p:nvSpPr>
            <p:spPr>
              <a:xfrm>
                <a:off x="2826127" y="2348400"/>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89" name="Oval 88"/>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90" name="Picture 89"/>
              <p:cNvPicPr>
                <a:picLocks noChangeAspect="1"/>
              </p:cNvPicPr>
              <p:nvPr/>
            </p:nvPicPr>
            <p:blipFill>
              <a:blip r:embed="rId2"/>
              <a:stretch>
                <a:fillRect/>
              </a:stretch>
            </p:blipFill>
            <p:spPr>
              <a:xfrm>
                <a:off x="2892802" y="2512588"/>
                <a:ext cx="683087" cy="658958"/>
              </a:xfrm>
              <a:prstGeom prst="rect">
                <a:avLst/>
              </a:prstGeom>
            </p:spPr>
          </p:pic>
        </p:grpSp>
        <p:sp>
          <p:nvSpPr>
            <p:cNvPr id="87" name="Oval 86"/>
            <p:cNvSpPr/>
            <p:nvPr/>
          </p:nvSpPr>
          <p:spPr>
            <a:xfrm>
              <a:off x="3272915" y="1560800"/>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sp>
        <p:nvSpPr>
          <p:cNvPr id="91" name="Curved Down Arrow 405"/>
          <p:cNvSpPr/>
          <p:nvPr/>
        </p:nvSpPr>
        <p:spPr>
          <a:xfrm rot="4324473">
            <a:off x="5109761" y="191461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2" name="Curved Down Arrow 401"/>
          <p:cNvSpPr/>
          <p:nvPr/>
        </p:nvSpPr>
        <p:spPr>
          <a:xfrm rot="8827912">
            <a:off x="4661765" y="330461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3" name="Curved Down Arrow 402"/>
          <p:cNvSpPr/>
          <p:nvPr/>
        </p:nvSpPr>
        <p:spPr>
          <a:xfrm rot="12387418">
            <a:off x="3211838" y="3450732"/>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94" name="Curved Down Arrow 403"/>
          <p:cNvSpPr/>
          <p:nvPr/>
        </p:nvSpPr>
        <p:spPr>
          <a:xfrm rot="16392309">
            <a:off x="2478995" y="211612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95" name="Group 94"/>
          <p:cNvGrpSpPr/>
          <p:nvPr/>
        </p:nvGrpSpPr>
        <p:grpSpPr>
          <a:xfrm>
            <a:off x="1304938" y="1493073"/>
            <a:ext cx="1461479" cy="485546"/>
            <a:chOff x="5278920" y="1344403"/>
            <a:chExt cx="2158773" cy="692381"/>
          </a:xfrm>
          <a:solidFill>
            <a:srgbClr val="00B0F0">
              <a:lumMod val="60000"/>
              <a:lumOff val="40000"/>
            </a:srgbClr>
          </a:solidFill>
        </p:grpSpPr>
        <p:sp>
          <p:nvSpPr>
            <p:cNvPr id="96" name="Round Diagonal Corner Rectangle 439"/>
            <p:cNvSpPr/>
            <p:nvPr/>
          </p:nvSpPr>
          <p:spPr>
            <a:xfrm>
              <a:off x="5278920" y="1344403"/>
              <a:ext cx="2158773" cy="69238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Matched claims, Settle in SSENG (Ledger auto created in TLM)</a:t>
              </a:r>
            </a:p>
          </p:txBody>
        </p:sp>
        <p:sp>
          <p:nvSpPr>
            <p:cNvPr id="97" name="Oval 96"/>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98" name="Group 97"/>
          <p:cNvGrpSpPr/>
          <p:nvPr/>
        </p:nvGrpSpPr>
        <p:grpSpPr>
          <a:xfrm>
            <a:off x="6191485" y="1533796"/>
            <a:ext cx="1461479" cy="360900"/>
            <a:chOff x="6371427" y="1418468"/>
            <a:chExt cx="1623866" cy="401000"/>
          </a:xfrm>
        </p:grpSpPr>
        <p:sp>
          <p:nvSpPr>
            <p:cNvPr id="99" name="Round Diagonal Corner Rectangle 449"/>
            <p:cNvSpPr/>
            <p:nvPr/>
          </p:nvSpPr>
          <p:spPr>
            <a:xfrm>
              <a:off x="6371427" y="141846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solidFill>
                    <a:prstClr val="black">
                      <a:lumMod val="65000"/>
                      <a:lumOff val="35000"/>
                    </a:prstClr>
                  </a:solidFill>
                  <a:latin typeface="Calibri" panose="020F0502020204030204" pitchFamily="34" charset="0"/>
                </a:rPr>
                <a:t>  Identify and segregate claims basis auto and non-auto compensations</a:t>
              </a:r>
            </a:p>
          </p:txBody>
        </p:sp>
        <p:sp>
          <p:nvSpPr>
            <p:cNvPr id="100" name="Oval 99"/>
            <p:cNvSpPr/>
            <p:nvPr/>
          </p:nvSpPr>
          <p:spPr>
            <a:xfrm>
              <a:off x="6376327" y="141846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101" name="Group 100"/>
          <p:cNvGrpSpPr/>
          <p:nvPr/>
        </p:nvGrpSpPr>
        <p:grpSpPr>
          <a:xfrm>
            <a:off x="5994608" y="2587905"/>
            <a:ext cx="1761755" cy="485546"/>
            <a:chOff x="6152677" y="2901432"/>
            <a:chExt cx="1623866" cy="418261"/>
          </a:xfrm>
        </p:grpSpPr>
        <p:sp>
          <p:nvSpPr>
            <p:cNvPr id="102" name="Round Diagonal Corner Rectangle 461"/>
            <p:cNvSpPr/>
            <p:nvPr/>
          </p:nvSpPr>
          <p:spPr>
            <a:xfrm>
              <a:off x="6152677" y="2901432"/>
              <a:ext cx="1623866" cy="418261"/>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822960" eaLnBrk="0" hangingPunct="0">
                <a:spcBef>
                  <a:spcPct val="50000"/>
                </a:spcBef>
                <a:defRPr/>
              </a:pPr>
              <a:r>
                <a:rPr lang="en-US" sz="720" kern="0" dirty="0">
                  <a:latin typeface="Calibri" panose="020F0502020204030204" pitchFamily="34" charset="0"/>
                </a:rPr>
                <a:t>     Reconcile</a:t>
              </a:r>
              <a:r>
                <a:rPr lang="en-US" sz="810" kern="0" dirty="0">
                  <a:latin typeface="Calibri" panose="020F0502020204030204" pitchFamily="34" charset="0"/>
                  <a:ea typeface="MS PGothic" pitchFamily="34" charset="-128"/>
                </a:rPr>
                <a:t> </a:t>
              </a:r>
              <a:r>
                <a:rPr lang="en-US" sz="720" kern="0" dirty="0">
                  <a:latin typeface="Calibri" panose="020F0502020204030204" pitchFamily="34" charset="0"/>
                </a:rPr>
                <a:t>claims with SWIFTs for Auto</a:t>
              </a:r>
            </a:p>
            <a:p>
              <a:pPr defTabSz="822960" eaLnBrk="0" hangingPunct="0">
                <a:spcBef>
                  <a:spcPct val="50000"/>
                </a:spcBef>
                <a:defRPr/>
              </a:pPr>
              <a:r>
                <a:rPr lang="en-US" sz="720" kern="0" dirty="0">
                  <a:latin typeface="Calibri" panose="020F0502020204030204" pitchFamily="34" charset="0"/>
                </a:rPr>
                <a:t>     compensated markets; Send claims to counterparty for all Non-auto compensated</a:t>
              </a:r>
            </a:p>
          </p:txBody>
        </p:sp>
        <p:sp>
          <p:nvSpPr>
            <p:cNvPr id="103" name="Oval 102"/>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104" name="Group 103"/>
          <p:cNvGrpSpPr/>
          <p:nvPr/>
        </p:nvGrpSpPr>
        <p:grpSpPr>
          <a:xfrm>
            <a:off x="4546377" y="4017364"/>
            <a:ext cx="1461479" cy="485546"/>
            <a:chOff x="4543530" y="4177988"/>
            <a:chExt cx="1623866" cy="539496"/>
          </a:xfrm>
        </p:grpSpPr>
        <p:sp>
          <p:nvSpPr>
            <p:cNvPr id="105" name="Round Diagonal Corner Rectangle 463"/>
            <p:cNvSpPr/>
            <p:nvPr/>
          </p:nvSpPr>
          <p:spPr>
            <a:xfrm>
              <a:off x="4543530" y="4177988"/>
              <a:ext cx="1623866" cy="539496"/>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Investigate claim discrepancies</a:t>
              </a:r>
            </a:p>
          </p:txBody>
        </p:sp>
        <p:sp>
          <p:nvSpPr>
            <p:cNvPr id="106" name="Oval 105"/>
            <p:cNvSpPr/>
            <p:nvPr/>
          </p:nvSpPr>
          <p:spPr>
            <a:xfrm>
              <a:off x="4548430" y="417798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07" name="Group 106"/>
          <p:cNvGrpSpPr/>
          <p:nvPr/>
        </p:nvGrpSpPr>
        <p:grpSpPr>
          <a:xfrm>
            <a:off x="1486249" y="3101206"/>
            <a:ext cx="1461479" cy="485546"/>
            <a:chOff x="1143387" y="3160034"/>
            <a:chExt cx="1623866" cy="401000"/>
          </a:xfrm>
        </p:grpSpPr>
        <p:sp>
          <p:nvSpPr>
            <p:cNvPr id="108" name="Round Diagonal Corner Rectangle 465"/>
            <p:cNvSpPr/>
            <p:nvPr/>
          </p:nvSpPr>
          <p:spPr>
            <a:xfrm>
              <a:off x="1143387" y="3160034"/>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Unmatched claims, contact agent to fix discrepancy</a:t>
              </a:r>
            </a:p>
          </p:txBody>
        </p:sp>
        <p:sp>
          <p:nvSpPr>
            <p:cNvPr id="109" name="Oval 108"/>
            <p:cNvSpPr/>
            <p:nvPr/>
          </p:nvSpPr>
          <p:spPr>
            <a:xfrm>
              <a:off x="1148287" y="3160034"/>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sp>
        <p:nvSpPr>
          <p:cNvPr id="110" name="Text Box 5"/>
          <p:cNvSpPr txBox="1">
            <a:spLocks noChangeArrowheads="1"/>
          </p:cNvSpPr>
          <p:nvPr/>
        </p:nvSpPr>
        <p:spPr bwMode="auto">
          <a:xfrm>
            <a:off x="6700910" y="3326130"/>
            <a:ext cx="2284260" cy="24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64800" tIns="64800" rIns="64800" bIns="64800">
            <a:spAutoFit/>
          </a:bodyPr>
          <a:lstStyle>
            <a:lvl1pPr>
              <a:defRPr>
                <a:solidFill>
                  <a:schemeClr val="tx1"/>
                </a:solidFill>
                <a:latin typeface="Frutiger 55 Roman" pitchFamily="34" charset="0"/>
                <a:ea typeface="MS PGothic" pitchFamily="34" charset="-128"/>
              </a:defRPr>
            </a:lvl1pPr>
            <a:lvl2pPr marL="742950" indent="-285750">
              <a:defRPr>
                <a:solidFill>
                  <a:schemeClr val="tx1"/>
                </a:solidFill>
                <a:latin typeface="Frutiger 55 Roman" pitchFamily="34" charset="0"/>
                <a:ea typeface="MS PGothic" pitchFamily="34" charset="-128"/>
              </a:defRPr>
            </a:lvl2pPr>
            <a:lvl3pPr marL="1143000" indent="-228600">
              <a:defRPr>
                <a:solidFill>
                  <a:schemeClr val="tx1"/>
                </a:solidFill>
                <a:latin typeface="Frutiger 55 Roman" pitchFamily="34" charset="0"/>
                <a:ea typeface="MS PGothic" pitchFamily="34" charset="-128"/>
              </a:defRPr>
            </a:lvl3pPr>
            <a:lvl4pPr marL="1600200" indent="-228600">
              <a:defRPr>
                <a:solidFill>
                  <a:schemeClr val="tx1"/>
                </a:solidFill>
                <a:latin typeface="Frutiger 55 Roman" pitchFamily="34" charset="0"/>
                <a:ea typeface="MS PGothic" pitchFamily="34" charset="-128"/>
              </a:defRPr>
            </a:lvl4pPr>
            <a:lvl5pPr marL="2057400" indent="-228600">
              <a:defRPr>
                <a:solidFill>
                  <a:schemeClr val="tx1"/>
                </a:solidFill>
                <a:latin typeface="Frutiger 55 Roman" pitchFamily="34" charset="0"/>
                <a:ea typeface="MS PGothic" pitchFamily="34" charset="-128"/>
              </a:defRPr>
            </a:lvl5pPr>
            <a:lvl6pPr marL="2514600" indent="-228600" eaLnBrk="0" fontAlgn="base" hangingPunct="0">
              <a:spcBef>
                <a:spcPct val="50000"/>
              </a:spcBef>
              <a:spcAft>
                <a:spcPct val="0"/>
              </a:spcAft>
              <a:defRPr>
                <a:solidFill>
                  <a:schemeClr val="tx1"/>
                </a:solidFill>
                <a:latin typeface="Frutiger 55 Roman" pitchFamily="34" charset="0"/>
                <a:ea typeface="MS PGothic" pitchFamily="34" charset="-128"/>
              </a:defRPr>
            </a:lvl6pPr>
            <a:lvl7pPr marL="2971800" indent="-228600" eaLnBrk="0" fontAlgn="base" hangingPunct="0">
              <a:spcBef>
                <a:spcPct val="50000"/>
              </a:spcBef>
              <a:spcAft>
                <a:spcPct val="0"/>
              </a:spcAft>
              <a:defRPr>
                <a:solidFill>
                  <a:schemeClr val="tx1"/>
                </a:solidFill>
                <a:latin typeface="Frutiger 55 Roman" pitchFamily="34" charset="0"/>
                <a:ea typeface="MS PGothic" pitchFamily="34" charset="-128"/>
              </a:defRPr>
            </a:lvl7pPr>
            <a:lvl8pPr marL="3429000" indent="-228600" eaLnBrk="0" fontAlgn="base" hangingPunct="0">
              <a:spcBef>
                <a:spcPct val="50000"/>
              </a:spcBef>
              <a:spcAft>
                <a:spcPct val="0"/>
              </a:spcAft>
              <a:defRPr>
                <a:solidFill>
                  <a:schemeClr val="tx1"/>
                </a:solidFill>
                <a:latin typeface="Frutiger 55 Roman" pitchFamily="34" charset="0"/>
                <a:ea typeface="MS PGothic" pitchFamily="34" charset="-128"/>
              </a:defRPr>
            </a:lvl8pPr>
            <a:lvl9pPr marL="3886200" indent="-228600" eaLnBrk="0" fontAlgn="base" hangingPunct="0">
              <a:spcBef>
                <a:spcPct val="50000"/>
              </a:spcBef>
              <a:spcAft>
                <a:spcPct val="0"/>
              </a:spcAft>
              <a:defRPr>
                <a:solidFill>
                  <a:schemeClr val="tx1"/>
                </a:solidFill>
                <a:latin typeface="Frutiger 55 Roman" pitchFamily="34" charset="0"/>
                <a:ea typeface="MS PGothic" pitchFamily="34" charset="-128"/>
              </a:defRPr>
            </a:lvl9pPr>
          </a:lstStyle>
          <a:p>
            <a:pPr algn="just" defTabSz="411480">
              <a:defRPr/>
            </a:pPr>
            <a:r>
              <a:rPr lang="en-GB" altLang="en-US" sz="720" b="1" dirty="0">
                <a:solidFill>
                  <a:prstClr val="black"/>
                </a:solidFill>
                <a:latin typeface="Calibri" panose="020F0502020204030204" pitchFamily="34" charset="0"/>
                <a:ea typeface="Verdana" panose="020B0604030504040204" pitchFamily="34" charset="0"/>
                <a:cs typeface="Verdana" panose="020B0604030504040204" pitchFamily="34" charset="0"/>
              </a:rPr>
              <a:t>Baseline:</a:t>
            </a:r>
          </a:p>
        </p:txBody>
      </p:sp>
      <p:graphicFrame>
        <p:nvGraphicFramePr>
          <p:cNvPr id="111" name="Table 110"/>
          <p:cNvGraphicFramePr>
            <a:graphicFrameLocks noGrp="1"/>
          </p:cNvGraphicFramePr>
          <p:nvPr>
            <p:extLst/>
          </p:nvPr>
        </p:nvGraphicFramePr>
        <p:xfrm>
          <a:off x="6704215" y="3577529"/>
          <a:ext cx="1949329" cy="598993"/>
        </p:xfrm>
        <a:graphic>
          <a:graphicData uri="http://schemas.openxmlformats.org/drawingml/2006/table">
            <a:tbl>
              <a:tblPr firstRow="1" bandRow="1"/>
              <a:tblGrid>
                <a:gridCol w="1151960">
                  <a:extLst>
                    <a:ext uri="{9D8B030D-6E8A-4147-A177-3AD203B41FA5}">
                      <a16:colId xmlns:a16="http://schemas.microsoft.com/office/drawing/2014/main" val="3232627616"/>
                    </a:ext>
                  </a:extLst>
                </a:gridCol>
                <a:gridCol w="797369">
                  <a:extLst>
                    <a:ext uri="{9D8B030D-6E8A-4147-A177-3AD203B41FA5}">
                      <a16:colId xmlns:a16="http://schemas.microsoft.com/office/drawing/2014/main" val="3814793661"/>
                    </a:ext>
                  </a:extLst>
                </a:gridCol>
              </a:tblGrid>
              <a:tr h="329184">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r>
                        <a:rPr lang="en-US" sz="800" b="0" dirty="0">
                          <a:solidFill>
                            <a:schemeClr val="tx1"/>
                          </a:solidFill>
                          <a:latin typeface="Frutiger 45 Light" panose="020B0603020202020204" pitchFamily="34" charset="0"/>
                        </a:rPr>
                        <a:t>Total Volumes</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b="1" kern="1200">
                          <a:solidFill>
                            <a:schemeClr val="lt1"/>
                          </a:solidFill>
                          <a:latin typeface="Arial"/>
                        </a:defRPr>
                      </a:lvl1pPr>
                      <a:lvl2pPr marL="346211" algn="l" defTabSz="692423" rtl="0" eaLnBrk="1" latinLnBrk="0" hangingPunct="1">
                        <a:defRPr sz="1333" b="1" kern="1200">
                          <a:solidFill>
                            <a:schemeClr val="lt1"/>
                          </a:solidFill>
                          <a:latin typeface="Arial"/>
                        </a:defRPr>
                      </a:lvl2pPr>
                      <a:lvl3pPr marL="692423" algn="l" defTabSz="692423" rtl="0" eaLnBrk="1" latinLnBrk="0" hangingPunct="1">
                        <a:defRPr sz="1333" b="1" kern="1200">
                          <a:solidFill>
                            <a:schemeClr val="lt1"/>
                          </a:solidFill>
                          <a:latin typeface="Arial"/>
                        </a:defRPr>
                      </a:lvl3pPr>
                      <a:lvl4pPr marL="1038633" algn="l" defTabSz="692423" rtl="0" eaLnBrk="1" latinLnBrk="0" hangingPunct="1">
                        <a:defRPr sz="1333" b="1" kern="1200">
                          <a:solidFill>
                            <a:schemeClr val="lt1"/>
                          </a:solidFill>
                          <a:latin typeface="Arial"/>
                        </a:defRPr>
                      </a:lvl4pPr>
                      <a:lvl5pPr marL="1384845" algn="l" defTabSz="692423" rtl="0" eaLnBrk="1" latinLnBrk="0" hangingPunct="1">
                        <a:defRPr sz="1333" b="1" kern="1200">
                          <a:solidFill>
                            <a:schemeClr val="lt1"/>
                          </a:solidFill>
                          <a:latin typeface="Arial"/>
                        </a:defRPr>
                      </a:lvl5pPr>
                      <a:lvl6pPr marL="1731057" algn="l" defTabSz="692423" rtl="0" eaLnBrk="1" latinLnBrk="0" hangingPunct="1">
                        <a:defRPr sz="1333" b="1" kern="1200">
                          <a:solidFill>
                            <a:schemeClr val="lt1"/>
                          </a:solidFill>
                          <a:latin typeface="Arial"/>
                        </a:defRPr>
                      </a:lvl6pPr>
                      <a:lvl7pPr marL="2077269" algn="l" defTabSz="692423" rtl="0" eaLnBrk="1" latinLnBrk="0" hangingPunct="1">
                        <a:defRPr sz="1333" b="1" kern="1200">
                          <a:solidFill>
                            <a:schemeClr val="lt1"/>
                          </a:solidFill>
                          <a:latin typeface="Arial"/>
                        </a:defRPr>
                      </a:lvl7pPr>
                      <a:lvl8pPr marL="2423479" algn="l" defTabSz="692423" rtl="0" eaLnBrk="1" latinLnBrk="0" hangingPunct="1">
                        <a:defRPr sz="1333" b="1" kern="1200">
                          <a:solidFill>
                            <a:schemeClr val="lt1"/>
                          </a:solidFill>
                          <a:latin typeface="Arial"/>
                        </a:defRPr>
                      </a:lvl8pPr>
                      <a:lvl9pPr marL="2769690" algn="l" defTabSz="692423" rtl="0" eaLnBrk="1" latinLnBrk="0" hangingPunct="1">
                        <a:defRPr sz="1333" b="1" kern="1200">
                          <a:solidFill>
                            <a:schemeClr val="lt1"/>
                          </a:solidFill>
                          <a:latin typeface="Arial"/>
                        </a:defRPr>
                      </a:lvl9pPr>
                    </a:lstStyle>
                    <a:p>
                      <a:pPr algn="ctr"/>
                      <a:r>
                        <a:rPr lang="en-US" sz="800" b="0" dirty="0">
                          <a:solidFill>
                            <a:schemeClr val="tx1"/>
                          </a:solidFill>
                          <a:latin typeface="Frutiger 45 Light" panose="020B0603020202020204" pitchFamily="34" charset="0"/>
                        </a:rPr>
                        <a:t>12000 claims p/m</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1084657"/>
                  </a:ext>
                </a:extLst>
              </a:tr>
              <a:tr h="269809">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r>
                        <a:rPr lang="en-US" sz="800" b="0" dirty="0">
                          <a:solidFill>
                            <a:schemeClr val="tx1"/>
                          </a:solidFill>
                          <a:latin typeface="Frutiger 45 Light" panose="020B0603020202020204" pitchFamily="34" charset="0"/>
                        </a:rPr>
                        <a:t>Total FTE</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92423" rtl="0" eaLnBrk="1" latinLnBrk="0" hangingPunct="1">
                        <a:defRPr sz="1333" kern="1200">
                          <a:solidFill>
                            <a:schemeClr val="dk1"/>
                          </a:solidFill>
                          <a:latin typeface="Arial"/>
                        </a:defRPr>
                      </a:lvl1pPr>
                      <a:lvl2pPr marL="346211" algn="l" defTabSz="692423" rtl="0" eaLnBrk="1" latinLnBrk="0" hangingPunct="1">
                        <a:defRPr sz="1333" kern="1200">
                          <a:solidFill>
                            <a:schemeClr val="dk1"/>
                          </a:solidFill>
                          <a:latin typeface="Arial"/>
                        </a:defRPr>
                      </a:lvl2pPr>
                      <a:lvl3pPr marL="692423" algn="l" defTabSz="692423" rtl="0" eaLnBrk="1" latinLnBrk="0" hangingPunct="1">
                        <a:defRPr sz="1333" kern="1200">
                          <a:solidFill>
                            <a:schemeClr val="dk1"/>
                          </a:solidFill>
                          <a:latin typeface="Arial"/>
                        </a:defRPr>
                      </a:lvl3pPr>
                      <a:lvl4pPr marL="1038633" algn="l" defTabSz="692423" rtl="0" eaLnBrk="1" latinLnBrk="0" hangingPunct="1">
                        <a:defRPr sz="1333" kern="1200">
                          <a:solidFill>
                            <a:schemeClr val="dk1"/>
                          </a:solidFill>
                          <a:latin typeface="Arial"/>
                        </a:defRPr>
                      </a:lvl4pPr>
                      <a:lvl5pPr marL="1384845" algn="l" defTabSz="692423" rtl="0" eaLnBrk="1" latinLnBrk="0" hangingPunct="1">
                        <a:defRPr sz="1333" kern="1200">
                          <a:solidFill>
                            <a:schemeClr val="dk1"/>
                          </a:solidFill>
                          <a:latin typeface="Arial"/>
                        </a:defRPr>
                      </a:lvl5pPr>
                      <a:lvl6pPr marL="1731057" algn="l" defTabSz="692423" rtl="0" eaLnBrk="1" latinLnBrk="0" hangingPunct="1">
                        <a:defRPr sz="1333" kern="1200">
                          <a:solidFill>
                            <a:schemeClr val="dk1"/>
                          </a:solidFill>
                          <a:latin typeface="Arial"/>
                        </a:defRPr>
                      </a:lvl6pPr>
                      <a:lvl7pPr marL="2077269" algn="l" defTabSz="692423" rtl="0" eaLnBrk="1" latinLnBrk="0" hangingPunct="1">
                        <a:defRPr sz="1333" kern="1200">
                          <a:solidFill>
                            <a:schemeClr val="dk1"/>
                          </a:solidFill>
                          <a:latin typeface="Arial"/>
                        </a:defRPr>
                      </a:lvl7pPr>
                      <a:lvl8pPr marL="2423479" algn="l" defTabSz="692423" rtl="0" eaLnBrk="1" latinLnBrk="0" hangingPunct="1">
                        <a:defRPr sz="1333" kern="1200">
                          <a:solidFill>
                            <a:schemeClr val="dk1"/>
                          </a:solidFill>
                          <a:latin typeface="Arial"/>
                        </a:defRPr>
                      </a:lvl8pPr>
                      <a:lvl9pPr marL="2769690" algn="l" defTabSz="692423" rtl="0" eaLnBrk="1" latinLnBrk="0" hangingPunct="1">
                        <a:defRPr sz="1333" kern="1200">
                          <a:solidFill>
                            <a:schemeClr val="dk1"/>
                          </a:solidFill>
                          <a:latin typeface="Arial"/>
                        </a:defRPr>
                      </a:lvl9pPr>
                    </a:lstStyle>
                    <a:p>
                      <a:pPr algn="ctr"/>
                      <a:r>
                        <a:rPr lang="en-US" sz="800" b="0" dirty="0">
                          <a:solidFill>
                            <a:schemeClr val="tx1"/>
                          </a:solidFill>
                          <a:latin typeface="Frutiger 45 Light" panose="020B0603020202020204" pitchFamily="34" charset="0"/>
                        </a:rPr>
                        <a:t>8</a:t>
                      </a:r>
                    </a:p>
                  </a:txBody>
                  <a:tcPr marL="82296" marR="82296" marT="41148" marB="41148"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11830"/>
                  </a:ext>
                </a:extLst>
              </a:tr>
            </a:tbl>
          </a:graphicData>
        </a:graphic>
      </p:graphicFrame>
      <p:sp>
        <p:nvSpPr>
          <p:cNvPr id="56" name="Rectangle 55"/>
          <p:cNvSpPr/>
          <p:nvPr/>
        </p:nvSpPr>
        <p:spPr bwMode="auto">
          <a:xfrm>
            <a:off x="757306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57" name="Rectangle 56"/>
          <p:cNvSpPr/>
          <p:nvPr/>
        </p:nvSpPr>
        <p:spPr bwMode="auto">
          <a:xfrm>
            <a:off x="757306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59" name="TextBox 58"/>
          <p:cNvSpPr txBox="1"/>
          <p:nvPr/>
        </p:nvSpPr>
        <p:spPr>
          <a:xfrm>
            <a:off x="7908121" y="720090"/>
            <a:ext cx="487634" cy="203133"/>
          </a:xfrm>
          <a:prstGeom prst="rect">
            <a:avLst/>
          </a:prstGeom>
          <a:noFill/>
        </p:spPr>
        <p:txBody>
          <a:bodyPr wrap="none" rtlCol="0">
            <a:spAutoFit/>
          </a:bodyPr>
          <a:lstStyle/>
          <a:p>
            <a:r>
              <a:rPr lang="en-US" sz="720" dirty="0"/>
              <a:t>Manual</a:t>
            </a:r>
          </a:p>
        </p:txBody>
      </p:sp>
      <p:sp>
        <p:nvSpPr>
          <p:cNvPr id="112" name="TextBox 111"/>
          <p:cNvSpPr txBox="1"/>
          <p:nvPr/>
        </p:nvSpPr>
        <p:spPr>
          <a:xfrm>
            <a:off x="7908121" y="1074831"/>
            <a:ext cx="630301" cy="203133"/>
          </a:xfrm>
          <a:prstGeom prst="rect">
            <a:avLst/>
          </a:prstGeom>
          <a:noFill/>
        </p:spPr>
        <p:txBody>
          <a:bodyPr wrap="none" rtlCol="0">
            <a:spAutoFit/>
          </a:bodyPr>
          <a:lstStyle/>
          <a:p>
            <a:r>
              <a:rPr lang="en-US" sz="720" dirty="0"/>
              <a:t>Automated</a:t>
            </a:r>
          </a:p>
        </p:txBody>
      </p:sp>
      <p:sp>
        <p:nvSpPr>
          <p:cNvPr id="113" name="Rectangle 112"/>
          <p:cNvSpPr/>
          <p:nvPr/>
        </p:nvSpPr>
        <p:spPr bwMode="auto">
          <a:xfrm>
            <a:off x="757306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14" name="TextBox 113"/>
          <p:cNvSpPr txBox="1"/>
          <p:nvPr/>
        </p:nvSpPr>
        <p:spPr>
          <a:xfrm>
            <a:off x="790812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178394334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1000"/>
                                        <p:tgtEl>
                                          <p:spTgt spid="60"/>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heel(1)">
                                      <p:cBhvr>
                                        <p:cTn id="11" dur="1000"/>
                                        <p:tgtEl>
                                          <p:spTgt spid="61"/>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p:cTn id="15" dur="500" fill="hold"/>
                                        <p:tgtEl>
                                          <p:spTgt spid="98"/>
                                        </p:tgtEl>
                                        <p:attrNameLst>
                                          <p:attrName>ppt_w</p:attrName>
                                        </p:attrNameLst>
                                      </p:cBhvr>
                                      <p:tavLst>
                                        <p:tav tm="0">
                                          <p:val>
                                            <p:fltVal val="0"/>
                                          </p:val>
                                        </p:tav>
                                        <p:tav tm="100000">
                                          <p:val>
                                            <p:strVal val="#ppt_w"/>
                                          </p:val>
                                        </p:tav>
                                      </p:tavLst>
                                    </p:anim>
                                    <p:anim calcmode="lin" valueType="num">
                                      <p:cBhvr>
                                        <p:cTn id="16" dur="500" fill="hold"/>
                                        <p:tgtEl>
                                          <p:spTgt spid="98"/>
                                        </p:tgtEl>
                                        <p:attrNameLst>
                                          <p:attrName>ppt_h</p:attrName>
                                        </p:attrNameLst>
                                      </p:cBhvr>
                                      <p:tavLst>
                                        <p:tav tm="0">
                                          <p:val>
                                            <p:fltVal val="0"/>
                                          </p:val>
                                        </p:tav>
                                        <p:tav tm="100000">
                                          <p:val>
                                            <p:strVal val="#ppt_h"/>
                                          </p:val>
                                        </p:tav>
                                      </p:tavLst>
                                    </p:anim>
                                    <p:animEffect transition="in" filter="fade">
                                      <p:cBhvr>
                                        <p:cTn id="17" dur="500"/>
                                        <p:tgtEl>
                                          <p:spTgt spid="98"/>
                                        </p:tgtEl>
                                      </p:cBhvr>
                                    </p:animEffect>
                                  </p:childTnLst>
                                </p:cTn>
                              </p:par>
                            </p:childTnLst>
                          </p:cTn>
                        </p:par>
                        <p:par>
                          <p:cTn id="18" fill="hold">
                            <p:stCondLst>
                              <p:cond delay="2500"/>
                            </p:stCondLst>
                            <p:childTnLst>
                              <p:par>
                                <p:cTn id="19" presetID="21" presetClass="entr" presetSubtype="1"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heel(1)">
                                      <p:cBhvr>
                                        <p:cTn id="21" dur="1000"/>
                                        <p:tgtEl>
                                          <p:spTgt spid="91"/>
                                        </p:tgtEl>
                                      </p:cBhvr>
                                    </p:animEffect>
                                  </p:childTnLst>
                                </p:cTn>
                              </p:par>
                            </p:childTnLst>
                          </p:cTn>
                        </p:par>
                        <p:par>
                          <p:cTn id="22" fill="hold">
                            <p:stCondLst>
                              <p:cond delay="3500"/>
                            </p:stCondLst>
                            <p:childTnLst>
                              <p:par>
                                <p:cTn id="23" presetID="21" presetClass="entr" presetSubtype="1"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heel(1)">
                                      <p:cBhvr>
                                        <p:cTn id="25" dur="1000"/>
                                        <p:tgtEl>
                                          <p:spTgt spid="67"/>
                                        </p:tgtEl>
                                      </p:cBhvr>
                                    </p:animEffect>
                                  </p:childTnLst>
                                </p:cTn>
                              </p:par>
                            </p:childTnLst>
                          </p:cTn>
                        </p:par>
                        <p:par>
                          <p:cTn id="26" fill="hold">
                            <p:stCondLst>
                              <p:cond delay="4500"/>
                            </p:stCondLst>
                            <p:childTnLst>
                              <p:par>
                                <p:cTn id="27" presetID="53" presetClass="entr" presetSubtype="16" fill="hold"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p:cTn id="29" dur="500" fill="hold"/>
                                        <p:tgtEl>
                                          <p:spTgt spid="101"/>
                                        </p:tgtEl>
                                        <p:attrNameLst>
                                          <p:attrName>ppt_w</p:attrName>
                                        </p:attrNameLst>
                                      </p:cBhvr>
                                      <p:tavLst>
                                        <p:tav tm="0">
                                          <p:val>
                                            <p:fltVal val="0"/>
                                          </p:val>
                                        </p:tav>
                                        <p:tav tm="100000">
                                          <p:val>
                                            <p:strVal val="#ppt_w"/>
                                          </p:val>
                                        </p:tav>
                                      </p:tavLst>
                                    </p:anim>
                                    <p:anim calcmode="lin" valueType="num">
                                      <p:cBhvr>
                                        <p:cTn id="30" dur="500" fill="hold"/>
                                        <p:tgtEl>
                                          <p:spTgt spid="101"/>
                                        </p:tgtEl>
                                        <p:attrNameLst>
                                          <p:attrName>ppt_h</p:attrName>
                                        </p:attrNameLst>
                                      </p:cBhvr>
                                      <p:tavLst>
                                        <p:tav tm="0">
                                          <p:val>
                                            <p:fltVal val="0"/>
                                          </p:val>
                                        </p:tav>
                                        <p:tav tm="100000">
                                          <p:val>
                                            <p:strVal val="#ppt_h"/>
                                          </p:val>
                                        </p:tav>
                                      </p:tavLst>
                                    </p:anim>
                                    <p:animEffect transition="in" filter="fade">
                                      <p:cBhvr>
                                        <p:cTn id="31" dur="500"/>
                                        <p:tgtEl>
                                          <p:spTgt spid="101"/>
                                        </p:tgtEl>
                                      </p:cBhvr>
                                    </p:animEffect>
                                  </p:childTnLst>
                                </p:cTn>
                              </p:par>
                            </p:childTnLst>
                          </p:cTn>
                        </p:par>
                        <p:par>
                          <p:cTn id="32" fill="hold">
                            <p:stCondLst>
                              <p:cond delay="5000"/>
                            </p:stCondLst>
                            <p:childTnLst>
                              <p:par>
                                <p:cTn id="33" presetID="21" presetClass="entr" presetSubtype="1"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wheel(1)">
                                      <p:cBhvr>
                                        <p:cTn id="35" dur="1000"/>
                                        <p:tgtEl>
                                          <p:spTgt spid="92"/>
                                        </p:tgtEl>
                                      </p:cBhvr>
                                    </p:animEffect>
                                  </p:childTnLst>
                                </p:cTn>
                              </p:par>
                            </p:childTnLst>
                          </p:cTn>
                        </p:par>
                        <p:par>
                          <p:cTn id="36" fill="hold">
                            <p:stCondLst>
                              <p:cond delay="6000"/>
                            </p:stCondLst>
                            <p:childTnLst>
                              <p:par>
                                <p:cTn id="37" presetID="21" presetClass="entr" presetSubtype="1"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heel(1)">
                                      <p:cBhvr>
                                        <p:cTn id="39" dur="1000"/>
                                        <p:tgtEl>
                                          <p:spTgt spid="73"/>
                                        </p:tgtEl>
                                      </p:cBhvr>
                                    </p:animEffect>
                                  </p:childTnLst>
                                </p:cTn>
                              </p:par>
                            </p:childTnLst>
                          </p:cTn>
                        </p:par>
                        <p:par>
                          <p:cTn id="40" fill="hold">
                            <p:stCondLst>
                              <p:cond delay="7000"/>
                            </p:stCondLst>
                            <p:childTnLst>
                              <p:par>
                                <p:cTn id="41" presetID="53" presetClass="entr" presetSubtype="16" fill="hold" nodeType="afterEffect">
                                  <p:stCondLst>
                                    <p:cond delay="0"/>
                                  </p:stCondLst>
                                  <p:childTnLst>
                                    <p:set>
                                      <p:cBhvr>
                                        <p:cTn id="42" dur="1" fill="hold">
                                          <p:stCondLst>
                                            <p:cond delay="0"/>
                                          </p:stCondLst>
                                        </p:cTn>
                                        <p:tgtEl>
                                          <p:spTgt spid="104"/>
                                        </p:tgtEl>
                                        <p:attrNameLst>
                                          <p:attrName>style.visibility</p:attrName>
                                        </p:attrNameLst>
                                      </p:cBhvr>
                                      <p:to>
                                        <p:strVal val="visible"/>
                                      </p:to>
                                    </p:set>
                                    <p:anim calcmode="lin" valueType="num">
                                      <p:cBhvr>
                                        <p:cTn id="43" dur="500" fill="hold"/>
                                        <p:tgtEl>
                                          <p:spTgt spid="104"/>
                                        </p:tgtEl>
                                        <p:attrNameLst>
                                          <p:attrName>ppt_w</p:attrName>
                                        </p:attrNameLst>
                                      </p:cBhvr>
                                      <p:tavLst>
                                        <p:tav tm="0">
                                          <p:val>
                                            <p:fltVal val="0"/>
                                          </p:val>
                                        </p:tav>
                                        <p:tav tm="100000">
                                          <p:val>
                                            <p:strVal val="#ppt_w"/>
                                          </p:val>
                                        </p:tav>
                                      </p:tavLst>
                                    </p:anim>
                                    <p:anim calcmode="lin" valueType="num">
                                      <p:cBhvr>
                                        <p:cTn id="44" dur="500" fill="hold"/>
                                        <p:tgtEl>
                                          <p:spTgt spid="104"/>
                                        </p:tgtEl>
                                        <p:attrNameLst>
                                          <p:attrName>ppt_h</p:attrName>
                                        </p:attrNameLst>
                                      </p:cBhvr>
                                      <p:tavLst>
                                        <p:tav tm="0">
                                          <p:val>
                                            <p:fltVal val="0"/>
                                          </p:val>
                                        </p:tav>
                                        <p:tav tm="100000">
                                          <p:val>
                                            <p:strVal val="#ppt_h"/>
                                          </p:val>
                                        </p:tav>
                                      </p:tavLst>
                                    </p:anim>
                                    <p:animEffect transition="in" filter="fade">
                                      <p:cBhvr>
                                        <p:cTn id="45" dur="500"/>
                                        <p:tgtEl>
                                          <p:spTgt spid="104"/>
                                        </p:tgtEl>
                                      </p:cBhvr>
                                    </p:animEffect>
                                  </p:childTnLst>
                                </p:cTn>
                              </p:par>
                            </p:childTnLst>
                          </p:cTn>
                        </p:par>
                        <p:par>
                          <p:cTn id="46" fill="hold">
                            <p:stCondLst>
                              <p:cond delay="7500"/>
                            </p:stCondLst>
                            <p:childTnLst>
                              <p:par>
                                <p:cTn id="47" presetID="21" presetClass="entr" presetSubtype="1" fill="hold" grpId="0"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heel(1)">
                                      <p:cBhvr>
                                        <p:cTn id="49" dur="1000"/>
                                        <p:tgtEl>
                                          <p:spTgt spid="93"/>
                                        </p:tgtEl>
                                      </p:cBhvr>
                                    </p:animEffect>
                                  </p:childTnLst>
                                </p:cTn>
                              </p:par>
                            </p:childTnLst>
                          </p:cTn>
                        </p:par>
                        <p:par>
                          <p:cTn id="50" fill="hold">
                            <p:stCondLst>
                              <p:cond delay="8500"/>
                            </p:stCondLst>
                            <p:childTnLst>
                              <p:par>
                                <p:cTn id="51" presetID="21" presetClass="entr" presetSubtype="1"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heel(1)">
                                      <p:cBhvr>
                                        <p:cTn id="53" dur="1000"/>
                                        <p:tgtEl>
                                          <p:spTgt spid="79"/>
                                        </p:tgtEl>
                                      </p:cBhvr>
                                    </p:animEffect>
                                  </p:childTnLst>
                                </p:cTn>
                              </p:par>
                            </p:childTnLst>
                          </p:cTn>
                        </p:par>
                        <p:par>
                          <p:cTn id="54" fill="hold">
                            <p:stCondLst>
                              <p:cond delay="9500"/>
                            </p:stCondLst>
                            <p:childTnLst>
                              <p:par>
                                <p:cTn id="55" presetID="53" presetClass="entr" presetSubtype="16" fill="hold" nodeType="afterEffect">
                                  <p:stCondLst>
                                    <p:cond delay="0"/>
                                  </p:stCondLst>
                                  <p:childTnLst>
                                    <p:set>
                                      <p:cBhvr>
                                        <p:cTn id="56" dur="1" fill="hold">
                                          <p:stCondLst>
                                            <p:cond delay="0"/>
                                          </p:stCondLst>
                                        </p:cTn>
                                        <p:tgtEl>
                                          <p:spTgt spid="107"/>
                                        </p:tgtEl>
                                        <p:attrNameLst>
                                          <p:attrName>style.visibility</p:attrName>
                                        </p:attrNameLst>
                                      </p:cBhvr>
                                      <p:to>
                                        <p:strVal val="visible"/>
                                      </p:to>
                                    </p:set>
                                    <p:anim calcmode="lin" valueType="num">
                                      <p:cBhvr>
                                        <p:cTn id="57" dur="500" fill="hold"/>
                                        <p:tgtEl>
                                          <p:spTgt spid="107"/>
                                        </p:tgtEl>
                                        <p:attrNameLst>
                                          <p:attrName>ppt_w</p:attrName>
                                        </p:attrNameLst>
                                      </p:cBhvr>
                                      <p:tavLst>
                                        <p:tav tm="0">
                                          <p:val>
                                            <p:fltVal val="0"/>
                                          </p:val>
                                        </p:tav>
                                        <p:tav tm="100000">
                                          <p:val>
                                            <p:strVal val="#ppt_w"/>
                                          </p:val>
                                        </p:tav>
                                      </p:tavLst>
                                    </p:anim>
                                    <p:anim calcmode="lin" valueType="num">
                                      <p:cBhvr>
                                        <p:cTn id="58" dur="500" fill="hold"/>
                                        <p:tgtEl>
                                          <p:spTgt spid="107"/>
                                        </p:tgtEl>
                                        <p:attrNameLst>
                                          <p:attrName>ppt_h</p:attrName>
                                        </p:attrNameLst>
                                      </p:cBhvr>
                                      <p:tavLst>
                                        <p:tav tm="0">
                                          <p:val>
                                            <p:fltVal val="0"/>
                                          </p:val>
                                        </p:tav>
                                        <p:tav tm="100000">
                                          <p:val>
                                            <p:strVal val="#ppt_h"/>
                                          </p:val>
                                        </p:tav>
                                      </p:tavLst>
                                    </p:anim>
                                    <p:animEffect transition="in" filter="fade">
                                      <p:cBhvr>
                                        <p:cTn id="59" dur="500"/>
                                        <p:tgtEl>
                                          <p:spTgt spid="107"/>
                                        </p:tgtEl>
                                      </p:cBhvr>
                                    </p:animEffect>
                                  </p:childTnLst>
                                </p:cTn>
                              </p:par>
                            </p:childTnLst>
                          </p:cTn>
                        </p:par>
                        <p:par>
                          <p:cTn id="60" fill="hold">
                            <p:stCondLst>
                              <p:cond delay="10000"/>
                            </p:stCondLst>
                            <p:childTnLst>
                              <p:par>
                                <p:cTn id="61" presetID="21" presetClass="entr" presetSubtype="1"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wheel(1)">
                                      <p:cBhvr>
                                        <p:cTn id="63" dur="1000"/>
                                        <p:tgtEl>
                                          <p:spTgt spid="94"/>
                                        </p:tgtEl>
                                      </p:cBhvr>
                                    </p:animEffect>
                                  </p:childTnLst>
                                </p:cTn>
                              </p:par>
                            </p:childTnLst>
                          </p:cTn>
                        </p:par>
                        <p:par>
                          <p:cTn id="64" fill="hold">
                            <p:stCondLst>
                              <p:cond delay="11000"/>
                            </p:stCondLst>
                            <p:childTnLst>
                              <p:par>
                                <p:cTn id="65" presetID="21" presetClass="entr" presetSubtype="1" fill="hold" nodeType="after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heel(1)">
                                      <p:cBhvr>
                                        <p:cTn id="67" dur="1000"/>
                                        <p:tgtEl>
                                          <p:spTgt spid="85"/>
                                        </p:tgtEl>
                                      </p:cBhvr>
                                    </p:animEffect>
                                  </p:childTnLst>
                                </p:cTn>
                              </p:par>
                            </p:childTnLst>
                          </p:cTn>
                        </p:par>
                        <p:par>
                          <p:cTn id="68" fill="hold">
                            <p:stCondLst>
                              <p:cond delay="12000"/>
                            </p:stCondLst>
                            <p:childTnLst>
                              <p:par>
                                <p:cTn id="69" presetID="53" presetClass="entr" presetSubtype="16" fill="hold" nodeType="afterEffect">
                                  <p:stCondLst>
                                    <p:cond delay="0"/>
                                  </p:stCondLst>
                                  <p:childTnLst>
                                    <p:set>
                                      <p:cBhvr>
                                        <p:cTn id="70" dur="1" fill="hold">
                                          <p:stCondLst>
                                            <p:cond delay="0"/>
                                          </p:stCondLst>
                                        </p:cTn>
                                        <p:tgtEl>
                                          <p:spTgt spid="95"/>
                                        </p:tgtEl>
                                        <p:attrNameLst>
                                          <p:attrName>style.visibility</p:attrName>
                                        </p:attrNameLst>
                                      </p:cBhvr>
                                      <p:to>
                                        <p:strVal val="visible"/>
                                      </p:to>
                                    </p:set>
                                    <p:anim calcmode="lin" valueType="num">
                                      <p:cBhvr>
                                        <p:cTn id="71" dur="500" fill="hold"/>
                                        <p:tgtEl>
                                          <p:spTgt spid="95"/>
                                        </p:tgtEl>
                                        <p:attrNameLst>
                                          <p:attrName>ppt_w</p:attrName>
                                        </p:attrNameLst>
                                      </p:cBhvr>
                                      <p:tavLst>
                                        <p:tav tm="0">
                                          <p:val>
                                            <p:fltVal val="0"/>
                                          </p:val>
                                        </p:tav>
                                        <p:tav tm="100000">
                                          <p:val>
                                            <p:strVal val="#ppt_w"/>
                                          </p:val>
                                        </p:tav>
                                      </p:tavLst>
                                    </p:anim>
                                    <p:anim calcmode="lin" valueType="num">
                                      <p:cBhvr>
                                        <p:cTn id="72" dur="500" fill="hold"/>
                                        <p:tgtEl>
                                          <p:spTgt spid="95"/>
                                        </p:tgtEl>
                                        <p:attrNameLst>
                                          <p:attrName>ppt_h</p:attrName>
                                        </p:attrNameLst>
                                      </p:cBhvr>
                                      <p:tavLst>
                                        <p:tav tm="0">
                                          <p:val>
                                            <p:fltVal val="0"/>
                                          </p:val>
                                        </p:tav>
                                        <p:tav tm="100000">
                                          <p:val>
                                            <p:strVal val="#ppt_h"/>
                                          </p:val>
                                        </p:tav>
                                      </p:tavLst>
                                    </p:anim>
                                    <p:animEffect transition="in" filter="fade">
                                      <p:cBhvr>
                                        <p:cTn id="73" dur="500"/>
                                        <p:tgtEl>
                                          <p:spTgt spid="95"/>
                                        </p:tgtEl>
                                      </p:cBhvr>
                                    </p:animEffect>
                                  </p:childTnLst>
                                </p:cTn>
                              </p:par>
                            </p:childTnLst>
                          </p:cTn>
                        </p:par>
                        <p:par>
                          <p:cTn id="74" fill="hold">
                            <p:stCondLst>
                              <p:cond delay="12500"/>
                            </p:stCondLst>
                            <p:childTnLst>
                              <p:par>
                                <p:cTn id="75" presetID="1" presetClass="entr" presetSubtype="0" fill="hold" grpId="0" nodeType="after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1" grpId="0" animBg="1"/>
      <p:bldP spid="92" grpId="0" animBg="1"/>
      <p:bldP spid="93" grpId="0" animBg="1"/>
      <p:bldP spid="94" grpId="0" animBg="1"/>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30" y="3793381"/>
            <a:ext cx="7596548" cy="915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100">
              <a:solidFill>
                <a:prstClr val="white"/>
              </a:solidFill>
            </a:endParaRPr>
          </a:p>
        </p:txBody>
      </p:sp>
      <p:sp>
        <p:nvSpPr>
          <p:cNvPr id="4" name="Title 1"/>
          <p:cNvSpPr txBox="1">
            <a:spLocks/>
          </p:cNvSpPr>
          <p:nvPr/>
        </p:nvSpPr>
        <p:spPr>
          <a:xfrm>
            <a:off x="460375" y="109142"/>
            <a:ext cx="8229600" cy="411480"/>
          </a:xfrm>
          <a:prstGeom prst="rect">
            <a:avLst/>
          </a:prstGeom>
        </p:spPr>
        <p:txBody>
          <a:bodyPr/>
          <a:lstStyle>
            <a:lvl1pPr algn="l" defTabSz="457200" rtl="0" eaLnBrk="1" latinLnBrk="0" hangingPunct="1">
              <a:spcBef>
                <a:spcPct val="0"/>
              </a:spcBef>
              <a:buNone/>
              <a:defRPr lang="en-US" sz="3000" b="1" kern="1200" dirty="0">
                <a:solidFill>
                  <a:schemeClr val="accent2"/>
                </a:solidFill>
                <a:latin typeface="+mj-lt"/>
                <a:ea typeface="+mn-ea"/>
                <a:cs typeface="Arial"/>
              </a:defRPr>
            </a:lvl1pPr>
          </a:lstStyle>
          <a:p>
            <a:r>
              <a:rPr sz="2250" smtClean="0">
                <a:solidFill>
                  <a:prstClr val="black"/>
                </a:solidFill>
              </a:rPr>
              <a:t>CAIP Digitalization – Program Overview</a:t>
            </a:r>
            <a:endParaRPr sz="2250">
              <a:solidFill>
                <a:prstClr val="black"/>
              </a:solidFill>
            </a:endParaRPr>
          </a:p>
        </p:txBody>
      </p:sp>
      <p:sp>
        <p:nvSpPr>
          <p:cNvPr id="2" name="Rectangle 1"/>
          <p:cNvSpPr/>
          <p:nvPr/>
        </p:nvSpPr>
        <p:spPr>
          <a:xfrm>
            <a:off x="1176053" y="657548"/>
            <a:ext cx="7618626" cy="349320"/>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defTabSz="685800">
              <a:lnSpc>
                <a:spcPct val="150000"/>
              </a:lnSpc>
            </a:pPr>
            <a:r>
              <a:rPr lang="en-US" sz="1000" b="1" dirty="0" smtClean="0">
                <a:solidFill>
                  <a:srgbClr val="0070C0"/>
                </a:solidFill>
              </a:rPr>
              <a:t>Explore opportunity to apply Cognitive Automation within Securities Operations to visualize potential ‘Zero-Touch’ Process</a:t>
            </a:r>
            <a:endParaRPr lang="en-US" sz="1000" b="1" dirty="0">
              <a:solidFill>
                <a:srgbClr val="0070C0"/>
              </a:solidFill>
            </a:endParaRPr>
          </a:p>
        </p:txBody>
      </p:sp>
      <p:sp>
        <p:nvSpPr>
          <p:cNvPr id="11" name="Rectangle 10"/>
          <p:cNvSpPr/>
          <p:nvPr/>
        </p:nvSpPr>
        <p:spPr>
          <a:xfrm>
            <a:off x="123290" y="655838"/>
            <a:ext cx="1004899" cy="349320"/>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lnSpc>
                <a:spcPct val="150000"/>
              </a:lnSpc>
            </a:pPr>
            <a:r>
              <a:rPr lang="en-US" sz="1000" dirty="0" smtClean="0">
                <a:solidFill>
                  <a:prstClr val="black"/>
                </a:solidFill>
              </a:rPr>
              <a:t>Goal Statement</a:t>
            </a:r>
            <a:endParaRPr lang="en-US" sz="1000" dirty="0">
              <a:solidFill>
                <a:prstClr val="black"/>
              </a:solidFill>
            </a:endParaRPr>
          </a:p>
        </p:txBody>
      </p:sp>
      <p:sp>
        <p:nvSpPr>
          <p:cNvPr id="13" name="Rectangle 12"/>
          <p:cNvSpPr/>
          <p:nvPr/>
        </p:nvSpPr>
        <p:spPr>
          <a:xfrm>
            <a:off x="1179934" y="1070029"/>
            <a:ext cx="7614744" cy="1231383"/>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285750" indent="-285750" defTabSz="685800">
              <a:lnSpc>
                <a:spcPct val="150000"/>
              </a:lnSpc>
              <a:buFont typeface="Arial" panose="020B0604020202020204" pitchFamily="34" charset="0"/>
              <a:buChar char="•"/>
            </a:pPr>
            <a:r>
              <a:rPr lang="en-US" sz="900" dirty="0" smtClean="0">
                <a:solidFill>
                  <a:schemeClr val="tx1"/>
                </a:solidFill>
              </a:rPr>
              <a:t>Identified candidate for F2B Automation – </a:t>
            </a:r>
            <a:r>
              <a:rPr lang="en-US" sz="900" i="1" dirty="0" smtClean="0">
                <a:solidFill>
                  <a:schemeClr val="tx1"/>
                </a:solidFill>
              </a:rPr>
              <a:t>Corporate Actions Event Lifecycle</a:t>
            </a:r>
          </a:p>
          <a:p>
            <a:pPr marL="285750" indent="-285750" defTabSz="685800">
              <a:lnSpc>
                <a:spcPct val="150000"/>
              </a:lnSpc>
              <a:buFont typeface="Arial" panose="020B0604020202020204" pitchFamily="34" charset="0"/>
              <a:buChar char="•"/>
            </a:pPr>
            <a:r>
              <a:rPr lang="en-US" sz="900" dirty="0" smtClean="0">
                <a:solidFill>
                  <a:schemeClr val="tx1"/>
                </a:solidFill>
              </a:rPr>
              <a:t>Process Deep-Dive Analysis; constraints for F2B automation identified | Unstructured Inputs, Complex Decision-making, Multi-app process</a:t>
            </a:r>
          </a:p>
          <a:p>
            <a:pPr marL="285750" indent="-285750" defTabSz="685800">
              <a:lnSpc>
                <a:spcPct val="150000"/>
              </a:lnSpc>
              <a:buFont typeface="Arial" panose="020B0604020202020204" pitchFamily="34" charset="0"/>
              <a:buChar char="•"/>
            </a:pPr>
            <a:r>
              <a:rPr lang="en-US" sz="900" dirty="0" smtClean="0">
                <a:solidFill>
                  <a:schemeClr val="tx1"/>
                </a:solidFill>
              </a:rPr>
              <a:t>Identified Cognitive Components to overcome constraints – </a:t>
            </a:r>
            <a:r>
              <a:rPr lang="en-US" sz="900" i="1" dirty="0" smtClean="0">
                <a:solidFill>
                  <a:schemeClr val="tx1"/>
                </a:solidFill>
              </a:rPr>
              <a:t>NLP, Learning</a:t>
            </a:r>
            <a:r>
              <a:rPr lang="en-US" sz="900" dirty="0" smtClean="0">
                <a:solidFill>
                  <a:schemeClr val="tx1"/>
                </a:solidFill>
              </a:rPr>
              <a:t> | Created Proposed Future State Architecture</a:t>
            </a:r>
          </a:p>
          <a:p>
            <a:pPr marL="285750" indent="-285750" defTabSz="685800">
              <a:lnSpc>
                <a:spcPct val="150000"/>
              </a:lnSpc>
              <a:buFont typeface="Arial" panose="020B0604020202020204" pitchFamily="34" charset="0"/>
              <a:buChar char="•"/>
            </a:pPr>
            <a:r>
              <a:rPr lang="en-US" sz="900" dirty="0" smtClean="0">
                <a:solidFill>
                  <a:schemeClr val="tx1"/>
                </a:solidFill>
              </a:rPr>
              <a:t>Workshop with CAIP Service Line to discuss and firm-up the final solution</a:t>
            </a:r>
          </a:p>
          <a:p>
            <a:pPr marL="285750" indent="-285750" defTabSz="685800">
              <a:lnSpc>
                <a:spcPct val="150000"/>
              </a:lnSpc>
              <a:buFont typeface="Arial" panose="020B0604020202020204" pitchFamily="34" charset="0"/>
              <a:buChar char="•"/>
            </a:pPr>
            <a:r>
              <a:rPr lang="en-US" sz="900" dirty="0" smtClean="0">
                <a:solidFill>
                  <a:schemeClr val="tx1"/>
                </a:solidFill>
              </a:rPr>
              <a:t>Current Status: Developing prototype as a Proof of Concept</a:t>
            </a:r>
            <a:endParaRPr lang="en-US" sz="900" dirty="0">
              <a:solidFill>
                <a:schemeClr val="tx1"/>
              </a:solidFill>
            </a:endParaRPr>
          </a:p>
        </p:txBody>
      </p:sp>
      <p:sp>
        <p:nvSpPr>
          <p:cNvPr id="12" name="Rectangle 11"/>
          <p:cNvSpPr/>
          <p:nvPr/>
        </p:nvSpPr>
        <p:spPr>
          <a:xfrm>
            <a:off x="126831" y="1068323"/>
            <a:ext cx="1004899" cy="1231383"/>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lnSpc>
                <a:spcPct val="150000"/>
              </a:lnSpc>
            </a:pPr>
            <a:r>
              <a:rPr lang="en-US" sz="1050" dirty="0" smtClean="0">
                <a:solidFill>
                  <a:prstClr val="black"/>
                </a:solidFill>
              </a:rPr>
              <a:t>Approach</a:t>
            </a:r>
            <a:endParaRPr lang="en-US" sz="1050" dirty="0">
              <a:solidFill>
                <a:prstClr val="black"/>
              </a:solidFill>
            </a:endParaRPr>
          </a:p>
        </p:txBody>
      </p:sp>
      <p:grpSp>
        <p:nvGrpSpPr>
          <p:cNvPr id="15" name="Group 14"/>
          <p:cNvGrpSpPr/>
          <p:nvPr/>
        </p:nvGrpSpPr>
        <p:grpSpPr>
          <a:xfrm>
            <a:off x="1150587" y="2358709"/>
            <a:ext cx="1262565" cy="783487"/>
            <a:chOff x="524231" y="1372388"/>
            <a:chExt cx="1395883" cy="783487"/>
          </a:xfrm>
        </p:grpSpPr>
        <p:grpSp>
          <p:nvGrpSpPr>
            <p:cNvPr id="16" name="Group 15"/>
            <p:cNvGrpSpPr/>
            <p:nvPr/>
          </p:nvGrpSpPr>
          <p:grpSpPr>
            <a:xfrm>
              <a:off x="524231" y="1372388"/>
              <a:ext cx="1395883" cy="783487"/>
              <a:chOff x="402850" y="2789558"/>
              <a:chExt cx="1939012" cy="1373428"/>
            </a:xfrm>
          </p:grpSpPr>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13155" t="49764" r="12300" b="13495"/>
              <a:stretch/>
            </p:blipFill>
            <p:spPr>
              <a:xfrm>
                <a:off x="402850" y="2789558"/>
                <a:ext cx="1939012" cy="1373428"/>
              </a:xfrm>
              <a:prstGeom prst="rect">
                <a:avLst/>
              </a:prstGeom>
            </p:spPr>
          </p:pic>
          <p:sp>
            <p:nvSpPr>
              <p:cNvPr id="20" name="Rectangle 19"/>
              <p:cNvSpPr/>
              <p:nvPr/>
            </p:nvSpPr>
            <p:spPr>
              <a:xfrm>
                <a:off x="481447" y="2789558"/>
                <a:ext cx="1760561" cy="1091821"/>
              </a:xfrm>
              <a:prstGeom prst="rect">
                <a:avLst/>
              </a:prstGeom>
              <a:solidFill>
                <a:srgbClr val="00B0F0">
                  <a:lumMod val="75000"/>
                  <a:alpha val="90000"/>
                </a:srgbClr>
              </a:solidFill>
              <a:ln w="9525" cap="flat" cmpd="sng" algn="ctr">
                <a:noFill/>
                <a:prstDash val="solid"/>
              </a:ln>
              <a:effectLst/>
            </p:spPr>
            <p:txBody>
              <a:bodyPr rtlCol="0" anchor="ctr"/>
              <a:lstStyle/>
              <a:p>
                <a:pPr algn="ctr">
                  <a:defRPr/>
                </a:pPr>
                <a:endParaRPr lang="en-US" sz="1600" kern="0" smtClean="0">
                  <a:solidFill>
                    <a:srgbClr val="FFFFFF"/>
                  </a:solidFill>
                  <a:latin typeface="Frutiger 45 Light" panose="020B0603020202020204" pitchFamily="34" charset="0"/>
                </a:endParaRPr>
              </a:p>
            </p:txBody>
          </p:sp>
        </p:grpSp>
        <p:sp>
          <p:nvSpPr>
            <p:cNvPr id="17" name="Rectangle 16"/>
            <p:cNvSpPr/>
            <p:nvPr/>
          </p:nvSpPr>
          <p:spPr>
            <a:xfrm>
              <a:off x="599385" y="1502541"/>
              <a:ext cx="1112303" cy="338554"/>
            </a:xfrm>
            <a:prstGeom prst="rect">
              <a:avLst/>
            </a:prstGeom>
          </p:spPr>
          <p:txBody>
            <a:bodyPr wrap="square">
              <a:spAutoFit/>
            </a:bodyPr>
            <a:lstStyle/>
            <a:p>
              <a:pPr>
                <a:defRPr/>
              </a:pPr>
              <a:r>
                <a:rPr lang="en-US" sz="800" b="1" kern="0" dirty="0" smtClean="0">
                  <a:solidFill>
                    <a:srgbClr val="FFFFFF"/>
                  </a:solidFill>
                  <a:latin typeface="Frutiger 45 Light" panose="020B0603020202020204" pitchFamily="34" charset="0"/>
                </a:rPr>
                <a:t>Announcement Capture</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340" y="1417568"/>
              <a:ext cx="283411" cy="251327"/>
            </a:xfrm>
            <a:prstGeom prst="rect">
              <a:avLst/>
            </a:prstGeom>
          </p:spPr>
        </p:pic>
      </p:grpSp>
      <p:grpSp>
        <p:nvGrpSpPr>
          <p:cNvPr id="21" name="Group 20"/>
          <p:cNvGrpSpPr/>
          <p:nvPr/>
        </p:nvGrpSpPr>
        <p:grpSpPr>
          <a:xfrm>
            <a:off x="2399435" y="2358710"/>
            <a:ext cx="1262565" cy="783487"/>
            <a:chOff x="1865430" y="1372388"/>
            <a:chExt cx="1395883" cy="783487"/>
          </a:xfrm>
        </p:grpSpPr>
        <p:grpSp>
          <p:nvGrpSpPr>
            <p:cNvPr id="22" name="Group 21"/>
            <p:cNvGrpSpPr/>
            <p:nvPr/>
          </p:nvGrpSpPr>
          <p:grpSpPr>
            <a:xfrm>
              <a:off x="1865430" y="1372388"/>
              <a:ext cx="1395883" cy="783487"/>
              <a:chOff x="402850" y="2789558"/>
              <a:chExt cx="1939012" cy="1373428"/>
            </a:xfrm>
          </p:grpSpPr>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l="13155" t="49764" r="12300" b="13495"/>
              <a:stretch/>
            </p:blipFill>
            <p:spPr>
              <a:xfrm>
                <a:off x="402850" y="2789558"/>
                <a:ext cx="1939012" cy="1373428"/>
              </a:xfrm>
              <a:prstGeom prst="rect">
                <a:avLst/>
              </a:prstGeom>
            </p:spPr>
          </p:pic>
          <p:sp>
            <p:nvSpPr>
              <p:cNvPr id="26" name="Rectangle 25"/>
              <p:cNvSpPr/>
              <p:nvPr/>
            </p:nvSpPr>
            <p:spPr>
              <a:xfrm>
                <a:off x="481447" y="2789558"/>
                <a:ext cx="1760561" cy="1091821"/>
              </a:xfrm>
              <a:prstGeom prst="rect">
                <a:avLst/>
              </a:prstGeom>
              <a:solidFill>
                <a:srgbClr val="00B0F0">
                  <a:lumMod val="75000"/>
                  <a:alpha val="90000"/>
                </a:srgbClr>
              </a:solidFill>
              <a:ln w="9525" cap="flat" cmpd="sng" algn="ctr">
                <a:noFill/>
                <a:prstDash val="solid"/>
              </a:ln>
              <a:effectLst/>
            </p:spPr>
            <p:txBody>
              <a:bodyPr rtlCol="0" anchor="ctr"/>
              <a:lstStyle/>
              <a:p>
                <a:pPr algn="ctr">
                  <a:defRPr/>
                </a:pPr>
                <a:endParaRPr lang="en-US" sz="1600" kern="0" smtClean="0">
                  <a:solidFill>
                    <a:srgbClr val="FFFFFF"/>
                  </a:solidFill>
                  <a:latin typeface="Frutiger 45 Light" panose="020B0603020202020204" pitchFamily="34" charset="0"/>
                </a:endParaRPr>
              </a:p>
            </p:txBody>
          </p:sp>
        </p:grpSp>
        <p:sp>
          <p:nvSpPr>
            <p:cNvPr id="23" name="Rectangle 22"/>
            <p:cNvSpPr/>
            <p:nvPr/>
          </p:nvSpPr>
          <p:spPr>
            <a:xfrm>
              <a:off x="1940584" y="1445897"/>
              <a:ext cx="1140566" cy="338554"/>
            </a:xfrm>
            <a:prstGeom prst="rect">
              <a:avLst/>
            </a:prstGeom>
          </p:spPr>
          <p:txBody>
            <a:bodyPr wrap="square">
              <a:spAutoFit/>
            </a:bodyPr>
            <a:lstStyle/>
            <a:p>
              <a:pPr>
                <a:defRPr/>
              </a:pPr>
              <a:r>
                <a:rPr lang="en-US" sz="800" b="1" kern="0" dirty="0" smtClean="0">
                  <a:solidFill>
                    <a:srgbClr val="FFFFFF"/>
                  </a:solidFill>
                  <a:latin typeface="Frutiger 45 Light" panose="020B0603020202020204" pitchFamily="34" charset="0"/>
                </a:rPr>
                <a:t>Pre-processing (Ex-date)</a:t>
              </a: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8900" y="1403068"/>
              <a:ext cx="273072" cy="265827"/>
            </a:xfrm>
            <a:prstGeom prst="rect">
              <a:avLst/>
            </a:prstGeom>
          </p:spPr>
        </p:pic>
      </p:grpSp>
      <p:grpSp>
        <p:nvGrpSpPr>
          <p:cNvPr id="27" name="Group 26"/>
          <p:cNvGrpSpPr/>
          <p:nvPr/>
        </p:nvGrpSpPr>
        <p:grpSpPr>
          <a:xfrm>
            <a:off x="3668716" y="2358710"/>
            <a:ext cx="1262565" cy="783487"/>
            <a:chOff x="3206629" y="1372388"/>
            <a:chExt cx="1395883" cy="783487"/>
          </a:xfrm>
        </p:grpSpPr>
        <p:grpSp>
          <p:nvGrpSpPr>
            <p:cNvPr id="28" name="Group 27"/>
            <p:cNvGrpSpPr/>
            <p:nvPr/>
          </p:nvGrpSpPr>
          <p:grpSpPr>
            <a:xfrm>
              <a:off x="3206629" y="1372388"/>
              <a:ext cx="1395883" cy="783487"/>
              <a:chOff x="402850" y="2789558"/>
              <a:chExt cx="1939012" cy="1373428"/>
            </a:xfrm>
          </p:grpSpPr>
          <p:pic>
            <p:nvPicPr>
              <p:cNvPr id="31" name="Picture 30"/>
              <p:cNvPicPr>
                <a:picLocks noChangeAspect="1"/>
              </p:cNvPicPr>
              <p:nvPr/>
            </p:nvPicPr>
            <p:blipFill rotWithShape="1">
              <a:blip r:embed="rId2" cstate="print">
                <a:extLst>
                  <a:ext uri="{28A0092B-C50C-407E-A947-70E740481C1C}">
                    <a14:useLocalDpi xmlns:a14="http://schemas.microsoft.com/office/drawing/2010/main" val="0"/>
                  </a:ext>
                </a:extLst>
              </a:blip>
              <a:srcRect l="13155" t="49764" r="12300" b="13495"/>
              <a:stretch/>
            </p:blipFill>
            <p:spPr>
              <a:xfrm>
                <a:off x="402850" y="2789558"/>
                <a:ext cx="1939012" cy="1373428"/>
              </a:xfrm>
              <a:prstGeom prst="rect">
                <a:avLst/>
              </a:prstGeom>
            </p:spPr>
          </p:pic>
          <p:sp>
            <p:nvSpPr>
              <p:cNvPr id="32" name="Rectangle 31"/>
              <p:cNvSpPr/>
              <p:nvPr/>
            </p:nvSpPr>
            <p:spPr>
              <a:xfrm>
                <a:off x="481447" y="2789558"/>
                <a:ext cx="1760561" cy="1091821"/>
              </a:xfrm>
              <a:prstGeom prst="rect">
                <a:avLst/>
              </a:prstGeom>
              <a:solidFill>
                <a:srgbClr val="00B0F0">
                  <a:lumMod val="75000"/>
                  <a:alpha val="90000"/>
                </a:srgbClr>
              </a:solidFill>
              <a:ln w="9525" cap="flat" cmpd="sng" algn="ctr">
                <a:noFill/>
                <a:prstDash val="solid"/>
              </a:ln>
              <a:effectLst/>
            </p:spPr>
            <p:txBody>
              <a:bodyPr rtlCol="0" anchor="ctr"/>
              <a:lstStyle/>
              <a:p>
                <a:pPr algn="ctr">
                  <a:defRPr/>
                </a:pPr>
                <a:endParaRPr lang="en-US" sz="1600" kern="0" smtClean="0">
                  <a:solidFill>
                    <a:srgbClr val="FFFFFF"/>
                  </a:solidFill>
                  <a:latin typeface="Frutiger 45 Light" panose="020B0603020202020204" pitchFamily="34" charset="0"/>
                </a:endParaRPr>
              </a:p>
            </p:txBody>
          </p:sp>
        </p:grpSp>
        <p:sp>
          <p:nvSpPr>
            <p:cNvPr id="29" name="Rectangle 28"/>
            <p:cNvSpPr/>
            <p:nvPr/>
          </p:nvSpPr>
          <p:spPr>
            <a:xfrm>
              <a:off x="3281783" y="1431931"/>
              <a:ext cx="1234290" cy="338554"/>
            </a:xfrm>
            <a:prstGeom prst="rect">
              <a:avLst/>
            </a:prstGeom>
          </p:spPr>
          <p:txBody>
            <a:bodyPr wrap="square">
              <a:spAutoFit/>
            </a:bodyPr>
            <a:lstStyle/>
            <a:p>
              <a:pPr>
                <a:defRPr/>
              </a:pPr>
              <a:r>
                <a:rPr lang="en-US" sz="800" b="1" kern="0" dirty="0" smtClean="0">
                  <a:solidFill>
                    <a:srgbClr val="FFFFFF"/>
                  </a:solidFill>
                  <a:latin typeface="Frutiger 45 Light" panose="020B0603020202020204" pitchFamily="34" charset="0"/>
                </a:rPr>
                <a:t>Pre-processing (Record-date)</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9034" y="1400669"/>
              <a:ext cx="326912" cy="275046"/>
            </a:xfrm>
            <a:prstGeom prst="rect">
              <a:avLst/>
            </a:prstGeom>
          </p:spPr>
        </p:pic>
      </p:grpSp>
      <p:grpSp>
        <p:nvGrpSpPr>
          <p:cNvPr id="33" name="Group 32"/>
          <p:cNvGrpSpPr/>
          <p:nvPr/>
        </p:nvGrpSpPr>
        <p:grpSpPr>
          <a:xfrm>
            <a:off x="4937997" y="2358710"/>
            <a:ext cx="1262565" cy="783487"/>
            <a:chOff x="4547828" y="1372388"/>
            <a:chExt cx="1395883" cy="783487"/>
          </a:xfrm>
        </p:grpSpPr>
        <p:grpSp>
          <p:nvGrpSpPr>
            <p:cNvPr id="34" name="Group 33"/>
            <p:cNvGrpSpPr/>
            <p:nvPr/>
          </p:nvGrpSpPr>
          <p:grpSpPr>
            <a:xfrm>
              <a:off x="4547828" y="1372388"/>
              <a:ext cx="1395883" cy="783487"/>
              <a:chOff x="402850" y="2789558"/>
              <a:chExt cx="1939012" cy="1373428"/>
            </a:xfrm>
          </p:grpSpPr>
          <p:pic>
            <p:nvPicPr>
              <p:cNvPr id="37" name="Picture 36"/>
              <p:cNvPicPr>
                <a:picLocks noChangeAspect="1"/>
              </p:cNvPicPr>
              <p:nvPr/>
            </p:nvPicPr>
            <p:blipFill rotWithShape="1">
              <a:blip r:embed="rId2" cstate="print">
                <a:extLst>
                  <a:ext uri="{28A0092B-C50C-407E-A947-70E740481C1C}">
                    <a14:useLocalDpi xmlns:a14="http://schemas.microsoft.com/office/drawing/2010/main" val="0"/>
                  </a:ext>
                </a:extLst>
              </a:blip>
              <a:srcRect l="13155" t="49764" r="12300" b="13495"/>
              <a:stretch/>
            </p:blipFill>
            <p:spPr>
              <a:xfrm>
                <a:off x="402850" y="2789558"/>
                <a:ext cx="1939012" cy="1373428"/>
              </a:xfrm>
              <a:prstGeom prst="rect">
                <a:avLst/>
              </a:prstGeom>
            </p:spPr>
          </p:pic>
          <p:sp>
            <p:nvSpPr>
              <p:cNvPr id="38" name="Rectangle 37"/>
              <p:cNvSpPr/>
              <p:nvPr/>
            </p:nvSpPr>
            <p:spPr>
              <a:xfrm>
                <a:off x="481447" y="2789558"/>
                <a:ext cx="1760561" cy="1091821"/>
              </a:xfrm>
              <a:prstGeom prst="rect">
                <a:avLst/>
              </a:prstGeom>
              <a:solidFill>
                <a:srgbClr val="00B0F0">
                  <a:lumMod val="75000"/>
                  <a:alpha val="90000"/>
                </a:srgbClr>
              </a:solidFill>
              <a:ln w="9525" cap="flat" cmpd="sng" algn="ctr">
                <a:noFill/>
                <a:prstDash val="solid"/>
              </a:ln>
              <a:effectLst/>
            </p:spPr>
            <p:txBody>
              <a:bodyPr rtlCol="0" anchor="ctr"/>
              <a:lstStyle/>
              <a:p>
                <a:pPr algn="ctr">
                  <a:defRPr/>
                </a:pPr>
                <a:endParaRPr lang="en-US" sz="1600" kern="0" smtClean="0">
                  <a:solidFill>
                    <a:srgbClr val="FFFFFF"/>
                  </a:solidFill>
                  <a:latin typeface="Frutiger 45 Light" panose="020B0603020202020204" pitchFamily="34" charset="0"/>
                </a:endParaRPr>
              </a:p>
            </p:txBody>
          </p:sp>
        </p:grpSp>
        <p:sp>
          <p:nvSpPr>
            <p:cNvPr id="35" name="Rectangle 34"/>
            <p:cNvSpPr/>
            <p:nvPr/>
          </p:nvSpPr>
          <p:spPr>
            <a:xfrm>
              <a:off x="4622982" y="1464299"/>
              <a:ext cx="1026645" cy="338554"/>
            </a:xfrm>
            <a:prstGeom prst="rect">
              <a:avLst/>
            </a:prstGeom>
          </p:spPr>
          <p:txBody>
            <a:bodyPr wrap="square">
              <a:spAutoFit/>
            </a:bodyPr>
            <a:lstStyle/>
            <a:p>
              <a:pPr>
                <a:defRPr/>
              </a:pPr>
              <a:r>
                <a:rPr lang="en-US" sz="800" b="1" kern="0" dirty="0" smtClean="0">
                  <a:solidFill>
                    <a:srgbClr val="FFFFFF"/>
                  </a:solidFill>
                  <a:latin typeface="Frutiger 45 Light" panose="020B0603020202020204" pitchFamily="34" charset="0"/>
                </a:rPr>
                <a:t>Post processing</a:t>
              </a:r>
            </a:p>
          </p:txBody>
        </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0474" y="1404224"/>
              <a:ext cx="249622" cy="271491"/>
            </a:xfrm>
            <a:prstGeom prst="rect">
              <a:avLst/>
            </a:prstGeom>
          </p:spPr>
        </p:pic>
      </p:grpSp>
      <p:grpSp>
        <p:nvGrpSpPr>
          <p:cNvPr id="39" name="Group 38"/>
          <p:cNvGrpSpPr/>
          <p:nvPr/>
        </p:nvGrpSpPr>
        <p:grpSpPr>
          <a:xfrm>
            <a:off x="6197004" y="2358710"/>
            <a:ext cx="1262565" cy="783487"/>
            <a:chOff x="5889027" y="1372388"/>
            <a:chExt cx="1395883" cy="783487"/>
          </a:xfrm>
        </p:grpSpPr>
        <p:grpSp>
          <p:nvGrpSpPr>
            <p:cNvPr id="40" name="Group 39"/>
            <p:cNvGrpSpPr/>
            <p:nvPr/>
          </p:nvGrpSpPr>
          <p:grpSpPr>
            <a:xfrm>
              <a:off x="5889027" y="1372388"/>
              <a:ext cx="1395883" cy="783487"/>
              <a:chOff x="402850" y="2789558"/>
              <a:chExt cx="1939012" cy="1373428"/>
            </a:xfrm>
          </p:grpSpPr>
          <p:pic>
            <p:nvPicPr>
              <p:cNvPr id="43" name="Picture 42"/>
              <p:cNvPicPr>
                <a:picLocks noChangeAspect="1"/>
              </p:cNvPicPr>
              <p:nvPr/>
            </p:nvPicPr>
            <p:blipFill rotWithShape="1">
              <a:blip r:embed="rId2" cstate="print">
                <a:extLst>
                  <a:ext uri="{28A0092B-C50C-407E-A947-70E740481C1C}">
                    <a14:useLocalDpi xmlns:a14="http://schemas.microsoft.com/office/drawing/2010/main" val="0"/>
                  </a:ext>
                </a:extLst>
              </a:blip>
              <a:srcRect l="13155" t="49764" r="12300" b="13495"/>
              <a:stretch/>
            </p:blipFill>
            <p:spPr>
              <a:xfrm>
                <a:off x="402850" y="2789558"/>
                <a:ext cx="1939012" cy="1373428"/>
              </a:xfrm>
              <a:prstGeom prst="rect">
                <a:avLst/>
              </a:prstGeom>
            </p:spPr>
          </p:pic>
          <p:sp>
            <p:nvSpPr>
              <p:cNvPr id="44" name="Rectangle 43"/>
              <p:cNvSpPr/>
              <p:nvPr/>
            </p:nvSpPr>
            <p:spPr>
              <a:xfrm>
                <a:off x="481447" y="2789558"/>
                <a:ext cx="1760561" cy="1091821"/>
              </a:xfrm>
              <a:prstGeom prst="rect">
                <a:avLst/>
              </a:prstGeom>
              <a:solidFill>
                <a:srgbClr val="00B0F0">
                  <a:lumMod val="75000"/>
                  <a:alpha val="90000"/>
                </a:srgbClr>
              </a:solidFill>
              <a:ln w="9525" cap="flat" cmpd="sng" algn="ctr">
                <a:noFill/>
                <a:prstDash val="solid"/>
              </a:ln>
              <a:effectLst/>
            </p:spPr>
            <p:txBody>
              <a:bodyPr rtlCol="0" anchor="ctr"/>
              <a:lstStyle/>
              <a:p>
                <a:pPr algn="ctr">
                  <a:defRPr/>
                </a:pPr>
                <a:endParaRPr lang="en-US" sz="1600" kern="0" smtClean="0">
                  <a:solidFill>
                    <a:srgbClr val="FFFFFF"/>
                  </a:solidFill>
                  <a:latin typeface="Frutiger 45 Light" panose="020B0603020202020204" pitchFamily="34" charset="0"/>
                </a:endParaRPr>
              </a:p>
            </p:txBody>
          </p:sp>
        </p:grpSp>
        <p:sp>
          <p:nvSpPr>
            <p:cNvPr id="41" name="Rectangle 40"/>
            <p:cNvSpPr/>
            <p:nvPr/>
          </p:nvSpPr>
          <p:spPr>
            <a:xfrm>
              <a:off x="5964181" y="1502541"/>
              <a:ext cx="1234290" cy="215444"/>
            </a:xfrm>
            <a:prstGeom prst="rect">
              <a:avLst/>
            </a:prstGeom>
          </p:spPr>
          <p:txBody>
            <a:bodyPr wrap="square">
              <a:spAutoFit/>
            </a:bodyPr>
            <a:lstStyle/>
            <a:p>
              <a:pPr>
                <a:defRPr/>
              </a:pPr>
              <a:r>
                <a:rPr lang="en-US" sz="800" b="1" kern="0" dirty="0" smtClean="0">
                  <a:solidFill>
                    <a:srgbClr val="FFFFFF"/>
                  </a:solidFill>
                  <a:latin typeface="Frutiger 45 Light" panose="020B0603020202020204" pitchFamily="34" charset="0"/>
                </a:rPr>
                <a:t>Taxation</a:t>
              </a:r>
            </a:p>
          </p:txBody>
        </p:sp>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5365" y="1387069"/>
              <a:ext cx="360955" cy="343497"/>
            </a:xfrm>
            <a:prstGeom prst="rect">
              <a:avLst/>
            </a:prstGeom>
          </p:spPr>
        </p:pic>
      </p:grpSp>
      <p:grpSp>
        <p:nvGrpSpPr>
          <p:cNvPr id="45" name="Group 44"/>
          <p:cNvGrpSpPr/>
          <p:nvPr/>
        </p:nvGrpSpPr>
        <p:grpSpPr>
          <a:xfrm>
            <a:off x="7476561" y="2358710"/>
            <a:ext cx="1262565" cy="783487"/>
            <a:chOff x="7230228" y="1372388"/>
            <a:chExt cx="1395883" cy="783487"/>
          </a:xfrm>
        </p:grpSpPr>
        <p:grpSp>
          <p:nvGrpSpPr>
            <p:cNvPr id="46" name="Group 45"/>
            <p:cNvGrpSpPr/>
            <p:nvPr/>
          </p:nvGrpSpPr>
          <p:grpSpPr>
            <a:xfrm>
              <a:off x="7230228" y="1372388"/>
              <a:ext cx="1395883" cy="783487"/>
              <a:chOff x="402850" y="2789558"/>
              <a:chExt cx="1939012" cy="1373428"/>
            </a:xfrm>
          </p:grpSpPr>
          <p:pic>
            <p:nvPicPr>
              <p:cNvPr id="49" name="Picture 48"/>
              <p:cNvPicPr>
                <a:picLocks noChangeAspect="1"/>
              </p:cNvPicPr>
              <p:nvPr/>
            </p:nvPicPr>
            <p:blipFill rotWithShape="1">
              <a:blip r:embed="rId2" cstate="print">
                <a:extLst>
                  <a:ext uri="{28A0092B-C50C-407E-A947-70E740481C1C}">
                    <a14:useLocalDpi xmlns:a14="http://schemas.microsoft.com/office/drawing/2010/main" val="0"/>
                  </a:ext>
                </a:extLst>
              </a:blip>
              <a:srcRect l="13155" t="49764" r="12300" b="13495"/>
              <a:stretch/>
            </p:blipFill>
            <p:spPr>
              <a:xfrm>
                <a:off x="402850" y="2789558"/>
                <a:ext cx="1939012" cy="1373428"/>
              </a:xfrm>
              <a:prstGeom prst="rect">
                <a:avLst/>
              </a:prstGeom>
            </p:spPr>
          </p:pic>
          <p:sp>
            <p:nvSpPr>
              <p:cNvPr id="50" name="Rectangle 49"/>
              <p:cNvSpPr/>
              <p:nvPr/>
            </p:nvSpPr>
            <p:spPr>
              <a:xfrm>
                <a:off x="481448" y="2789558"/>
                <a:ext cx="1760561" cy="1091821"/>
              </a:xfrm>
              <a:prstGeom prst="rect">
                <a:avLst/>
              </a:prstGeom>
              <a:solidFill>
                <a:srgbClr val="00B0F0">
                  <a:lumMod val="75000"/>
                  <a:alpha val="90000"/>
                </a:srgbClr>
              </a:solidFill>
              <a:ln w="9525" cap="flat" cmpd="sng" algn="ctr">
                <a:noFill/>
                <a:prstDash val="solid"/>
              </a:ln>
              <a:effectLst/>
            </p:spPr>
            <p:txBody>
              <a:bodyPr rtlCol="0" anchor="ctr"/>
              <a:lstStyle/>
              <a:p>
                <a:pPr algn="ctr">
                  <a:defRPr/>
                </a:pPr>
                <a:endParaRPr lang="en-US" sz="1600" kern="0" smtClean="0">
                  <a:solidFill>
                    <a:srgbClr val="FFFFFF"/>
                  </a:solidFill>
                  <a:latin typeface="Frutiger 45 Light" panose="020B0603020202020204" pitchFamily="34" charset="0"/>
                </a:endParaRPr>
              </a:p>
            </p:txBody>
          </p:sp>
        </p:grpSp>
        <p:sp>
          <p:nvSpPr>
            <p:cNvPr id="47" name="Rectangle 46"/>
            <p:cNvSpPr/>
            <p:nvPr/>
          </p:nvSpPr>
          <p:spPr>
            <a:xfrm>
              <a:off x="7337381" y="1433292"/>
              <a:ext cx="1234290" cy="338554"/>
            </a:xfrm>
            <a:prstGeom prst="rect">
              <a:avLst/>
            </a:prstGeom>
          </p:spPr>
          <p:txBody>
            <a:bodyPr wrap="square">
              <a:spAutoFit/>
            </a:bodyPr>
            <a:lstStyle/>
            <a:p>
              <a:pPr>
                <a:defRPr/>
              </a:pPr>
              <a:r>
                <a:rPr lang="en-US" sz="800" b="1" kern="0" dirty="0" smtClean="0">
                  <a:solidFill>
                    <a:srgbClr val="FFFFFF"/>
                  </a:solidFill>
                  <a:latin typeface="Frutiger 45 Light" panose="020B0603020202020204" pitchFamily="34" charset="0"/>
                </a:rPr>
                <a:t>Payments processing</a:t>
              </a:r>
            </a:p>
          </p:txBody>
        </p:sp>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7128" y="1388992"/>
              <a:ext cx="250228" cy="345251"/>
            </a:xfrm>
            <a:prstGeom prst="rect">
              <a:avLst/>
            </a:prstGeom>
          </p:spPr>
        </p:pic>
      </p:grpSp>
      <p:grpSp>
        <p:nvGrpSpPr>
          <p:cNvPr id="55" name="Group 54"/>
          <p:cNvGrpSpPr/>
          <p:nvPr/>
        </p:nvGrpSpPr>
        <p:grpSpPr>
          <a:xfrm>
            <a:off x="1208404" y="3813789"/>
            <a:ext cx="7474438" cy="876256"/>
            <a:chOff x="722893" y="2623547"/>
            <a:chExt cx="7692824" cy="1408954"/>
          </a:xfrm>
        </p:grpSpPr>
        <p:sp>
          <p:nvSpPr>
            <p:cNvPr id="56" name="Rectangle 55"/>
            <p:cNvSpPr/>
            <p:nvPr/>
          </p:nvSpPr>
          <p:spPr>
            <a:xfrm>
              <a:off x="722893" y="2623547"/>
              <a:ext cx="7684799" cy="411154"/>
            </a:xfrm>
            <a:prstGeom prst="rect">
              <a:avLst/>
            </a:prstGeom>
            <a:solidFill>
              <a:srgbClr val="00B0F0">
                <a:lumMod val="20000"/>
                <a:lumOff val="80000"/>
              </a:srgbClr>
            </a:solidFill>
            <a:ln w="9525" cap="flat" cmpd="sng" algn="ctr">
              <a:noFill/>
              <a:prstDash val="solid"/>
            </a:ln>
            <a:effectLst/>
          </p:spPr>
          <p:txBody>
            <a:bodyPr rtlCol="0" anchor="ctr"/>
            <a:lstStyle/>
            <a:p>
              <a:pPr>
                <a:defRPr/>
              </a:pPr>
              <a:r>
                <a:rPr lang="en-US" sz="1200" b="1" kern="0" dirty="0" smtClean="0">
                  <a:solidFill>
                    <a:srgbClr val="4D4E5C"/>
                  </a:solidFill>
                  <a:latin typeface="Arial"/>
                </a:rPr>
                <a:t>APAC</a:t>
              </a:r>
            </a:p>
          </p:txBody>
        </p:sp>
        <p:sp>
          <p:nvSpPr>
            <p:cNvPr id="57" name="Rectangle 56"/>
            <p:cNvSpPr/>
            <p:nvPr/>
          </p:nvSpPr>
          <p:spPr>
            <a:xfrm>
              <a:off x="730918" y="3122447"/>
              <a:ext cx="7684799" cy="411154"/>
            </a:xfrm>
            <a:prstGeom prst="rect">
              <a:avLst/>
            </a:prstGeom>
            <a:solidFill>
              <a:srgbClr val="00B0F0">
                <a:lumMod val="20000"/>
                <a:lumOff val="80000"/>
              </a:srgbClr>
            </a:solidFill>
            <a:ln w="9525" cap="flat" cmpd="sng" algn="ctr">
              <a:noFill/>
              <a:prstDash val="solid"/>
            </a:ln>
            <a:effectLst/>
          </p:spPr>
          <p:txBody>
            <a:bodyPr rtlCol="0" anchor="ctr"/>
            <a:lstStyle/>
            <a:p>
              <a:pPr>
                <a:defRPr/>
              </a:pPr>
              <a:r>
                <a:rPr lang="en-US" sz="1200" b="1" kern="0" dirty="0" smtClean="0">
                  <a:solidFill>
                    <a:srgbClr val="4D4E5C"/>
                  </a:solidFill>
                  <a:latin typeface="Arial"/>
                </a:rPr>
                <a:t>EMEA</a:t>
              </a:r>
            </a:p>
          </p:txBody>
        </p:sp>
        <p:sp>
          <p:nvSpPr>
            <p:cNvPr id="58" name="Rectangle 57"/>
            <p:cNvSpPr/>
            <p:nvPr/>
          </p:nvSpPr>
          <p:spPr>
            <a:xfrm>
              <a:off x="729318" y="3621347"/>
              <a:ext cx="7684799" cy="411154"/>
            </a:xfrm>
            <a:prstGeom prst="rect">
              <a:avLst/>
            </a:prstGeom>
            <a:solidFill>
              <a:srgbClr val="00B0F0">
                <a:lumMod val="20000"/>
                <a:lumOff val="80000"/>
              </a:srgbClr>
            </a:solidFill>
            <a:ln w="9525" cap="flat" cmpd="sng" algn="ctr">
              <a:noFill/>
              <a:prstDash val="solid"/>
            </a:ln>
            <a:effectLst/>
          </p:spPr>
          <p:txBody>
            <a:bodyPr rtlCol="0" anchor="ctr"/>
            <a:lstStyle/>
            <a:p>
              <a:pPr>
                <a:defRPr/>
              </a:pPr>
              <a:r>
                <a:rPr lang="en-US" sz="1200" b="1" kern="0" dirty="0" smtClean="0">
                  <a:solidFill>
                    <a:srgbClr val="4D4E5C"/>
                  </a:solidFill>
                  <a:latin typeface="Arial"/>
                </a:rPr>
                <a:t>US</a:t>
              </a:r>
            </a:p>
          </p:txBody>
        </p:sp>
      </p:grpSp>
      <p:sp>
        <p:nvSpPr>
          <p:cNvPr id="59" name="Round Same Side Corner Rectangle 58"/>
          <p:cNvSpPr/>
          <p:nvPr/>
        </p:nvSpPr>
        <p:spPr>
          <a:xfrm rot="10800000">
            <a:off x="2166689" y="3793381"/>
            <a:ext cx="1378345" cy="1008045"/>
          </a:xfrm>
          <a:prstGeom prst="round2SameRect">
            <a:avLst/>
          </a:prstGeom>
          <a:solidFill>
            <a:srgbClr val="FFFFFF">
              <a:lumMod val="85000"/>
            </a:srgbClr>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sp>
        <p:nvSpPr>
          <p:cNvPr id="60" name="Round Same Side Corner Rectangle 59"/>
          <p:cNvSpPr/>
          <p:nvPr/>
        </p:nvSpPr>
        <p:spPr>
          <a:xfrm rot="10800000">
            <a:off x="3793188" y="3793381"/>
            <a:ext cx="1378345" cy="1008045"/>
          </a:xfrm>
          <a:prstGeom prst="round2SameRect">
            <a:avLst/>
          </a:prstGeom>
          <a:solidFill>
            <a:srgbClr val="FFFFFF">
              <a:lumMod val="85000"/>
            </a:srgbClr>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sp>
        <p:nvSpPr>
          <p:cNvPr id="61" name="Round Same Side Corner Rectangle 60"/>
          <p:cNvSpPr/>
          <p:nvPr/>
        </p:nvSpPr>
        <p:spPr>
          <a:xfrm rot="10800000">
            <a:off x="5419687" y="3793381"/>
            <a:ext cx="1378345" cy="1008045"/>
          </a:xfrm>
          <a:prstGeom prst="round2SameRect">
            <a:avLst/>
          </a:prstGeom>
          <a:solidFill>
            <a:srgbClr val="FFFFFF">
              <a:lumMod val="85000"/>
            </a:srgbClr>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sp>
        <p:nvSpPr>
          <p:cNvPr id="62" name="Round Same Side Corner Rectangle 61"/>
          <p:cNvSpPr/>
          <p:nvPr/>
        </p:nvSpPr>
        <p:spPr>
          <a:xfrm rot="10800000">
            <a:off x="7046186" y="3793381"/>
            <a:ext cx="1378345" cy="1008045"/>
          </a:xfrm>
          <a:prstGeom prst="round2SameRect">
            <a:avLst/>
          </a:prstGeom>
          <a:solidFill>
            <a:srgbClr val="FFFFFF">
              <a:lumMod val="85000"/>
            </a:srgbClr>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pic>
        <p:nvPicPr>
          <p:cNvPr id="63"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73698" y="3805465"/>
            <a:ext cx="758219" cy="71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36128" y="3805465"/>
            <a:ext cx="758219" cy="71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22695" y="3805465"/>
            <a:ext cx="758219" cy="71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476894" y="3805465"/>
            <a:ext cx="758219" cy="71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7" name="Group 66"/>
          <p:cNvGrpSpPr/>
          <p:nvPr/>
        </p:nvGrpSpPr>
        <p:grpSpPr>
          <a:xfrm>
            <a:off x="2166690" y="4282980"/>
            <a:ext cx="6257843" cy="425716"/>
            <a:chOff x="1920113" y="4087879"/>
            <a:chExt cx="6257843" cy="764654"/>
          </a:xfrm>
        </p:grpSpPr>
        <p:sp>
          <p:nvSpPr>
            <p:cNvPr id="68" name="Round Same Side Corner Rectangle 67"/>
            <p:cNvSpPr/>
            <p:nvPr/>
          </p:nvSpPr>
          <p:spPr>
            <a:xfrm rot="10800000">
              <a:off x="1920113" y="4087879"/>
              <a:ext cx="1378345" cy="764654"/>
            </a:xfrm>
            <a:prstGeom prst="round2SameRect">
              <a:avLst/>
            </a:prstGeom>
            <a:solidFill>
              <a:srgbClr val="4D4E5C"/>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sp>
          <p:nvSpPr>
            <p:cNvPr id="69" name="Round Same Side Corner Rectangle 68"/>
            <p:cNvSpPr/>
            <p:nvPr/>
          </p:nvSpPr>
          <p:spPr>
            <a:xfrm rot="10800000">
              <a:off x="3546612" y="4087879"/>
              <a:ext cx="1378345" cy="764654"/>
            </a:xfrm>
            <a:prstGeom prst="round2SameRect">
              <a:avLst/>
            </a:prstGeom>
            <a:solidFill>
              <a:srgbClr val="4D4E5C"/>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sp>
          <p:nvSpPr>
            <p:cNvPr id="70" name="Round Same Side Corner Rectangle 69"/>
            <p:cNvSpPr/>
            <p:nvPr/>
          </p:nvSpPr>
          <p:spPr>
            <a:xfrm rot="10800000">
              <a:off x="5173111" y="4087879"/>
              <a:ext cx="1378345" cy="764654"/>
            </a:xfrm>
            <a:prstGeom prst="round2SameRect">
              <a:avLst/>
            </a:prstGeom>
            <a:solidFill>
              <a:srgbClr val="4D4E5C"/>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sp>
          <p:nvSpPr>
            <p:cNvPr id="71" name="Round Same Side Corner Rectangle 70"/>
            <p:cNvSpPr/>
            <p:nvPr/>
          </p:nvSpPr>
          <p:spPr>
            <a:xfrm rot="10800000">
              <a:off x="6799610" y="4087879"/>
              <a:ext cx="1378345" cy="764654"/>
            </a:xfrm>
            <a:prstGeom prst="round2SameRect">
              <a:avLst/>
            </a:prstGeom>
            <a:solidFill>
              <a:srgbClr val="4D4E5C"/>
            </a:solidFill>
            <a:ln w="9525" cap="flat" cmpd="sng" algn="ctr">
              <a:noFill/>
              <a:prstDash val="solid"/>
            </a:ln>
            <a:effectLst/>
          </p:spPr>
          <p:txBody>
            <a:bodyPr rtlCol="0" anchor="ctr"/>
            <a:lstStyle/>
            <a:p>
              <a:pPr algn="ctr">
                <a:defRPr/>
              </a:pPr>
              <a:endParaRPr lang="en-US" kern="0" smtClean="0">
                <a:solidFill>
                  <a:srgbClr val="FFFFFF"/>
                </a:solidFill>
                <a:latin typeface="Frutiger 45 Light" panose="020B0603020202020204" pitchFamily="34" charset="0"/>
              </a:endParaRPr>
            </a:p>
          </p:txBody>
        </p:sp>
        <p:grpSp>
          <p:nvGrpSpPr>
            <p:cNvPr id="72" name="Group 71"/>
            <p:cNvGrpSpPr/>
            <p:nvPr/>
          </p:nvGrpSpPr>
          <p:grpSpPr>
            <a:xfrm>
              <a:off x="2191917" y="4170397"/>
              <a:ext cx="5986039" cy="663379"/>
              <a:chOff x="2191917" y="4170397"/>
              <a:chExt cx="5986039" cy="663379"/>
            </a:xfrm>
          </p:grpSpPr>
          <p:sp>
            <p:nvSpPr>
              <p:cNvPr id="73" name="Rectangle 72"/>
              <p:cNvSpPr/>
              <p:nvPr/>
            </p:nvSpPr>
            <p:spPr>
              <a:xfrm>
                <a:off x="2191917" y="4243226"/>
                <a:ext cx="851515" cy="414611"/>
              </a:xfrm>
              <a:prstGeom prst="rect">
                <a:avLst/>
              </a:prstGeom>
            </p:spPr>
            <p:txBody>
              <a:bodyPr wrap="none">
                <a:spAutoFit/>
              </a:bodyPr>
              <a:lstStyle/>
              <a:p>
                <a:pPr algn="ctr">
                  <a:defRPr/>
                </a:pPr>
                <a:r>
                  <a:rPr lang="en-US" sz="900" b="1" kern="0" dirty="0" smtClean="0">
                    <a:solidFill>
                      <a:srgbClr val="FFFFFF"/>
                    </a:solidFill>
                    <a:latin typeface="Frutiger 45 Light" panose="020B0603020202020204" pitchFamily="34" charset="0"/>
                  </a:rPr>
                  <a:t>Cash Equity</a:t>
                </a:r>
              </a:p>
            </p:txBody>
          </p:sp>
          <p:sp>
            <p:nvSpPr>
              <p:cNvPr id="74" name="Rectangle 73"/>
              <p:cNvSpPr/>
              <p:nvPr/>
            </p:nvSpPr>
            <p:spPr>
              <a:xfrm>
                <a:off x="3791242" y="4243226"/>
                <a:ext cx="922047" cy="414611"/>
              </a:xfrm>
              <a:prstGeom prst="rect">
                <a:avLst/>
              </a:prstGeom>
            </p:spPr>
            <p:txBody>
              <a:bodyPr wrap="none">
                <a:spAutoFit/>
              </a:bodyPr>
              <a:lstStyle/>
              <a:p>
                <a:pPr algn="ctr">
                  <a:defRPr/>
                </a:pPr>
                <a:r>
                  <a:rPr lang="en-US" sz="900" b="1" kern="0" dirty="0" smtClean="0">
                    <a:solidFill>
                      <a:srgbClr val="FFFFFF"/>
                    </a:solidFill>
                    <a:latin typeface="Frutiger 45 Light" panose="020B0603020202020204" pitchFamily="34" charset="0"/>
                  </a:rPr>
                  <a:t>Fixed Income</a:t>
                </a:r>
              </a:p>
            </p:txBody>
          </p:sp>
          <p:sp>
            <p:nvSpPr>
              <p:cNvPr id="75" name="Rectangle 74"/>
              <p:cNvSpPr/>
              <p:nvPr/>
            </p:nvSpPr>
            <p:spPr>
              <a:xfrm>
                <a:off x="5324766" y="4243224"/>
                <a:ext cx="1107996" cy="414611"/>
              </a:xfrm>
              <a:prstGeom prst="rect">
                <a:avLst/>
              </a:prstGeom>
            </p:spPr>
            <p:txBody>
              <a:bodyPr wrap="none">
                <a:spAutoFit/>
              </a:bodyPr>
              <a:lstStyle/>
              <a:p>
                <a:pPr algn="ctr">
                  <a:defRPr/>
                </a:pPr>
                <a:r>
                  <a:rPr lang="en-US" sz="900" b="1" kern="0" dirty="0" smtClean="0">
                    <a:solidFill>
                      <a:srgbClr val="FFFFFF"/>
                    </a:solidFill>
                    <a:latin typeface="Frutiger 45 Light" panose="020B0603020202020204" pitchFamily="34" charset="0"/>
                  </a:rPr>
                  <a:t>Prime Brokerage</a:t>
                </a:r>
              </a:p>
            </p:txBody>
          </p:sp>
          <p:sp>
            <p:nvSpPr>
              <p:cNvPr id="76" name="Rectangle 75"/>
              <p:cNvSpPr/>
              <p:nvPr/>
            </p:nvSpPr>
            <p:spPr>
              <a:xfrm>
                <a:off x="6799608" y="4170397"/>
                <a:ext cx="1378348" cy="663379"/>
              </a:xfrm>
              <a:prstGeom prst="rect">
                <a:avLst/>
              </a:prstGeom>
            </p:spPr>
            <p:txBody>
              <a:bodyPr wrap="square">
                <a:spAutoFit/>
              </a:bodyPr>
              <a:lstStyle/>
              <a:p>
                <a:pPr algn="ctr">
                  <a:defRPr/>
                </a:pPr>
                <a:r>
                  <a:rPr lang="en-US" sz="900" b="1" kern="0" dirty="0" smtClean="0">
                    <a:solidFill>
                      <a:srgbClr val="FFFFFF"/>
                    </a:solidFill>
                    <a:latin typeface="Frutiger 45 Light" panose="020B0603020202020204" pitchFamily="34" charset="0"/>
                  </a:rPr>
                  <a:t>Stock Borrow Loan (SBL)</a:t>
                </a:r>
              </a:p>
            </p:txBody>
          </p:sp>
        </p:grpSp>
      </p:grpSp>
      <p:sp>
        <p:nvSpPr>
          <p:cNvPr id="77" name="Rectangle 76"/>
          <p:cNvSpPr/>
          <p:nvPr/>
        </p:nvSpPr>
        <p:spPr>
          <a:xfrm>
            <a:off x="125121" y="2350878"/>
            <a:ext cx="1004899" cy="630674"/>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lnSpc>
                <a:spcPct val="150000"/>
              </a:lnSpc>
            </a:pPr>
            <a:r>
              <a:rPr lang="en-US" sz="1050" dirty="0" smtClean="0">
                <a:solidFill>
                  <a:prstClr val="black"/>
                </a:solidFill>
              </a:rPr>
              <a:t>Process Flow</a:t>
            </a:r>
            <a:endParaRPr lang="en-US" sz="1050" dirty="0">
              <a:solidFill>
                <a:prstClr val="black"/>
              </a:solidFill>
            </a:endParaRPr>
          </a:p>
        </p:txBody>
      </p:sp>
      <p:sp>
        <p:nvSpPr>
          <p:cNvPr id="78" name="Rectangle 77"/>
          <p:cNvSpPr/>
          <p:nvPr/>
        </p:nvSpPr>
        <p:spPr>
          <a:xfrm>
            <a:off x="133685" y="3787992"/>
            <a:ext cx="1004899" cy="909356"/>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lnSpc>
                <a:spcPct val="150000"/>
              </a:lnSpc>
            </a:pPr>
            <a:r>
              <a:rPr lang="en-US" sz="1050" dirty="0" smtClean="0">
                <a:solidFill>
                  <a:prstClr val="black"/>
                </a:solidFill>
              </a:rPr>
              <a:t>Geographies &amp; Asset Class</a:t>
            </a:r>
            <a:endParaRPr lang="en-US" sz="1050" dirty="0">
              <a:solidFill>
                <a:prstClr val="black"/>
              </a:solidFill>
            </a:endParaRPr>
          </a:p>
        </p:txBody>
      </p:sp>
      <p:sp>
        <p:nvSpPr>
          <p:cNvPr id="85" name="Rectangle 84"/>
          <p:cNvSpPr/>
          <p:nvPr/>
        </p:nvSpPr>
        <p:spPr>
          <a:xfrm>
            <a:off x="123411" y="3006709"/>
            <a:ext cx="1004899" cy="669819"/>
          </a:xfrm>
          <a:prstGeom prst="rect">
            <a:avLst/>
          </a:prstGeom>
          <a:solidFill>
            <a:schemeClr val="bg2"/>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1050" dirty="0" smtClean="0">
                <a:solidFill>
                  <a:prstClr val="black"/>
                </a:solidFill>
              </a:rPr>
              <a:t>NLP Application vis-à-vis process step</a:t>
            </a:r>
            <a:endParaRPr lang="en-US" sz="1050" dirty="0">
              <a:solidFill>
                <a:prstClr val="black"/>
              </a:solidFill>
            </a:endParaRPr>
          </a:p>
        </p:txBody>
      </p:sp>
      <p:sp>
        <p:nvSpPr>
          <p:cNvPr id="86" name="Rectangle 85"/>
          <p:cNvSpPr/>
          <p:nvPr/>
        </p:nvSpPr>
        <p:spPr>
          <a:xfrm>
            <a:off x="1185995" y="3026730"/>
            <a:ext cx="1136479" cy="669819"/>
          </a:xfrm>
          <a:prstGeom prst="rect">
            <a:avLst/>
          </a:prstGeom>
          <a:solidFill>
            <a:schemeClr val="accent1">
              <a:lumMod val="60000"/>
              <a:lumOff val="40000"/>
            </a:schemeClr>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900" dirty="0" smtClean="0">
                <a:solidFill>
                  <a:prstClr val="black"/>
                </a:solidFill>
              </a:rPr>
              <a:t>Email-triggered automatic Event Creation</a:t>
            </a:r>
            <a:endParaRPr lang="en-US" sz="900" dirty="0">
              <a:solidFill>
                <a:prstClr val="black"/>
              </a:solidFill>
            </a:endParaRPr>
          </a:p>
        </p:txBody>
      </p:sp>
      <p:sp>
        <p:nvSpPr>
          <p:cNvPr id="87" name="Rectangle 86"/>
          <p:cNvSpPr/>
          <p:nvPr/>
        </p:nvSpPr>
        <p:spPr>
          <a:xfrm>
            <a:off x="2452216" y="3034111"/>
            <a:ext cx="1136479" cy="669819"/>
          </a:xfrm>
          <a:prstGeom prst="rect">
            <a:avLst/>
          </a:prstGeom>
          <a:solidFill>
            <a:schemeClr val="accent1">
              <a:lumMod val="60000"/>
              <a:lumOff val="40000"/>
            </a:schemeClr>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900" dirty="0" smtClean="0">
                <a:solidFill>
                  <a:prstClr val="black"/>
                </a:solidFill>
              </a:rPr>
              <a:t>Booking rate discrepancy resolution via emails</a:t>
            </a:r>
            <a:endParaRPr lang="en-US" sz="900" dirty="0">
              <a:solidFill>
                <a:prstClr val="black"/>
              </a:solidFill>
            </a:endParaRPr>
          </a:p>
        </p:txBody>
      </p:sp>
      <p:sp>
        <p:nvSpPr>
          <p:cNvPr id="88" name="Rectangle 87"/>
          <p:cNvSpPr/>
          <p:nvPr/>
        </p:nvSpPr>
        <p:spPr>
          <a:xfrm>
            <a:off x="3714222" y="3042675"/>
            <a:ext cx="1136479" cy="669819"/>
          </a:xfrm>
          <a:prstGeom prst="rect">
            <a:avLst/>
          </a:prstGeom>
          <a:solidFill>
            <a:schemeClr val="accent1">
              <a:lumMod val="60000"/>
              <a:lumOff val="40000"/>
            </a:schemeClr>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900" dirty="0">
                <a:solidFill>
                  <a:prstClr val="black"/>
                </a:solidFill>
              </a:rPr>
              <a:t>Mails sent to agent to confirm short </a:t>
            </a:r>
            <a:r>
              <a:rPr lang="en-US" sz="900" dirty="0" smtClean="0">
                <a:solidFill>
                  <a:prstClr val="black"/>
                </a:solidFill>
              </a:rPr>
              <a:t>positions</a:t>
            </a:r>
            <a:endParaRPr lang="en-US" sz="900" dirty="0">
              <a:solidFill>
                <a:prstClr val="black"/>
              </a:solidFill>
            </a:endParaRPr>
          </a:p>
        </p:txBody>
      </p:sp>
      <p:sp>
        <p:nvSpPr>
          <p:cNvPr id="89" name="Rectangle 88"/>
          <p:cNvSpPr/>
          <p:nvPr/>
        </p:nvSpPr>
        <p:spPr>
          <a:xfrm>
            <a:off x="4998490" y="3042675"/>
            <a:ext cx="1136479" cy="669819"/>
          </a:xfrm>
          <a:prstGeom prst="rect">
            <a:avLst/>
          </a:prstGeom>
          <a:solidFill>
            <a:schemeClr val="accent1">
              <a:lumMod val="60000"/>
              <a:lumOff val="40000"/>
            </a:schemeClr>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900" dirty="0" smtClean="0">
                <a:solidFill>
                  <a:prstClr val="black"/>
                </a:solidFill>
              </a:rPr>
              <a:t>Claims confirmation &amp; issue resolution with </a:t>
            </a:r>
            <a:r>
              <a:rPr lang="en-US" sz="900" dirty="0" err="1" smtClean="0">
                <a:solidFill>
                  <a:prstClr val="black"/>
                </a:solidFill>
              </a:rPr>
              <a:t>Ctpty</a:t>
            </a:r>
            <a:r>
              <a:rPr lang="en-US" sz="900" dirty="0" smtClean="0">
                <a:solidFill>
                  <a:prstClr val="black"/>
                </a:solidFill>
              </a:rPr>
              <a:t>, Traders &amp; Agents </a:t>
            </a:r>
            <a:endParaRPr lang="en-US" sz="900" dirty="0">
              <a:solidFill>
                <a:prstClr val="black"/>
              </a:solidFill>
            </a:endParaRPr>
          </a:p>
        </p:txBody>
      </p:sp>
      <p:sp>
        <p:nvSpPr>
          <p:cNvPr id="90" name="Rectangle 89"/>
          <p:cNvSpPr/>
          <p:nvPr/>
        </p:nvSpPr>
        <p:spPr>
          <a:xfrm>
            <a:off x="6250222" y="3051239"/>
            <a:ext cx="1136479" cy="669819"/>
          </a:xfrm>
          <a:prstGeom prst="rect">
            <a:avLst/>
          </a:prstGeom>
          <a:solidFill>
            <a:schemeClr val="accent1">
              <a:lumMod val="60000"/>
              <a:lumOff val="40000"/>
            </a:schemeClr>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900" dirty="0" smtClean="0">
                <a:solidFill>
                  <a:prstClr val="black"/>
                </a:solidFill>
              </a:rPr>
              <a:t>Tax discrepancy resolution with </a:t>
            </a:r>
            <a:r>
              <a:rPr lang="en-US" sz="900" dirty="0" err="1" smtClean="0">
                <a:solidFill>
                  <a:prstClr val="black"/>
                </a:solidFill>
              </a:rPr>
              <a:t>Ctpty</a:t>
            </a:r>
            <a:r>
              <a:rPr lang="en-US" sz="900" dirty="0" smtClean="0">
                <a:solidFill>
                  <a:prstClr val="black"/>
                </a:solidFill>
              </a:rPr>
              <a:t> Tax team via email</a:t>
            </a:r>
            <a:endParaRPr lang="en-US" sz="900" dirty="0">
              <a:solidFill>
                <a:prstClr val="black"/>
              </a:solidFill>
            </a:endParaRPr>
          </a:p>
        </p:txBody>
      </p:sp>
      <p:sp>
        <p:nvSpPr>
          <p:cNvPr id="91" name="Rectangle 90"/>
          <p:cNvSpPr/>
          <p:nvPr/>
        </p:nvSpPr>
        <p:spPr>
          <a:xfrm>
            <a:off x="7534490" y="3051239"/>
            <a:ext cx="1136479" cy="669819"/>
          </a:xfrm>
          <a:prstGeom prst="rect">
            <a:avLst/>
          </a:prstGeom>
          <a:solidFill>
            <a:schemeClr val="accent1">
              <a:lumMod val="60000"/>
              <a:lumOff val="40000"/>
            </a:schemeClr>
          </a:solidFill>
          <a:ln>
            <a:solidFill>
              <a:schemeClr val="tx2"/>
            </a:solidFill>
          </a:ln>
          <a:effectLst>
            <a:outerShdw blurRad="50800" dist="381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rtlCol="0" anchor="ctr"/>
          <a:lstStyle/>
          <a:p>
            <a:pPr algn="ctr" defTabSz="685800"/>
            <a:r>
              <a:rPr lang="en-US" sz="900" dirty="0" smtClean="0">
                <a:solidFill>
                  <a:prstClr val="black"/>
                </a:solidFill>
              </a:rPr>
              <a:t>Advice to </a:t>
            </a:r>
            <a:r>
              <a:rPr lang="en-US" sz="900" dirty="0" err="1" smtClean="0">
                <a:solidFill>
                  <a:prstClr val="black"/>
                </a:solidFill>
              </a:rPr>
              <a:t>ctpty</a:t>
            </a:r>
            <a:r>
              <a:rPr lang="en-US" sz="900" dirty="0" smtClean="0">
                <a:solidFill>
                  <a:prstClr val="black"/>
                </a:solidFill>
              </a:rPr>
              <a:t> after payment release &amp; payment-related discrepancies</a:t>
            </a:r>
            <a:endParaRPr lang="en-US" sz="900" dirty="0">
              <a:solidFill>
                <a:prstClr val="black"/>
              </a:solidFill>
            </a:endParaRPr>
          </a:p>
        </p:txBody>
      </p:sp>
    </p:spTree>
    <p:extLst>
      <p:ext uri="{BB962C8B-B14F-4D97-AF65-F5344CB8AC3E}">
        <p14:creationId xmlns:p14="http://schemas.microsoft.com/office/powerpoint/2010/main" val="18858210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40</a:t>
            </a:fld>
            <a:endParaRPr lang="en-GB" altLang="zh-TW">
              <a:latin typeface="Calibri" panose="020F0502020204030204" pitchFamily="34" charset="0"/>
            </a:endParaRPr>
          </a:p>
        </p:txBody>
      </p:sp>
      <p:sp>
        <p:nvSpPr>
          <p:cNvPr id="66" name="Title 21"/>
          <p:cNvSpPr txBox="1">
            <a:spLocks/>
          </p:cNvSpPr>
          <p:nvPr/>
        </p:nvSpPr>
        <p:spPr>
          <a:xfrm>
            <a:off x="800100" y="184006"/>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pPr defTabSz="411480">
              <a:defRPr/>
            </a:pPr>
            <a:r>
              <a:rPr lang="en-US" sz="2700" dirty="0">
                <a:solidFill>
                  <a:schemeClr val="tx1"/>
                </a:solidFill>
                <a:latin typeface="Calibri" panose="020F0502020204030204" pitchFamily="34" charset="0"/>
              </a:rPr>
              <a:t>Post Dividends (Market Claims) – AS IS</a:t>
            </a:r>
          </a:p>
        </p:txBody>
      </p:sp>
      <p:grpSp>
        <p:nvGrpSpPr>
          <p:cNvPr id="143" name="Group 142"/>
          <p:cNvGrpSpPr/>
          <p:nvPr/>
        </p:nvGrpSpPr>
        <p:grpSpPr>
          <a:xfrm>
            <a:off x="4805967" y="1041886"/>
            <a:ext cx="3400773" cy="3671282"/>
            <a:chOff x="5222670" y="1029172"/>
            <a:chExt cx="3897210" cy="4079202"/>
          </a:xfrm>
        </p:grpSpPr>
        <p:sp>
          <p:nvSpPr>
            <p:cNvPr id="144" name="Round Same Side Corner Rectangle 115"/>
            <p:cNvSpPr/>
            <p:nvPr/>
          </p:nvSpPr>
          <p:spPr>
            <a:xfrm rot="16200000">
              <a:off x="5189802" y="1178296"/>
              <a:ext cx="4079202"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45" name="Group 144"/>
            <p:cNvGrpSpPr/>
            <p:nvPr/>
          </p:nvGrpSpPr>
          <p:grpSpPr>
            <a:xfrm>
              <a:off x="5222670" y="1123124"/>
              <a:ext cx="2090869" cy="394992"/>
              <a:chOff x="6402510" y="864997"/>
              <a:chExt cx="2090869" cy="394992"/>
            </a:xfrm>
          </p:grpSpPr>
          <p:grpSp>
            <p:nvGrpSpPr>
              <p:cNvPr id="147" name="Group 146"/>
              <p:cNvGrpSpPr/>
              <p:nvPr/>
            </p:nvGrpSpPr>
            <p:grpSpPr>
              <a:xfrm>
                <a:off x="6402510" y="903659"/>
                <a:ext cx="2090869" cy="356330"/>
                <a:chOff x="4604954" y="923109"/>
                <a:chExt cx="4121035" cy="572251"/>
              </a:xfrm>
            </p:grpSpPr>
            <p:sp>
              <p:nvSpPr>
                <p:cNvPr id="149" name="Pentagon 133"/>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50" name="Right Triangle 149"/>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48" name="Rectangle 147"/>
              <p:cNvSpPr/>
              <p:nvPr/>
            </p:nvSpPr>
            <p:spPr>
              <a:xfrm>
                <a:off x="6473570" y="864997"/>
                <a:ext cx="1133799"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Solutions</a:t>
                </a:r>
              </a:p>
            </p:txBody>
          </p:sp>
        </p:grpSp>
        <p:sp>
          <p:nvSpPr>
            <p:cNvPr id="146" name="Rectangle 145"/>
            <p:cNvSpPr/>
            <p:nvPr/>
          </p:nvSpPr>
          <p:spPr>
            <a:xfrm>
              <a:off x="5419923" y="1635551"/>
              <a:ext cx="3690809" cy="2396098"/>
            </a:xfrm>
            <a:prstGeom prst="rect">
              <a:avLst/>
            </a:prstGeom>
            <a:scene3d>
              <a:camera prst="orthographicFront"/>
              <a:lightRig rig="threePt" dir="t"/>
            </a:scene3d>
            <a:sp3d>
              <a:bevelT/>
            </a:sp3d>
          </p:spPr>
          <p:txBody>
            <a:bodyPr wrap="square">
              <a:spAutoFit/>
            </a:bodyPr>
            <a:lstStyle/>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Auto validate and reconcile claims against Agent Swifts / sources</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Auto send claims from Claims Manager</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Auto request confirmations from Agents for compensation breakdowns</a:t>
              </a:r>
            </a:p>
            <a:p>
              <a:pPr marL="257175" indent="-257175" algn="just" defTabSz="411480">
                <a:spcBef>
                  <a:spcPts val="540"/>
                </a:spcBef>
                <a:spcAft>
                  <a:spcPts val="540"/>
                </a:spcAft>
                <a:buFont typeface="Wingdings" panose="05000000000000000000" pitchFamily="2" charset="2"/>
                <a:buChar char="q"/>
                <a:defRPr/>
              </a:pPr>
              <a:r>
                <a:rPr lang="en-US"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Auto manage exceptions basis rules </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Basis the payment rules, auto approve and process payments for all claims </a:t>
              </a:r>
              <a:endParaRPr lang="en-GB" altLang="en-US" sz="1260" b="1" dirty="0">
                <a:solidFill>
                  <a:prstClr val="black"/>
                </a:solidFill>
                <a:latin typeface="Calibri" panose="020F0502020204030204" pitchFamily="34" charset="0"/>
                <a:ea typeface="Verdana" panose="020B0604030504040204" pitchFamily="34" charset="0"/>
                <a:cs typeface="Verdana" panose="020B0604030504040204" pitchFamily="34" charset="0"/>
              </a:endParaRPr>
            </a:p>
          </p:txBody>
        </p:sp>
      </p:grpSp>
      <p:grpSp>
        <p:nvGrpSpPr>
          <p:cNvPr id="2" name="Group 1"/>
          <p:cNvGrpSpPr/>
          <p:nvPr/>
        </p:nvGrpSpPr>
        <p:grpSpPr>
          <a:xfrm>
            <a:off x="805711" y="1041886"/>
            <a:ext cx="3301727" cy="3671282"/>
            <a:chOff x="5232702" y="1216698"/>
            <a:chExt cx="3908096" cy="4079202"/>
          </a:xfrm>
        </p:grpSpPr>
        <p:sp>
          <p:nvSpPr>
            <p:cNvPr id="128" name="Round Same Side Corner Rectangle 467"/>
            <p:cNvSpPr/>
            <p:nvPr/>
          </p:nvSpPr>
          <p:spPr>
            <a:xfrm rot="16200000">
              <a:off x="5210720" y="1365822"/>
              <a:ext cx="4079202" cy="3780954"/>
            </a:xfrm>
            <a:prstGeom prst="round2SameRect">
              <a:avLst>
                <a:gd name="adj1" fmla="val 2050"/>
                <a:gd name="adj2" fmla="val 0"/>
              </a:avLst>
            </a:prstGeom>
            <a:solidFill>
              <a:srgbClr val="FFFFFF">
                <a:lumMod val="95000"/>
              </a:srgbClr>
            </a:solidFill>
            <a:ln w="9525" cap="flat" cmpd="sng" algn="ctr">
              <a:solidFill>
                <a:srgbClr val="FFFFFF">
                  <a:lumMod val="75000"/>
                </a:srgbClr>
              </a:solid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29" name="Group 128"/>
            <p:cNvGrpSpPr/>
            <p:nvPr/>
          </p:nvGrpSpPr>
          <p:grpSpPr>
            <a:xfrm>
              <a:off x="5232702" y="1310650"/>
              <a:ext cx="2090869" cy="394992"/>
              <a:chOff x="6402510" y="864997"/>
              <a:chExt cx="2090869" cy="394992"/>
            </a:xfrm>
          </p:grpSpPr>
          <p:grpSp>
            <p:nvGrpSpPr>
              <p:cNvPr id="130" name="Group 129"/>
              <p:cNvGrpSpPr/>
              <p:nvPr/>
            </p:nvGrpSpPr>
            <p:grpSpPr>
              <a:xfrm>
                <a:off x="6402510" y="903659"/>
                <a:ext cx="2090869" cy="356330"/>
                <a:chOff x="4604954" y="923109"/>
                <a:chExt cx="4121035" cy="572251"/>
              </a:xfrm>
            </p:grpSpPr>
            <p:sp>
              <p:nvSpPr>
                <p:cNvPr id="132" name="Pentagon 471"/>
                <p:cNvSpPr/>
                <p:nvPr/>
              </p:nvSpPr>
              <p:spPr>
                <a:xfrm>
                  <a:off x="4606834" y="923109"/>
                  <a:ext cx="4119155" cy="470262"/>
                </a:xfrm>
                <a:prstGeom prst="homePlate">
                  <a:avLst/>
                </a:prstGeom>
                <a:solidFill>
                  <a:srgbClr val="00B0F0">
                    <a:lumMod val="40000"/>
                    <a:lumOff val="60000"/>
                  </a:srgbClr>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33" name="Right Triangle 132"/>
                <p:cNvSpPr/>
                <p:nvPr/>
              </p:nvSpPr>
              <p:spPr>
                <a:xfrm rot="5400000" flipV="1">
                  <a:off x="4680708" y="1317748"/>
                  <a:ext cx="101858" cy="253365"/>
                </a:xfrm>
                <a:prstGeom prst="rtTriangle">
                  <a:avLst/>
                </a:prstGeom>
                <a:solidFill>
                  <a:srgbClr val="4D4E5C"/>
                </a:solidFill>
                <a:ln w="9525" cap="flat" cmpd="sng" algn="ctr">
                  <a:noFill/>
                  <a:prstDash val="solid"/>
                </a:ln>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sp>
            <p:nvSpPr>
              <p:cNvPr id="131" name="Rectangle 130"/>
              <p:cNvSpPr/>
              <p:nvPr/>
            </p:nvSpPr>
            <p:spPr>
              <a:xfrm>
                <a:off x="6473571" y="864997"/>
                <a:ext cx="1319071" cy="379591"/>
              </a:xfrm>
              <a:prstGeom prst="rect">
                <a:avLst/>
              </a:prstGeom>
            </p:spPr>
            <p:txBody>
              <a:bodyPr wrap="none">
                <a:spAutoFit/>
              </a:bodyPr>
              <a:lstStyle/>
              <a:p>
                <a:pPr defTabSz="411480">
                  <a:defRPr/>
                </a:pPr>
                <a:r>
                  <a:rPr lang="en-US" sz="1620" b="1" kern="0" dirty="0">
                    <a:solidFill>
                      <a:prstClr val="black"/>
                    </a:solidFill>
                    <a:latin typeface="Calibri" panose="020F0502020204030204" pitchFamily="34" charset="0"/>
                  </a:rPr>
                  <a:t>Challenges</a:t>
                </a:r>
              </a:p>
            </p:txBody>
          </p:sp>
        </p:grpSp>
        <p:sp>
          <p:nvSpPr>
            <p:cNvPr id="134" name="Rectangle 133"/>
            <p:cNvSpPr/>
            <p:nvPr/>
          </p:nvSpPr>
          <p:spPr>
            <a:xfrm>
              <a:off x="5429954" y="1823078"/>
              <a:ext cx="3690809" cy="2826984"/>
            </a:xfrm>
            <a:prstGeom prst="rect">
              <a:avLst/>
            </a:prstGeom>
            <a:scene3d>
              <a:camera prst="orthographicFront"/>
              <a:lightRig rig="threePt" dir="t"/>
            </a:scene3d>
            <a:sp3d>
              <a:bevelT/>
            </a:sp3d>
          </p:spPr>
          <p:txBody>
            <a:bodyPr wrap="square">
              <a:spAutoFit/>
            </a:bodyPr>
            <a:lstStyle/>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Manual validation and reconciliation of claims</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Agent Compensation breakdown not available</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No standard compensation method available for same markets</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prstClr val="black"/>
                  </a:solidFill>
                  <a:latin typeface="Calibri" panose="020F0502020204030204" pitchFamily="34" charset="0"/>
                  <a:ea typeface="Verdana" panose="020B0604030504040204" pitchFamily="34" charset="0"/>
                  <a:cs typeface="Verdana" panose="020B0604030504040204" pitchFamily="34" charset="0"/>
                </a:rPr>
                <a:t>Query and discrepancy are managed via Outlook &amp; chat</a:t>
              </a:r>
            </a:p>
            <a:p>
              <a:pPr marL="257175" indent="-257175" algn="just" defTabSz="411480">
                <a:spcBef>
                  <a:spcPts val="540"/>
                </a:spcBef>
                <a:spcAft>
                  <a:spcPts val="540"/>
                </a:spcAft>
                <a:buFont typeface="Wingdings" panose="05000000000000000000" pitchFamily="2" charset="2"/>
                <a:buChar char="q"/>
                <a:defRPr/>
              </a:pPr>
              <a:r>
                <a:rPr lang="en-GB" altLang="en-US" sz="1260" dirty="0">
                  <a:solidFill>
                    <a:srgbClr val="000000"/>
                  </a:solidFill>
                  <a:latin typeface="Calibri" panose="020F0502020204030204" pitchFamily="34" charset="0"/>
                  <a:ea typeface="Verdana" panose="020B0604030504040204" pitchFamily="34" charset="0"/>
                  <a:cs typeface="Verdana" panose="020B0604030504040204" pitchFamily="34" charset="0"/>
                </a:rPr>
                <a:t>Manual settlement of claims / payment processing</a:t>
              </a:r>
              <a:endParaRPr lang="en-GB" altLang="en-US" sz="1260" b="1" dirty="0">
                <a:solidFill>
                  <a:prstClr val="black"/>
                </a:solidFill>
                <a:latin typeface="Calibri" panose="020F050202020403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61869356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nodeType="withEffect">
                                  <p:stCondLst>
                                    <p:cond delay="0"/>
                                  </p:stCondLst>
                                  <p:childTnLst>
                                    <p:animMotion origin="layout" path="M -1.38889E-6 -3.33333E-6 L -0.52969 -0.00222 " pathEditMode="relative" rAng="0" ptsTypes="AA">
                                      <p:cBhvr>
                                        <p:cTn id="9" dur="2000" fill="hold"/>
                                        <p:tgtEl>
                                          <p:spTgt spid="2"/>
                                        </p:tgtEl>
                                        <p:attrNameLst>
                                          <p:attrName>ppt_x</p:attrName>
                                          <p:attrName>ppt_y</p:attrName>
                                        </p:attrNameLst>
                                      </p:cBhvr>
                                      <p:rCtr x="-26493" y="-111"/>
                                    </p:animMotion>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BD4FA02-70E5-4FA8-AE40-0C5526F230C2}" type="slidenum">
              <a:rPr lang="zh-TW" altLang="en-GB" smtClean="0">
                <a:latin typeface="Calibri" panose="020F0502020204030204" pitchFamily="34" charset="0"/>
              </a:rPr>
              <a:pPr/>
              <a:t>41</a:t>
            </a:fld>
            <a:endParaRPr lang="en-GB" altLang="zh-TW">
              <a:latin typeface="Calibri" panose="020F0502020204030204" pitchFamily="34" charset="0"/>
            </a:endParaRPr>
          </a:p>
        </p:txBody>
      </p:sp>
      <p:sp>
        <p:nvSpPr>
          <p:cNvPr id="106" name="Title 21"/>
          <p:cNvSpPr txBox="1">
            <a:spLocks/>
          </p:cNvSpPr>
          <p:nvPr/>
        </p:nvSpPr>
        <p:spPr>
          <a:xfrm>
            <a:off x="800100" y="221492"/>
            <a:ext cx="7406640" cy="498598"/>
          </a:xfrm>
          <a:prstGeom prst="rect">
            <a:avLst/>
          </a:prstGeom>
          <a:noFill/>
          <a:ln w="9525">
            <a:noFill/>
            <a:miter lim="800000"/>
            <a:headEnd/>
            <a:tailEnd/>
          </a:ln>
        </p:spPr>
        <p:txBody>
          <a:bodyPr vert="horz" wrap="square" lIns="82296" tIns="41148" rIns="82296" bIns="41148" numCol="1" rtlCol="0" anchor="ctr" anchorCtr="0" compatLnSpc="1">
            <a:prstTxWarp prst="textNoShape">
              <a:avLst/>
            </a:prstTxWarp>
            <a:spAutoFit/>
          </a:bodyPr>
          <a:lstStyle>
            <a:lvl1pPr algn="l" defTabSz="457200" rtl="0" eaLnBrk="1" latinLnBrk="0" hangingPunct="1">
              <a:spcBef>
                <a:spcPct val="0"/>
              </a:spcBef>
              <a:buNone/>
              <a:defRPr lang="en-US" sz="3000" b="1" kern="1200">
                <a:solidFill>
                  <a:schemeClr val="accent2"/>
                </a:solidFill>
                <a:latin typeface="+mj-lt"/>
                <a:ea typeface="+mn-ea"/>
                <a:cs typeface="Arial"/>
              </a:defRPr>
            </a:lvl1pPr>
          </a:lstStyle>
          <a:p>
            <a:r>
              <a:rPr lang="en-US" sz="2700" dirty="0">
                <a:solidFill>
                  <a:schemeClr val="tx1"/>
                </a:solidFill>
                <a:latin typeface="Calibri" panose="020F0502020204030204" pitchFamily="34" charset="0"/>
              </a:rPr>
              <a:t>Post Dividends – TO BE</a:t>
            </a:r>
          </a:p>
        </p:txBody>
      </p:sp>
      <p:sp>
        <p:nvSpPr>
          <p:cNvPr id="108" name="Circular Arrow 98"/>
          <p:cNvSpPr>
            <a:spLocks/>
          </p:cNvSpPr>
          <p:nvPr/>
        </p:nvSpPr>
        <p:spPr>
          <a:xfrm rot="16200000">
            <a:off x="3394836" y="1171472"/>
            <a:ext cx="2189017" cy="2292692"/>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dirty="0">
              <a:solidFill>
                <a:prstClr val="black"/>
              </a:solidFill>
              <a:latin typeface="Calibri" panose="020F0502020204030204" pitchFamily="34" charset="0"/>
            </a:endParaRPr>
          </a:p>
        </p:txBody>
      </p:sp>
      <p:sp>
        <p:nvSpPr>
          <p:cNvPr id="109" name="Curved Down Arrow 91"/>
          <p:cNvSpPr/>
          <p:nvPr/>
        </p:nvSpPr>
        <p:spPr>
          <a:xfrm rot="4324473">
            <a:off x="5250083" y="1739980"/>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0" name="Curved Down Arrow 87"/>
          <p:cNvSpPr/>
          <p:nvPr/>
        </p:nvSpPr>
        <p:spPr>
          <a:xfrm rot="8827912">
            <a:off x="4802087" y="3129979"/>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1" name="Curved Down Arrow 88"/>
          <p:cNvSpPr/>
          <p:nvPr/>
        </p:nvSpPr>
        <p:spPr>
          <a:xfrm rot="11745365">
            <a:off x="3538936" y="3344348"/>
            <a:ext cx="1023675" cy="416090"/>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sp>
        <p:nvSpPr>
          <p:cNvPr id="112" name="Curved Down Arrow 89"/>
          <p:cNvSpPr/>
          <p:nvPr/>
        </p:nvSpPr>
        <p:spPr>
          <a:xfrm rot="15336286">
            <a:off x="2577942" y="2421853"/>
            <a:ext cx="1028380" cy="414185"/>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grpSp>
        <p:nvGrpSpPr>
          <p:cNvPr id="113" name="Group 112"/>
          <p:cNvGrpSpPr/>
          <p:nvPr/>
        </p:nvGrpSpPr>
        <p:grpSpPr>
          <a:xfrm>
            <a:off x="4848390" y="1360238"/>
            <a:ext cx="522382" cy="521718"/>
            <a:chOff x="4879100" y="1225624"/>
            <a:chExt cx="580424" cy="579687"/>
          </a:xfrm>
        </p:grpSpPr>
        <p:grpSp>
          <p:nvGrpSpPr>
            <p:cNvPr id="114" name="Group 113"/>
            <p:cNvGrpSpPr/>
            <p:nvPr/>
          </p:nvGrpSpPr>
          <p:grpSpPr>
            <a:xfrm>
              <a:off x="4879100" y="1230620"/>
              <a:ext cx="580424" cy="574691"/>
              <a:chOff x="4742942" y="5214993"/>
              <a:chExt cx="870955" cy="885825"/>
            </a:xfrm>
          </p:grpSpPr>
          <p:sp>
            <p:nvSpPr>
              <p:cNvPr id="124" name="Oval 123"/>
              <p:cNvSpPr/>
              <p:nvPr/>
            </p:nvSpPr>
            <p:spPr>
              <a:xfrm>
                <a:off x="4742942" y="5214993"/>
                <a:ext cx="87095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25" name="Oval 124"/>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15" name="Group 114"/>
            <p:cNvGrpSpPr/>
            <p:nvPr/>
          </p:nvGrpSpPr>
          <p:grpSpPr>
            <a:xfrm>
              <a:off x="4977268" y="1225624"/>
              <a:ext cx="411840" cy="500610"/>
              <a:chOff x="4977268" y="1225624"/>
              <a:chExt cx="411840" cy="500610"/>
            </a:xfrm>
          </p:grpSpPr>
          <p:sp>
            <p:nvSpPr>
              <p:cNvPr id="116" name="Oval 115"/>
              <p:cNvSpPr/>
              <p:nvPr/>
            </p:nvSpPr>
            <p:spPr>
              <a:xfrm>
                <a:off x="4977268" y="1225624"/>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1</a:t>
                </a:r>
              </a:p>
            </p:txBody>
          </p:sp>
          <p:grpSp>
            <p:nvGrpSpPr>
              <p:cNvPr id="117" name="Group 116"/>
              <p:cNvGrpSpPr/>
              <p:nvPr/>
            </p:nvGrpSpPr>
            <p:grpSpPr>
              <a:xfrm>
                <a:off x="4986231" y="1317955"/>
                <a:ext cx="402877" cy="408279"/>
                <a:chOff x="5549315" y="5128011"/>
                <a:chExt cx="452074" cy="438078"/>
              </a:xfrm>
            </p:grpSpPr>
            <p:sp>
              <p:nvSpPr>
                <p:cNvPr id="118" name="Freeform 80"/>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19" name="Group 118"/>
                <p:cNvGrpSpPr/>
                <p:nvPr/>
              </p:nvGrpSpPr>
              <p:grpSpPr>
                <a:xfrm>
                  <a:off x="5576047" y="5200130"/>
                  <a:ext cx="403530" cy="332063"/>
                  <a:chOff x="2335045" y="5247243"/>
                  <a:chExt cx="545903" cy="449221"/>
                </a:xfrm>
              </p:grpSpPr>
              <p:pic>
                <p:nvPicPr>
                  <p:cNvPr id="120"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p:cNvGrpSpPr/>
                  <p:nvPr/>
                </p:nvGrpSpPr>
                <p:grpSpPr>
                  <a:xfrm>
                    <a:off x="2335045" y="5426500"/>
                    <a:ext cx="378447" cy="269964"/>
                    <a:chOff x="-1633538" y="2597150"/>
                    <a:chExt cx="1689100" cy="1204913"/>
                  </a:xfrm>
                </p:grpSpPr>
                <p:sp>
                  <p:nvSpPr>
                    <p:cNvPr id="122"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23"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26" name="Group 125"/>
          <p:cNvGrpSpPr/>
          <p:nvPr/>
        </p:nvGrpSpPr>
        <p:grpSpPr>
          <a:xfrm>
            <a:off x="5165103" y="2311171"/>
            <a:ext cx="531301" cy="530658"/>
            <a:chOff x="5231003" y="2282218"/>
            <a:chExt cx="590334" cy="589620"/>
          </a:xfrm>
        </p:grpSpPr>
        <p:grpSp>
          <p:nvGrpSpPr>
            <p:cNvPr id="127" name="Group 126"/>
            <p:cNvGrpSpPr/>
            <p:nvPr/>
          </p:nvGrpSpPr>
          <p:grpSpPr>
            <a:xfrm>
              <a:off x="5231003" y="2282218"/>
              <a:ext cx="590334" cy="589620"/>
              <a:chOff x="5231003" y="2282218"/>
              <a:chExt cx="590334" cy="589620"/>
            </a:xfrm>
          </p:grpSpPr>
          <p:grpSp>
            <p:nvGrpSpPr>
              <p:cNvPr id="135" name="Group 134"/>
              <p:cNvGrpSpPr/>
              <p:nvPr/>
            </p:nvGrpSpPr>
            <p:grpSpPr>
              <a:xfrm>
                <a:off x="5231003" y="2297147"/>
                <a:ext cx="590334" cy="574691"/>
                <a:chOff x="4526315" y="6184828"/>
                <a:chExt cx="885825" cy="885825"/>
              </a:xfrm>
            </p:grpSpPr>
            <p:sp>
              <p:nvSpPr>
                <p:cNvPr id="137" name="Oval 136"/>
                <p:cNvSpPr/>
                <p:nvPr/>
              </p:nvSpPr>
              <p:spPr>
                <a:xfrm>
                  <a:off x="4526315" y="6184828"/>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38" name="Oval 137"/>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sp>
            <p:nvSpPr>
              <p:cNvPr id="136" name="Oval 135"/>
              <p:cNvSpPr/>
              <p:nvPr/>
            </p:nvSpPr>
            <p:spPr>
              <a:xfrm>
                <a:off x="5326798" y="2282218"/>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2</a:t>
                </a:r>
              </a:p>
            </p:txBody>
          </p:sp>
        </p:grpSp>
        <p:grpSp>
          <p:nvGrpSpPr>
            <p:cNvPr id="128" name="Group 127"/>
            <p:cNvGrpSpPr/>
            <p:nvPr/>
          </p:nvGrpSpPr>
          <p:grpSpPr>
            <a:xfrm>
              <a:off x="5330519" y="2389678"/>
              <a:ext cx="402877" cy="408279"/>
              <a:chOff x="5549315" y="5128011"/>
              <a:chExt cx="452074" cy="438078"/>
            </a:xfrm>
          </p:grpSpPr>
          <p:sp>
            <p:nvSpPr>
              <p:cNvPr id="129" name="Freeform 74"/>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30" name="Group 129"/>
              <p:cNvGrpSpPr/>
              <p:nvPr/>
            </p:nvGrpSpPr>
            <p:grpSpPr>
              <a:xfrm>
                <a:off x="5576047" y="5200130"/>
                <a:ext cx="403530" cy="332063"/>
                <a:chOff x="2335045" y="5247243"/>
                <a:chExt cx="545903" cy="449221"/>
              </a:xfrm>
            </p:grpSpPr>
            <p:pic>
              <p:nvPicPr>
                <p:cNvPr id="131"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up 131"/>
                <p:cNvGrpSpPr/>
                <p:nvPr/>
              </p:nvGrpSpPr>
              <p:grpSpPr>
                <a:xfrm>
                  <a:off x="2335045" y="5426500"/>
                  <a:ext cx="378447" cy="269964"/>
                  <a:chOff x="-1633538" y="2597150"/>
                  <a:chExt cx="1689100" cy="1204913"/>
                </a:xfrm>
              </p:grpSpPr>
              <p:sp>
                <p:nvSpPr>
                  <p:cNvPr id="133"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34"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nvGrpSpPr>
          <p:cNvPr id="139" name="Group 138"/>
          <p:cNvGrpSpPr/>
          <p:nvPr/>
        </p:nvGrpSpPr>
        <p:grpSpPr>
          <a:xfrm>
            <a:off x="4432274" y="2926573"/>
            <a:ext cx="531301" cy="535311"/>
            <a:chOff x="4297005" y="2965998"/>
            <a:chExt cx="590334" cy="594790"/>
          </a:xfrm>
        </p:grpSpPr>
        <p:grpSp>
          <p:nvGrpSpPr>
            <p:cNvPr id="140" name="Group 139"/>
            <p:cNvGrpSpPr/>
            <p:nvPr/>
          </p:nvGrpSpPr>
          <p:grpSpPr>
            <a:xfrm>
              <a:off x="4297005" y="2986097"/>
              <a:ext cx="590334" cy="574691"/>
              <a:chOff x="2929476" y="6290274"/>
              <a:chExt cx="885825" cy="885825"/>
            </a:xfrm>
          </p:grpSpPr>
          <p:sp>
            <p:nvSpPr>
              <p:cNvPr id="150" name="Oval 149"/>
              <p:cNvSpPr/>
              <p:nvPr/>
            </p:nvSpPr>
            <p:spPr>
              <a:xfrm>
                <a:off x="2929476" y="6290274"/>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51" name="Oval 150"/>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41" name="Group 140"/>
            <p:cNvGrpSpPr/>
            <p:nvPr/>
          </p:nvGrpSpPr>
          <p:grpSpPr>
            <a:xfrm>
              <a:off x="4407434" y="2965998"/>
              <a:ext cx="402877" cy="511583"/>
              <a:chOff x="4407434" y="2965998"/>
              <a:chExt cx="402877" cy="511583"/>
            </a:xfrm>
          </p:grpSpPr>
          <p:sp>
            <p:nvSpPr>
              <p:cNvPr id="142" name="Oval 141"/>
              <p:cNvSpPr/>
              <p:nvPr/>
            </p:nvSpPr>
            <p:spPr>
              <a:xfrm>
                <a:off x="4409609" y="29659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3</a:t>
                </a:r>
              </a:p>
            </p:txBody>
          </p:sp>
          <p:grpSp>
            <p:nvGrpSpPr>
              <p:cNvPr id="143" name="Group 142"/>
              <p:cNvGrpSpPr/>
              <p:nvPr/>
            </p:nvGrpSpPr>
            <p:grpSpPr>
              <a:xfrm>
                <a:off x="4407434" y="3069302"/>
                <a:ext cx="402877" cy="408279"/>
                <a:chOff x="5549315" y="5128011"/>
                <a:chExt cx="452074" cy="438078"/>
              </a:xfrm>
            </p:grpSpPr>
            <p:sp>
              <p:nvSpPr>
                <p:cNvPr id="144" name="Freeform 68"/>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45" name="Group 144"/>
                <p:cNvGrpSpPr/>
                <p:nvPr/>
              </p:nvGrpSpPr>
              <p:grpSpPr>
                <a:xfrm>
                  <a:off x="5576047" y="5200130"/>
                  <a:ext cx="403530" cy="332063"/>
                  <a:chOff x="2335045" y="5247243"/>
                  <a:chExt cx="545903" cy="449221"/>
                </a:xfrm>
              </p:grpSpPr>
              <p:pic>
                <p:nvPicPr>
                  <p:cNvPr id="146"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47" name="Group 146"/>
                  <p:cNvGrpSpPr/>
                  <p:nvPr/>
                </p:nvGrpSpPr>
                <p:grpSpPr>
                  <a:xfrm>
                    <a:off x="2335045" y="5426500"/>
                    <a:ext cx="378447" cy="269964"/>
                    <a:chOff x="-1633538" y="2597150"/>
                    <a:chExt cx="1689100" cy="1204913"/>
                  </a:xfrm>
                </p:grpSpPr>
                <p:sp>
                  <p:nvSpPr>
                    <p:cNvPr id="148"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49"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52" name="Group 151"/>
          <p:cNvGrpSpPr/>
          <p:nvPr/>
        </p:nvGrpSpPr>
        <p:grpSpPr>
          <a:xfrm>
            <a:off x="3421777" y="2632067"/>
            <a:ext cx="531301" cy="542953"/>
            <a:chOff x="3196001" y="2486362"/>
            <a:chExt cx="590334" cy="603281"/>
          </a:xfrm>
        </p:grpSpPr>
        <p:grpSp>
          <p:nvGrpSpPr>
            <p:cNvPr id="153" name="Group 152"/>
            <p:cNvGrpSpPr/>
            <p:nvPr/>
          </p:nvGrpSpPr>
          <p:grpSpPr>
            <a:xfrm>
              <a:off x="3196001" y="2514952"/>
              <a:ext cx="590334" cy="574691"/>
              <a:chOff x="1653605" y="4607558"/>
              <a:chExt cx="885825" cy="885825"/>
            </a:xfrm>
          </p:grpSpPr>
          <p:sp>
            <p:nvSpPr>
              <p:cNvPr id="163" name="Oval 162"/>
              <p:cNvSpPr/>
              <p:nvPr/>
            </p:nvSpPr>
            <p:spPr>
              <a:xfrm>
                <a:off x="1653605" y="4607558"/>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64" name="Oval 163"/>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54" name="Group 153"/>
            <p:cNvGrpSpPr/>
            <p:nvPr/>
          </p:nvGrpSpPr>
          <p:grpSpPr>
            <a:xfrm>
              <a:off x="3299358" y="2486362"/>
              <a:ext cx="402877" cy="515735"/>
              <a:chOff x="3299358" y="2486362"/>
              <a:chExt cx="402877" cy="515735"/>
            </a:xfrm>
          </p:grpSpPr>
          <p:sp>
            <p:nvSpPr>
              <p:cNvPr id="155" name="Oval 154"/>
              <p:cNvSpPr/>
              <p:nvPr/>
            </p:nvSpPr>
            <p:spPr>
              <a:xfrm>
                <a:off x="3332021" y="2486362"/>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4</a:t>
                </a:r>
              </a:p>
            </p:txBody>
          </p:sp>
          <p:grpSp>
            <p:nvGrpSpPr>
              <p:cNvPr id="156" name="Group 155"/>
              <p:cNvGrpSpPr/>
              <p:nvPr/>
            </p:nvGrpSpPr>
            <p:grpSpPr>
              <a:xfrm>
                <a:off x="3299358" y="2593818"/>
                <a:ext cx="402877" cy="408279"/>
                <a:chOff x="5549315" y="5128011"/>
                <a:chExt cx="452074" cy="438078"/>
              </a:xfrm>
            </p:grpSpPr>
            <p:sp>
              <p:nvSpPr>
                <p:cNvPr id="157" name="Freeform 62"/>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58" name="Group 157"/>
                <p:cNvGrpSpPr/>
                <p:nvPr/>
              </p:nvGrpSpPr>
              <p:grpSpPr>
                <a:xfrm>
                  <a:off x="5576047" y="5200130"/>
                  <a:ext cx="403530" cy="332063"/>
                  <a:chOff x="2335045" y="5247243"/>
                  <a:chExt cx="545903" cy="449221"/>
                </a:xfrm>
              </p:grpSpPr>
              <p:pic>
                <p:nvPicPr>
                  <p:cNvPr id="159"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60" name="Group 159"/>
                  <p:cNvGrpSpPr/>
                  <p:nvPr/>
                </p:nvGrpSpPr>
                <p:grpSpPr>
                  <a:xfrm>
                    <a:off x="2335045" y="5426500"/>
                    <a:ext cx="378447" cy="269964"/>
                    <a:chOff x="-1633538" y="2597150"/>
                    <a:chExt cx="1689100" cy="1204913"/>
                  </a:xfrm>
                </p:grpSpPr>
                <p:sp>
                  <p:nvSpPr>
                    <p:cNvPr id="161"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62"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65" name="Group 164"/>
          <p:cNvGrpSpPr/>
          <p:nvPr/>
        </p:nvGrpSpPr>
        <p:grpSpPr>
          <a:xfrm>
            <a:off x="3235835" y="1860453"/>
            <a:ext cx="531301" cy="528851"/>
            <a:chOff x="3283401" y="1366764"/>
            <a:chExt cx="590334" cy="587612"/>
          </a:xfrm>
        </p:grpSpPr>
        <p:grpSp>
          <p:nvGrpSpPr>
            <p:cNvPr id="166" name="Group 165"/>
            <p:cNvGrpSpPr/>
            <p:nvPr/>
          </p:nvGrpSpPr>
          <p:grpSpPr>
            <a:xfrm>
              <a:off x="3283401" y="1379685"/>
              <a:ext cx="590334" cy="574691"/>
              <a:chOff x="2826127" y="2348400"/>
              <a:chExt cx="885825" cy="885825"/>
            </a:xfrm>
          </p:grpSpPr>
          <p:sp>
            <p:nvSpPr>
              <p:cNvPr id="176" name="Oval 175"/>
              <p:cNvSpPr/>
              <p:nvPr/>
            </p:nvSpPr>
            <p:spPr>
              <a:xfrm>
                <a:off x="2826127" y="2348400"/>
                <a:ext cx="885825" cy="885825"/>
              </a:xfrm>
              <a:prstGeom prst="ellipse">
                <a:avLst/>
              </a:prstGeom>
              <a:solidFill>
                <a:srgbClr val="049E13"/>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77" name="Oval 176"/>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grpSp>
          <p:nvGrpSpPr>
            <p:cNvPr id="167" name="Group 166"/>
            <p:cNvGrpSpPr/>
            <p:nvPr/>
          </p:nvGrpSpPr>
          <p:grpSpPr>
            <a:xfrm>
              <a:off x="3371046" y="1366764"/>
              <a:ext cx="402877" cy="500505"/>
              <a:chOff x="3371046" y="1366764"/>
              <a:chExt cx="402877" cy="500505"/>
            </a:xfrm>
          </p:grpSpPr>
          <p:sp>
            <p:nvSpPr>
              <p:cNvPr id="168" name="Oval 167"/>
              <p:cNvSpPr/>
              <p:nvPr/>
            </p:nvSpPr>
            <p:spPr>
              <a:xfrm>
                <a:off x="3428829" y="136676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5</a:t>
                </a:r>
              </a:p>
            </p:txBody>
          </p:sp>
          <p:grpSp>
            <p:nvGrpSpPr>
              <p:cNvPr id="169" name="Group 168"/>
              <p:cNvGrpSpPr/>
              <p:nvPr/>
            </p:nvGrpSpPr>
            <p:grpSpPr>
              <a:xfrm>
                <a:off x="3371046" y="1458990"/>
                <a:ext cx="402877" cy="408279"/>
                <a:chOff x="5549315" y="5128011"/>
                <a:chExt cx="452074" cy="438078"/>
              </a:xfrm>
            </p:grpSpPr>
            <p:sp>
              <p:nvSpPr>
                <p:cNvPr id="170" name="Freeform 56"/>
                <p:cNvSpPr/>
                <p:nvPr/>
              </p:nvSpPr>
              <p:spPr>
                <a:xfrm>
                  <a:off x="5549315" y="5128011"/>
                  <a:ext cx="452074" cy="438078"/>
                </a:xfrm>
                <a:custGeom>
                  <a:avLst/>
                  <a:gdLst>
                    <a:gd name="connsiteX0" fmla="*/ 246943 w 452074"/>
                    <a:gd name="connsiteY0" fmla="*/ 0 h 438078"/>
                    <a:gd name="connsiteX1" fmla="*/ 246943 w 452074"/>
                    <a:gd name="connsiteY1" fmla="*/ 0 h 438078"/>
                    <a:gd name="connsiteX2" fmla="*/ 285188 w 452074"/>
                    <a:gd name="connsiteY2" fmla="*/ 10431 h 438078"/>
                    <a:gd name="connsiteX3" fmla="*/ 354724 w 452074"/>
                    <a:gd name="connsiteY3" fmla="*/ 31291 h 438078"/>
                    <a:gd name="connsiteX4" fmla="*/ 386015 w 452074"/>
                    <a:gd name="connsiteY4" fmla="*/ 55629 h 438078"/>
                    <a:gd name="connsiteX5" fmla="*/ 413829 w 452074"/>
                    <a:gd name="connsiteY5" fmla="*/ 104304 h 438078"/>
                    <a:gd name="connsiteX6" fmla="*/ 424260 w 452074"/>
                    <a:gd name="connsiteY6" fmla="*/ 121688 h 438078"/>
                    <a:gd name="connsiteX7" fmla="*/ 441644 w 452074"/>
                    <a:gd name="connsiteY7" fmla="*/ 166887 h 438078"/>
                    <a:gd name="connsiteX8" fmla="*/ 448597 w 452074"/>
                    <a:gd name="connsiteY8" fmla="*/ 205132 h 438078"/>
                    <a:gd name="connsiteX9" fmla="*/ 452074 w 452074"/>
                    <a:gd name="connsiteY9" fmla="*/ 215562 h 438078"/>
                    <a:gd name="connsiteX10" fmla="*/ 448597 w 452074"/>
                    <a:gd name="connsiteY10" fmla="*/ 312913 h 438078"/>
                    <a:gd name="connsiteX11" fmla="*/ 420783 w 452074"/>
                    <a:gd name="connsiteY11" fmla="*/ 365065 h 438078"/>
                    <a:gd name="connsiteX12" fmla="*/ 410353 w 452074"/>
                    <a:gd name="connsiteY12" fmla="*/ 382449 h 438078"/>
                    <a:gd name="connsiteX13" fmla="*/ 389492 w 452074"/>
                    <a:gd name="connsiteY13" fmla="*/ 399833 h 438078"/>
                    <a:gd name="connsiteX14" fmla="*/ 368631 w 452074"/>
                    <a:gd name="connsiteY14" fmla="*/ 410263 h 438078"/>
                    <a:gd name="connsiteX15" fmla="*/ 344293 w 452074"/>
                    <a:gd name="connsiteY15" fmla="*/ 420694 h 438078"/>
                    <a:gd name="connsiteX16" fmla="*/ 285188 w 452074"/>
                    <a:gd name="connsiteY16" fmla="*/ 434601 h 438078"/>
                    <a:gd name="connsiteX17" fmla="*/ 253896 w 452074"/>
                    <a:gd name="connsiteY17" fmla="*/ 438078 h 438078"/>
                    <a:gd name="connsiteX18" fmla="*/ 125254 w 452074"/>
                    <a:gd name="connsiteY18" fmla="*/ 410263 h 438078"/>
                    <a:gd name="connsiteX19" fmla="*/ 93963 w 452074"/>
                    <a:gd name="connsiteY19" fmla="*/ 396356 h 438078"/>
                    <a:gd name="connsiteX20" fmla="*/ 52242 w 452074"/>
                    <a:gd name="connsiteY20" fmla="*/ 368542 h 438078"/>
                    <a:gd name="connsiteX21" fmla="*/ 45288 w 452074"/>
                    <a:gd name="connsiteY21" fmla="*/ 358111 h 438078"/>
                    <a:gd name="connsiteX22" fmla="*/ 27904 w 452074"/>
                    <a:gd name="connsiteY22" fmla="*/ 323343 h 438078"/>
                    <a:gd name="connsiteX23" fmla="*/ 13997 w 452074"/>
                    <a:gd name="connsiteY23" fmla="*/ 285098 h 438078"/>
                    <a:gd name="connsiteX24" fmla="*/ 10520 w 452074"/>
                    <a:gd name="connsiteY24" fmla="*/ 267714 h 438078"/>
                    <a:gd name="connsiteX25" fmla="*/ 3566 w 452074"/>
                    <a:gd name="connsiteY25" fmla="*/ 250330 h 438078"/>
                    <a:gd name="connsiteX26" fmla="*/ 89 w 452074"/>
                    <a:gd name="connsiteY26" fmla="*/ 229469 h 438078"/>
                    <a:gd name="connsiteX27" fmla="*/ 10520 w 452074"/>
                    <a:gd name="connsiteY27" fmla="*/ 173840 h 438078"/>
                    <a:gd name="connsiteX28" fmla="*/ 45288 w 452074"/>
                    <a:gd name="connsiteY28" fmla="*/ 146026 h 438078"/>
                    <a:gd name="connsiteX29" fmla="*/ 166976 w 452074"/>
                    <a:gd name="connsiteY29" fmla="*/ 139072 h 438078"/>
                    <a:gd name="connsiteX30" fmla="*/ 198267 w 452074"/>
                    <a:gd name="connsiteY30" fmla="*/ 100827 h 438078"/>
                    <a:gd name="connsiteX31" fmla="*/ 219128 w 452074"/>
                    <a:gd name="connsiteY31" fmla="*/ 48675 h 438078"/>
                    <a:gd name="connsiteX32" fmla="*/ 226082 w 452074"/>
                    <a:gd name="connsiteY32" fmla="*/ 34768 h 438078"/>
                    <a:gd name="connsiteX33" fmla="*/ 246943 w 452074"/>
                    <a:gd name="connsiteY33"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2074" h="438078">
                      <a:moveTo>
                        <a:pt x="246943" y="0"/>
                      </a:moveTo>
                      <a:lnTo>
                        <a:pt x="246943" y="0"/>
                      </a:lnTo>
                      <a:cubicBezTo>
                        <a:pt x="259691" y="3477"/>
                        <a:pt x="272289" y="7564"/>
                        <a:pt x="285188" y="10431"/>
                      </a:cubicBezTo>
                      <a:cubicBezTo>
                        <a:pt x="360838" y="27242"/>
                        <a:pt x="321322" y="7910"/>
                        <a:pt x="354724" y="31291"/>
                      </a:cubicBezTo>
                      <a:cubicBezTo>
                        <a:pt x="362740" y="36902"/>
                        <a:pt x="379639" y="45775"/>
                        <a:pt x="386015" y="55629"/>
                      </a:cubicBezTo>
                      <a:cubicBezTo>
                        <a:pt x="396167" y="71318"/>
                        <a:pt x="404466" y="88132"/>
                        <a:pt x="413829" y="104304"/>
                      </a:cubicBezTo>
                      <a:cubicBezTo>
                        <a:pt x="417215" y="110152"/>
                        <a:pt x="421834" y="115381"/>
                        <a:pt x="424260" y="121688"/>
                      </a:cubicBezTo>
                      <a:lnTo>
                        <a:pt x="441644" y="166887"/>
                      </a:lnTo>
                      <a:cubicBezTo>
                        <a:pt x="443962" y="179635"/>
                        <a:pt x="445882" y="192462"/>
                        <a:pt x="448597" y="205132"/>
                      </a:cubicBezTo>
                      <a:cubicBezTo>
                        <a:pt x="449365" y="208715"/>
                        <a:pt x="452074" y="211897"/>
                        <a:pt x="452074" y="215562"/>
                      </a:cubicBezTo>
                      <a:cubicBezTo>
                        <a:pt x="452074" y="248033"/>
                        <a:pt x="451537" y="280575"/>
                        <a:pt x="448597" y="312913"/>
                      </a:cubicBezTo>
                      <a:cubicBezTo>
                        <a:pt x="447528" y="324674"/>
                        <a:pt x="421244" y="364297"/>
                        <a:pt x="420783" y="365065"/>
                      </a:cubicBezTo>
                      <a:cubicBezTo>
                        <a:pt x="417306" y="370860"/>
                        <a:pt x="415544" y="378123"/>
                        <a:pt x="410353" y="382449"/>
                      </a:cubicBezTo>
                      <a:cubicBezTo>
                        <a:pt x="403399" y="388244"/>
                        <a:pt x="397023" y="394812"/>
                        <a:pt x="389492" y="399833"/>
                      </a:cubicBezTo>
                      <a:cubicBezTo>
                        <a:pt x="383023" y="404145"/>
                        <a:pt x="375690" y="407005"/>
                        <a:pt x="368631" y="410263"/>
                      </a:cubicBezTo>
                      <a:cubicBezTo>
                        <a:pt x="360617" y="413962"/>
                        <a:pt x="352605" y="417725"/>
                        <a:pt x="344293" y="420694"/>
                      </a:cubicBezTo>
                      <a:cubicBezTo>
                        <a:pt x="327888" y="426553"/>
                        <a:pt x="301198" y="432073"/>
                        <a:pt x="285188" y="434601"/>
                      </a:cubicBezTo>
                      <a:cubicBezTo>
                        <a:pt x="274822" y="436238"/>
                        <a:pt x="264327" y="436919"/>
                        <a:pt x="253896" y="438078"/>
                      </a:cubicBezTo>
                      <a:cubicBezTo>
                        <a:pt x="125974" y="420432"/>
                        <a:pt x="188556" y="440051"/>
                        <a:pt x="125254" y="410263"/>
                      </a:cubicBezTo>
                      <a:cubicBezTo>
                        <a:pt x="114926" y="405403"/>
                        <a:pt x="103873" y="402019"/>
                        <a:pt x="93963" y="396356"/>
                      </a:cubicBezTo>
                      <a:cubicBezTo>
                        <a:pt x="79451" y="388063"/>
                        <a:pt x="52242" y="368542"/>
                        <a:pt x="52242" y="368542"/>
                      </a:cubicBezTo>
                      <a:cubicBezTo>
                        <a:pt x="49924" y="365065"/>
                        <a:pt x="47269" y="361790"/>
                        <a:pt x="45288" y="358111"/>
                      </a:cubicBezTo>
                      <a:cubicBezTo>
                        <a:pt x="39145" y="346703"/>
                        <a:pt x="27904" y="323343"/>
                        <a:pt x="27904" y="323343"/>
                      </a:cubicBezTo>
                      <a:cubicBezTo>
                        <a:pt x="19590" y="281774"/>
                        <a:pt x="31428" y="333033"/>
                        <a:pt x="13997" y="285098"/>
                      </a:cubicBezTo>
                      <a:cubicBezTo>
                        <a:pt x="11978" y="279544"/>
                        <a:pt x="12218" y="273374"/>
                        <a:pt x="10520" y="267714"/>
                      </a:cubicBezTo>
                      <a:cubicBezTo>
                        <a:pt x="8727" y="261736"/>
                        <a:pt x="5884" y="256125"/>
                        <a:pt x="3566" y="250330"/>
                      </a:cubicBezTo>
                      <a:cubicBezTo>
                        <a:pt x="2407" y="243376"/>
                        <a:pt x="-549" y="236490"/>
                        <a:pt x="89" y="229469"/>
                      </a:cubicBezTo>
                      <a:cubicBezTo>
                        <a:pt x="1797" y="210680"/>
                        <a:pt x="5337" y="191980"/>
                        <a:pt x="10520" y="173840"/>
                      </a:cubicBezTo>
                      <a:cubicBezTo>
                        <a:pt x="15152" y="157628"/>
                        <a:pt x="29007" y="147278"/>
                        <a:pt x="45288" y="146026"/>
                      </a:cubicBezTo>
                      <a:cubicBezTo>
                        <a:pt x="85797" y="142910"/>
                        <a:pt x="126413" y="141390"/>
                        <a:pt x="166976" y="139072"/>
                      </a:cubicBezTo>
                      <a:cubicBezTo>
                        <a:pt x="194979" y="111070"/>
                        <a:pt x="186184" y="124997"/>
                        <a:pt x="198267" y="100827"/>
                      </a:cubicBezTo>
                      <a:cubicBezTo>
                        <a:pt x="209098" y="46674"/>
                        <a:pt x="196317" y="82891"/>
                        <a:pt x="219128" y="48675"/>
                      </a:cubicBezTo>
                      <a:cubicBezTo>
                        <a:pt x="222003" y="44363"/>
                        <a:pt x="223415" y="39212"/>
                        <a:pt x="226082" y="34768"/>
                      </a:cubicBezTo>
                      <a:lnTo>
                        <a:pt x="246943" y="0"/>
                      </a:lnTo>
                      <a:close/>
                    </a:path>
                  </a:pathLst>
                </a:custGeom>
                <a:solidFill>
                  <a:srgbClr val="FFFFFF"/>
                </a:solidFill>
                <a:ln w="9525" cap="flat" cmpd="sng" algn="ctr">
                  <a:noFill/>
                  <a:prstDash val="solid"/>
                </a:ln>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grpSp>
              <p:nvGrpSpPr>
                <p:cNvPr id="171" name="Group 170"/>
                <p:cNvGrpSpPr/>
                <p:nvPr/>
              </p:nvGrpSpPr>
              <p:grpSpPr>
                <a:xfrm>
                  <a:off x="5576047" y="5200130"/>
                  <a:ext cx="403530" cy="332063"/>
                  <a:chOff x="2335045" y="5247243"/>
                  <a:chExt cx="545903" cy="449221"/>
                </a:xfrm>
              </p:grpSpPr>
              <p:pic>
                <p:nvPicPr>
                  <p:cNvPr id="172" name="Picture 4" descr="https://camo.githubusercontent.com/a1428ba7fea6325312b58842daf3a221db7c9f64/68747470733a2f2f662e636c6f75642e6769746875622e636f6d2f6173736574732f3138393334382f313934373330332f65313065393236382d383034622d313165332d383464312d6461356436616530396436612e706e67"/>
                  <p:cNvPicPr>
                    <a:picLocks noChangeAspect="1" noChangeArrowheads="1"/>
                  </p:cNvPicPr>
                  <p:nvPr/>
                </p:nvPicPr>
                <p:blipFill rotWithShape="1">
                  <a:blip r:embed="rId2" cstate="print">
                    <a:clrChange>
                      <a:clrFrom>
                        <a:srgbClr val="F2F3F2"/>
                      </a:clrFrom>
                      <a:clrTo>
                        <a:srgbClr val="F2F3F2">
                          <a:alpha val="0"/>
                        </a:srgbClr>
                      </a:clrTo>
                    </a:clrChange>
                    <a:duotone>
                      <a:srgbClr val="0070C0">
                        <a:shade val="45000"/>
                        <a:satMod val="135000"/>
                      </a:srgbClr>
                      <a:prstClr val="white"/>
                    </a:duotone>
                    <a:extLst>
                      <a:ext uri="{28A0092B-C50C-407E-A947-70E740481C1C}">
                        <a14:useLocalDpi xmlns:a14="http://schemas.microsoft.com/office/drawing/2010/main" val="0"/>
                      </a:ext>
                    </a:extLst>
                  </a:blip>
                  <a:srcRect l="14445" t="6773" r="14757" b="38662"/>
                  <a:stretch/>
                </p:blipFill>
                <p:spPr bwMode="auto">
                  <a:xfrm>
                    <a:off x="2370497" y="5247243"/>
                    <a:ext cx="510451" cy="341125"/>
                  </a:xfrm>
                  <a:prstGeom prst="rect">
                    <a:avLst/>
                  </a:prstGeom>
                  <a:noFill/>
                  <a:extLst>
                    <a:ext uri="{909E8E84-426E-40DD-AFC4-6F175D3DCCD1}">
                      <a14:hiddenFill xmlns:a14="http://schemas.microsoft.com/office/drawing/2010/main">
                        <a:solidFill>
                          <a:srgbClr val="FFFFFF"/>
                        </a:solidFill>
                      </a14:hiddenFill>
                    </a:ext>
                  </a:extLst>
                </p:spPr>
              </p:pic>
              <p:grpSp>
                <p:nvGrpSpPr>
                  <p:cNvPr id="173" name="Group 172"/>
                  <p:cNvGrpSpPr/>
                  <p:nvPr/>
                </p:nvGrpSpPr>
                <p:grpSpPr>
                  <a:xfrm>
                    <a:off x="2335045" y="5426500"/>
                    <a:ext cx="378447" cy="269964"/>
                    <a:chOff x="-1633538" y="2597150"/>
                    <a:chExt cx="1689100" cy="1204913"/>
                  </a:xfrm>
                </p:grpSpPr>
                <p:sp>
                  <p:nvSpPr>
                    <p:cNvPr id="174" name="Freeform 8"/>
                    <p:cNvSpPr>
                      <a:spLocks/>
                    </p:cNvSpPr>
                    <p:nvPr/>
                  </p:nvSpPr>
                  <p:spPr bwMode="auto">
                    <a:xfrm>
                      <a:off x="-1633538" y="2597150"/>
                      <a:ext cx="1689100" cy="1204913"/>
                    </a:xfrm>
                    <a:custGeom>
                      <a:avLst/>
                      <a:gdLst>
                        <a:gd name="T0" fmla="*/ 0 w 2127"/>
                        <a:gd name="T1" fmla="*/ 0 h 1518"/>
                        <a:gd name="T2" fmla="*/ 1272 w 2127"/>
                        <a:gd name="T3" fmla="*/ 463 h 1518"/>
                        <a:gd name="T4" fmla="*/ 1342 w 2127"/>
                        <a:gd name="T5" fmla="*/ 702 h 1518"/>
                        <a:gd name="T6" fmla="*/ 2127 w 2127"/>
                        <a:gd name="T7" fmla="*/ 974 h 1518"/>
                        <a:gd name="T8" fmla="*/ 2127 w 2127"/>
                        <a:gd name="T9" fmla="*/ 1172 h 1518"/>
                        <a:gd name="T10" fmla="*/ 1505 w 2127"/>
                        <a:gd name="T11" fmla="*/ 1518 h 1518"/>
                        <a:gd name="T12" fmla="*/ 288 w 2127"/>
                        <a:gd name="T13" fmla="*/ 1076 h 1518"/>
                        <a:gd name="T14" fmla="*/ 288 w 2127"/>
                        <a:gd name="T15" fmla="*/ 962 h 1518"/>
                        <a:gd name="T16" fmla="*/ 0 w 2127"/>
                        <a:gd name="T17" fmla="*/ 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 h="1518">
                          <a:moveTo>
                            <a:pt x="0" y="0"/>
                          </a:moveTo>
                          <a:lnTo>
                            <a:pt x="1272" y="463"/>
                          </a:lnTo>
                          <a:lnTo>
                            <a:pt x="1342" y="702"/>
                          </a:lnTo>
                          <a:lnTo>
                            <a:pt x="2127" y="974"/>
                          </a:lnTo>
                          <a:lnTo>
                            <a:pt x="2127" y="1172"/>
                          </a:lnTo>
                          <a:lnTo>
                            <a:pt x="1505" y="1518"/>
                          </a:lnTo>
                          <a:lnTo>
                            <a:pt x="288" y="1076"/>
                          </a:lnTo>
                          <a:lnTo>
                            <a:pt x="288" y="962"/>
                          </a:lnTo>
                          <a:lnTo>
                            <a:pt x="0" y="0"/>
                          </a:lnTo>
                          <a:close/>
                        </a:path>
                      </a:pathLst>
                    </a:custGeom>
                    <a:solidFill>
                      <a:srgbClr val="FFFFFF"/>
                    </a:solidFill>
                    <a:ln w="0">
                      <a:solidFill>
                        <a:srgbClr val="D3DFDF"/>
                      </a:solid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sp>
                  <p:nvSpPr>
                    <p:cNvPr id="175" name="Freeform 9"/>
                    <p:cNvSpPr>
                      <a:spLocks noEditPoints="1"/>
                    </p:cNvSpPr>
                    <p:nvPr/>
                  </p:nvSpPr>
                  <p:spPr bwMode="auto">
                    <a:xfrm>
                      <a:off x="-1552575" y="2682875"/>
                      <a:ext cx="1554163" cy="1062038"/>
                    </a:xfrm>
                    <a:custGeom>
                      <a:avLst/>
                      <a:gdLst>
                        <a:gd name="T0" fmla="*/ 1596 w 1959"/>
                        <a:gd name="T1" fmla="*/ 977 h 1337"/>
                        <a:gd name="T2" fmla="*/ 1495 w 1959"/>
                        <a:gd name="T3" fmla="*/ 1036 h 1337"/>
                        <a:gd name="T4" fmla="*/ 1584 w 1959"/>
                        <a:gd name="T5" fmla="*/ 1066 h 1337"/>
                        <a:gd name="T6" fmla="*/ 1682 w 1959"/>
                        <a:gd name="T7" fmla="*/ 1009 h 1337"/>
                        <a:gd name="T8" fmla="*/ 1596 w 1959"/>
                        <a:gd name="T9" fmla="*/ 977 h 1337"/>
                        <a:gd name="T10" fmla="*/ 1477 w 1959"/>
                        <a:gd name="T11" fmla="*/ 937 h 1337"/>
                        <a:gd name="T12" fmla="*/ 1373 w 1959"/>
                        <a:gd name="T13" fmla="*/ 993 h 1337"/>
                        <a:gd name="T14" fmla="*/ 1462 w 1959"/>
                        <a:gd name="T15" fmla="*/ 1025 h 1337"/>
                        <a:gd name="T16" fmla="*/ 1563 w 1959"/>
                        <a:gd name="T17" fmla="*/ 967 h 1337"/>
                        <a:gd name="T18" fmla="*/ 1477 w 1959"/>
                        <a:gd name="T19" fmla="*/ 937 h 1337"/>
                        <a:gd name="T20" fmla="*/ 1732 w 1959"/>
                        <a:gd name="T21" fmla="*/ 899 h 1337"/>
                        <a:gd name="T22" fmla="*/ 1639 w 1959"/>
                        <a:gd name="T23" fmla="*/ 953 h 1337"/>
                        <a:gd name="T24" fmla="*/ 1725 w 1959"/>
                        <a:gd name="T25" fmla="*/ 983 h 1337"/>
                        <a:gd name="T26" fmla="*/ 1816 w 1959"/>
                        <a:gd name="T27" fmla="*/ 928 h 1337"/>
                        <a:gd name="T28" fmla="*/ 1732 w 1959"/>
                        <a:gd name="T29" fmla="*/ 899 h 1337"/>
                        <a:gd name="T30" fmla="*/ 1617 w 1959"/>
                        <a:gd name="T31" fmla="*/ 860 h 1337"/>
                        <a:gd name="T32" fmla="*/ 1521 w 1959"/>
                        <a:gd name="T33" fmla="*/ 912 h 1337"/>
                        <a:gd name="T34" fmla="*/ 1606 w 1959"/>
                        <a:gd name="T35" fmla="*/ 942 h 1337"/>
                        <a:gd name="T36" fmla="*/ 1701 w 1959"/>
                        <a:gd name="T37" fmla="*/ 888 h 1337"/>
                        <a:gd name="T38" fmla="*/ 1617 w 1959"/>
                        <a:gd name="T39" fmla="*/ 860 h 1337"/>
                        <a:gd name="T40" fmla="*/ 1503 w 1959"/>
                        <a:gd name="T41" fmla="*/ 820 h 1337"/>
                        <a:gd name="T42" fmla="*/ 1405 w 1959"/>
                        <a:gd name="T43" fmla="*/ 871 h 1337"/>
                        <a:gd name="T44" fmla="*/ 1490 w 1959"/>
                        <a:gd name="T45" fmla="*/ 902 h 1337"/>
                        <a:gd name="T46" fmla="*/ 1585 w 1959"/>
                        <a:gd name="T47" fmla="*/ 849 h 1337"/>
                        <a:gd name="T48" fmla="*/ 1503 w 1959"/>
                        <a:gd name="T49" fmla="*/ 820 h 1337"/>
                        <a:gd name="T50" fmla="*/ 1214 w 1959"/>
                        <a:gd name="T51" fmla="*/ 656 h 1337"/>
                        <a:gd name="T52" fmla="*/ 1959 w 1959"/>
                        <a:gd name="T53" fmla="*/ 915 h 1337"/>
                        <a:gd name="T54" fmla="*/ 1959 w 1959"/>
                        <a:gd name="T55" fmla="*/ 1025 h 1337"/>
                        <a:gd name="T56" fmla="*/ 1397 w 1959"/>
                        <a:gd name="T57" fmla="*/ 1337 h 1337"/>
                        <a:gd name="T58" fmla="*/ 825 w 1959"/>
                        <a:gd name="T59" fmla="*/ 1130 h 1337"/>
                        <a:gd name="T60" fmla="*/ 253 w 1959"/>
                        <a:gd name="T61" fmla="*/ 921 h 1337"/>
                        <a:gd name="T62" fmla="*/ 253 w 1959"/>
                        <a:gd name="T63" fmla="*/ 875 h 1337"/>
                        <a:gd name="T64" fmla="*/ 1380 w 1959"/>
                        <a:gd name="T65" fmla="*/ 1285 h 1337"/>
                        <a:gd name="T66" fmla="*/ 1380 w 1959"/>
                        <a:gd name="T67" fmla="*/ 1236 h 1337"/>
                        <a:gd name="T68" fmla="*/ 1350 w 1959"/>
                        <a:gd name="T69" fmla="*/ 1128 h 1337"/>
                        <a:gd name="T70" fmla="*/ 1432 w 1959"/>
                        <a:gd name="T71" fmla="*/ 1158 h 1337"/>
                        <a:gd name="T72" fmla="*/ 1538 w 1959"/>
                        <a:gd name="T73" fmla="*/ 1094 h 1337"/>
                        <a:gd name="T74" fmla="*/ 1448 w 1959"/>
                        <a:gd name="T75" fmla="*/ 1062 h 1337"/>
                        <a:gd name="T76" fmla="*/ 1347 w 1959"/>
                        <a:gd name="T77" fmla="*/ 1121 h 1337"/>
                        <a:gd name="T78" fmla="*/ 1339 w 1959"/>
                        <a:gd name="T79" fmla="*/ 1094 h 1337"/>
                        <a:gd name="T80" fmla="*/ 1415 w 1959"/>
                        <a:gd name="T81" fmla="*/ 1051 h 1337"/>
                        <a:gd name="T82" fmla="*/ 1325 w 1959"/>
                        <a:gd name="T83" fmla="*/ 1019 h 1337"/>
                        <a:gd name="T84" fmla="*/ 1320 w 1959"/>
                        <a:gd name="T85" fmla="*/ 1023 h 1337"/>
                        <a:gd name="T86" fmla="*/ 1304 w 1959"/>
                        <a:gd name="T87" fmla="*/ 968 h 1337"/>
                        <a:gd name="T88" fmla="*/ 1341 w 1959"/>
                        <a:gd name="T89" fmla="*/ 981 h 1337"/>
                        <a:gd name="T90" fmla="*/ 1444 w 1959"/>
                        <a:gd name="T91" fmla="*/ 925 h 1337"/>
                        <a:gd name="T92" fmla="*/ 1359 w 1959"/>
                        <a:gd name="T93" fmla="*/ 896 h 1337"/>
                        <a:gd name="T94" fmla="*/ 1292 w 1959"/>
                        <a:gd name="T95" fmla="*/ 930 h 1337"/>
                        <a:gd name="T96" fmla="*/ 1286 w 1959"/>
                        <a:gd name="T97" fmla="*/ 905 h 1337"/>
                        <a:gd name="T98" fmla="*/ 1326 w 1959"/>
                        <a:gd name="T99" fmla="*/ 885 h 1337"/>
                        <a:gd name="T100" fmla="*/ 1274 w 1959"/>
                        <a:gd name="T101" fmla="*/ 866 h 1337"/>
                        <a:gd name="T102" fmla="*/ 1261 w 1959"/>
                        <a:gd name="T103" fmla="*/ 822 h 1337"/>
                        <a:gd name="T104" fmla="*/ 1373 w 1959"/>
                        <a:gd name="T105" fmla="*/ 861 h 1337"/>
                        <a:gd name="T106" fmla="*/ 1472 w 1959"/>
                        <a:gd name="T107" fmla="*/ 810 h 1337"/>
                        <a:gd name="T108" fmla="*/ 1235 w 1959"/>
                        <a:gd name="T109" fmla="*/ 729 h 1337"/>
                        <a:gd name="T110" fmla="*/ 1214 w 1959"/>
                        <a:gd name="T111" fmla="*/ 656 h 1337"/>
                        <a:gd name="T112" fmla="*/ 0 w 1959"/>
                        <a:gd name="T113" fmla="*/ 0 h 1337"/>
                        <a:gd name="T114" fmla="*/ 1115 w 1959"/>
                        <a:gd name="T115" fmla="*/ 406 h 1337"/>
                        <a:gd name="T116" fmla="*/ 1360 w 1959"/>
                        <a:gd name="T117" fmla="*/ 1248 h 1337"/>
                        <a:gd name="T118" fmla="*/ 253 w 1959"/>
                        <a:gd name="T119" fmla="*/ 844 h 1337"/>
                        <a:gd name="T120" fmla="*/ 0 w 1959"/>
                        <a:gd name="T1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9" h="1337">
                          <a:moveTo>
                            <a:pt x="1596" y="977"/>
                          </a:moveTo>
                          <a:lnTo>
                            <a:pt x="1495" y="1036"/>
                          </a:lnTo>
                          <a:lnTo>
                            <a:pt x="1584" y="1066"/>
                          </a:lnTo>
                          <a:lnTo>
                            <a:pt x="1682" y="1009"/>
                          </a:lnTo>
                          <a:lnTo>
                            <a:pt x="1596" y="977"/>
                          </a:lnTo>
                          <a:close/>
                          <a:moveTo>
                            <a:pt x="1477" y="937"/>
                          </a:moveTo>
                          <a:lnTo>
                            <a:pt x="1373" y="993"/>
                          </a:lnTo>
                          <a:lnTo>
                            <a:pt x="1462" y="1025"/>
                          </a:lnTo>
                          <a:lnTo>
                            <a:pt x="1563" y="967"/>
                          </a:lnTo>
                          <a:lnTo>
                            <a:pt x="1477" y="937"/>
                          </a:lnTo>
                          <a:close/>
                          <a:moveTo>
                            <a:pt x="1732" y="899"/>
                          </a:moveTo>
                          <a:lnTo>
                            <a:pt x="1639" y="953"/>
                          </a:lnTo>
                          <a:lnTo>
                            <a:pt x="1725" y="983"/>
                          </a:lnTo>
                          <a:lnTo>
                            <a:pt x="1816" y="928"/>
                          </a:lnTo>
                          <a:lnTo>
                            <a:pt x="1732" y="899"/>
                          </a:lnTo>
                          <a:close/>
                          <a:moveTo>
                            <a:pt x="1617" y="860"/>
                          </a:moveTo>
                          <a:lnTo>
                            <a:pt x="1521" y="912"/>
                          </a:lnTo>
                          <a:lnTo>
                            <a:pt x="1606" y="942"/>
                          </a:lnTo>
                          <a:lnTo>
                            <a:pt x="1701" y="888"/>
                          </a:lnTo>
                          <a:lnTo>
                            <a:pt x="1617" y="860"/>
                          </a:lnTo>
                          <a:close/>
                          <a:moveTo>
                            <a:pt x="1503" y="820"/>
                          </a:moveTo>
                          <a:lnTo>
                            <a:pt x="1405" y="871"/>
                          </a:lnTo>
                          <a:lnTo>
                            <a:pt x="1490" y="902"/>
                          </a:lnTo>
                          <a:lnTo>
                            <a:pt x="1585" y="849"/>
                          </a:lnTo>
                          <a:lnTo>
                            <a:pt x="1503" y="820"/>
                          </a:lnTo>
                          <a:close/>
                          <a:moveTo>
                            <a:pt x="1214" y="656"/>
                          </a:moveTo>
                          <a:lnTo>
                            <a:pt x="1959" y="915"/>
                          </a:lnTo>
                          <a:lnTo>
                            <a:pt x="1959" y="1025"/>
                          </a:lnTo>
                          <a:lnTo>
                            <a:pt x="1397" y="1337"/>
                          </a:lnTo>
                          <a:lnTo>
                            <a:pt x="825" y="1130"/>
                          </a:lnTo>
                          <a:lnTo>
                            <a:pt x="253" y="921"/>
                          </a:lnTo>
                          <a:lnTo>
                            <a:pt x="253" y="875"/>
                          </a:lnTo>
                          <a:lnTo>
                            <a:pt x="1380" y="1285"/>
                          </a:lnTo>
                          <a:lnTo>
                            <a:pt x="1380" y="1236"/>
                          </a:lnTo>
                          <a:lnTo>
                            <a:pt x="1350" y="1128"/>
                          </a:lnTo>
                          <a:lnTo>
                            <a:pt x="1432" y="1158"/>
                          </a:lnTo>
                          <a:lnTo>
                            <a:pt x="1538" y="1094"/>
                          </a:lnTo>
                          <a:lnTo>
                            <a:pt x="1448" y="1062"/>
                          </a:lnTo>
                          <a:lnTo>
                            <a:pt x="1347" y="1121"/>
                          </a:lnTo>
                          <a:lnTo>
                            <a:pt x="1339" y="1094"/>
                          </a:lnTo>
                          <a:lnTo>
                            <a:pt x="1415" y="1051"/>
                          </a:lnTo>
                          <a:lnTo>
                            <a:pt x="1325" y="1019"/>
                          </a:lnTo>
                          <a:lnTo>
                            <a:pt x="1320" y="1023"/>
                          </a:lnTo>
                          <a:lnTo>
                            <a:pt x="1304" y="968"/>
                          </a:lnTo>
                          <a:lnTo>
                            <a:pt x="1341" y="981"/>
                          </a:lnTo>
                          <a:lnTo>
                            <a:pt x="1444" y="925"/>
                          </a:lnTo>
                          <a:lnTo>
                            <a:pt x="1359" y="896"/>
                          </a:lnTo>
                          <a:lnTo>
                            <a:pt x="1292" y="930"/>
                          </a:lnTo>
                          <a:lnTo>
                            <a:pt x="1286" y="905"/>
                          </a:lnTo>
                          <a:lnTo>
                            <a:pt x="1326" y="885"/>
                          </a:lnTo>
                          <a:lnTo>
                            <a:pt x="1274" y="866"/>
                          </a:lnTo>
                          <a:lnTo>
                            <a:pt x="1261" y="822"/>
                          </a:lnTo>
                          <a:lnTo>
                            <a:pt x="1373" y="861"/>
                          </a:lnTo>
                          <a:lnTo>
                            <a:pt x="1472" y="810"/>
                          </a:lnTo>
                          <a:lnTo>
                            <a:pt x="1235" y="729"/>
                          </a:lnTo>
                          <a:lnTo>
                            <a:pt x="1214" y="656"/>
                          </a:lnTo>
                          <a:close/>
                          <a:moveTo>
                            <a:pt x="0" y="0"/>
                          </a:moveTo>
                          <a:lnTo>
                            <a:pt x="1115" y="406"/>
                          </a:lnTo>
                          <a:lnTo>
                            <a:pt x="1360" y="1248"/>
                          </a:lnTo>
                          <a:lnTo>
                            <a:pt x="253" y="844"/>
                          </a:lnTo>
                          <a:lnTo>
                            <a:pt x="0" y="0"/>
                          </a:lnTo>
                          <a:close/>
                        </a:path>
                      </a:pathLst>
                    </a:custGeom>
                    <a:solidFill>
                      <a:srgbClr val="4D4E5C"/>
                    </a:solidFill>
                    <a:ln w="0">
                      <a:noFill/>
                      <a:prstDash val="solid"/>
                      <a:round/>
                      <a:headEnd/>
                      <a:tailEnd/>
                    </a:ln>
                  </p:spPr>
                  <p:txBody>
                    <a:bodyPr vert="horz" wrap="square" lIns="82296" tIns="41148" rIns="82296" bIns="41148" numCol="1" anchor="t" anchorCtr="0" compatLnSpc="1">
                      <a:prstTxWarp prst="textNoShape">
                        <a:avLst/>
                      </a:prstTxWarp>
                    </a:bodyPr>
                    <a:lstStyle/>
                    <a:p>
                      <a:pPr defTabSz="411480">
                        <a:defRPr/>
                      </a:pPr>
                      <a:endParaRPr lang="en-US" sz="1620" kern="0">
                        <a:solidFill>
                          <a:prstClr val="black"/>
                        </a:solidFill>
                        <a:latin typeface="Calibri" panose="020F0502020204030204" pitchFamily="34" charset="0"/>
                      </a:endParaRPr>
                    </a:p>
                  </p:txBody>
                </p:sp>
              </p:grpSp>
            </p:grpSp>
          </p:grpSp>
        </p:grpSp>
      </p:grpSp>
      <p:grpSp>
        <p:nvGrpSpPr>
          <p:cNvPr id="178" name="Group 177"/>
          <p:cNvGrpSpPr/>
          <p:nvPr/>
        </p:nvGrpSpPr>
        <p:grpSpPr>
          <a:xfrm>
            <a:off x="5966014" y="2468377"/>
            <a:ext cx="1884830" cy="485546"/>
            <a:chOff x="5278920" y="1344403"/>
            <a:chExt cx="2595187" cy="645601"/>
          </a:xfrm>
          <a:solidFill>
            <a:srgbClr val="00B0F0">
              <a:lumMod val="60000"/>
              <a:lumOff val="40000"/>
            </a:srgbClr>
          </a:solidFill>
        </p:grpSpPr>
        <p:sp>
          <p:nvSpPr>
            <p:cNvPr id="179" name="Round Diagonal Corner Rectangle 126"/>
            <p:cNvSpPr/>
            <p:nvPr/>
          </p:nvSpPr>
          <p:spPr>
            <a:xfrm>
              <a:off x="5278920" y="1344403"/>
              <a:ext cx="2595187" cy="645601"/>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Reconcile SBL claims using comparison platform</a:t>
              </a:r>
            </a:p>
            <a:p>
              <a:pPr algn="ctr" defTabSz="411480">
                <a:defRPr/>
              </a:pPr>
              <a:r>
                <a:rPr lang="en-US" sz="720" kern="0" dirty="0">
                  <a:solidFill>
                    <a:srgbClr val="C00000"/>
                  </a:solidFill>
                  <a:latin typeface="Calibri" panose="020F0502020204030204" pitchFamily="34" charset="0"/>
                </a:rPr>
                <a:t>Reconcile Market fails with SWIFTS/ Agent source and identify discrepancies</a:t>
              </a:r>
            </a:p>
          </p:txBody>
        </p:sp>
        <p:sp>
          <p:nvSpPr>
            <p:cNvPr id="180" name="Oval 179"/>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2</a:t>
              </a:r>
            </a:p>
          </p:txBody>
        </p:sp>
      </p:grpSp>
      <p:grpSp>
        <p:nvGrpSpPr>
          <p:cNvPr id="181" name="Group 180"/>
          <p:cNvGrpSpPr/>
          <p:nvPr/>
        </p:nvGrpSpPr>
        <p:grpSpPr>
          <a:xfrm>
            <a:off x="4216906" y="3858191"/>
            <a:ext cx="1567871" cy="485546"/>
            <a:chOff x="5278920" y="1344403"/>
            <a:chExt cx="2158773" cy="645601"/>
          </a:xfrm>
          <a:solidFill>
            <a:srgbClr val="00B0F0">
              <a:lumMod val="60000"/>
              <a:lumOff val="40000"/>
            </a:srgbClr>
          </a:solidFill>
        </p:grpSpPr>
        <p:sp>
          <p:nvSpPr>
            <p:cNvPr id="182" name="Round Diagonal Corner Rectangle 124"/>
            <p:cNvSpPr/>
            <p:nvPr/>
          </p:nvSpPr>
          <p:spPr>
            <a:xfrm>
              <a:off x="5278920" y="1344403"/>
              <a:ext cx="2158773" cy="645601"/>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For unmatched claims, BOT to generate email to agent </a:t>
              </a:r>
              <a:r>
                <a:rPr lang="en-US" sz="720" kern="0" dirty="0">
                  <a:solidFill>
                    <a:srgbClr val="C00000"/>
                  </a:solidFill>
                  <a:latin typeface="Calibri" panose="020F0502020204030204" pitchFamily="34" charset="0"/>
                </a:rPr>
                <a:t>/ traders </a:t>
              </a:r>
            </a:p>
          </p:txBody>
        </p:sp>
        <p:sp>
          <p:nvSpPr>
            <p:cNvPr id="183" name="Oval 182"/>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3</a:t>
              </a:r>
            </a:p>
          </p:txBody>
        </p:sp>
      </p:grpSp>
      <p:grpSp>
        <p:nvGrpSpPr>
          <p:cNvPr id="184" name="Group 183"/>
          <p:cNvGrpSpPr/>
          <p:nvPr/>
        </p:nvGrpSpPr>
        <p:grpSpPr>
          <a:xfrm>
            <a:off x="1274814" y="2926573"/>
            <a:ext cx="1567871" cy="485546"/>
            <a:chOff x="5278920" y="1344403"/>
            <a:chExt cx="2158773" cy="645601"/>
          </a:xfrm>
          <a:solidFill>
            <a:srgbClr val="00B0F0">
              <a:lumMod val="60000"/>
              <a:lumOff val="40000"/>
            </a:srgbClr>
          </a:solidFill>
        </p:grpSpPr>
        <p:sp>
          <p:nvSpPr>
            <p:cNvPr id="185" name="Round Diagonal Corner Rectangle 122"/>
            <p:cNvSpPr/>
            <p:nvPr/>
          </p:nvSpPr>
          <p:spPr>
            <a:xfrm>
              <a:off x="5278920" y="1344403"/>
              <a:ext cx="2158773" cy="645601"/>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For matched claims [SBLs and </a:t>
              </a:r>
              <a:r>
                <a:rPr lang="en-US" sz="720" kern="0" dirty="0">
                  <a:solidFill>
                    <a:srgbClr val="C00000"/>
                  </a:solidFill>
                  <a:latin typeface="Calibri" panose="020F0502020204030204" pitchFamily="34" charset="0"/>
                </a:rPr>
                <a:t>Non-auto compensated], BOT to  process payment in Keylink</a:t>
              </a:r>
            </a:p>
          </p:txBody>
        </p:sp>
        <p:sp>
          <p:nvSpPr>
            <p:cNvPr id="186" name="Oval 185"/>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4</a:t>
              </a:r>
            </a:p>
          </p:txBody>
        </p:sp>
      </p:grpSp>
      <p:grpSp>
        <p:nvGrpSpPr>
          <p:cNvPr id="187" name="Group 186"/>
          <p:cNvGrpSpPr/>
          <p:nvPr/>
        </p:nvGrpSpPr>
        <p:grpSpPr>
          <a:xfrm>
            <a:off x="1257313" y="2002254"/>
            <a:ext cx="1567871" cy="485546"/>
            <a:chOff x="5278920" y="1344403"/>
            <a:chExt cx="2158773" cy="514637"/>
          </a:xfrm>
          <a:solidFill>
            <a:srgbClr val="00B0F0">
              <a:lumMod val="60000"/>
              <a:lumOff val="40000"/>
            </a:srgbClr>
          </a:solidFill>
        </p:grpSpPr>
        <p:sp>
          <p:nvSpPr>
            <p:cNvPr id="188" name="Round Diagonal Corner Rectangle 120"/>
            <p:cNvSpPr/>
            <p:nvPr/>
          </p:nvSpPr>
          <p:spPr>
            <a:xfrm>
              <a:off x="5278920" y="1344403"/>
              <a:ext cx="2158773" cy="514637"/>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BOT to settle claim in SSENG (Ledger auto created in TLM)</a:t>
              </a:r>
            </a:p>
          </p:txBody>
        </p:sp>
        <p:sp>
          <p:nvSpPr>
            <p:cNvPr id="189" name="Oval 188"/>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5</a:t>
              </a:r>
            </a:p>
          </p:txBody>
        </p:sp>
      </p:grpSp>
      <p:grpSp>
        <p:nvGrpSpPr>
          <p:cNvPr id="190" name="Group 189"/>
          <p:cNvGrpSpPr/>
          <p:nvPr/>
        </p:nvGrpSpPr>
        <p:grpSpPr>
          <a:xfrm>
            <a:off x="6141933" y="1395302"/>
            <a:ext cx="1721907" cy="485546"/>
            <a:chOff x="6316369" y="1264585"/>
            <a:chExt cx="1913230" cy="539496"/>
          </a:xfrm>
        </p:grpSpPr>
        <p:sp>
          <p:nvSpPr>
            <p:cNvPr id="191" name="Round Diagonal Corner Rectangle 130"/>
            <p:cNvSpPr/>
            <p:nvPr/>
          </p:nvSpPr>
          <p:spPr>
            <a:xfrm>
              <a:off x="6316369" y="1264585"/>
              <a:ext cx="1913230" cy="539496"/>
            </a:xfrm>
            <a:prstGeom prst="round2DiagRect">
              <a:avLst/>
            </a:prstGeom>
            <a:solidFill>
              <a:srgbClr val="92D05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kern="0" dirty="0">
                  <a:latin typeface="Calibri" panose="020F0502020204030204" pitchFamily="34" charset="0"/>
                </a:rPr>
                <a:t>   BOT to identify and segregate claims basis SBLs [internal / external  and </a:t>
              </a:r>
              <a:r>
                <a:rPr lang="en-US" sz="720" kern="0" dirty="0">
                  <a:solidFill>
                    <a:srgbClr val="C00000"/>
                  </a:solidFill>
                  <a:latin typeface="Calibri" panose="020F0502020204030204" pitchFamily="34" charset="0"/>
                </a:rPr>
                <a:t>Market Fails [Auto and Non-auto compensated]</a:t>
              </a:r>
            </a:p>
          </p:txBody>
        </p:sp>
        <p:sp>
          <p:nvSpPr>
            <p:cNvPr id="192" name="Oval 191"/>
            <p:cNvSpPr/>
            <p:nvPr/>
          </p:nvSpPr>
          <p:spPr>
            <a:xfrm>
              <a:off x="6321626" y="1264587"/>
              <a:ext cx="175432" cy="181665"/>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1</a:t>
              </a:r>
            </a:p>
          </p:txBody>
        </p:sp>
      </p:grpSp>
      <p:grpSp>
        <p:nvGrpSpPr>
          <p:cNvPr id="193" name="Group 192"/>
          <p:cNvGrpSpPr/>
          <p:nvPr/>
        </p:nvGrpSpPr>
        <p:grpSpPr>
          <a:xfrm>
            <a:off x="3601506" y="1259437"/>
            <a:ext cx="522382" cy="521718"/>
            <a:chOff x="4723186" y="1419660"/>
            <a:chExt cx="580424" cy="579687"/>
          </a:xfrm>
        </p:grpSpPr>
        <p:grpSp>
          <p:nvGrpSpPr>
            <p:cNvPr id="194" name="Group 193"/>
            <p:cNvGrpSpPr/>
            <p:nvPr/>
          </p:nvGrpSpPr>
          <p:grpSpPr>
            <a:xfrm>
              <a:off x="4723186" y="1424656"/>
              <a:ext cx="580424" cy="574691"/>
              <a:chOff x="4742942" y="5214993"/>
              <a:chExt cx="870955" cy="885825"/>
            </a:xfrm>
          </p:grpSpPr>
          <p:sp>
            <p:nvSpPr>
              <p:cNvPr id="196" name="Oval 195"/>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sp>
            <p:nvSpPr>
              <p:cNvPr id="197" name="Oval 196"/>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srgbClr val="FFFFFF"/>
                  </a:solidFill>
                  <a:latin typeface="Calibri" panose="020F0502020204030204" pitchFamily="34" charset="0"/>
                </a:endParaRPr>
              </a:p>
            </p:txBody>
          </p:sp>
          <p:pic>
            <p:nvPicPr>
              <p:cNvPr id="198" name="Picture 197"/>
              <p:cNvPicPr>
                <a:picLocks noChangeAspect="1"/>
              </p:cNvPicPr>
              <p:nvPr/>
            </p:nvPicPr>
            <p:blipFill>
              <a:blip r:embed="rId3"/>
              <a:stretch>
                <a:fillRect/>
              </a:stretch>
            </p:blipFill>
            <p:spPr>
              <a:xfrm>
                <a:off x="4809616" y="5379180"/>
                <a:ext cx="671620" cy="658958"/>
              </a:xfrm>
              <a:prstGeom prst="rect">
                <a:avLst/>
              </a:prstGeom>
            </p:spPr>
          </p:pic>
        </p:grpSp>
        <p:sp>
          <p:nvSpPr>
            <p:cNvPr id="195" name="Oval 194"/>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1080" b="1" kern="0" dirty="0">
                  <a:solidFill>
                    <a:srgbClr val="FFFFFF"/>
                  </a:solidFill>
                  <a:latin typeface="Calibri" panose="020F0502020204030204" pitchFamily="34" charset="0"/>
                </a:rPr>
                <a:t>6</a:t>
              </a:r>
            </a:p>
          </p:txBody>
        </p:sp>
      </p:grpSp>
      <p:grpSp>
        <p:nvGrpSpPr>
          <p:cNvPr id="199" name="Group 198"/>
          <p:cNvGrpSpPr/>
          <p:nvPr/>
        </p:nvGrpSpPr>
        <p:grpSpPr>
          <a:xfrm>
            <a:off x="1269696" y="1201778"/>
            <a:ext cx="1567871" cy="485546"/>
            <a:chOff x="5278920" y="1344403"/>
            <a:chExt cx="2158773" cy="645601"/>
          </a:xfrm>
          <a:solidFill>
            <a:srgbClr val="00B0F0">
              <a:lumMod val="60000"/>
              <a:lumOff val="40000"/>
            </a:srgbClr>
          </a:solidFill>
        </p:grpSpPr>
        <p:sp>
          <p:nvSpPr>
            <p:cNvPr id="200" name="Round Diagonal Corner Rectangle 148"/>
            <p:cNvSpPr/>
            <p:nvPr/>
          </p:nvSpPr>
          <p:spPr>
            <a:xfrm>
              <a:off x="5278920" y="1344403"/>
              <a:ext cx="2158773" cy="645601"/>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r>
                <a:rPr lang="en-US" sz="720" kern="0" dirty="0">
                  <a:latin typeface="Calibri" panose="020F0502020204030204" pitchFamily="34" charset="0"/>
                </a:rPr>
                <a:t> Any exceptions are flagged for human intervention</a:t>
              </a:r>
            </a:p>
          </p:txBody>
        </p:sp>
        <p:sp>
          <p:nvSpPr>
            <p:cNvPr id="201" name="Oval 200"/>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411480">
                <a:defRPr/>
              </a:pPr>
              <a:r>
                <a:rPr lang="en-US" sz="720" b="1" kern="0" dirty="0">
                  <a:solidFill>
                    <a:srgbClr val="FFFFFF"/>
                  </a:solidFill>
                  <a:latin typeface="Calibri" panose="020F0502020204030204" pitchFamily="34" charset="0"/>
                </a:rPr>
                <a:t>6</a:t>
              </a:r>
            </a:p>
          </p:txBody>
        </p:sp>
      </p:grpSp>
      <p:sp>
        <p:nvSpPr>
          <p:cNvPr id="202" name="Curved Down Arrow 150"/>
          <p:cNvSpPr/>
          <p:nvPr/>
        </p:nvSpPr>
        <p:spPr>
          <a:xfrm rot="17976210">
            <a:off x="2912873" y="1438760"/>
            <a:ext cx="818807" cy="248513"/>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11480">
              <a:defRPr/>
            </a:pPr>
            <a:endParaRPr lang="en-US" sz="1620" kern="0">
              <a:solidFill>
                <a:prstClr val="black"/>
              </a:solidFill>
              <a:latin typeface="Calibri" panose="020F0502020204030204" pitchFamily="34" charset="0"/>
            </a:endParaRPr>
          </a:p>
        </p:txBody>
      </p:sp>
      <p:pic>
        <p:nvPicPr>
          <p:cNvPr id="203" name="Picture 202"/>
          <p:cNvPicPr>
            <a:picLocks noChangeAspect="1"/>
          </p:cNvPicPr>
          <p:nvPr/>
        </p:nvPicPr>
        <p:blipFill>
          <a:blip r:embed="rId3"/>
          <a:stretch>
            <a:fillRect/>
          </a:stretch>
        </p:blipFill>
        <p:spPr>
          <a:xfrm>
            <a:off x="4824032" y="1392928"/>
            <a:ext cx="466041" cy="437031"/>
          </a:xfrm>
          <a:prstGeom prst="rect">
            <a:avLst/>
          </a:prstGeom>
        </p:spPr>
      </p:pic>
      <p:pic>
        <p:nvPicPr>
          <p:cNvPr id="204" name="Picture 203"/>
          <p:cNvPicPr>
            <a:picLocks noChangeAspect="1"/>
          </p:cNvPicPr>
          <p:nvPr/>
        </p:nvPicPr>
        <p:blipFill>
          <a:blip r:embed="rId3"/>
          <a:stretch>
            <a:fillRect/>
          </a:stretch>
        </p:blipFill>
        <p:spPr>
          <a:xfrm>
            <a:off x="5143657" y="2363534"/>
            <a:ext cx="466041" cy="437031"/>
          </a:xfrm>
          <a:prstGeom prst="rect">
            <a:avLst/>
          </a:prstGeom>
        </p:spPr>
      </p:pic>
      <p:pic>
        <p:nvPicPr>
          <p:cNvPr id="205" name="Picture 204"/>
          <p:cNvPicPr>
            <a:picLocks noChangeAspect="1"/>
          </p:cNvPicPr>
          <p:nvPr/>
        </p:nvPicPr>
        <p:blipFill>
          <a:blip r:embed="rId3"/>
          <a:stretch>
            <a:fillRect/>
          </a:stretch>
        </p:blipFill>
        <p:spPr>
          <a:xfrm>
            <a:off x="4405900" y="2975296"/>
            <a:ext cx="466041" cy="437031"/>
          </a:xfrm>
          <a:prstGeom prst="rect">
            <a:avLst/>
          </a:prstGeom>
        </p:spPr>
      </p:pic>
      <p:pic>
        <p:nvPicPr>
          <p:cNvPr id="206" name="Picture 205"/>
          <p:cNvPicPr>
            <a:picLocks noChangeAspect="1"/>
          </p:cNvPicPr>
          <p:nvPr/>
        </p:nvPicPr>
        <p:blipFill>
          <a:blip r:embed="rId3"/>
          <a:stretch>
            <a:fillRect/>
          </a:stretch>
        </p:blipFill>
        <p:spPr>
          <a:xfrm>
            <a:off x="3400079" y="2682830"/>
            <a:ext cx="466041" cy="437031"/>
          </a:xfrm>
          <a:prstGeom prst="rect">
            <a:avLst/>
          </a:prstGeom>
        </p:spPr>
      </p:pic>
      <p:pic>
        <p:nvPicPr>
          <p:cNvPr id="207" name="Picture 206"/>
          <p:cNvPicPr>
            <a:picLocks noChangeAspect="1"/>
          </p:cNvPicPr>
          <p:nvPr/>
        </p:nvPicPr>
        <p:blipFill>
          <a:blip r:embed="rId3"/>
          <a:stretch>
            <a:fillRect/>
          </a:stretch>
        </p:blipFill>
        <p:spPr>
          <a:xfrm>
            <a:off x="3199745" y="1902569"/>
            <a:ext cx="466041" cy="437031"/>
          </a:xfrm>
          <a:prstGeom prst="rect">
            <a:avLst/>
          </a:prstGeom>
        </p:spPr>
      </p:pic>
      <p:sp>
        <p:nvSpPr>
          <p:cNvPr id="104" name="Rectangle 103"/>
          <p:cNvSpPr/>
          <p:nvPr/>
        </p:nvSpPr>
        <p:spPr bwMode="auto">
          <a:xfrm>
            <a:off x="7573069" y="743299"/>
            <a:ext cx="318940" cy="142033"/>
          </a:xfrm>
          <a:prstGeom prst="rect">
            <a:avLst/>
          </a:prstGeom>
          <a:solidFill>
            <a:srgbClr val="4FD1FF"/>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05" name="Rectangle 104"/>
          <p:cNvSpPr/>
          <p:nvPr/>
        </p:nvSpPr>
        <p:spPr bwMode="auto">
          <a:xfrm>
            <a:off x="7573069" y="1100370"/>
            <a:ext cx="318940" cy="142033"/>
          </a:xfrm>
          <a:prstGeom prst="rect">
            <a:avLst/>
          </a:prstGeom>
          <a:solidFill>
            <a:srgbClr val="92D050"/>
          </a:solid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107" name="TextBox 106"/>
          <p:cNvSpPr txBox="1"/>
          <p:nvPr/>
        </p:nvSpPr>
        <p:spPr>
          <a:xfrm>
            <a:off x="7908121" y="720090"/>
            <a:ext cx="487634" cy="203133"/>
          </a:xfrm>
          <a:prstGeom prst="rect">
            <a:avLst/>
          </a:prstGeom>
          <a:noFill/>
        </p:spPr>
        <p:txBody>
          <a:bodyPr wrap="none" rtlCol="0">
            <a:spAutoFit/>
          </a:bodyPr>
          <a:lstStyle/>
          <a:p>
            <a:r>
              <a:rPr lang="en-US" sz="720" dirty="0"/>
              <a:t>Manual</a:t>
            </a:r>
          </a:p>
        </p:txBody>
      </p:sp>
      <p:sp>
        <p:nvSpPr>
          <p:cNvPr id="208" name="TextBox 207"/>
          <p:cNvSpPr txBox="1"/>
          <p:nvPr/>
        </p:nvSpPr>
        <p:spPr>
          <a:xfrm>
            <a:off x="7908121" y="1074831"/>
            <a:ext cx="630301" cy="203133"/>
          </a:xfrm>
          <a:prstGeom prst="rect">
            <a:avLst/>
          </a:prstGeom>
          <a:noFill/>
        </p:spPr>
        <p:txBody>
          <a:bodyPr wrap="none" rtlCol="0">
            <a:spAutoFit/>
          </a:bodyPr>
          <a:lstStyle/>
          <a:p>
            <a:r>
              <a:rPr lang="en-US" sz="720" dirty="0"/>
              <a:t>Automated</a:t>
            </a:r>
          </a:p>
        </p:txBody>
      </p:sp>
      <p:sp>
        <p:nvSpPr>
          <p:cNvPr id="209" name="Rectangle 208"/>
          <p:cNvSpPr/>
          <p:nvPr/>
        </p:nvSpPr>
        <p:spPr bwMode="auto">
          <a:xfrm>
            <a:off x="7573069" y="925719"/>
            <a:ext cx="318940" cy="142033"/>
          </a:xfrm>
          <a:prstGeom prst="rect">
            <a:avLst/>
          </a:prstGeom>
          <a:noFill/>
          <a:ln w="3175" cap="flat" cmpd="sng" algn="ctr">
            <a:solidFill>
              <a:schemeClr val="tx1"/>
            </a:solid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defTabSz="822960" eaLnBrk="0" fontAlgn="base" hangingPunct="0">
              <a:spcBef>
                <a:spcPct val="50000"/>
              </a:spcBef>
              <a:spcAft>
                <a:spcPct val="0"/>
              </a:spcAft>
            </a:pPr>
            <a:endParaRPr lang="en-US" sz="990">
              <a:latin typeface="Frutiger 45 Light" pitchFamily="34" charset="0"/>
              <a:ea typeface="Arial Unicode MS" pitchFamily="34" charset="-128"/>
              <a:cs typeface="Arial Unicode MS" pitchFamily="34" charset="-128"/>
            </a:endParaRPr>
          </a:p>
        </p:txBody>
      </p:sp>
      <p:sp>
        <p:nvSpPr>
          <p:cNvPr id="210" name="TextBox 209"/>
          <p:cNvSpPr txBox="1"/>
          <p:nvPr/>
        </p:nvSpPr>
        <p:spPr>
          <a:xfrm>
            <a:off x="7908121" y="902616"/>
            <a:ext cx="723275" cy="203133"/>
          </a:xfrm>
          <a:prstGeom prst="rect">
            <a:avLst/>
          </a:prstGeom>
          <a:noFill/>
        </p:spPr>
        <p:txBody>
          <a:bodyPr wrap="none" rtlCol="0">
            <a:spAutoFit/>
          </a:bodyPr>
          <a:lstStyle/>
          <a:p>
            <a:r>
              <a:rPr lang="en-US" sz="720" dirty="0"/>
              <a:t>Out of Scope</a:t>
            </a:r>
          </a:p>
        </p:txBody>
      </p:sp>
    </p:spTree>
    <p:extLst>
      <p:ext uri="{BB962C8B-B14F-4D97-AF65-F5344CB8AC3E}">
        <p14:creationId xmlns:p14="http://schemas.microsoft.com/office/powerpoint/2010/main" val="18898737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999"/>
                                          </p:stCondLst>
                                        </p:cTn>
                                        <p:tgtEl>
                                          <p:spTgt spid="203"/>
                                        </p:tgtEl>
                                        <p:attrNameLst>
                                          <p:attrName>style.visibility</p:attrName>
                                        </p:attrNameLst>
                                      </p:cBhvr>
                                      <p:to>
                                        <p:strVal val="hidden"/>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999"/>
                                          </p:stCondLst>
                                        </p:cTn>
                                        <p:tgtEl>
                                          <p:spTgt spid="190"/>
                                        </p:tgtEl>
                                        <p:attrNameLst>
                                          <p:attrName>style.visibility</p:attrName>
                                        </p:attrNameLst>
                                      </p:cBhvr>
                                      <p:to>
                                        <p:strVal val="visible"/>
                                      </p:to>
                                    </p:set>
                                  </p:childTnLst>
                                </p:cTn>
                              </p:par>
                            </p:childTnLst>
                          </p:cTn>
                        </p:par>
                        <p:par>
                          <p:cTn id="10" fill="hold">
                            <p:stCondLst>
                              <p:cond delay="2000"/>
                            </p:stCondLst>
                            <p:childTnLst>
                              <p:par>
                                <p:cTn id="11" presetID="21" presetClass="entr" presetSubtype="1"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wheel(1)">
                                      <p:cBhvr>
                                        <p:cTn id="13" dur="1000"/>
                                        <p:tgtEl>
                                          <p:spTgt spid="109"/>
                                        </p:tgtEl>
                                      </p:cBhvr>
                                    </p:animEffect>
                                  </p:childTnLst>
                                </p:cTn>
                              </p:par>
                            </p:childTnLst>
                          </p:cTn>
                        </p:par>
                        <p:par>
                          <p:cTn id="14" fill="hold">
                            <p:stCondLst>
                              <p:cond delay="3000"/>
                            </p:stCondLst>
                            <p:childTnLst>
                              <p:par>
                                <p:cTn id="15" presetID="1" presetClass="exit" presetSubtype="0" fill="hold" nodeType="afterEffect">
                                  <p:stCondLst>
                                    <p:cond delay="0"/>
                                  </p:stCondLst>
                                  <p:childTnLst>
                                    <p:set>
                                      <p:cBhvr>
                                        <p:cTn id="16" dur="1" fill="hold">
                                          <p:stCondLst>
                                            <p:cond delay="999"/>
                                          </p:stCondLst>
                                        </p:cTn>
                                        <p:tgtEl>
                                          <p:spTgt spid="204"/>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nodeType="afterEffect">
                                  <p:stCondLst>
                                    <p:cond delay="0"/>
                                  </p:stCondLst>
                                  <p:childTnLst>
                                    <p:set>
                                      <p:cBhvr>
                                        <p:cTn id="19" dur="1" fill="hold">
                                          <p:stCondLst>
                                            <p:cond delay="999"/>
                                          </p:stCondLst>
                                        </p:cTn>
                                        <p:tgtEl>
                                          <p:spTgt spid="178"/>
                                        </p:tgtEl>
                                        <p:attrNameLst>
                                          <p:attrName>style.visibility</p:attrName>
                                        </p:attrNameLst>
                                      </p:cBhvr>
                                      <p:to>
                                        <p:strVal val="visible"/>
                                      </p:to>
                                    </p:se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wheel(1)">
                                      <p:cBhvr>
                                        <p:cTn id="23" dur="1000"/>
                                        <p:tgtEl>
                                          <p:spTgt spid="110"/>
                                        </p:tgtEl>
                                      </p:cBhvr>
                                    </p:animEffect>
                                  </p:childTnLst>
                                </p:cTn>
                              </p:par>
                            </p:childTnLst>
                          </p:cTn>
                        </p:par>
                        <p:par>
                          <p:cTn id="24" fill="hold">
                            <p:stCondLst>
                              <p:cond delay="6000"/>
                            </p:stCondLst>
                            <p:childTnLst>
                              <p:par>
                                <p:cTn id="25" presetID="1" presetClass="exit" presetSubtype="0" fill="hold" nodeType="afterEffect">
                                  <p:stCondLst>
                                    <p:cond delay="0"/>
                                  </p:stCondLst>
                                  <p:childTnLst>
                                    <p:set>
                                      <p:cBhvr>
                                        <p:cTn id="26" dur="1" fill="hold">
                                          <p:stCondLst>
                                            <p:cond delay="999"/>
                                          </p:stCondLst>
                                        </p:cTn>
                                        <p:tgtEl>
                                          <p:spTgt spid="205"/>
                                        </p:tgtEl>
                                        <p:attrNameLst>
                                          <p:attrName>style.visibility</p:attrName>
                                        </p:attrNameLst>
                                      </p:cBhvr>
                                      <p:to>
                                        <p:strVal val="hidden"/>
                                      </p:to>
                                    </p:set>
                                  </p:childTnLst>
                                </p:cTn>
                              </p:par>
                            </p:childTnLst>
                          </p:cTn>
                        </p:par>
                        <p:par>
                          <p:cTn id="27" fill="hold">
                            <p:stCondLst>
                              <p:cond delay="7000"/>
                            </p:stCondLst>
                            <p:childTnLst>
                              <p:par>
                                <p:cTn id="28" presetID="1" presetClass="entr" presetSubtype="0" fill="hold" nodeType="afterEffect">
                                  <p:stCondLst>
                                    <p:cond delay="0"/>
                                  </p:stCondLst>
                                  <p:childTnLst>
                                    <p:set>
                                      <p:cBhvr>
                                        <p:cTn id="29" dur="1" fill="hold">
                                          <p:stCondLst>
                                            <p:cond delay="999"/>
                                          </p:stCondLst>
                                        </p:cTn>
                                        <p:tgtEl>
                                          <p:spTgt spid="181"/>
                                        </p:tgtEl>
                                        <p:attrNameLst>
                                          <p:attrName>style.visibility</p:attrName>
                                        </p:attrNameLst>
                                      </p:cBhvr>
                                      <p:to>
                                        <p:strVal val="visible"/>
                                      </p:to>
                                    </p:set>
                                  </p:childTnLst>
                                </p:cTn>
                              </p:par>
                            </p:childTnLst>
                          </p:cTn>
                        </p:par>
                        <p:par>
                          <p:cTn id="30" fill="hold">
                            <p:stCondLst>
                              <p:cond delay="8000"/>
                            </p:stCondLst>
                            <p:childTnLst>
                              <p:par>
                                <p:cTn id="31" presetID="21" presetClass="entr" presetSubtype="1" fill="hold" grpId="0" nodeType="after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wheel(1)">
                                      <p:cBhvr>
                                        <p:cTn id="33" dur="1000"/>
                                        <p:tgtEl>
                                          <p:spTgt spid="111"/>
                                        </p:tgtEl>
                                      </p:cBhvr>
                                    </p:animEffect>
                                  </p:childTnLst>
                                </p:cTn>
                              </p:par>
                            </p:childTnLst>
                          </p:cTn>
                        </p:par>
                        <p:par>
                          <p:cTn id="34" fill="hold">
                            <p:stCondLst>
                              <p:cond delay="9000"/>
                            </p:stCondLst>
                            <p:childTnLst>
                              <p:par>
                                <p:cTn id="35" presetID="1" presetClass="exit" presetSubtype="0" fill="hold" nodeType="afterEffect">
                                  <p:stCondLst>
                                    <p:cond delay="0"/>
                                  </p:stCondLst>
                                  <p:childTnLst>
                                    <p:set>
                                      <p:cBhvr>
                                        <p:cTn id="36" dur="1" fill="hold">
                                          <p:stCondLst>
                                            <p:cond delay="999"/>
                                          </p:stCondLst>
                                        </p:cTn>
                                        <p:tgtEl>
                                          <p:spTgt spid="206"/>
                                        </p:tgtEl>
                                        <p:attrNameLst>
                                          <p:attrName>style.visibility</p:attrName>
                                        </p:attrNameLst>
                                      </p:cBhvr>
                                      <p:to>
                                        <p:strVal val="hidden"/>
                                      </p:to>
                                    </p:set>
                                  </p:childTnLst>
                                </p:cTn>
                              </p:par>
                            </p:childTnLst>
                          </p:cTn>
                        </p:par>
                        <p:par>
                          <p:cTn id="37" fill="hold">
                            <p:stCondLst>
                              <p:cond delay="10000"/>
                            </p:stCondLst>
                            <p:childTnLst>
                              <p:par>
                                <p:cTn id="38" presetID="1" presetClass="entr" presetSubtype="0" fill="hold" nodeType="afterEffect">
                                  <p:stCondLst>
                                    <p:cond delay="0"/>
                                  </p:stCondLst>
                                  <p:childTnLst>
                                    <p:set>
                                      <p:cBhvr>
                                        <p:cTn id="39" dur="1" fill="hold">
                                          <p:stCondLst>
                                            <p:cond delay="999"/>
                                          </p:stCondLst>
                                        </p:cTn>
                                        <p:tgtEl>
                                          <p:spTgt spid="184"/>
                                        </p:tgtEl>
                                        <p:attrNameLst>
                                          <p:attrName>style.visibility</p:attrName>
                                        </p:attrNameLst>
                                      </p:cBhvr>
                                      <p:to>
                                        <p:strVal val="visible"/>
                                      </p:to>
                                    </p:set>
                                  </p:childTnLst>
                                </p:cTn>
                              </p:par>
                            </p:childTnLst>
                          </p:cTn>
                        </p:par>
                        <p:par>
                          <p:cTn id="40" fill="hold">
                            <p:stCondLst>
                              <p:cond delay="11000"/>
                            </p:stCondLst>
                            <p:childTnLst>
                              <p:par>
                                <p:cTn id="41" presetID="21" presetClass="entr" presetSubtype="1" fill="hold" grpId="0" nodeType="after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wheel(1)">
                                      <p:cBhvr>
                                        <p:cTn id="43" dur="1000"/>
                                        <p:tgtEl>
                                          <p:spTgt spid="112"/>
                                        </p:tgtEl>
                                      </p:cBhvr>
                                    </p:animEffect>
                                  </p:childTnLst>
                                </p:cTn>
                              </p:par>
                            </p:childTnLst>
                          </p:cTn>
                        </p:par>
                        <p:par>
                          <p:cTn id="44" fill="hold">
                            <p:stCondLst>
                              <p:cond delay="12000"/>
                            </p:stCondLst>
                            <p:childTnLst>
                              <p:par>
                                <p:cTn id="45" presetID="1" presetClass="exit" presetSubtype="0" fill="hold" nodeType="afterEffect">
                                  <p:stCondLst>
                                    <p:cond delay="0"/>
                                  </p:stCondLst>
                                  <p:childTnLst>
                                    <p:set>
                                      <p:cBhvr>
                                        <p:cTn id="46" dur="1" fill="hold">
                                          <p:stCondLst>
                                            <p:cond delay="999"/>
                                          </p:stCondLst>
                                        </p:cTn>
                                        <p:tgtEl>
                                          <p:spTgt spid="207"/>
                                        </p:tgtEl>
                                        <p:attrNameLst>
                                          <p:attrName>style.visibility</p:attrName>
                                        </p:attrNameLst>
                                      </p:cBhvr>
                                      <p:to>
                                        <p:strVal val="hidden"/>
                                      </p:to>
                                    </p:set>
                                  </p:childTnLst>
                                </p:cTn>
                              </p:par>
                            </p:childTnLst>
                          </p:cTn>
                        </p:par>
                        <p:par>
                          <p:cTn id="47" fill="hold">
                            <p:stCondLst>
                              <p:cond delay="13000"/>
                            </p:stCondLst>
                            <p:childTnLst>
                              <p:par>
                                <p:cTn id="48" presetID="1" presetClass="entr" presetSubtype="0" fill="hold" nodeType="afterEffect">
                                  <p:stCondLst>
                                    <p:cond delay="0"/>
                                  </p:stCondLst>
                                  <p:childTnLst>
                                    <p:set>
                                      <p:cBhvr>
                                        <p:cTn id="49" dur="1" fill="hold">
                                          <p:stCondLst>
                                            <p:cond delay="999"/>
                                          </p:stCondLst>
                                        </p:cTn>
                                        <p:tgtEl>
                                          <p:spTgt spid="187"/>
                                        </p:tgtEl>
                                        <p:attrNameLst>
                                          <p:attrName>style.visibility</p:attrName>
                                        </p:attrNameLst>
                                      </p:cBhvr>
                                      <p:to>
                                        <p:strVal val="visible"/>
                                      </p:to>
                                    </p:set>
                                  </p:childTnLst>
                                </p:cTn>
                              </p:par>
                            </p:childTnLst>
                          </p:cTn>
                        </p:par>
                        <p:par>
                          <p:cTn id="50" fill="hold">
                            <p:stCondLst>
                              <p:cond delay="14000"/>
                            </p:stCondLst>
                            <p:childTnLst>
                              <p:par>
                                <p:cTn id="51" presetID="21" presetClass="entr" presetSubtype="1" fill="hold" grpId="0" nodeType="afterEffect">
                                  <p:stCondLst>
                                    <p:cond delay="0"/>
                                  </p:stCondLst>
                                  <p:childTnLst>
                                    <p:set>
                                      <p:cBhvr>
                                        <p:cTn id="52" dur="1" fill="hold">
                                          <p:stCondLst>
                                            <p:cond delay="0"/>
                                          </p:stCondLst>
                                        </p:cTn>
                                        <p:tgtEl>
                                          <p:spTgt spid="202"/>
                                        </p:tgtEl>
                                        <p:attrNameLst>
                                          <p:attrName>style.visibility</p:attrName>
                                        </p:attrNameLst>
                                      </p:cBhvr>
                                      <p:to>
                                        <p:strVal val="visible"/>
                                      </p:to>
                                    </p:set>
                                    <p:animEffect transition="in" filter="wheel(1)">
                                      <p:cBhvr>
                                        <p:cTn id="53" dur="1000"/>
                                        <p:tgtEl>
                                          <p:spTgt spid="202"/>
                                        </p:tgtEl>
                                      </p:cBhvr>
                                    </p:animEffect>
                                  </p:childTnLst>
                                </p:cTn>
                              </p:par>
                            </p:childTnLst>
                          </p:cTn>
                        </p:par>
                        <p:par>
                          <p:cTn id="54" fill="hold">
                            <p:stCondLst>
                              <p:cond delay="15000"/>
                            </p:stCondLst>
                            <p:childTnLst>
                              <p:par>
                                <p:cTn id="55" presetID="21" presetClass="entr" presetSubtype="1" fill="hold" nodeType="afterEffect">
                                  <p:stCondLst>
                                    <p:cond delay="0"/>
                                  </p:stCondLst>
                                  <p:childTnLst>
                                    <p:set>
                                      <p:cBhvr>
                                        <p:cTn id="56" dur="1" fill="hold">
                                          <p:stCondLst>
                                            <p:cond delay="0"/>
                                          </p:stCondLst>
                                        </p:cTn>
                                        <p:tgtEl>
                                          <p:spTgt spid="193"/>
                                        </p:tgtEl>
                                        <p:attrNameLst>
                                          <p:attrName>style.visibility</p:attrName>
                                        </p:attrNameLst>
                                      </p:cBhvr>
                                      <p:to>
                                        <p:strVal val="visible"/>
                                      </p:to>
                                    </p:set>
                                    <p:animEffect transition="in" filter="wheel(1)">
                                      <p:cBhvr>
                                        <p:cTn id="57" dur="1000"/>
                                        <p:tgtEl>
                                          <p:spTgt spid="193"/>
                                        </p:tgtEl>
                                      </p:cBhvr>
                                    </p:animEffect>
                                  </p:childTnLst>
                                </p:cTn>
                              </p:par>
                            </p:childTnLst>
                          </p:cTn>
                        </p:par>
                        <p:par>
                          <p:cTn id="58" fill="hold">
                            <p:stCondLst>
                              <p:cond delay="16000"/>
                            </p:stCondLst>
                            <p:childTnLst>
                              <p:par>
                                <p:cTn id="59" presetID="1" presetClass="entr" presetSubtype="0" fill="hold" nodeType="afterEffect">
                                  <p:stCondLst>
                                    <p:cond delay="0"/>
                                  </p:stCondLst>
                                  <p:childTnLst>
                                    <p:set>
                                      <p:cBhvr>
                                        <p:cTn id="60" dur="1" fill="hold">
                                          <p:stCondLst>
                                            <p:cond delay="1749"/>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animBg="1"/>
      <p:bldP spid="112" grpId="0" animBg="1"/>
      <p:bldP spid="20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Nagamallika Lingamaneni</a:t>
            </a:r>
            <a:endParaRPr lang="en-US" dirty="0"/>
          </a:p>
        </p:txBody>
      </p:sp>
      <p:sp>
        <p:nvSpPr>
          <p:cNvPr id="4" name="Text Placeholder 3"/>
          <p:cNvSpPr>
            <a:spLocks noGrp="1"/>
          </p:cNvSpPr>
          <p:nvPr>
            <p:ph type="body" sz="quarter" idx="10"/>
          </p:nvPr>
        </p:nvSpPr>
        <p:spPr/>
        <p:txBody>
          <a:bodyPr/>
          <a:lstStyle/>
          <a:p>
            <a:r>
              <a:rPr lang="en-US" dirty="0" smtClean="0"/>
              <a:t>Enterprise Architect</a:t>
            </a:r>
            <a:endParaRPr lang="en-US" dirty="0"/>
          </a:p>
        </p:txBody>
      </p:sp>
    </p:spTree>
    <p:extLst>
      <p:ext uri="{BB962C8B-B14F-4D97-AF65-F5344CB8AC3E}">
        <p14:creationId xmlns:p14="http://schemas.microsoft.com/office/powerpoint/2010/main" val="3896755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66268"/>
            <a:ext cx="8229600" cy="446704"/>
          </a:xfrm>
        </p:spPr>
        <p:txBody>
          <a:bodyPr/>
          <a:lstStyle/>
          <a:p>
            <a:r>
              <a:rPr lang="en-IN" sz="2400" dirty="0"/>
              <a:t>Service Catalog for Corporate Actions Processing</a:t>
            </a:r>
          </a:p>
        </p:txBody>
      </p:sp>
      <p:sp>
        <p:nvSpPr>
          <p:cNvPr id="5" name="Arrow: Pentagon 4"/>
          <p:cNvSpPr/>
          <p:nvPr/>
        </p:nvSpPr>
        <p:spPr>
          <a:xfrm>
            <a:off x="1061657" y="768484"/>
            <a:ext cx="1876097" cy="662152"/>
          </a:xfrm>
          <a:prstGeom prst="homePlat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FFFFFF"/>
                </a:solidFill>
              </a:rPr>
              <a:t>Announcement</a:t>
            </a:r>
          </a:p>
          <a:p>
            <a:pPr algn="ctr"/>
            <a:r>
              <a:rPr lang="en-IN" sz="1600" dirty="0">
                <a:solidFill>
                  <a:srgbClr val="FFFFFF"/>
                </a:solidFill>
              </a:rPr>
              <a:t>Capture</a:t>
            </a:r>
          </a:p>
        </p:txBody>
      </p:sp>
      <p:sp>
        <p:nvSpPr>
          <p:cNvPr id="6" name="Arrow: Pentagon 5"/>
          <p:cNvSpPr/>
          <p:nvPr/>
        </p:nvSpPr>
        <p:spPr>
          <a:xfrm>
            <a:off x="3510567" y="768484"/>
            <a:ext cx="1876097" cy="662152"/>
          </a:xfrm>
          <a:prstGeom prst="homePlat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FFFFFF"/>
                </a:solidFill>
              </a:rPr>
              <a:t>Pre-Dividend</a:t>
            </a:r>
          </a:p>
        </p:txBody>
      </p:sp>
      <p:sp>
        <p:nvSpPr>
          <p:cNvPr id="7" name="Arrow: Pentagon 6"/>
          <p:cNvSpPr/>
          <p:nvPr/>
        </p:nvSpPr>
        <p:spPr>
          <a:xfrm>
            <a:off x="5959478" y="768484"/>
            <a:ext cx="1876097" cy="662152"/>
          </a:xfrm>
          <a:prstGeom prst="homePlat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FFFFFF"/>
                </a:solidFill>
              </a:rPr>
              <a:t>Post-Dividend</a:t>
            </a:r>
          </a:p>
        </p:txBody>
      </p:sp>
      <p:sp>
        <p:nvSpPr>
          <p:cNvPr id="8" name="Rectangle 7"/>
          <p:cNvSpPr/>
          <p:nvPr/>
        </p:nvSpPr>
        <p:spPr>
          <a:xfrm>
            <a:off x="1061657" y="1523609"/>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Coupons Event Creation</a:t>
            </a:r>
          </a:p>
        </p:txBody>
      </p:sp>
      <p:sp>
        <p:nvSpPr>
          <p:cNvPr id="9" name="Rectangle 8"/>
          <p:cNvSpPr/>
          <p:nvPr/>
        </p:nvSpPr>
        <p:spPr>
          <a:xfrm>
            <a:off x="1061657" y="1903673"/>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SMN Queue Check</a:t>
            </a:r>
          </a:p>
        </p:txBody>
      </p:sp>
      <p:sp>
        <p:nvSpPr>
          <p:cNvPr id="10" name="Rectangle 9"/>
          <p:cNvSpPr/>
          <p:nvPr/>
        </p:nvSpPr>
        <p:spPr>
          <a:xfrm>
            <a:off x="1061657" y="2283737"/>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ADR</a:t>
            </a:r>
          </a:p>
        </p:txBody>
      </p:sp>
      <p:sp>
        <p:nvSpPr>
          <p:cNvPr id="11" name="Rectangle 10"/>
          <p:cNvSpPr/>
          <p:nvPr/>
        </p:nvSpPr>
        <p:spPr>
          <a:xfrm>
            <a:off x="1061657" y="2663801"/>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Deleted Event Processing</a:t>
            </a:r>
          </a:p>
        </p:txBody>
      </p:sp>
      <p:sp>
        <p:nvSpPr>
          <p:cNvPr id="12" name="Rectangle 11"/>
          <p:cNvSpPr/>
          <p:nvPr/>
        </p:nvSpPr>
        <p:spPr>
          <a:xfrm>
            <a:off x="1061657" y="3043865"/>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SWIFT Recon</a:t>
            </a:r>
          </a:p>
        </p:txBody>
      </p:sp>
      <p:sp>
        <p:nvSpPr>
          <p:cNvPr id="13" name="Rectangle 12"/>
          <p:cNvSpPr/>
          <p:nvPr/>
        </p:nvSpPr>
        <p:spPr>
          <a:xfrm>
            <a:off x="1061657" y="3423929"/>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SOC Cross Check</a:t>
            </a:r>
          </a:p>
        </p:txBody>
      </p:sp>
      <p:sp>
        <p:nvSpPr>
          <p:cNvPr id="14" name="Rectangle 13"/>
          <p:cNvSpPr/>
          <p:nvPr/>
        </p:nvSpPr>
        <p:spPr>
          <a:xfrm>
            <a:off x="1061657" y="3803993"/>
            <a:ext cx="1455682" cy="294290"/>
          </a:xfrm>
          <a:prstGeom prst="rect">
            <a:avLst/>
          </a:prstGeom>
          <a:solidFill>
            <a:schemeClr val="bg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Dupes Check</a:t>
            </a:r>
          </a:p>
        </p:txBody>
      </p:sp>
      <p:sp>
        <p:nvSpPr>
          <p:cNvPr id="16" name="Rectangle 15"/>
          <p:cNvSpPr/>
          <p:nvPr/>
        </p:nvSpPr>
        <p:spPr>
          <a:xfrm>
            <a:off x="3510567" y="1523609"/>
            <a:ext cx="1455682" cy="294290"/>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EX Date</a:t>
            </a:r>
          </a:p>
        </p:txBody>
      </p:sp>
      <p:sp>
        <p:nvSpPr>
          <p:cNvPr id="17" name="Rectangle 16"/>
          <p:cNvSpPr/>
          <p:nvPr/>
        </p:nvSpPr>
        <p:spPr>
          <a:xfrm>
            <a:off x="3510567" y="1903673"/>
            <a:ext cx="1455682" cy="294290"/>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Record date processing &amp; Interest Payments</a:t>
            </a:r>
          </a:p>
        </p:txBody>
      </p:sp>
      <p:sp>
        <p:nvSpPr>
          <p:cNvPr id="18" name="Rectangle 17"/>
          <p:cNvSpPr/>
          <p:nvPr/>
        </p:nvSpPr>
        <p:spPr>
          <a:xfrm>
            <a:off x="3510567" y="2283737"/>
            <a:ext cx="1455682" cy="294290"/>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Short Charges Reconciliation</a:t>
            </a:r>
          </a:p>
        </p:txBody>
      </p:sp>
      <p:sp>
        <p:nvSpPr>
          <p:cNvPr id="19" name="Rectangle 18"/>
          <p:cNvSpPr/>
          <p:nvPr/>
        </p:nvSpPr>
        <p:spPr>
          <a:xfrm>
            <a:off x="3510567" y="2663801"/>
            <a:ext cx="1455682" cy="294290"/>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IMG Depot Reconciliation</a:t>
            </a:r>
          </a:p>
        </p:txBody>
      </p:sp>
      <p:sp>
        <p:nvSpPr>
          <p:cNvPr id="20" name="Rectangle 19"/>
          <p:cNvSpPr/>
          <p:nvPr/>
        </p:nvSpPr>
        <p:spPr>
          <a:xfrm>
            <a:off x="5959478" y="1523609"/>
            <a:ext cx="1455682" cy="294290"/>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Market Fails</a:t>
            </a:r>
          </a:p>
        </p:txBody>
      </p:sp>
      <p:sp>
        <p:nvSpPr>
          <p:cNvPr id="21" name="Rectangle 20"/>
          <p:cNvSpPr/>
          <p:nvPr/>
        </p:nvSpPr>
        <p:spPr>
          <a:xfrm>
            <a:off x="5959478" y="1903673"/>
            <a:ext cx="1455682" cy="294290"/>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SBL</a:t>
            </a:r>
          </a:p>
        </p:txBody>
      </p:sp>
      <p:sp>
        <p:nvSpPr>
          <p:cNvPr id="22" name="Rectangle 21"/>
          <p:cNvSpPr/>
          <p:nvPr/>
        </p:nvSpPr>
        <p:spPr>
          <a:xfrm>
            <a:off x="8122596" y="3629990"/>
            <a:ext cx="787156" cy="329651"/>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In scope for Automation</a:t>
            </a:r>
          </a:p>
        </p:txBody>
      </p:sp>
      <p:sp>
        <p:nvSpPr>
          <p:cNvPr id="3" name="Rectangle 2"/>
          <p:cNvSpPr/>
          <p:nvPr/>
        </p:nvSpPr>
        <p:spPr>
          <a:xfrm>
            <a:off x="1061657" y="4717914"/>
            <a:ext cx="7060939" cy="243191"/>
          </a:xfrm>
          <a:prstGeom prst="rect">
            <a:avLst/>
          </a:prstGeom>
          <a:ln w="9525"/>
        </p:spPr>
        <p:style>
          <a:lnRef idx="2">
            <a:schemeClr val="accent2"/>
          </a:lnRef>
          <a:fillRef idx="1">
            <a:schemeClr val="lt1"/>
          </a:fillRef>
          <a:effectRef idx="0">
            <a:schemeClr val="accent2"/>
          </a:effectRef>
          <a:fontRef idx="minor">
            <a:schemeClr val="dk1"/>
          </a:fontRef>
        </p:style>
        <p:txBody>
          <a:bodyPr rtlCol="0" anchor="ctr"/>
          <a:lstStyle/>
          <a:p>
            <a:pPr algn="ctr"/>
            <a:r>
              <a:rPr lang="en-IN" sz="900" dirty="0">
                <a:solidFill>
                  <a:prstClr val="black"/>
                </a:solidFill>
              </a:rPr>
              <a:t>DTCC   IPAR    TLM    CARE    SSENG   T24    MCA    EPIC    CLAIMS MGR    NARRATIVE    EXCEL    SWIFT   Emails    Global One</a:t>
            </a:r>
          </a:p>
        </p:txBody>
      </p:sp>
      <p:sp>
        <p:nvSpPr>
          <p:cNvPr id="23" name="Rectangle 22"/>
          <p:cNvSpPr/>
          <p:nvPr/>
        </p:nvSpPr>
        <p:spPr>
          <a:xfrm>
            <a:off x="1668234" y="4207906"/>
            <a:ext cx="1657503" cy="26264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solidFill>
                  <a:prstClr val="black"/>
                </a:solidFill>
              </a:rPr>
              <a:t>US</a:t>
            </a:r>
          </a:p>
        </p:txBody>
      </p:sp>
      <p:sp>
        <p:nvSpPr>
          <p:cNvPr id="24" name="Rectangle 23"/>
          <p:cNvSpPr/>
          <p:nvPr/>
        </p:nvSpPr>
        <p:spPr>
          <a:xfrm>
            <a:off x="3505194" y="4207906"/>
            <a:ext cx="1657503" cy="262647"/>
          </a:xfrm>
          <a:prstGeom prst="rect">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900" dirty="0">
                <a:solidFill>
                  <a:srgbClr val="FFFFFF"/>
                </a:solidFill>
              </a:rPr>
              <a:t>EMEA</a:t>
            </a:r>
          </a:p>
        </p:txBody>
      </p:sp>
      <p:sp>
        <p:nvSpPr>
          <p:cNvPr id="25" name="Rectangle 24"/>
          <p:cNvSpPr/>
          <p:nvPr/>
        </p:nvSpPr>
        <p:spPr>
          <a:xfrm>
            <a:off x="5342154" y="4211218"/>
            <a:ext cx="1657503" cy="26264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solidFill>
                  <a:prstClr val="black"/>
                </a:solidFill>
              </a:rPr>
              <a:t>APAC</a:t>
            </a:r>
          </a:p>
        </p:txBody>
      </p:sp>
    </p:spTree>
    <p:extLst>
      <p:ext uri="{BB962C8B-B14F-4D97-AF65-F5344CB8AC3E}">
        <p14:creationId xmlns:p14="http://schemas.microsoft.com/office/powerpoint/2010/main" val="95181247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42"/>
          <p:cNvSpPr>
            <a:spLocks noGrp="1"/>
          </p:cNvSpPr>
          <p:nvPr>
            <p:ph type="title"/>
          </p:nvPr>
        </p:nvSpPr>
        <p:spPr>
          <a:xfrm>
            <a:off x="457202" y="66268"/>
            <a:ext cx="8229600" cy="446704"/>
          </a:xfrm>
        </p:spPr>
        <p:txBody>
          <a:bodyPr/>
          <a:lstStyle/>
          <a:p>
            <a:r>
              <a:rPr lang="en-IN" sz="2400" dirty="0"/>
              <a:t>Future State Architecture for CAIP Dividend processing</a:t>
            </a:r>
          </a:p>
        </p:txBody>
      </p:sp>
      <p:grpSp>
        <p:nvGrpSpPr>
          <p:cNvPr id="5" name="Group 4"/>
          <p:cNvGrpSpPr/>
          <p:nvPr/>
        </p:nvGrpSpPr>
        <p:grpSpPr>
          <a:xfrm>
            <a:off x="626149" y="1183322"/>
            <a:ext cx="7379714" cy="3484161"/>
            <a:chOff x="457200" y="955747"/>
            <a:chExt cx="7932585" cy="4645547"/>
          </a:xfrm>
        </p:grpSpPr>
        <p:sp>
          <p:nvSpPr>
            <p:cNvPr id="6" name="Rectangle: Rounded Corners 5"/>
            <p:cNvSpPr/>
            <p:nvPr/>
          </p:nvSpPr>
          <p:spPr>
            <a:xfrm>
              <a:off x="457200" y="956879"/>
              <a:ext cx="3108960" cy="1988820"/>
            </a:xfrm>
            <a:prstGeom prst="roundRect">
              <a:avLst/>
            </a:prstGeom>
            <a:no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defTabSz="342826">
                <a:defRPr/>
              </a:pPr>
              <a:endParaRPr lang="en-US" sz="1000">
                <a:solidFill>
                  <a:srgbClr val="FFFFFF"/>
                </a:solidFill>
                <a:latin typeface="Calibri" panose="020F0502020204030204" pitchFamily="34" charset="0"/>
              </a:endParaRPr>
            </a:p>
          </p:txBody>
        </p:sp>
        <p:sp>
          <p:nvSpPr>
            <p:cNvPr id="7" name="TextBox 6"/>
            <p:cNvSpPr txBox="1"/>
            <p:nvPr/>
          </p:nvSpPr>
          <p:spPr>
            <a:xfrm>
              <a:off x="654713" y="956882"/>
              <a:ext cx="1975679" cy="287259"/>
            </a:xfrm>
            <a:prstGeom prst="rect">
              <a:avLst/>
            </a:prstGeom>
            <a:noFill/>
          </p:spPr>
          <p:txBody>
            <a:bodyPr wrap="square" rtlCol="0">
              <a:spAutoFit/>
            </a:bodyPr>
            <a:lstStyle/>
            <a:p>
              <a:pPr defTabSz="342826">
                <a:defRPr/>
              </a:pPr>
              <a:r>
                <a:rPr lang="en-US" sz="800" dirty="0">
                  <a:solidFill>
                    <a:srgbClr val="0070C0">
                      <a:lumMod val="75000"/>
                    </a:srgbClr>
                  </a:solidFill>
                  <a:latin typeface="Calibri" panose="020F0502020204030204" pitchFamily="34" charset="0"/>
                </a:rPr>
                <a:t>ANNOUNCEMENT CAPTURE</a:t>
              </a:r>
            </a:p>
          </p:txBody>
        </p:sp>
        <p:grpSp>
          <p:nvGrpSpPr>
            <p:cNvPr id="8" name="Group 7"/>
            <p:cNvGrpSpPr/>
            <p:nvPr/>
          </p:nvGrpSpPr>
          <p:grpSpPr>
            <a:xfrm>
              <a:off x="521011" y="1220920"/>
              <a:ext cx="627643" cy="584822"/>
              <a:chOff x="186681" y="992890"/>
              <a:chExt cx="836857" cy="779761"/>
            </a:xfrm>
          </p:grpSpPr>
          <p:pic>
            <p:nvPicPr>
              <p:cNvPr id="139" name="Picture 138"/>
              <p:cNvPicPr>
                <a:picLocks noChangeAspect="1"/>
              </p:cNvPicPr>
              <p:nvPr/>
            </p:nvPicPr>
            <p:blipFill>
              <a:blip r:embed="rId2"/>
              <a:stretch>
                <a:fillRect/>
              </a:stretch>
            </p:blipFill>
            <p:spPr>
              <a:xfrm>
                <a:off x="230774" y="992890"/>
                <a:ext cx="452851" cy="452851"/>
              </a:xfrm>
              <a:prstGeom prst="rect">
                <a:avLst/>
              </a:prstGeom>
            </p:spPr>
          </p:pic>
          <p:sp>
            <p:nvSpPr>
              <p:cNvPr id="140" name="TextBox 139"/>
              <p:cNvSpPr txBox="1"/>
              <p:nvPr/>
            </p:nvSpPr>
            <p:spPr>
              <a:xfrm>
                <a:off x="186681" y="1334925"/>
                <a:ext cx="836857" cy="437726"/>
              </a:xfrm>
              <a:prstGeom prst="rect">
                <a:avLst/>
              </a:prstGeom>
              <a:noFill/>
            </p:spPr>
            <p:txBody>
              <a:bodyPr wrap="square" rtlCol="0">
                <a:spAutoFit/>
              </a:bodyPr>
              <a:lstStyle/>
              <a:p>
                <a:pPr defTabSz="342826">
                  <a:defRPr/>
                </a:pPr>
                <a:r>
                  <a:rPr lang="en-US" sz="500" dirty="0">
                    <a:solidFill>
                      <a:srgbClr val="00B0F0"/>
                    </a:solidFill>
                    <a:latin typeface="Calibri" panose="020F0502020204030204" pitchFamily="34" charset="0"/>
                  </a:rPr>
                  <a:t>EPIC exceptions</a:t>
                </a:r>
              </a:p>
            </p:txBody>
          </p:sp>
        </p:grpSp>
        <p:grpSp>
          <p:nvGrpSpPr>
            <p:cNvPr id="9" name="Group 8"/>
            <p:cNvGrpSpPr/>
            <p:nvPr/>
          </p:nvGrpSpPr>
          <p:grpSpPr>
            <a:xfrm>
              <a:off x="508441" y="1803233"/>
              <a:ext cx="627643" cy="622689"/>
              <a:chOff x="169921" y="1769304"/>
              <a:chExt cx="836857" cy="830252"/>
            </a:xfrm>
          </p:grpSpPr>
          <p:pic>
            <p:nvPicPr>
              <p:cNvPr id="137" name="Picture 136"/>
              <p:cNvPicPr>
                <a:picLocks noChangeAspect="1"/>
              </p:cNvPicPr>
              <p:nvPr/>
            </p:nvPicPr>
            <p:blipFill>
              <a:blip r:embed="rId3"/>
              <a:stretch>
                <a:fillRect/>
              </a:stretch>
            </p:blipFill>
            <p:spPr>
              <a:xfrm>
                <a:off x="250652" y="1769304"/>
                <a:ext cx="432973" cy="432973"/>
              </a:xfrm>
              <a:prstGeom prst="rect">
                <a:avLst/>
              </a:prstGeom>
            </p:spPr>
          </p:pic>
          <p:sp>
            <p:nvSpPr>
              <p:cNvPr id="138" name="TextBox 137"/>
              <p:cNvSpPr txBox="1"/>
              <p:nvPr/>
            </p:nvSpPr>
            <p:spPr>
              <a:xfrm>
                <a:off x="169921" y="2161830"/>
                <a:ext cx="836857" cy="437726"/>
              </a:xfrm>
              <a:prstGeom prst="rect">
                <a:avLst/>
              </a:prstGeom>
              <a:noFill/>
            </p:spPr>
            <p:txBody>
              <a:bodyPr wrap="square" rtlCol="0">
                <a:spAutoFit/>
              </a:bodyPr>
              <a:lstStyle/>
              <a:p>
                <a:pPr defTabSz="342826">
                  <a:defRPr/>
                </a:pPr>
                <a:r>
                  <a:rPr lang="en-US" sz="500" dirty="0">
                    <a:solidFill>
                      <a:srgbClr val="00B0F0"/>
                    </a:solidFill>
                    <a:latin typeface="Calibri" panose="020F0502020204030204" pitchFamily="34" charset="0"/>
                  </a:rPr>
                  <a:t>Email </a:t>
                </a:r>
              </a:p>
              <a:p>
                <a:pPr defTabSz="342826">
                  <a:defRPr/>
                </a:pPr>
                <a:r>
                  <a:rPr lang="en-US" sz="500" dirty="0">
                    <a:solidFill>
                      <a:srgbClr val="00B0F0"/>
                    </a:solidFill>
                    <a:latin typeface="Calibri" panose="020F0502020204030204" pitchFamily="34" charset="0"/>
                  </a:rPr>
                  <a:t>Queries</a:t>
                </a:r>
              </a:p>
            </p:txBody>
          </p:sp>
        </p:grpSp>
        <p:grpSp>
          <p:nvGrpSpPr>
            <p:cNvPr id="10" name="Group 9"/>
            <p:cNvGrpSpPr/>
            <p:nvPr/>
          </p:nvGrpSpPr>
          <p:grpSpPr>
            <a:xfrm>
              <a:off x="1005567" y="2568486"/>
              <a:ext cx="726147" cy="551262"/>
              <a:chOff x="832756" y="2789650"/>
              <a:chExt cx="968196" cy="735018"/>
            </a:xfrm>
          </p:grpSpPr>
          <p:pic>
            <p:nvPicPr>
              <p:cNvPr id="135" name="Picture 134"/>
              <p:cNvPicPr>
                <a:picLocks noChangeAspect="1"/>
              </p:cNvPicPr>
              <p:nvPr/>
            </p:nvPicPr>
            <p:blipFill>
              <a:blip r:embed="rId4"/>
              <a:stretch>
                <a:fillRect/>
              </a:stretch>
            </p:blipFill>
            <p:spPr>
              <a:xfrm>
                <a:off x="1134533" y="2789650"/>
                <a:ext cx="364642" cy="363021"/>
              </a:xfrm>
              <a:prstGeom prst="rect">
                <a:avLst/>
              </a:prstGeom>
            </p:spPr>
          </p:pic>
          <p:sp>
            <p:nvSpPr>
              <p:cNvPr id="136" name="TextBox 135"/>
              <p:cNvSpPr txBox="1"/>
              <p:nvPr/>
            </p:nvSpPr>
            <p:spPr>
              <a:xfrm>
                <a:off x="832756" y="3086941"/>
                <a:ext cx="968196" cy="437727"/>
              </a:xfrm>
              <a:prstGeom prst="rect">
                <a:avLst/>
              </a:prstGeom>
              <a:noFill/>
            </p:spPr>
            <p:txBody>
              <a:bodyPr wrap="square" rtlCol="0">
                <a:spAutoFit/>
              </a:bodyPr>
              <a:lstStyle/>
              <a:p>
                <a:pPr defTabSz="342826">
                  <a:defRPr/>
                </a:pPr>
                <a:r>
                  <a:rPr lang="en-US" sz="500" dirty="0">
                    <a:solidFill>
                      <a:srgbClr val="00B0F0"/>
                    </a:solidFill>
                    <a:latin typeface="Calibri" panose="020F0502020204030204" pitchFamily="34" charset="0"/>
                  </a:rPr>
                  <a:t>Data Dictionary</a:t>
                </a:r>
              </a:p>
            </p:txBody>
          </p:sp>
        </p:grpSp>
        <p:grpSp>
          <p:nvGrpSpPr>
            <p:cNvPr id="11" name="Group 10"/>
            <p:cNvGrpSpPr/>
            <p:nvPr/>
          </p:nvGrpSpPr>
          <p:grpSpPr>
            <a:xfrm>
              <a:off x="1004666" y="1838976"/>
              <a:ext cx="726147" cy="768530"/>
              <a:chOff x="831554" y="1816960"/>
              <a:chExt cx="968196" cy="1024705"/>
            </a:xfrm>
          </p:grpSpPr>
          <p:pic>
            <p:nvPicPr>
              <p:cNvPr id="133"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229" y="1816960"/>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34" name="TextBox 133"/>
              <p:cNvSpPr txBox="1"/>
              <p:nvPr/>
            </p:nvSpPr>
            <p:spPr>
              <a:xfrm>
                <a:off x="831554" y="2267150"/>
                <a:ext cx="968196" cy="574515"/>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Email processing using NLP</a:t>
                </a:r>
              </a:p>
            </p:txBody>
          </p:sp>
        </p:grpSp>
        <p:cxnSp>
          <p:nvCxnSpPr>
            <p:cNvPr id="12" name="Straight Arrow Connector 11"/>
            <p:cNvCxnSpPr/>
            <p:nvPr/>
          </p:nvCxnSpPr>
          <p:spPr>
            <a:xfrm flipV="1">
              <a:off x="908006" y="2005016"/>
              <a:ext cx="254935" cy="3443"/>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34" idx="2"/>
              <a:endCxn id="135" idx="0"/>
            </p:cNvCxnSpPr>
            <p:nvPr/>
          </p:nvCxnSpPr>
          <p:spPr>
            <a:xfrm flipV="1">
              <a:off x="1367740" y="2568487"/>
              <a:ext cx="900" cy="3902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39" idx="3"/>
              <a:endCxn id="131" idx="1"/>
            </p:cNvCxnSpPr>
            <p:nvPr/>
          </p:nvCxnSpPr>
          <p:spPr>
            <a:xfrm>
              <a:off x="893719" y="1390741"/>
              <a:ext cx="688439" cy="152"/>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474865" y="1147383"/>
              <a:ext cx="708663" cy="716216"/>
              <a:chOff x="1458487" y="894839"/>
              <a:chExt cx="944884" cy="954952"/>
            </a:xfrm>
          </p:grpSpPr>
          <p:pic>
            <p:nvPicPr>
              <p:cNvPr id="131" name="Picture 10" descr="Image result for message queu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1544" y="894839"/>
                <a:ext cx="649357" cy="649357"/>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p:cNvSpPr txBox="1"/>
              <p:nvPr/>
            </p:nvSpPr>
            <p:spPr>
              <a:xfrm>
                <a:off x="1458487" y="1548855"/>
                <a:ext cx="944884" cy="30093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Event Queue</a:t>
                </a:r>
              </a:p>
            </p:txBody>
          </p:sp>
        </p:grpSp>
        <p:grpSp>
          <p:nvGrpSpPr>
            <p:cNvPr id="16" name="Group 15"/>
            <p:cNvGrpSpPr/>
            <p:nvPr/>
          </p:nvGrpSpPr>
          <p:grpSpPr>
            <a:xfrm>
              <a:off x="2181594" y="1233513"/>
              <a:ext cx="726147" cy="777675"/>
              <a:chOff x="2400792" y="1009679"/>
              <a:chExt cx="968196" cy="1036900"/>
            </a:xfrm>
          </p:grpSpPr>
          <p:pic>
            <p:nvPicPr>
              <p:cNvPr id="129"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6791" y="1009679"/>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30" name="TextBox 129"/>
              <p:cNvSpPr txBox="1"/>
              <p:nvPr/>
            </p:nvSpPr>
            <p:spPr>
              <a:xfrm>
                <a:off x="2400792" y="1472063"/>
                <a:ext cx="968196" cy="574516"/>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Event validation by BOT</a:t>
                </a:r>
              </a:p>
            </p:txBody>
          </p:sp>
        </p:grpSp>
        <p:cxnSp>
          <p:nvCxnSpPr>
            <p:cNvPr id="17" name="Straight Arrow Connector 16"/>
            <p:cNvCxnSpPr>
              <a:stCxn id="131" idx="3"/>
            </p:cNvCxnSpPr>
            <p:nvPr/>
          </p:nvCxnSpPr>
          <p:spPr>
            <a:xfrm flipV="1">
              <a:off x="2069176" y="1386330"/>
              <a:ext cx="269212" cy="4562"/>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2210077" y="2127961"/>
              <a:ext cx="726147" cy="777674"/>
              <a:chOff x="2400792" y="1009679"/>
              <a:chExt cx="968196" cy="1036899"/>
            </a:xfrm>
          </p:grpSpPr>
          <p:pic>
            <p:nvPicPr>
              <p:cNvPr id="127"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6791" y="1009679"/>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p:cNvSpPr txBox="1"/>
              <p:nvPr/>
            </p:nvSpPr>
            <p:spPr>
              <a:xfrm>
                <a:off x="2400792" y="1472063"/>
                <a:ext cx="968196" cy="574515"/>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Create Events</a:t>
                </a:r>
              </a:p>
              <a:p>
                <a:pPr algn="ctr" defTabSz="342826">
                  <a:defRPr/>
                </a:pPr>
                <a:r>
                  <a:rPr lang="en-US" sz="500" dirty="0">
                    <a:solidFill>
                      <a:prstClr val="black"/>
                    </a:solidFill>
                    <a:latin typeface="Calibri" panose="020F0502020204030204" pitchFamily="34" charset="0"/>
                  </a:rPr>
                  <a:t>In EPIC by BOT</a:t>
                </a:r>
              </a:p>
            </p:txBody>
          </p:sp>
        </p:grpSp>
        <p:grpSp>
          <p:nvGrpSpPr>
            <p:cNvPr id="19" name="Group 18"/>
            <p:cNvGrpSpPr/>
            <p:nvPr/>
          </p:nvGrpSpPr>
          <p:grpSpPr>
            <a:xfrm>
              <a:off x="2808645" y="1714500"/>
              <a:ext cx="726147" cy="671154"/>
              <a:chOff x="2971800" y="1790700"/>
              <a:chExt cx="726147" cy="671154"/>
            </a:xfrm>
          </p:grpSpPr>
          <p:pic>
            <p:nvPicPr>
              <p:cNvPr id="125" name="Picture 2" descr="Image result for huma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00400" y="1790700"/>
                <a:ext cx="269061" cy="274320"/>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2971800" y="2030968"/>
                <a:ext cx="726147" cy="43088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Manual resolution for exceptions</a:t>
                </a:r>
              </a:p>
            </p:txBody>
          </p:sp>
        </p:grpSp>
        <p:cxnSp>
          <p:nvCxnSpPr>
            <p:cNvPr id="20" name="Straight Arrow Connector 19"/>
            <p:cNvCxnSpPr>
              <a:stCxn id="130" idx="2"/>
              <a:endCxn id="127" idx="0"/>
            </p:cNvCxnSpPr>
            <p:nvPr/>
          </p:nvCxnSpPr>
          <p:spPr>
            <a:xfrm>
              <a:off x="2544668" y="2011188"/>
              <a:ext cx="2348" cy="116773"/>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21" name="Connector: Elbow 21"/>
            <p:cNvCxnSpPr>
              <a:stCxn id="129" idx="3"/>
              <a:endCxn id="125" idx="0"/>
            </p:cNvCxnSpPr>
            <p:nvPr/>
          </p:nvCxnSpPr>
          <p:spPr>
            <a:xfrm>
              <a:off x="2783473" y="1409908"/>
              <a:ext cx="388303" cy="304592"/>
            </a:xfrm>
            <a:prstGeom prst="bentConnector2">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22" name="Connector: Elbow 22"/>
            <p:cNvCxnSpPr>
              <a:stCxn id="133" idx="3"/>
              <a:endCxn id="132" idx="2"/>
            </p:cNvCxnSpPr>
            <p:nvPr/>
          </p:nvCxnSpPr>
          <p:spPr>
            <a:xfrm flipV="1">
              <a:off x="1592053" y="1863599"/>
              <a:ext cx="237144" cy="151772"/>
            </a:xfrm>
            <a:prstGeom prst="bentConnector2">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29" idx="0"/>
            </p:cNvCxnSpPr>
            <p:nvPr/>
          </p:nvCxnSpPr>
          <p:spPr>
            <a:xfrm flipH="1">
              <a:off x="2518534" y="1150056"/>
              <a:ext cx="113875" cy="83457"/>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917826" y="1674121"/>
              <a:ext cx="726147" cy="662236"/>
              <a:chOff x="4389563" y="1726062"/>
              <a:chExt cx="968196" cy="882984"/>
            </a:xfrm>
          </p:grpSpPr>
          <p:pic>
            <p:nvPicPr>
              <p:cNvPr id="123" name="Picture 6" descr="Image result for software tool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4977" y="1726062"/>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p:cNvSpPr txBox="1"/>
              <p:nvPr/>
            </p:nvSpPr>
            <p:spPr>
              <a:xfrm>
                <a:off x="4389563" y="2308109"/>
                <a:ext cx="968196" cy="300937"/>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CARE</a:t>
                </a:r>
              </a:p>
            </p:txBody>
          </p:sp>
        </p:grpSp>
        <p:grpSp>
          <p:nvGrpSpPr>
            <p:cNvPr id="25" name="Group 24"/>
            <p:cNvGrpSpPr/>
            <p:nvPr/>
          </p:nvGrpSpPr>
          <p:grpSpPr>
            <a:xfrm>
              <a:off x="5237667" y="1268143"/>
              <a:ext cx="726147" cy="777676"/>
              <a:chOff x="5307155" y="1186032"/>
              <a:chExt cx="968196" cy="1036901"/>
            </a:xfrm>
          </p:grpSpPr>
          <p:pic>
            <p:nvPicPr>
              <p:cNvPr id="121"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3154" y="1186032"/>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p:cNvSpPr txBox="1"/>
              <p:nvPr/>
            </p:nvSpPr>
            <p:spPr>
              <a:xfrm>
                <a:off x="5307155" y="1648418"/>
                <a:ext cx="968196" cy="574515"/>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Event validation by BOT</a:t>
                </a:r>
              </a:p>
            </p:txBody>
          </p:sp>
        </p:grpSp>
        <p:grpSp>
          <p:nvGrpSpPr>
            <p:cNvPr id="26" name="Group 25"/>
            <p:cNvGrpSpPr/>
            <p:nvPr/>
          </p:nvGrpSpPr>
          <p:grpSpPr>
            <a:xfrm>
              <a:off x="5134638" y="2033258"/>
              <a:ext cx="726147" cy="1076307"/>
              <a:chOff x="5322183" y="2206185"/>
              <a:chExt cx="968196" cy="1435074"/>
            </a:xfrm>
          </p:grpSpPr>
          <p:pic>
            <p:nvPicPr>
              <p:cNvPr id="119"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8858" y="2206185"/>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5322183" y="2656375"/>
                <a:ext cx="968196" cy="984884"/>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Email processing using NLP </a:t>
                </a:r>
              </a:p>
              <a:p>
                <a:pPr algn="ctr" defTabSz="342826">
                  <a:defRPr/>
                </a:pPr>
                <a:r>
                  <a:rPr lang="en-US" sz="500" dirty="0">
                    <a:solidFill>
                      <a:prstClr val="black"/>
                    </a:solidFill>
                    <a:latin typeface="Calibri" panose="020F0502020204030204" pitchFamily="34" charset="0"/>
                  </a:rPr>
                  <a:t>(Agent, Counterparties)</a:t>
                </a:r>
              </a:p>
            </p:txBody>
          </p:sp>
        </p:grpSp>
        <p:grpSp>
          <p:nvGrpSpPr>
            <p:cNvPr id="27" name="Group 26"/>
            <p:cNvGrpSpPr/>
            <p:nvPr/>
          </p:nvGrpSpPr>
          <p:grpSpPr>
            <a:xfrm>
              <a:off x="5958320" y="2039694"/>
              <a:ext cx="726147" cy="777674"/>
              <a:chOff x="6420425" y="2214769"/>
              <a:chExt cx="968196" cy="1036899"/>
            </a:xfrm>
          </p:grpSpPr>
          <p:pic>
            <p:nvPicPr>
              <p:cNvPr id="117"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424" y="2214769"/>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p:cNvSpPr txBox="1"/>
              <p:nvPr/>
            </p:nvSpPr>
            <p:spPr>
              <a:xfrm>
                <a:off x="6420425" y="2677153"/>
                <a:ext cx="968196" cy="574515"/>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Cancel Events</a:t>
                </a:r>
              </a:p>
              <a:p>
                <a:pPr algn="ctr" defTabSz="342826">
                  <a:defRPr/>
                </a:pPr>
                <a:r>
                  <a:rPr lang="en-US" sz="500" dirty="0">
                    <a:solidFill>
                      <a:prstClr val="black"/>
                    </a:solidFill>
                    <a:latin typeface="Calibri" panose="020F0502020204030204" pitchFamily="34" charset="0"/>
                  </a:rPr>
                  <a:t>In EPIC by BOT</a:t>
                </a:r>
              </a:p>
            </p:txBody>
          </p:sp>
        </p:grpSp>
        <p:grpSp>
          <p:nvGrpSpPr>
            <p:cNvPr id="28" name="Group 27"/>
            <p:cNvGrpSpPr/>
            <p:nvPr/>
          </p:nvGrpSpPr>
          <p:grpSpPr>
            <a:xfrm>
              <a:off x="6536787" y="2074752"/>
              <a:ext cx="662724" cy="889467"/>
              <a:chOff x="7280616" y="2162227"/>
              <a:chExt cx="968196" cy="1314377"/>
            </a:xfrm>
          </p:grpSpPr>
          <p:pic>
            <p:nvPicPr>
              <p:cNvPr id="115" name="Picture 114"/>
              <p:cNvPicPr>
                <a:picLocks noChangeAspect="1"/>
              </p:cNvPicPr>
              <p:nvPr/>
            </p:nvPicPr>
            <p:blipFill>
              <a:blip r:embed="rId9"/>
              <a:stretch>
                <a:fillRect/>
              </a:stretch>
            </p:blipFill>
            <p:spPr>
              <a:xfrm>
                <a:off x="7484620" y="2162227"/>
                <a:ext cx="560189" cy="623309"/>
              </a:xfrm>
              <a:prstGeom prst="rect">
                <a:avLst/>
              </a:prstGeom>
            </p:spPr>
          </p:pic>
          <p:sp>
            <p:nvSpPr>
              <p:cNvPr id="116" name="TextBox 115"/>
              <p:cNvSpPr txBox="1"/>
              <p:nvPr/>
            </p:nvSpPr>
            <p:spPr>
              <a:xfrm>
                <a:off x="7280616" y="2839878"/>
                <a:ext cx="968196" cy="636726"/>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Online form for desk to modify</a:t>
                </a:r>
              </a:p>
            </p:txBody>
          </p:sp>
        </p:grpSp>
        <p:grpSp>
          <p:nvGrpSpPr>
            <p:cNvPr id="29" name="Group 28"/>
            <p:cNvGrpSpPr/>
            <p:nvPr/>
          </p:nvGrpSpPr>
          <p:grpSpPr>
            <a:xfrm>
              <a:off x="7120059" y="2101784"/>
              <a:ext cx="566616" cy="894921"/>
              <a:chOff x="8248812" y="2297561"/>
              <a:chExt cx="755488" cy="1193230"/>
            </a:xfrm>
          </p:grpSpPr>
          <p:pic>
            <p:nvPicPr>
              <p:cNvPr id="113" name="Picture 10" descr="Image result for release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68823" y="2297561"/>
                <a:ext cx="466725" cy="457200"/>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p:cNvSpPr txBox="1"/>
              <p:nvPr/>
            </p:nvSpPr>
            <p:spPr>
              <a:xfrm>
                <a:off x="8248812" y="2779483"/>
                <a:ext cx="755488" cy="711308"/>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Release entitlements by BOT</a:t>
                </a:r>
              </a:p>
            </p:txBody>
          </p:sp>
        </p:grpSp>
        <p:cxnSp>
          <p:nvCxnSpPr>
            <p:cNvPr id="30" name="Straight Arrow Connector 29"/>
            <p:cNvCxnSpPr/>
            <p:nvPr/>
          </p:nvCxnSpPr>
          <p:spPr>
            <a:xfrm flipH="1">
              <a:off x="5710626" y="1244025"/>
              <a:ext cx="190075" cy="83457"/>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5022065" y="1034341"/>
              <a:ext cx="411480" cy="524543"/>
              <a:chOff x="5086362" y="826666"/>
              <a:chExt cx="548640" cy="699392"/>
            </a:xfrm>
          </p:grpSpPr>
          <p:pic>
            <p:nvPicPr>
              <p:cNvPr id="111" name="Picture 110"/>
              <p:cNvPicPr>
                <a:picLocks noChangeAspect="1"/>
              </p:cNvPicPr>
              <p:nvPr/>
            </p:nvPicPr>
            <p:blipFill>
              <a:blip r:embed="rId3"/>
              <a:stretch>
                <a:fillRect/>
              </a:stretch>
            </p:blipFill>
            <p:spPr>
              <a:xfrm>
                <a:off x="5217443" y="826666"/>
                <a:ext cx="255053" cy="255053"/>
              </a:xfrm>
              <a:prstGeom prst="rect">
                <a:avLst/>
              </a:prstGeom>
            </p:spPr>
          </p:pic>
          <p:sp>
            <p:nvSpPr>
              <p:cNvPr id="112" name="TextBox 111"/>
              <p:cNvSpPr txBox="1"/>
              <p:nvPr/>
            </p:nvSpPr>
            <p:spPr>
              <a:xfrm>
                <a:off x="5086362" y="1088332"/>
                <a:ext cx="548640" cy="43772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Emails</a:t>
                </a:r>
              </a:p>
            </p:txBody>
          </p:sp>
        </p:grpSp>
        <p:cxnSp>
          <p:nvCxnSpPr>
            <p:cNvPr id="32" name="Straight Arrow Connector 31"/>
            <p:cNvCxnSpPr>
              <a:endCxn id="112" idx="3"/>
            </p:cNvCxnSpPr>
            <p:nvPr/>
          </p:nvCxnSpPr>
          <p:spPr>
            <a:xfrm>
              <a:off x="5311666" y="1174436"/>
              <a:ext cx="121879" cy="220301"/>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sp>
          <p:nvSpPr>
            <p:cNvPr id="33" name="Rectangle: Rounded Corners 66"/>
            <p:cNvSpPr/>
            <p:nvPr/>
          </p:nvSpPr>
          <p:spPr>
            <a:xfrm>
              <a:off x="5006505" y="955747"/>
              <a:ext cx="3383280" cy="1988820"/>
            </a:xfrm>
            <a:prstGeom prst="roundRect">
              <a:avLst/>
            </a:prstGeom>
            <a:no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defTabSz="342826">
                <a:defRPr/>
              </a:pPr>
              <a:endParaRPr lang="en-US" sz="1000">
                <a:solidFill>
                  <a:srgbClr val="FFFFFF"/>
                </a:solidFill>
                <a:latin typeface="Calibri" panose="020F0502020204030204" pitchFamily="34" charset="0"/>
              </a:endParaRPr>
            </a:p>
          </p:txBody>
        </p:sp>
        <p:sp>
          <p:nvSpPr>
            <p:cNvPr id="34" name="TextBox 33"/>
            <p:cNvSpPr txBox="1"/>
            <p:nvPr/>
          </p:nvSpPr>
          <p:spPr>
            <a:xfrm>
              <a:off x="6751837" y="1121504"/>
              <a:ext cx="1300667" cy="287259"/>
            </a:xfrm>
            <a:prstGeom prst="rect">
              <a:avLst/>
            </a:prstGeom>
            <a:noFill/>
          </p:spPr>
          <p:txBody>
            <a:bodyPr wrap="square" rtlCol="0">
              <a:spAutoFit/>
            </a:bodyPr>
            <a:lstStyle/>
            <a:p>
              <a:pPr algn="r" defTabSz="342826">
                <a:defRPr/>
              </a:pPr>
              <a:r>
                <a:rPr lang="en-US" sz="800" dirty="0">
                  <a:solidFill>
                    <a:srgbClr val="0070C0">
                      <a:lumMod val="75000"/>
                    </a:srgbClr>
                  </a:solidFill>
                  <a:latin typeface="Calibri" panose="020F0502020204030204" pitchFamily="34" charset="0"/>
                </a:rPr>
                <a:t>PRE-DIVIDENDS</a:t>
              </a:r>
            </a:p>
          </p:txBody>
        </p:sp>
        <p:cxnSp>
          <p:nvCxnSpPr>
            <p:cNvPr id="35" name="Connector: Elbow 68"/>
            <p:cNvCxnSpPr>
              <a:stCxn id="122" idx="2"/>
            </p:cNvCxnSpPr>
            <p:nvPr/>
          </p:nvCxnSpPr>
          <p:spPr>
            <a:xfrm rot="5400000">
              <a:off x="5558942" y="2086165"/>
              <a:ext cx="82145" cy="1451"/>
            </a:xfrm>
            <a:prstGeom prst="bentConnector3">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839546" y="1799476"/>
              <a:ext cx="320394" cy="298148"/>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37" name="Connector: Elbow 70"/>
            <p:cNvCxnSpPr/>
            <p:nvPr/>
          </p:nvCxnSpPr>
          <p:spPr>
            <a:xfrm>
              <a:off x="5963814" y="1485900"/>
              <a:ext cx="1421276" cy="548640"/>
            </a:xfrm>
            <a:prstGeom prst="bentConnector2">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38" name="Connector: Elbow 71"/>
            <p:cNvCxnSpPr/>
            <p:nvPr/>
          </p:nvCxnSpPr>
          <p:spPr>
            <a:xfrm>
              <a:off x="5963814" y="1485900"/>
              <a:ext cx="904337" cy="548640"/>
            </a:xfrm>
            <a:prstGeom prst="bentConnector2">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123" idx="1"/>
            </p:cNvCxnSpPr>
            <p:nvPr/>
          </p:nvCxnSpPr>
          <p:spPr>
            <a:xfrm flipV="1">
              <a:off x="3566160" y="1945590"/>
              <a:ext cx="438227" cy="5699"/>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23" idx="3"/>
              <a:endCxn id="33" idx="1"/>
            </p:cNvCxnSpPr>
            <p:nvPr/>
          </p:nvCxnSpPr>
          <p:spPr>
            <a:xfrm>
              <a:off x="4547312" y="1945590"/>
              <a:ext cx="459193" cy="4567"/>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p:cNvGrpSpPr/>
            <p:nvPr/>
          </p:nvGrpSpPr>
          <p:grpSpPr>
            <a:xfrm>
              <a:off x="4285837" y="3105145"/>
              <a:ext cx="726147" cy="593469"/>
              <a:chOff x="3266675" y="4198087"/>
              <a:chExt cx="968196" cy="946768"/>
            </a:xfrm>
          </p:grpSpPr>
          <p:pic>
            <p:nvPicPr>
              <p:cNvPr id="109" name="Picture 12" descr="Image result for databas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79470" y="4198087"/>
                <a:ext cx="576907" cy="576907"/>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3266675" y="4784789"/>
                <a:ext cx="968196" cy="36006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Database</a:t>
                </a:r>
              </a:p>
            </p:txBody>
          </p:sp>
        </p:grpSp>
        <p:grpSp>
          <p:nvGrpSpPr>
            <p:cNvPr id="42" name="Group 41"/>
            <p:cNvGrpSpPr/>
            <p:nvPr/>
          </p:nvGrpSpPr>
          <p:grpSpPr>
            <a:xfrm>
              <a:off x="7266188" y="3091331"/>
              <a:ext cx="726147" cy="764831"/>
              <a:chOff x="4389563" y="1726062"/>
              <a:chExt cx="968196" cy="1019773"/>
            </a:xfrm>
          </p:grpSpPr>
          <p:pic>
            <p:nvPicPr>
              <p:cNvPr id="107" name="Picture 6" descr="Image result for software tool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4977" y="1726062"/>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4389563" y="2308109"/>
                <a:ext cx="968196" cy="43772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Claims Manager</a:t>
                </a:r>
              </a:p>
            </p:txBody>
          </p:sp>
        </p:grpSp>
        <p:grpSp>
          <p:nvGrpSpPr>
            <p:cNvPr id="43" name="Group 42"/>
            <p:cNvGrpSpPr/>
            <p:nvPr/>
          </p:nvGrpSpPr>
          <p:grpSpPr>
            <a:xfrm>
              <a:off x="5413521" y="4099575"/>
              <a:ext cx="726147" cy="777675"/>
              <a:chOff x="5307155" y="1186032"/>
              <a:chExt cx="968196" cy="1036900"/>
            </a:xfrm>
          </p:grpSpPr>
          <p:pic>
            <p:nvPicPr>
              <p:cNvPr id="105"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3154" y="1186032"/>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p:cNvSpPr txBox="1"/>
              <p:nvPr/>
            </p:nvSpPr>
            <p:spPr>
              <a:xfrm>
                <a:off x="5307155" y="1648416"/>
                <a:ext cx="968196" cy="574516"/>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Compare settlements EPIC vs CM</a:t>
                </a:r>
              </a:p>
            </p:txBody>
          </p:sp>
        </p:grpSp>
        <p:grpSp>
          <p:nvGrpSpPr>
            <p:cNvPr id="44" name="Group 43"/>
            <p:cNvGrpSpPr/>
            <p:nvPr/>
          </p:nvGrpSpPr>
          <p:grpSpPr>
            <a:xfrm>
              <a:off x="4462913" y="4099575"/>
              <a:ext cx="726147" cy="880268"/>
              <a:chOff x="5307155" y="1186032"/>
              <a:chExt cx="968196" cy="1173690"/>
            </a:xfrm>
          </p:grpSpPr>
          <p:pic>
            <p:nvPicPr>
              <p:cNvPr id="103"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3154" y="1186032"/>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5307155" y="1648416"/>
                <a:ext cx="968196" cy="711306"/>
              </a:xfrm>
              <a:prstGeom prst="rect">
                <a:avLst/>
              </a:prstGeom>
              <a:noFill/>
            </p:spPr>
            <p:txBody>
              <a:bodyPr wrap="square" rtlCol="0">
                <a:spAutoFit/>
              </a:bodyPr>
              <a:lstStyle/>
              <a:p>
                <a:pPr algn="ctr" defTabSz="342826">
                  <a:defRPr/>
                </a:pPr>
                <a:r>
                  <a:rPr lang="en-US" sz="500" dirty="0" err="1">
                    <a:solidFill>
                      <a:prstClr val="black"/>
                    </a:solidFill>
                    <a:latin typeface="Calibri" panose="020F0502020204030204" pitchFamily="34" charset="0"/>
                  </a:rPr>
                  <a:t>Keylink</a:t>
                </a:r>
                <a:r>
                  <a:rPr lang="en-US" sz="500" dirty="0">
                    <a:solidFill>
                      <a:prstClr val="black"/>
                    </a:solidFill>
                    <a:latin typeface="Calibri" panose="020F0502020204030204" pitchFamily="34" charset="0"/>
                  </a:rPr>
                  <a:t> payment and Settle claim in SSENG</a:t>
                </a:r>
              </a:p>
            </p:txBody>
          </p:sp>
        </p:grpSp>
        <p:grpSp>
          <p:nvGrpSpPr>
            <p:cNvPr id="45" name="Group 44"/>
            <p:cNvGrpSpPr/>
            <p:nvPr/>
          </p:nvGrpSpPr>
          <p:grpSpPr>
            <a:xfrm>
              <a:off x="2561696" y="4099576"/>
              <a:ext cx="726147" cy="777675"/>
              <a:chOff x="5307155" y="1186032"/>
              <a:chExt cx="968196" cy="1036900"/>
            </a:xfrm>
          </p:grpSpPr>
          <p:pic>
            <p:nvPicPr>
              <p:cNvPr id="101"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3154" y="1186032"/>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5307155" y="1648416"/>
                <a:ext cx="968196" cy="574516"/>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Amend in CARE, if required</a:t>
                </a:r>
              </a:p>
            </p:txBody>
          </p:sp>
        </p:grpSp>
        <p:grpSp>
          <p:nvGrpSpPr>
            <p:cNvPr id="46" name="Group 45"/>
            <p:cNvGrpSpPr/>
            <p:nvPr/>
          </p:nvGrpSpPr>
          <p:grpSpPr>
            <a:xfrm>
              <a:off x="3512304" y="4115594"/>
              <a:ext cx="726147" cy="1076306"/>
              <a:chOff x="5322183" y="2206185"/>
              <a:chExt cx="968196" cy="1435072"/>
            </a:xfrm>
          </p:grpSpPr>
          <p:pic>
            <p:nvPicPr>
              <p:cNvPr id="99"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8858" y="2206185"/>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5322183" y="2656373"/>
                <a:ext cx="968196" cy="984884"/>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Handle conflicts, Send email to Agent / Onshore for clarification</a:t>
                </a:r>
              </a:p>
            </p:txBody>
          </p:sp>
        </p:grpSp>
        <p:sp>
          <p:nvSpPr>
            <p:cNvPr id="47" name="Rectangle: Rounded Corners 92"/>
            <p:cNvSpPr/>
            <p:nvPr/>
          </p:nvSpPr>
          <p:spPr>
            <a:xfrm>
              <a:off x="2464239" y="3864053"/>
              <a:ext cx="4801948" cy="1645920"/>
            </a:xfrm>
            <a:prstGeom prst="roundRect">
              <a:avLst/>
            </a:prstGeom>
            <a:no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defTabSz="342826">
                <a:defRPr/>
              </a:pPr>
              <a:endParaRPr lang="en-US" sz="1000">
                <a:solidFill>
                  <a:srgbClr val="FFFFFF"/>
                </a:solidFill>
                <a:latin typeface="Calibri" panose="020F0502020204030204" pitchFamily="34" charset="0"/>
              </a:endParaRPr>
            </a:p>
          </p:txBody>
        </p:sp>
        <p:grpSp>
          <p:nvGrpSpPr>
            <p:cNvPr id="48" name="Group 47"/>
            <p:cNvGrpSpPr/>
            <p:nvPr/>
          </p:nvGrpSpPr>
          <p:grpSpPr>
            <a:xfrm>
              <a:off x="6364129" y="4099575"/>
              <a:ext cx="726147" cy="777676"/>
              <a:chOff x="5307155" y="1186032"/>
              <a:chExt cx="968196" cy="1036901"/>
            </a:xfrm>
          </p:grpSpPr>
          <p:pic>
            <p:nvPicPr>
              <p:cNvPr id="97" name="Picture 6" descr="Image result for rob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3154" y="1186032"/>
                <a:ext cx="706507" cy="47038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p:cNvSpPr txBox="1"/>
              <p:nvPr/>
            </p:nvSpPr>
            <p:spPr>
              <a:xfrm>
                <a:off x="5307155" y="1648418"/>
                <a:ext cx="968196" cy="574515"/>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Event validation by BOT</a:t>
                </a:r>
              </a:p>
            </p:txBody>
          </p:sp>
        </p:grpSp>
        <p:cxnSp>
          <p:nvCxnSpPr>
            <p:cNvPr id="49" name="Straight Arrow Connector 48"/>
            <p:cNvCxnSpPr/>
            <p:nvPr/>
          </p:nvCxnSpPr>
          <p:spPr>
            <a:xfrm>
              <a:off x="7619643" y="2945699"/>
              <a:ext cx="10876" cy="218982"/>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50" name="Connector: Elbow 100"/>
            <p:cNvCxnSpPr>
              <a:stCxn id="108" idx="2"/>
            </p:cNvCxnSpPr>
            <p:nvPr/>
          </p:nvCxnSpPr>
          <p:spPr>
            <a:xfrm rot="5400000">
              <a:off x="7327273" y="3795098"/>
              <a:ext cx="240927" cy="363051"/>
            </a:xfrm>
            <a:prstGeom prst="bentConnector2">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endCxn id="97" idx="3"/>
            </p:cNvCxnSpPr>
            <p:nvPr/>
          </p:nvCxnSpPr>
          <p:spPr>
            <a:xfrm flipH="1">
              <a:off x="6966008" y="4275972"/>
              <a:ext cx="300179" cy="1"/>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97" idx="1"/>
              <a:endCxn id="105" idx="3"/>
            </p:cNvCxnSpPr>
            <p:nvPr/>
          </p:nvCxnSpPr>
          <p:spPr>
            <a:xfrm flipH="1">
              <a:off x="6015400" y="4275971"/>
              <a:ext cx="420728" cy="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a:off x="5064792" y="4263311"/>
              <a:ext cx="420728" cy="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114183" y="4275971"/>
              <a:ext cx="420728" cy="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3188833" y="4263311"/>
              <a:ext cx="420728" cy="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6" name="Connector: Elbow 109"/>
            <p:cNvCxnSpPr/>
            <p:nvPr/>
          </p:nvCxnSpPr>
          <p:spPr>
            <a:xfrm>
              <a:off x="5963815" y="1485900"/>
              <a:ext cx="1996463" cy="182880"/>
            </a:xfrm>
            <a:prstGeom prst="bentConnector2">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6415982" y="4626974"/>
              <a:ext cx="181710" cy="188853"/>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8" name="Connector: Elbow 114"/>
            <p:cNvCxnSpPr>
              <a:stCxn id="106" idx="2"/>
            </p:cNvCxnSpPr>
            <p:nvPr/>
          </p:nvCxnSpPr>
          <p:spPr>
            <a:xfrm rot="5400000">
              <a:off x="4813084" y="4103422"/>
              <a:ext cx="189684" cy="1737340"/>
            </a:xfrm>
            <a:prstGeom prst="bentConnector2">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109" idx="0"/>
            </p:cNvCxnSpPr>
            <p:nvPr/>
          </p:nvCxnSpPr>
          <p:spPr>
            <a:xfrm>
              <a:off x="3636357" y="2349415"/>
              <a:ext cx="1025416" cy="755736"/>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4807965" y="2905611"/>
              <a:ext cx="312412" cy="232675"/>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110" idx="2"/>
            </p:cNvCxnSpPr>
            <p:nvPr/>
          </p:nvCxnSpPr>
          <p:spPr>
            <a:xfrm flipV="1">
              <a:off x="4648200" y="3698614"/>
              <a:ext cx="711" cy="165443"/>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63" idx="3"/>
            </p:cNvCxnSpPr>
            <p:nvPr/>
          </p:nvCxnSpPr>
          <p:spPr>
            <a:xfrm flipH="1">
              <a:off x="3735216" y="3201813"/>
              <a:ext cx="710217" cy="6361"/>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pic>
          <p:nvPicPr>
            <p:cNvPr id="63" name="Picture 14" descr="Image result for dashboard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47230" y="2964180"/>
              <a:ext cx="487986" cy="487986"/>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2514600" y="3086100"/>
              <a:ext cx="726147" cy="225703"/>
            </a:xfrm>
            <a:prstGeom prst="rect">
              <a:avLst/>
            </a:prstGeom>
            <a:noFill/>
          </p:spPr>
          <p:txBody>
            <a:bodyPr wrap="square" rtlCol="0">
              <a:spAutoFit/>
            </a:bodyPr>
            <a:lstStyle/>
            <a:p>
              <a:pPr algn="r" defTabSz="342826">
                <a:defRPr/>
              </a:pPr>
              <a:r>
                <a:rPr lang="en-US" sz="500" dirty="0">
                  <a:solidFill>
                    <a:srgbClr val="00B0F0"/>
                  </a:solidFill>
                  <a:latin typeface="Calibri" panose="020F0502020204030204" pitchFamily="34" charset="0"/>
                </a:rPr>
                <a:t>Dashboards</a:t>
              </a:r>
            </a:p>
          </p:txBody>
        </p:sp>
        <p:sp>
          <p:nvSpPr>
            <p:cNvPr id="65" name="TextBox 64"/>
            <p:cNvSpPr txBox="1"/>
            <p:nvPr/>
          </p:nvSpPr>
          <p:spPr>
            <a:xfrm>
              <a:off x="4832796" y="3874970"/>
              <a:ext cx="1394044" cy="287259"/>
            </a:xfrm>
            <a:prstGeom prst="rect">
              <a:avLst/>
            </a:prstGeom>
            <a:noFill/>
          </p:spPr>
          <p:txBody>
            <a:bodyPr wrap="square" rtlCol="0">
              <a:spAutoFit/>
            </a:bodyPr>
            <a:lstStyle/>
            <a:p>
              <a:pPr algn="r" defTabSz="342826">
                <a:defRPr/>
              </a:pPr>
              <a:r>
                <a:rPr lang="en-US" sz="800" dirty="0">
                  <a:solidFill>
                    <a:srgbClr val="0070C0">
                      <a:lumMod val="75000"/>
                    </a:srgbClr>
                  </a:solidFill>
                  <a:latin typeface="Calibri" panose="020F0502020204030204" pitchFamily="34" charset="0"/>
                </a:rPr>
                <a:t>POST PROCESSING</a:t>
              </a:r>
            </a:p>
          </p:txBody>
        </p:sp>
        <p:cxnSp>
          <p:nvCxnSpPr>
            <p:cNvPr id="66" name="Straight Arrow Connector 65"/>
            <p:cNvCxnSpPr/>
            <p:nvPr/>
          </p:nvCxnSpPr>
          <p:spPr>
            <a:xfrm flipH="1">
              <a:off x="2911555" y="3543300"/>
              <a:ext cx="1554480" cy="6361"/>
            </a:xfrm>
            <a:prstGeom prst="straightConnector1">
              <a:avLst/>
            </a:prstGeom>
            <a:ln w="9525">
              <a:solidFill>
                <a:schemeClr val="bg2"/>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2652335" y="982980"/>
              <a:ext cx="689710" cy="430887"/>
              <a:chOff x="2815490" y="982980"/>
              <a:chExt cx="689710" cy="430887"/>
            </a:xfrm>
          </p:grpSpPr>
          <p:sp>
            <p:nvSpPr>
              <p:cNvPr id="95" name="TextBox 94"/>
              <p:cNvSpPr txBox="1"/>
              <p:nvPr/>
            </p:nvSpPr>
            <p:spPr>
              <a:xfrm>
                <a:off x="2905631" y="982980"/>
                <a:ext cx="599569" cy="430887"/>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DTCC, Crest, IPAR</a:t>
                </a:r>
              </a:p>
            </p:txBody>
          </p:sp>
          <p:pic>
            <p:nvPicPr>
              <p:cNvPr id="96" name="Picture 95"/>
              <p:cNvPicPr>
                <a:picLocks noChangeAspect="1"/>
              </p:cNvPicPr>
              <p:nvPr/>
            </p:nvPicPr>
            <p:blipFill>
              <a:blip r:embed="rId13"/>
              <a:stretch>
                <a:fillRect/>
              </a:stretch>
            </p:blipFill>
            <p:spPr>
              <a:xfrm>
                <a:off x="2815490" y="1037042"/>
                <a:ext cx="182880" cy="182880"/>
              </a:xfrm>
              <a:prstGeom prst="rect">
                <a:avLst/>
              </a:prstGeom>
            </p:spPr>
          </p:pic>
        </p:grpSp>
        <p:grpSp>
          <p:nvGrpSpPr>
            <p:cNvPr id="68" name="Group 67"/>
            <p:cNvGrpSpPr/>
            <p:nvPr/>
          </p:nvGrpSpPr>
          <p:grpSpPr>
            <a:xfrm>
              <a:off x="5908303" y="1065781"/>
              <a:ext cx="904799" cy="533480"/>
              <a:chOff x="5908303" y="1065781"/>
              <a:chExt cx="904799" cy="533480"/>
            </a:xfrm>
          </p:grpSpPr>
          <p:sp>
            <p:nvSpPr>
              <p:cNvPr id="93" name="TextBox 92"/>
              <p:cNvSpPr txBox="1"/>
              <p:nvPr/>
            </p:nvSpPr>
            <p:spPr>
              <a:xfrm>
                <a:off x="5966460" y="1065781"/>
                <a:ext cx="846642" cy="533480"/>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Key details, depot positions, Election info, TLM etc.</a:t>
                </a:r>
              </a:p>
            </p:txBody>
          </p:sp>
          <p:pic>
            <p:nvPicPr>
              <p:cNvPr id="94" name="Picture 93"/>
              <p:cNvPicPr>
                <a:picLocks noChangeAspect="1"/>
              </p:cNvPicPr>
              <p:nvPr/>
            </p:nvPicPr>
            <p:blipFill>
              <a:blip r:embed="rId13"/>
              <a:stretch>
                <a:fillRect/>
              </a:stretch>
            </p:blipFill>
            <p:spPr>
              <a:xfrm>
                <a:off x="5908303" y="1151691"/>
                <a:ext cx="182880" cy="182880"/>
              </a:xfrm>
              <a:prstGeom prst="rect">
                <a:avLst/>
              </a:prstGeom>
            </p:spPr>
          </p:pic>
        </p:grpSp>
        <p:grpSp>
          <p:nvGrpSpPr>
            <p:cNvPr id="69" name="Group 68"/>
            <p:cNvGrpSpPr/>
            <p:nvPr/>
          </p:nvGrpSpPr>
          <p:grpSpPr>
            <a:xfrm>
              <a:off x="2846745" y="2411140"/>
              <a:ext cx="640080" cy="359642"/>
              <a:chOff x="3040380" y="2411140"/>
              <a:chExt cx="640080" cy="359642"/>
            </a:xfrm>
          </p:grpSpPr>
          <p:pic>
            <p:nvPicPr>
              <p:cNvPr id="91" name="Picture 90"/>
              <p:cNvPicPr>
                <a:picLocks noChangeAspect="1"/>
              </p:cNvPicPr>
              <p:nvPr/>
            </p:nvPicPr>
            <p:blipFill>
              <a:blip r:embed="rId1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233913" y="2411140"/>
                <a:ext cx="233935" cy="225380"/>
              </a:xfrm>
              <a:prstGeom prst="rect">
                <a:avLst/>
              </a:prstGeom>
            </p:spPr>
          </p:pic>
          <p:sp>
            <p:nvSpPr>
              <p:cNvPr id="92" name="TextBox 91"/>
              <p:cNvSpPr txBox="1"/>
              <p:nvPr/>
            </p:nvSpPr>
            <p:spPr>
              <a:xfrm>
                <a:off x="3040380" y="2545080"/>
                <a:ext cx="640080" cy="225702"/>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Train Bot</a:t>
                </a:r>
              </a:p>
            </p:txBody>
          </p:sp>
        </p:grpSp>
        <p:cxnSp>
          <p:nvCxnSpPr>
            <p:cNvPr id="70" name="Straight Arrow Connector 69"/>
            <p:cNvCxnSpPr/>
            <p:nvPr/>
          </p:nvCxnSpPr>
          <p:spPr>
            <a:xfrm>
              <a:off x="3153222" y="2252929"/>
              <a:ext cx="2349" cy="18288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7605542" y="1714500"/>
              <a:ext cx="726147" cy="671154"/>
              <a:chOff x="2971800" y="1790700"/>
              <a:chExt cx="726147" cy="671154"/>
            </a:xfrm>
          </p:grpSpPr>
          <p:pic>
            <p:nvPicPr>
              <p:cNvPr id="89" name="Picture 2" descr="Image result for huma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00400" y="1790700"/>
                <a:ext cx="269061" cy="274320"/>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2971800" y="2030968"/>
                <a:ext cx="726147" cy="43088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Manual resolution for exceptions</a:t>
                </a:r>
              </a:p>
            </p:txBody>
          </p:sp>
        </p:grpSp>
        <p:grpSp>
          <p:nvGrpSpPr>
            <p:cNvPr id="72" name="Group 71"/>
            <p:cNvGrpSpPr/>
            <p:nvPr/>
          </p:nvGrpSpPr>
          <p:grpSpPr>
            <a:xfrm>
              <a:off x="7649376" y="2435809"/>
              <a:ext cx="640080" cy="359642"/>
              <a:chOff x="3040380" y="2411140"/>
              <a:chExt cx="640080" cy="359642"/>
            </a:xfrm>
          </p:grpSpPr>
          <p:pic>
            <p:nvPicPr>
              <p:cNvPr id="87" name="Picture 86"/>
              <p:cNvPicPr>
                <a:picLocks noChangeAspect="1"/>
              </p:cNvPicPr>
              <p:nvPr/>
            </p:nvPicPr>
            <p:blipFill>
              <a:blip r:embed="rId1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233913" y="2411140"/>
                <a:ext cx="233935" cy="225380"/>
              </a:xfrm>
              <a:prstGeom prst="rect">
                <a:avLst/>
              </a:prstGeom>
            </p:spPr>
          </p:pic>
          <p:sp>
            <p:nvSpPr>
              <p:cNvPr id="88" name="TextBox 87"/>
              <p:cNvSpPr txBox="1"/>
              <p:nvPr/>
            </p:nvSpPr>
            <p:spPr>
              <a:xfrm>
                <a:off x="3040380" y="2545080"/>
                <a:ext cx="640080" cy="225702"/>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Train Bot</a:t>
                </a:r>
              </a:p>
            </p:txBody>
          </p:sp>
        </p:grpSp>
        <p:cxnSp>
          <p:nvCxnSpPr>
            <p:cNvPr id="73" name="Straight Arrow Connector 72"/>
            <p:cNvCxnSpPr/>
            <p:nvPr/>
          </p:nvCxnSpPr>
          <p:spPr>
            <a:xfrm>
              <a:off x="7955853" y="2277598"/>
              <a:ext cx="2349" cy="18288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3464853" y="4930140"/>
              <a:ext cx="726147" cy="671154"/>
              <a:chOff x="2971800" y="1790700"/>
              <a:chExt cx="726147" cy="671154"/>
            </a:xfrm>
          </p:grpSpPr>
          <p:pic>
            <p:nvPicPr>
              <p:cNvPr id="85" name="Picture 2" descr="Image result for huma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00400" y="1790700"/>
                <a:ext cx="269061" cy="274320"/>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a:xfrm>
                <a:off x="2971800" y="2030968"/>
                <a:ext cx="726147" cy="430886"/>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Manual resolution for exceptions</a:t>
                </a:r>
              </a:p>
            </p:txBody>
          </p:sp>
        </p:grpSp>
        <p:grpSp>
          <p:nvGrpSpPr>
            <p:cNvPr id="75" name="Group 74"/>
            <p:cNvGrpSpPr/>
            <p:nvPr/>
          </p:nvGrpSpPr>
          <p:grpSpPr>
            <a:xfrm>
              <a:off x="2801653" y="4959914"/>
              <a:ext cx="640080" cy="359642"/>
              <a:chOff x="3040380" y="2411140"/>
              <a:chExt cx="640080" cy="359642"/>
            </a:xfrm>
          </p:grpSpPr>
          <p:pic>
            <p:nvPicPr>
              <p:cNvPr id="83" name="Picture 82"/>
              <p:cNvPicPr>
                <a:picLocks noChangeAspect="1"/>
              </p:cNvPicPr>
              <p:nvPr/>
            </p:nvPicPr>
            <p:blipFill>
              <a:blip r:embed="rId1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233913" y="2411140"/>
                <a:ext cx="233935" cy="225380"/>
              </a:xfrm>
              <a:prstGeom prst="rect">
                <a:avLst/>
              </a:prstGeom>
            </p:spPr>
          </p:pic>
          <p:sp>
            <p:nvSpPr>
              <p:cNvPr id="84" name="TextBox 83"/>
              <p:cNvSpPr txBox="1"/>
              <p:nvPr/>
            </p:nvSpPr>
            <p:spPr>
              <a:xfrm>
                <a:off x="3040380" y="2545080"/>
                <a:ext cx="640080" cy="225702"/>
              </a:xfrm>
              <a:prstGeom prst="rect">
                <a:avLst/>
              </a:prstGeom>
              <a:noFill/>
            </p:spPr>
            <p:txBody>
              <a:bodyPr wrap="square" rtlCol="0">
                <a:spAutoFit/>
              </a:bodyPr>
              <a:lstStyle/>
              <a:p>
                <a:pPr algn="ctr" defTabSz="342826">
                  <a:defRPr/>
                </a:pPr>
                <a:r>
                  <a:rPr lang="en-US" sz="500" dirty="0">
                    <a:solidFill>
                      <a:prstClr val="black"/>
                    </a:solidFill>
                    <a:latin typeface="Calibri" panose="020F0502020204030204" pitchFamily="34" charset="0"/>
                  </a:rPr>
                  <a:t>Train Bot</a:t>
                </a:r>
              </a:p>
            </p:txBody>
          </p:sp>
        </p:grpSp>
        <p:cxnSp>
          <p:nvCxnSpPr>
            <p:cNvPr id="76" name="Straight Arrow Connector 75"/>
            <p:cNvCxnSpPr/>
            <p:nvPr/>
          </p:nvCxnSpPr>
          <p:spPr>
            <a:xfrm flipH="1">
              <a:off x="3274213" y="5059313"/>
              <a:ext cx="420728" cy="0"/>
            </a:xfrm>
            <a:prstGeom prst="straightConnector1">
              <a:avLst/>
            </a:prstGeom>
            <a:ln w="6350">
              <a:solidFill>
                <a:schemeClr val="tx1"/>
              </a:solidFill>
              <a:headEnd type="none" w="med" len="med"/>
              <a:tailEnd type="stealth" w="med" len="med"/>
            </a:ln>
            <a:effectLst/>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6212084" y="4790975"/>
              <a:ext cx="630540" cy="533480"/>
              <a:chOff x="6212084" y="4790975"/>
              <a:chExt cx="630540" cy="533480"/>
            </a:xfrm>
          </p:grpSpPr>
          <p:sp>
            <p:nvSpPr>
              <p:cNvPr id="81" name="TextBox 80"/>
              <p:cNvSpPr txBox="1"/>
              <p:nvPr/>
            </p:nvSpPr>
            <p:spPr>
              <a:xfrm>
                <a:off x="6312547" y="4790975"/>
                <a:ext cx="530077" cy="533480"/>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SWIFT </a:t>
                </a:r>
                <a:r>
                  <a:rPr lang="en-US" sz="500" dirty="0" err="1">
                    <a:solidFill>
                      <a:srgbClr val="00B0F0"/>
                    </a:solidFill>
                    <a:latin typeface="Calibri" panose="020F0502020204030204" pitchFamily="34" charset="0"/>
                  </a:rPr>
                  <a:t>msg</a:t>
                </a:r>
                <a:r>
                  <a:rPr lang="en-US" sz="500" dirty="0">
                    <a:solidFill>
                      <a:srgbClr val="00B0F0"/>
                    </a:solidFill>
                    <a:latin typeface="Calibri" panose="020F0502020204030204" pitchFamily="34" charset="0"/>
                  </a:rPr>
                  <a:t> validation</a:t>
                </a:r>
              </a:p>
            </p:txBody>
          </p:sp>
          <p:pic>
            <p:nvPicPr>
              <p:cNvPr id="82" name="Picture 81"/>
              <p:cNvPicPr>
                <a:picLocks noChangeAspect="1"/>
              </p:cNvPicPr>
              <p:nvPr/>
            </p:nvPicPr>
            <p:blipFill>
              <a:blip r:embed="rId13"/>
              <a:stretch>
                <a:fillRect/>
              </a:stretch>
            </p:blipFill>
            <p:spPr>
              <a:xfrm>
                <a:off x="6212084" y="4848454"/>
                <a:ext cx="182880" cy="182880"/>
              </a:xfrm>
              <a:prstGeom prst="rect">
                <a:avLst/>
              </a:prstGeom>
            </p:spPr>
          </p:pic>
        </p:grpSp>
        <p:grpSp>
          <p:nvGrpSpPr>
            <p:cNvPr id="78" name="Group 77"/>
            <p:cNvGrpSpPr/>
            <p:nvPr/>
          </p:nvGrpSpPr>
          <p:grpSpPr>
            <a:xfrm>
              <a:off x="1740828" y="3314700"/>
              <a:ext cx="1164297" cy="669707"/>
              <a:chOff x="1740828" y="3314700"/>
              <a:chExt cx="1164297" cy="669707"/>
            </a:xfrm>
          </p:grpSpPr>
          <p:sp>
            <p:nvSpPr>
              <p:cNvPr id="79" name="TextBox 78"/>
              <p:cNvSpPr txBox="1"/>
              <p:nvPr/>
            </p:nvSpPr>
            <p:spPr>
              <a:xfrm>
                <a:off x="1740828" y="3348335"/>
                <a:ext cx="726145" cy="636072"/>
              </a:xfrm>
              <a:prstGeom prst="rect">
                <a:avLst/>
              </a:prstGeom>
              <a:noFill/>
            </p:spPr>
            <p:txBody>
              <a:bodyPr wrap="square" rtlCol="0">
                <a:spAutoFit/>
              </a:bodyPr>
              <a:lstStyle/>
              <a:p>
                <a:pPr algn="ctr" defTabSz="342826">
                  <a:defRPr/>
                </a:pPr>
                <a:r>
                  <a:rPr lang="en-US" sz="500" dirty="0">
                    <a:solidFill>
                      <a:srgbClr val="00B0F0"/>
                    </a:solidFill>
                    <a:latin typeface="Calibri" panose="020F0502020204030204" pitchFamily="34" charset="0"/>
                  </a:rPr>
                  <a:t>Data Interface to other tools (Import or Export)</a:t>
                </a:r>
              </a:p>
            </p:txBody>
          </p:sp>
          <p:pic>
            <p:nvPicPr>
              <p:cNvPr id="80" name="Picture 79"/>
              <p:cNvPicPr>
                <a:picLocks noChangeAspect="1"/>
              </p:cNvPicPr>
              <p:nvPr/>
            </p:nvPicPr>
            <p:blipFill>
              <a:blip r:embed="rId15"/>
              <a:stretch>
                <a:fillRect/>
              </a:stretch>
            </p:blipFill>
            <p:spPr>
              <a:xfrm>
                <a:off x="2460112" y="3314700"/>
                <a:ext cx="445013" cy="445013"/>
              </a:xfrm>
              <a:prstGeom prst="rect">
                <a:avLst/>
              </a:prstGeom>
            </p:spPr>
          </p:pic>
        </p:grpSp>
      </p:grpSp>
      <p:sp>
        <p:nvSpPr>
          <p:cNvPr id="142" name="Rectangle 141"/>
          <p:cNvSpPr/>
          <p:nvPr/>
        </p:nvSpPr>
        <p:spPr>
          <a:xfrm>
            <a:off x="2609389" y="3463761"/>
            <a:ext cx="2430939" cy="690290"/>
          </a:xfrm>
          <a:prstGeom prst="rect">
            <a:avLst/>
          </a:prstGeom>
          <a:noFill/>
          <a:ln w="28575">
            <a:solidFill>
              <a:srgbClr val="C00000"/>
            </a:solidFill>
            <a:prstDash val="dash"/>
          </a:ln>
        </p:spPr>
        <p:style>
          <a:lnRef idx="1">
            <a:schemeClr val="accent1"/>
          </a:lnRef>
          <a:fillRef idx="3">
            <a:schemeClr val="accent1"/>
          </a:fillRef>
          <a:effectRef idx="2">
            <a:schemeClr val="accent1"/>
          </a:effectRef>
          <a:fontRef idx="minor">
            <a:schemeClr val="lt1"/>
          </a:fontRef>
        </p:style>
        <p:txBody>
          <a:bodyPr lIns="91420" tIns="45710" rIns="91420" bIns="45710" rtlCol="0" anchor="ctr"/>
          <a:lstStyle/>
          <a:p>
            <a:pPr algn="ctr"/>
            <a:endParaRPr lang="en-US" sz="1000"/>
          </a:p>
        </p:txBody>
      </p:sp>
    </p:spTree>
    <p:extLst>
      <p:ext uri="{BB962C8B-B14F-4D97-AF65-F5344CB8AC3E}">
        <p14:creationId xmlns:p14="http://schemas.microsoft.com/office/powerpoint/2010/main" val="15057972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 capabilities </a:t>
            </a:r>
          </a:p>
        </p:txBody>
      </p:sp>
      <p:graphicFrame>
        <p:nvGraphicFramePr>
          <p:cNvPr id="5" name="Table 4"/>
          <p:cNvGraphicFramePr>
            <a:graphicFrameLocks noGrp="1"/>
          </p:cNvGraphicFramePr>
          <p:nvPr>
            <p:extLst/>
          </p:nvPr>
        </p:nvGraphicFramePr>
        <p:xfrm>
          <a:off x="735048" y="912189"/>
          <a:ext cx="7710310" cy="3755254"/>
        </p:xfrm>
        <a:graphic>
          <a:graphicData uri="http://schemas.openxmlformats.org/drawingml/2006/table">
            <a:tbl>
              <a:tblPr firstRow="1" bandRow="1">
                <a:tableStyleId>{073A0DAA-6AF3-43AB-8588-CEC1D06C72B9}</a:tableStyleId>
              </a:tblPr>
              <a:tblGrid>
                <a:gridCol w="2317667">
                  <a:extLst>
                    <a:ext uri="{9D8B030D-6E8A-4147-A177-3AD203B41FA5}">
                      <a16:colId xmlns:a16="http://schemas.microsoft.com/office/drawing/2014/main" val="923225210"/>
                    </a:ext>
                  </a:extLst>
                </a:gridCol>
                <a:gridCol w="1647900">
                  <a:extLst>
                    <a:ext uri="{9D8B030D-6E8A-4147-A177-3AD203B41FA5}">
                      <a16:colId xmlns:a16="http://schemas.microsoft.com/office/drawing/2014/main" val="573417170"/>
                    </a:ext>
                  </a:extLst>
                </a:gridCol>
                <a:gridCol w="1647900">
                  <a:extLst>
                    <a:ext uri="{9D8B030D-6E8A-4147-A177-3AD203B41FA5}">
                      <a16:colId xmlns:a16="http://schemas.microsoft.com/office/drawing/2014/main" val="20002"/>
                    </a:ext>
                  </a:extLst>
                </a:gridCol>
                <a:gridCol w="2096843">
                  <a:extLst>
                    <a:ext uri="{9D8B030D-6E8A-4147-A177-3AD203B41FA5}">
                      <a16:colId xmlns:a16="http://schemas.microsoft.com/office/drawing/2014/main" val="3892528783"/>
                    </a:ext>
                  </a:extLst>
                </a:gridCol>
              </a:tblGrid>
              <a:tr h="556463">
                <a:tc>
                  <a:txBody>
                    <a:bodyPr/>
                    <a:lstStyle/>
                    <a:p>
                      <a:r>
                        <a:rPr lang="en-US" sz="1400" dirty="0">
                          <a:latin typeface="+mn-lt"/>
                        </a:rPr>
                        <a:t>Process</a:t>
                      </a:r>
                      <a:endParaRPr lang="en-US" sz="1400" dirty="0">
                        <a:latin typeface="+mn-lt"/>
                        <a:ea typeface="Tahoma" panose="020B0604030504040204" pitchFamily="34" charset="0"/>
                        <a:cs typeface="Tahoma" panose="020B0604030504040204" pitchFamily="34" charset="0"/>
                      </a:endParaRPr>
                    </a:p>
                  </a:txBody>
                  <a:tcPr>
                    <a:solidFill>
                      <a:schemeClr val="bg2">
                        <a:lumMod val="75000"/>
                      </a:schemeClr>
                    </a:solidFill>
                  </a:tcPr>
                </a:tc>
                <a:tc>
                  <a:txBody>
                    <a:bodyPr/>
                    <a:lstStyle/>
                    <a:p>
                      <a:r>
                        <a:rPr lang="en-US" sz="1400" dirty="0">
                          <a:latin typeface="+mn-lt"/>
                        </a:rPr>
                        <a:t>Current FTE</a:t>
                      </a:r>
                      <a:endParaRPr lang="en-US" sz="1400" dirty="0">
                        <a:latin typeface="+mn-lt"/>
                        <a:ea typeface="Tahoma" panose="020B0604030504040204" pitchFamily="34" charset="0"/>
                        <a:cs typeface="Tahoma" panose="020B0604030504040204" pitchFamily="34" charset="0"/>
                      </a:endParaRPr>
                    </a:p>
                  </a:txBody>
                  <a:tcPr>
                    <a:solidFill>
                      <a:schemeClr val="bg2">
                        <a:lumMod val="75000"/>
                      </a:schemeClr>
                    </a:solidFill>
                  </a:tcPr>
                </a:tc>
                <a:tc>
                  <a:txBody>
                    <a:bodyPr/>
                    <a:lstStyle/>
                    <a:p>
                      <a:r>
                        <a:rPr lang="en-US" sz="1400" dirty="0">
                          <a:latin typeface="+mn-lt"/>
                        </a:rPr>
                        <a:t>Volume </a:t>
                      </a:r>
                      <a:r>
                        <a:rPr lang="en-US" sz="1400" dirty="0" smtClean="0">
                          <a:latin typeface="+mn-lt"/>
                        </a:rPr>
                        <a:t>(per month)</a:t>
                      </a:r>
                      <a:endParaRPr lang="en-US" sz="1400" dirty="0">
                        <a:latin typeface="+mn-lt"/>
                        <a:ea typeface="Tahoma" panose="020B0604030504040204" pitchFamily="34" charset="0"/>
                        <a:cs typeface="Tahoma" panose="020B0604030504040204" pitchFamily="34" charset="0"/>
                      </a:endParaRPr>
                    </a:p>
                  </a:txBody>
                  <a:tcPr>
                    <a:solidFill>
                      <a:schemeClr val="bg2">
                        <a:lumMod val="75000"/>
                      </a:schemeClr>
                    </a:solidFill>
                  </a:tcPr>
                </a:tc>
                <a:tc>
                  <a:txBody>
                    <a:bodyPr/>
                    <a:lstStyle/>
                    <a:p>
                      <a:r>
                        <a:rPr lang="en-US" sz="1400" dirty="0">
                          <a:latin typeface="+mn-lt"/>
                        </a:rPr>
                        <a:t>Target Automation</a:t>
                      </a:r>
                      <a:r>
                        <a:rPr lang="en-US" sz="1400" baseline="0" dirty="0">
                          <a:latin typeface="+mn-lt"/>
                        </a:rPr>
                        <a:t> </a:t>
                      </a:r>
                      <a:r>
                        <a:rPr lang="en-US" sz="1400" baseline="0" dirty="0" smtClean="0">
                          <a:latin typeface="+mn-lt"/>
                        </a:rPr>
                        <a:t>Index (to UAT)</a:t>
                      </a:r>
                      <a:endParaRPr lang="en-US" sz="1400" dirty="0">
                        <a:latin typeface="+mn-lt"/>
                        <a:ea typeface="Tahoma" panose="020B0604030504040204" pitchFamily="34" charset="0"/>
                        <a:cs typeface="Tahoma" panose="020B0604030504040204" pitchFamily="34" charset="0"/>
                      </a:endParaRPr>
                    </a:p>
                  </a:txBody>
                  <a:tcPr>
                    <a:solidFill>
                      <a:schemeClr val="bg2">
                        <a:lumMod val="75000"/>
                      </a:schemeClr>
                    </a:solidFill>
                  </a:tcPr>
                </a:tc>
                <a:extLst>
                  <a:ext uri="{0D108BD9-81ED-4DB2-BD59-A6C34878D82A}">
                    <a16:rowId xmlns:a16="http://schemas.microsoft.com/office/drawing/2014/main" val="1156420940"/>
                  </a:ext>
                </a:extLst>
              </a:tr>
              <a:tr h="462321">
                <a:tc>
                  <a:txBody>
                    <a:bodyPr/>
                    <a:lstStyle/>
                    <a:p>
                      <a:r>
                        <a:rPr lang="en-US" sz="1200" dirty="0" smtClean="0">
                          <a:latin typeface="+mn-lt"/>
                        </a:rPr>
                        <a:t>Pre Dividends </a:t>
                      </a:r>
                    </a:p>
                    <a:p>
                      <a:pPr lvl="1"/>
                      <a:r>
                        <a:rPr lang="en-US" sz="1200" dirty="0" smtClean="0">
                          <a:latin typeface="+mn-lt"/>
                        </a:rPr>
                        <a:t>EX Date</a:t>
                      </a:r>
                    </a:p>
                  </a:txBody>
                  <a:tcPr/>
                </a:tc>
                <a:tc>
                  <a:txBody>
                    <a:bodyPr/>
                    <a:lstStyle/>
                    <a:p>
                      <a:pPr algn="ctr"/>
                      <a:r>
                        <a:rPr lang="en-US" sz="1200" dirty="0" smtClean="0">
                          <a:latin typeface="+mn-lt"/>
                          <a:ea typeface="Tahoma" panose="020B0604030504040204" pitchFamily="34" charset="0"/>
                          <a:cs typeface="Tahoma" panose="020B0604030504040204" pitchFamily="34" charset="0"/>
                        </a:rPr>
                        <a:t>10</a:t>
                      </a:r>
                      <a:endParaRPr lang="en-US" sz="1200" dirty="0">
                        <a:latin typeface="+mn-lt"/>
                        <a:ea typeface="Tahoma" panose="020B0604030504040204" pitchFamily="34" charset="0"/>
                        <a:cs typeface="Tahoma" panose="020B0604030504040204" pitchFamily="34" charset="0"/>
                      </a:endParaRPr>
                    </a:p>
                  </a:txBody>
                  <a:tcPr/>
                </a:tc>
                <a:tc>
                  <a:txBody>
                    <a:bodyPr/>
                    <a:lstStyle/>
                    <a:p>
                      <a:pPr algn="ctr"/>
                      <a:r>
                        <a:rPr lang="en-US" sz="1200" b="0" dirty="0" smtClean="0">
                          <a:solidFill>
                            <a:schemeClr val="tx1"/>
                          </a:solidFill>
                          <a:latin typeface="+mn-lt"/>
                          <a:ea typeface="Tahoma" panose="020B0604030504040204" pitchFamily="34" charset="0"/>
                          <a:cs typeface="Tahoma" panose="020B0604030504040204" pitchFamily="34" charset="0"/>
                        </a:rPr>
                        <a:t>4500</a:t>
                      </a:r>
                      <a:endParaRPr lang="en-US" sz="1200" b="0" dirty="0">
                        <a:solidFill>
                          <a:schemeClr val="tx1"/>
                        </a:solidFill>
                        <a:latin typeface="+mn-lt"/>
                        <a:ea typeface="Tahoma" panose="020B0604030504040204" pitchFamily="34" charset="0"/>
                        <a:cs typeface="Tahoma" panose="020B0604030504040204" pitchFamily="34" charset="0"/>
                      </a:endParaRPr>
                    </a:p>
                  </a:txBody>
                  <a:tcPr/>
                </a:tc>
                <a:tc>
                  <a:txBody>
                    <a:bodyPr/>
                    <a:lstStyle/>
                    <a:p>
                      <a:pPr marL="0" marR="0" lvl="0" indent="0" algn="ctr" defTabSz="457094" rtl="0" eaLnBrk="1" fontAlgn="auto" latinLnBrk="0" hangingPunct="1">
                        <a:lnSpc>
                          <a:spcPct val="100000"/>
                        </a:lnSpc>
                        <a:spcBef>
                          <a:spcPts val="0"/>
                        </a:spcBef>
                        <a:spcAft>
                          <a:spcPts val="0"/>
                        </a:spcAft>
                        <a:buClrTx/>
                        <a:buSzTx/>
                        <a:buFontTx/>
                        <a:buNone/>
                        <a:tabLst/>
                        <a:defRPr/>
                      </a:pPr>
                      <a:r>
                        <a:rPr lang="en-US" sz="1200" dirty="0" smtClean="0">
                          <a:latin typeface="+mn-lt"/>
                          <a:ea typeface="Tahoma" panose="020B0604030504040204" pitchFamily="34" charset="0"/>
                          <a:cs typeface="Tahoma" panose="020B0604030504040204" pitchFamily="34" charset="0"/>
                        </a:rPr>
                        <a:t>60%</a:t>
                      </a:r>
                    </a:p>
                    <a:p>
                      <a:pPr algn="ct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8802076"/>
                  </a:ext>
                </a:extLst>
              </a:tr>
              <a:tr h="435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rPr>
                        <a:t>Pre </a:t>
                      </a:r>
                      <a:r>
                        <a:rPr lang="en-US" sz="1200" dirty="0" smtClean="0">
                          <a:latin typeface="+mn-lt"/>
                        </a:rPr>
                        <a:t>Dividends</a:t>
                      </a:r>
                    </a:p>
                    <a:p>
                      <a:pPr marL="457094"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Record Date</a:t>
                      </a:r>
                      <a:endParaRPr lang="en-US" sz="1200" dirty="0">
                        <a:latin typeface="+mn-lt"/>
                      </a:endParaRPr>
                    </a:p>
                  </a:txBody>
                  <a:tcPr/>
                </a:tc>
                <a:tc>
                  <a:txBody>
                    <a:bodyPr/>
                    <a:lstStyle/>
                    <a:p>
                      <a:pPr algn="ctr"/>
                      <a:r>
                        <a:rPr lang="en-US" sz="1200" dirty="0" smtClean="0">
                          <a:latin typeface="+mn-lt"/>
                          <a:ea typeface="Tahoma" panose="020B0604030504040204" pitchFamily="34" charset="0"/>
                          <a:cs typeface="Tahoma" panose="020B0604030504040204" pitchFamily="34" charset="0"/>
                        </a:rPr>
                        <a:t>10</a:t>
                      </a:r>
                      <a:endParaRPr lang="en-US" sz="1200" dirty="0">
                        <a:latin typeface="+mn-lt"/>
                        <a:ea typeface="Tahoma" panose="020B0604030504040204" pitchFamily="34" charset="0"/>
                        <a:cs typeface="Tahoma" panose="020B0604030504040204" pitchFamily="34" charset="0"/>
                      </a:endParaRPr>
                    </a:p>
                  </a:txBody>
                  <a:tcPr/>
                </a:tc>
                <a:tc>
                  <a:txBody>
                    <a:bodyPr/>
                    <a:lstStyle/>
                    <a:p>
                      <a:pPr algn="ctr"/>
                      <a:r>
                        <a:rPr lang="en-US" sz="1200" b="0" dirty="0" smtClean="0">
                          <a:solidFill>
                            <a:schemeClr val="tx1"/>
                          </a:solidFill>
                          <a:latin typeface="+mn-lt"/>
                          <a:ea typeface="Tahoma" panose="020B0604030504040204" pitchFamily="34" charset="0"/>
                          <a:cs typeface="Tahoma" panose="020B0604030504040204" pitchFamily="34" charset="0"/>
                        </a:rPr>
                        <a:t>4500</a:t>
                      </a:r>
                      <a:endParaRPr lang="en-US" sz="1200" b="0" dirty="0">
                        <a:solidFill>
                          <a:schemeClr val="tx1"/>
                        </a:solidFill>
                        <a:latin typeface="+mn-lt"/>
                        <a:ea typeface="Tahoma" panose="020B0604030504040204" pitchFamily="34" charset="0"/>
                        <a:cs typeface="Tahoma" panose="020B0604030504040204" pitchFamily="34" charset="0"/>
                      </a:endParaRPr>
                    </a:p>
                  </a:txBody>
                  <a:tcPr/>
                </a:tc>
                <a:tc>
                  <a:txBody>
                    <a:bodyPr/>
                    <a:lstStyle/>
                    <a:p>
                      <a:pPr marL="0" marR="0" lvl="0" indent="0" algn="ctr" defTabSz="457094" rtl="0" eaLnBrk="1" fontAlgn="auto" latinLnBrk="0" hangingPunct="1">
                        <a:lnSpc>
                          <a:spcPct val="100000"/>
                        </a:lnSpc>
                        <a:spcBef>
                          <a:spcPts val="0"/>
                        </a:spcBef>
                        <a:spcAft>
                          <a:spcPts val="0"/>
                        </a:spcAft>
                        <a:buClrTx/>
                        <a:buSzTx/>
                        <a:buFontTx/>
                        <a:buNone/>
                        <a:tabLst/>
                        <a:defRPr/>
                      </a:pPr>
                      <a:r>
                        <a:rPr lang="en-US" sz="1200" dirty="0" smtClean="0">
                          <a:latin typeface="+mn-lt"/>
                          <a:ea typeface="Tahoma" panose="020B0604030504040204" pitchFamily="34" charset="0"/>
                          <a:cs typeface="Tahoma" panose="020B0604030504040204" pitchFamily="34" charset="0"/>
                        </a:rPr>
                        <a:t>60%</a:t>
                      </a:r>
                    </a:p>
                    <a:p>
                      <a:pPr algn="ct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171997404"/>
                  </a:ext>
                </a:extLst>
              </a:tr>
              <a:tr h="435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Pre Dividends</a:t>
                      </a:r>
                    </a:p>
                    <a:p>
                      <a:pPr marL="457094"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Market</a:t>
                      </a:r>
                      <a:r>
                        <a:rPr lang="en-US" sz="1200" baseline="0" dirty="0" smtClean="0">
                          <a:latin typeface="+mn-lt"/>
                        </a:rPr>
                        <a:t> Claims</a:t>
                      </a:r>
                      <a:endParaRPr lang="en-US" sz="1200" dirty="0" smtClean="0">
                        <a:latin typeface="+mn-lt"/>
                      </a:endParaRPr>
                    </a:p>
                  </a:txBody>
                  <a:tcPr/>
                </a:tc>
                <a:tc>
                  <a:txBody>
                    <a:bodyPr/>
                    <a:lstStyle/>
                    <a:p>
                      <a:pPr algn="ctr"/>
                      <a:r>
                        <a:rPr lang="en-US" sz="1200" dirty="0" smtClean="0">
                          <a:latin typeface="+mn-lt"/>
                          <a:ea typeface="Tahoma" panose="020B0604030504040204" pitchFamily="34" charset="0"/>
                          <a:cs typeface="Tahoma" panose="020B0604030504040204" pitchFamily="34" charset="0"/>
                        </a:rPr>
                        <a:t>8</a:t>
                      </a:r>
                      <a:endParaRPr lang="en-US" sz="12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mn-lt"/>
                          <a:ea typeface="Tahoma" panose="020B0604030504040204" pitchFamily="34" charset="0"/>
                          <a:cs typeface="Tahoma" panose="020B0604030504040204" pitchFamily="34" charset="0"/>
                        </a:rPr>
                        <a:t>12000</a:t>
                      </a:r>
                      <a:endParaRPr lang="en-US" sz="1200" b="0" dirty="0">
                        <a:solidFill>
                          <a:schemeClr val="tx1"/>
                        </a:solidFill>
                        <a:latin typeface="+mn-lt"/>
                        <a:ea typeface="Tahoma" panose="020B0604030504040204" pitchFamily="34" charset="0"/>
                        <a:cs typeface="Tahoma" panose="020B0604030504040204" pitchFamily="34" charset="0"/>
                      </a:endParaRPr>
                    </a:p>
                  </a:txBody>
                  <a:tcPr/>
                </a:tc>
                <a:tc>
                  <a:txBody>
                    <a:bodyPr/>
                    <a:lstStyle/>
                    <a:p>
                      <a:pPr marL="0" marR="0" lvl="0" indent="0" algn="ctr" defTabSz="457094" rtl="0" eaLnBrk="1" fontAlgn="auto" latinLnBrk="0" hangingPunct="1">
                        <a:lnSpc>
                          <a:spcPct val="100000"/>
                        </a:lnSpc>
                        <a:spcBef>
                          <a:spcPts val="0"/>
                        </a:spcBef>
                        <a:spcAft>
                          <a:spcPts val="0"/>
                        </a:spcAft>
                        <a:buClrTx/>
                        <a:buSzTx/>
                        <a:buFontTx/>
                        <a:buNone/>
                        <a:tabLst/>
                        <a:defRPr/>
                      </a:pPr>
                      <a:r>
                        <a:rPr lang="en-US" sz="1200" dirty="0" smtClean="0">
                          <a:latin typeface="+mn-lt"/>
                          <a:ea typeface="Tahoma" panose="020B0604030504040204" pitchFamily="34" charset="0"/>
                          <a:cs typeface="Tahoma" panose="020B0604030504040204" pitchFamily="34" charset="0"/>
                        </a:rPr>
                        <a:t>60%</a:t>
                      </a:r>
                    </a:p>
                    <a:p>
                      <a:pPr algn="ct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288675470"/>
                  </a:ext>
                </a:extLst>
              </a:tr>
              <a:tr h="435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Pre Dividends</a:t>
                      </a:r>
                    </a:p>
                    <a:p>
                      <a:pPr marL="457094"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Short</a:t>
                      </a:r>
                      <a:r>
                        <a:rPr lang="en-US" sz="1200" baseline="0" dirty="0" smtClean="0">
                          <a:latin typeface="+mn-lt"/>
                        </a:rPr>
                        <a:t> Charge Recon</a:t>
                      </a:r>
                      <a:endParaRPr lang="en-US" sz="1200" dirty="0" smtClean="0">
                        <a:latin typeface="+mn-lt"/>
                      </a:endParaRPr>
                    </a:p>
                  </a:txBody>
                  <a:tcPr/>
                </a:tc>
                <a:tc>
                  <a:txBody>
                    <a:bodyPr/>
                    <a:lstStyle/>
                    <a:p>
                      <a:pPr algn="ctr"/>
                      <a:endParaRPr lang="en-US" sz="12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mn-lt"/>
                        <a:ea typeface="Tahoma" panose="020B0604030504040204" pitchFamily="34" charset="0"/>
                        <a:cs typeface="Tahoma" panose="020B0604030504040204" pitchFamily="34" charset="0"/>
                      </a:endParaRPr>
                    </a:p>
                  </a:txBody>
                  <a:tcPr/>
                </a:tc>
                <a:tc>
                  <a:txBody>
                    <a:bodyPr/>
                    <a:lstStyle/>
                    <a:p>
                      <a:pPr marL="0" marR="0" lvl="0" indent="0" algn="ctr" defTabSz="457094" rtl="0" eaLnBrk="1" fontAlgn="auto" latinLnBrk="0" hangingPunct="1">
                        <a:lnSpc>
                          <a:spcPct val="100000"/>
                        </a:lnSpc>
                        <a:spcBef>
                          <a:spcPts val="0"/>
                        </a:spcBef>
                        <a:spcAft>
                          <a:spcPts val="0"/>
                        </a:spcAft>
                        <a:buClrTx/>
                        <a:buSzTx/>
                        <a:buFontTx/>
                        <a:buNone/>
                        <a:tabLst/>
                        <a:defRPr/>
                      </a:pPr>
                      <a:r>
                        <a:rPr lang="en-US" sz="1200" dirty="0" smtClean="0">
                          <a:latin typeface="+mn-lt"/>
                          <a:ea typeface="Tahoma" panose="020B0604030504040204" pitchFamily="34" charset="0"/>
                          <a:cs typeface="Tahoma" panose="020B0604030504040204" pitchFamily="34" charset="0"/>
                        </a:rPr>
                        <a:t>60%</a:t>
                      </a:r>
                    </a:p>
                    <a:p>
                      <a:pPr algn="ct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4"/>
                  </a:ext>
                </a:extLst>
              </a:tr>
              <a:tr h="435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Post Dividends</a:t>
                      </a:r>
                    </a:p>
                    <a:p>
                      <a:pPr marL="457094"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rPr>
                        <a:t>SBL Claims </a:t>
                      </a:r>
                      <a:endParaRPr lang="en-US" sz="1200" dirty="0">
                        <a:latin typeface="+mn-lt"/>
                        <a:ea typeface="Tahoma" panose="020B0604030504040204" pitchFamily="34" charset="0"/>
                        <a:cs typeface="Tahoma" panose="020B0604030504040204" pitchFamily="34" charset="0"/>
                      </a:endParaRPr>
                    </a:p>
                  </a:txBody>
                  <a:tcPr/>
                </a:tc>
                <a:tc>
                  <a:txBody>
                    <a:bodyPr/>
                    <a:lstStyle/>
                    <a:p>
                      <a:pPr algn="ctr"/>
                      <a:r>
                        <a:rPr lang="en-US" sz="1200" dirty="0">
                          <a:latin typeface="+mn-lt"/>
                          <a:ea typeface="+mn-ea"/>
                          <a:cs typeface="+mn-cs"/>
                        </a:rPr>
                        <a:t>9</a:t>
                      </a:r>
                      <a:endParaRPr lang="en-US" sz="1200" dirty="0">
                        <a:latin typeface="+mn-lt"/>
                        <a:ea typeface="Tahoma" panose="020B0604030504040204" pitchFamily="34" charset="0"/>
                        <a:cs typeface="Tahoma" panose="020B0604030504040204" pitchFamily="34" charset="0"/>
                      </a:endParaRPr>
                    </a:p>
                  </a:txBody>
                  <a:tcPr/>
                </a:tc>
                <a:tc>
                  <a:txBody>
                    <a:bodyPr/>
                    <a:lstStyle/>
                    <a:p>
                      <a:pPr algn="ctr"/>
                      <a:r>
                        <a:rPr lang="en-US" sz="1200" dirty="0" smtClean="0">
                          <a:latin typeface="+mn-lt"/>
                        </a:rPr>
                        <a:t>40,000</a:t>
                      </a:r>
                      <a:endParaRPr lang="en-US" sz="1200" dirty="0">
                        <a:latin typeface="+mn-lt"/>
                        <a:ea typeface="Tahoma" panose="020B0604030504040204" pitchFamily="34" charset="0"/>
                        <a:cs typeface="Tahoma" panose="020B0604030504040204" pitchFamily="34" charset="0"/>
                      </a:endParaRPr>
                    </a:p>
                  </a:txBody>
                  <a:tcPr/>
                </a:tc>
                <a:tc>
                  <a:txBody>
                    <a:bodyPr/>
                    <a:lstStyle/>
                    <a:p>
                      <a:pPr algn="ctr"/>
                      <a:r>
                        <a:rPr lang="en-US" sz="1200" dirty="0" smtClean="0">
                          <a:latin typeface="+mn-lt"/>
                          <a:ea typeface="Tahoma" panose="020B0604030504040204" pitchFamily="34" charset="0"/>
                          <a:cs typeface="Tahoma" panose="020B0604030504040204" pitchFamily="34" charset="0"/>
                        </a:rPr>
                        <a:t>60%</a:t>
                      </a: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780855229"/>
                  </a:ext>
                </a:extLst>
              </a:tr>
              <a:tr h="450470">
                <a:tc>
                  <a:txBody>
                    <a:bodyPr/>
                    <a:lstStyle/>
                    <a:p>
                      <a:r>
                        <a:rPr lang="en-US" sz="1200" dirty="0">
                          <a:latin typeface="+mn-lt"/>
                        </a:rPr>
                        <a:t>Post Dividends </a:t>
                      </a:r>
                      <a:endParaRPr lang="en-US" sz="1200" dirty="0" smtClean="0">
                        <a:latin typeface="+mn-lt"/>
                      </a:endParaRPr>
                    </a:p>
                    <a:p>
                      <a:pPr lvl="1"/>
                      <a:r>
                        <a:rPr lang="en-US" sz="1200" dirty="0" smtClean="0">
                          <a:latin typeface="+mn-lt"/>
                        </a:rPr>
                        <a:t>Market Fails</a:t>
                      </a:r>
                      <a:endParaRPr lang="en-US" sz="1200" dirty="0">
                        <a:latin typeface="+mn-lt"/>
                        <a:ea typeface="Tahoma" panose="020B0604030504040204" pitchFamily="34" charset="0"/>
                        <a:cs typeface="Tahoma" panose="020B0604030504040204" pitchFamily="34" charset="0"/>
                      </a:endParaRPr>
                    </a:p>
                  </a:txBody>
                  <a:tcPr/>
                </a:tc>
                <a:tc>
                  <a:txBody>
                    <a:bodyPr/>
                    <a:lstStyle/>
                    <a:p>
                      <a:pPr algn="ctr"/>
                      <a:endParaRPr lang="en-US" sz="1200" dirty="0">
                        <a:latin typeface="+mn-lt"/>
                        <a:ea typeface="Tahoma" panose="020B0604030504040204" pitchFamily="34" charset="0"/>
                        <a:cs typeface="Tahoma" panose="020B0604030504040204" pitchFamily="34" charset="0"/>
                      </a:endParaRPr>
                    </a:p>
                  </a:txBody>
                  <a:tcPr/>
                </a:tc>
                <a:tc>
                  <a:txBody>
                    <a:bodyPr/>
                    <a:lstStyle/>
                    <a:p>
                      <a:pPr algn="ctr"/>
                      <a:endParaRPr lang="en-US" sz="12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457094" rtl="0" eaLnBrk="1" fontAlgn="auto" latinLnBrk="0" hangingPunct="1">
                        <a:lnSpc>
                          <a:spcPct val="100000"/>
                        </a:lnSpc>
                        <a:spcBef>
                          <a:spcPts val="0"/>
                        </a:spcBef>
                        <a:spcAft>
                          <a:spcPts val="0"/>
                        </a:spcAft>
                        <a:buClrTx/>
                        <a:buSzTx/>
                        <a:buFontTx/>
                        <a:buNone/>
                        <a:tabLst/>
                        <a:defRPr/>
                      </a:pPr>
                      <a:r>
                        <a:rPr lang="en-US" sz="1200" dirty="0" smtClean="0">
                          <a:latin typeface="+mn-lt"/>
                          <a:ea typeface="Tahoma" panose="020B0604030504040204" pitchFamily="34" charset="0"/>
                          <a:cs typeface="Tahoma" panose="020B0604030504040204" pitchFamily="34" charset="0"/>
                        </a:rPr>
                        <a:t>60%</a:t>
                      </a:r>
                    </a:p>
                    <a:p>
                      <a:pPr algn="ct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086996772"/>
                  </a:ext>
                </a:extLst>
              </a:tr>
              <a:tr h="450470">
                <a:tc>
                  <a:txBody>
                    <a:bodyPr/>
                    <a:lstStyle/>
                    <a:p>
                      <a:pPr lvl="1"/>
                      <a:r>
                        <a:rPr lang="en-US" sz="1200" dirty="0" smtClean="0">
                          <a:latin typeface="+mn-lt"/>
                          <a:ea typeface="Tahoma" panose="020B0604030504040204" pitchFamily="34" charset="0"/>
                          <a:cs typeface="Tahoma" panose="020B0604030504040204" pitchFamily="34" charset="0"/>
                        </a:rPr>
                        <a:t>Total</a:t>
                      </a:r>
                      <a:endParaRPr lang="en-US" sz="1200" dirty="0">
                        <a:latin typeface="+mn-lt"/>
                        <a:ea typeface="Tahoma" panose="020B0604030504040204" pitchFamily="34" charset="0"/>
                        <a:cs typeface="Tahoma" panose="020B0604030504040204" pitchFamily="34" charset="0"/>
                      </a:endParaRPr>
                    </a:p>
                  </a:txBody>
                  <a:tcPr/>
                </a:tc>
                <a:tc>
                  <a:txBody>
                    <a:bodyPr/>
                    <a:lstStyle/>
                    <a:p>
                      <a:pPr algn="ctr"/>
                      <a:endParaRPr lang="en-US" sz="1200" dirty="0">
                        <a:latin typeface="+mn-lt"/>
                        <a:ea typeface="Tahoma" panose="020B0604030504040204" pitchFamily="34" charset="0"/>
                        <a:cs typeface="Tahoma" panose="020B0604030504040204" pitchFamily="34" charset="0"/>
                      </a:endParaRPr>
                    </a:p>
                  </a:txBody>
                  <a:tcPr/>
                </a:tc>
                <a:tc>
                  <a:txBody>
                    <a:bodyPr/>
                    <a:lstStyle/>
                    <a:p>
                      <a:pPr algn="ctr"/>
                      <a:endParaRPr lang="en-US" sz="1200" dirty="0">
                        <a:latin typeface="+mn-lt"/>
                        <a:ea typeface="Tahoma" panose="020B0604030504040204" pitchFamily="34" charset="0"/>
                        <a:cs typeface="Tahoma" panose="020B0604030504040204" pitchFamily="34" charset="0"/>
                      </a:endParaRPr>
                    </a:p>
                  </a:txBody>
                  <a:tcPr/>
                </a:tc>
                <a:tc>
                  <a:txBody>
                    <a:bodyPr/>
                    <a:lstStyle/>
                    <a:p>
                      <a:pPr algn="ctr"/>
                      <a:r>
                        <a:rPr lang="en-US" sz="1200" dirty="0" smtClean="0">
                          <a:latin typeface="+mn-lt"/>
                          <a:ea typeface="Tahoma" panose="020B0604030504040204" pitchFamily="34" charset="0"/>
                          <a:cs typeface="Tahoma" panose="020B0604030504040204" pitchFamily="34" charset="0"/>
                        </a:rPr>
                        <a:t>60%</a:t>
                      </a:r>
                      <a:endParaRPr lang="en-US" sz="12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9837508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62" y="914400"/>
            <a:ext cx="6946900" cy="1219200"/>
          </a:xfrm>
        </p:spPr>
        <p:txBody>
          <a:bodyPr/>
          <a:lstStyle/>
          <a:p>
            <a:r>
              <a:rPr lang="en-US" dirty="0" smtClean="0"/>
              <a:t>Overview of POC</a:t>
            </a:r>
            <a:br>
              <a:rPr lang="en-US" dirty="0" smtClean="0"/>
            </a:br>
            <a:r>
              <a:rPr lang="en-US" dirty="0" smtClean="0"/>
              <a:t>- SBL Process</a:t>
            </a:r>
            <a:endParaRPr lang="en-US" dirty="0"/>
          </a:p>
        </p:txBody>
      </p:sp>
    </p:spTree>
    <p:extLst>
      <p:ext uri="{BB962C8B-B14F-4D97-AF65-F5344CB8AC3E}">
        <p14:creationId xmlns:p14="http://schemas.microsoft.com/office/powerpoint/2010/main" val="141699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21156"/>
            <a:ext cx="8853055" cy="618600"/>
          </a:xfrm>
        </p:spPr>
        <p:txBody>
          <a:bodyPr/>
          <a:lstStyle/>
          <a:p>
            <a:r>
              <a:rPr lang="en-US" dirty="0" smtClean="0"/>
              <a:t> </a:t>
            </a:r>
            <a:r>
              <a:rPr lang="en-US" dirty="0">
                <a:solidFill>
                  <a:schemeClr val="tx1"/>
                </a:solidFill>
                <a:latin typeface="Calibri" panose="020F0502020204030204" pitchFamily="34" charset="0"/>
              </a:rPr>
              <a:t>Post Dividends (SBL Claims) – </a:t>
            </a:r>
            <a:r>
              <a:rPr lang="en-US" dirty="0" smtClean="0">
                <a:solidFill>
                  <a:srgbClr val="FF0000"/>
                </a:solidFill>
                <a:latin typeface="Calibri" panose="020F0502020204030204" pitchFamily="34" charset="0"/>
              </a:rPr>
              <a:t>Process considered for the POC</a:t>
            </a:r>
            <a:endParaRPr lang="en-US" dirty="0">
              <a:solidFill>
                <a:srgbClr val="FF0000"/>
              </a:solidFill>
            </a:endParaRPr>
          </a:p>
        </p:txBody>
      </p:sp>
      <p:sp>
        <p:nvSpPr>
          <p:cNvPr id="3" name="Rectangle 2"/>
          <p:cNvSpPr>
            <a:spLocks noChangeArrowheads="1"/>
          </p:cNvSpPr>
          <p:nvPr/>
        </p:nvSpPr>
        <p:spPr bwMode="auto">
          <a:xfrm>
            <a:off x="705007" y="1500690"/>
            <a:ext cx="5905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7" name="Circular Arrow 6"/>
          <p:cNvSpPr>
            <a:spLocks/>
          </p:cNvSpPr>
          <p:nvPr/>
        </p:nvSpPr>
        <p:spPr>
          <a:xfrm rot="16200000">
            <a:off x="3031472" y="1051516"/>
            <a:ext cx="2432241" cy="2547436"/>
          </a:xfrm>
          <a:prstGeom prst="circularArrow">
            <a:avLst>
              <a:gd name="adj1" fmla="val 8282"/>
              <a:gd name="adj2" fmla="val 470262"/>
              <a:gd name="adj3" fmla="val 20502806"/>
              <a:gd name="adj4" fmla="val 421345"/>
              <a:gd name="adj5" fmla="val 5878"/>
            </a:avLst>
          </a:prstGeom>
          <a:solidFill>
            <a:srgbClr val="00B0F0">
              <a:lumMod val="50000"/>
            </a:srgbClr>
          </a:solidFill>
          <a:ln w="317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cs typeface="+mn-cs"/>
            </a:endParaRPr>
          </a:p>
        </p:txBody>
      </p:sp>
      <p:grpSp>
        <p:nvGrpSpPr>
          <p:cNvPr id="8" name="Group 7"/>
          <p:cNvGrpSpPr/>
          <p:nvPr/>
        </p:nvGrpSpPr>
        <p:grpSpPr>
          <a:xfrm>
            <a:off x="4646532" y="1261256"/>
            <a:ext cx="580424" cy="579687"/>
            <a:chOff x="4723186" y="1419660"/>
            <a:chExt cx="580424" cy="579687"/>
          </a:xfrm>
        </p:grpSpPr>
        <p:grpSp>
          <p:nvGrpSpPr>
            <p:cNvPr id="54" name="Group 53"/>
            <p:cNvGrpSpPr/>
            <p:nvPr/>
          </p:nvGrpSpPr>
          <p:grpSpPr>
            <a:xfrm>
              <a:off x="4723186" y="1424656"/>
              <a:ext cx="580424" cy="574691"/>
              <a:chOff x="4742942" y="5214993"/>
              <a:chExt cx="870955" cy="885825"/>
            </a:xfrm>
          </p:grpSpPr>
          <p:sp>
            <p:nvSpPr>
              <p:cNvPr id="56" name="Oval 55"/>
              <p:cNvSpPr/>
              <p:nvPr/>
            </p:nvSpPr>
            <p:spPr>
              <a:xfrm>
                <a:off x="4742942" y="5214993"/>
                <a:ext cx="870955" cy="885825"/>
              </a:xfrm>
              <a:prstGeom prst="ellipse">
                <a:avLst/>
              </a:prstGeom>
              <a:gradFill flip="none" rotWithShape="1">
                <a:gsLst>
                  <a:gs pos="0">
                    <a:srgbClr val="AAABB8">
                      <a:lumMod val="5000"/>
                      <a:lumOff val="95000"/>
                    </a:srgbClr>
                  </a:gs>
                  <a:gs pos="74000">
                    <a:srgbClr val="AAABB8">
                      <a:lumMod val="45000"/>
                      <a:lumOff val="55000"/>
                    </a:srgbClr>
                  </a:gs>
                  <a:gs pos="83000">
                    <a:srgbClr val="AAABB8">
                      <a:lumMod val="45000"/>
                      <a:lumOff val="55000"/>
                    </a:srgbClr>
                  </a:gs>
                  <a:gs pos="100000">
                    <a:srgbClr val="AAABB8">
                      <a:lumMod val="30000"/>
                      <a:lumOff val="70000"/>
                    </a:srgbClr>
                  </a:gs>
                </a:gsLst>
                <a:lin ang="54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sp>
            <p:nvSpPr>
              <p:cNvPr id="57" name="Oval 56"/>
              <p:cNvSpPr/>
              <p:nvPr/>
            </p:nvSpPr>
            <p:spPr>
              <a:xfrm>
                <a:off x="4809618" y="5285663"/>
                <a:ext cx="739843"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pic>
            <p:nvPicPr>
              <p:cNvPr id="58" name="Picture 57"/>
              <p:cNvPicPr>
                <a:picLocks noChangeAspect="1"/>
              </p:cNvPicPr>
              <p:nvPr/>
            </p:nvPicPr>
            <p:blipFill>
              <a:blip r:embed="rId2"/>
              <a:stretch>
                <a:fillRect/>
              </a:stretch>
            </p:blipFill>
            <p:spPr>
              <a:xfrm>
                <a:off x="4809616" y="5379180"/>
                <a:ext cx="671620" cy="658958"/>
              </a:xfrm>
              <a:prstGeom prst="rect">
                <a:avLst/>
              </a:prstGeom>
            </p:spPr>
          </p:pic>
        </p:grpSp>
        <p:sp>
          <p:nvSpPr>
            <p:cNvPr id="55" name="Oval 54"/>
            <p:cNvSpPr/>
            <p:nvPr/>
          </p:nvSpPr>
          <p:spPr>
            <a:xfrm>
              <a:off x="4821354" y="1419660"/>
              <a:ext cx="142445"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mn-cs"/>
                </a:rPr>
                <a:t>1</a:t>
              </a:r>
            </a:p>
          </p:txBody>
        </p:sp>
      </p:grpSp>
      <p:grpSp>
        <p:nvGrpSpPr>
          <p:cNvPr id="9" name="Group 8"/>
          <p:cNvGrpSpPr/>
          <p:nvPr/>
        </p:nvGrpSpPr>
        <p:grpSpPr>
          <a:xfrm>
            <a:off x="4998435" y="2328735"/>
            <a:ext cx="590334" cy="589620"/>
            <a:chOff x="5075089" y="2476254"/>
            <a:chExt cx="590334" cy="589620"/>
          </a:xfrm>
        </p:grpSpPr>
        <p:grpSp>
          <p:nvGrpSpPr>
            <p:cNvPr id="49" name="Group 48"/>
            <p:cNvGrpSpPr/>
            <p:nvPr/>
          </p:nvGrpSpPr>
          <p:grpSpPr>
            <a:xfrm>
              <a:off x="5075089" y="2491183"/>
              <a:ext cx="590334" cy="574691"/>
              <a:chOff x="4526315" y="6184828"/>
              <a:chExt cx="885825" cy="885825"/>
            </a:xfrm>
          </p:grpSpPr>
          <p:sp>
            <p:nvSpPr>
              <p:cNvPr id="51" name="Oval 50"/>
              <p:cNvSpPr/>
              <p:nvPr/>
            </p:nvSpPr>
            <p:spPr>
              <a:xfrm>
                <a:off x="4526315" y="618482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sp>
            <p:nvSpPr>
              <p:cNvPr id="52" name="Oval 51"/>
              <p:cNvSpPr/>
              <p:nvPr/>
            </p:nvSpPr>
            <p:spPr>
              <a:xfrm>
                <a:off x="4592989" y="625549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pic>
            <p:nvPicPr>
              <p:cNvPr id="53" name="Picture 52"/>
              <p:cNvPicPr>
                <a:picLocks noChangeAspect="1"/>
              </p:cNvPicPr>
              <p:nvPr/>
            </p:nvPicPr>
            <p:blipFill>
              <a:blip r:embed="rId2"/>
              <a:stretch>
                <a:fillRect/>
              </a:stretch>
            </p:blipFill>
            <p:spPr>
              <a:xfrm>
                <a:off x="4592989" y="6349015"/>
                <a:ext cx="683087" cy="658958"/>
              </a:xfrm>
              <a:prstGeom prst="rect">
                <a:avLst/>
              </a:prstGeom>
            </p:spPr>
          </p:pic>
        </p:grpSp>
        <p:sp>
          <p:nvSpPr>
            <p:cNvPr id="50" name="Oval 49"/>
            <p:cNvSpPr/>
            <p:nvPr/>
          </p:nvSpPr>
          <p:spPr>
            <a:xfrm>
              <a:off x="5170884" y="2476254"/>
              <a:ext cx="144876" cy="141037"/>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mn-cs"/>
                </a:rPr>
                <a:t>2</a:t>
              </a:r>
            </a:p>
          </p:txBody>
        </p:sp>
      </p:grpSp>
      <p:grpSp>
        <p:nvGrpSpPr>
          <p:cNvPr id="10" name="Group 9"/>
          <p:cNvGrpSpPr/>
          <p:nvPr/>
        </p:nvGrpSpPr>
        <p:grpSpPr>
          <a:xfrm>
            <a:off x="4064437" y="3001629"/>
            <a:ext cx="590334" cy="594790"/>
            <a:chOff x="4141091" y="3160034"/>
            <a:chExt cx="590334" cy="594790"/>
          </a:xfrm>
        </p:grpSpPr>
        <p:grpSp>
          <p:nvGrpSpPr>
            <p:cNvPr id="44" name="Group 43"/>
            <p:cNvGrpSpPr/>
            <p:nvPr/>
          </p:nvGrpSpPr>
          <p:grpSpPr>
            <a:xfrm>
              <a:off x="4141091" y="3180133"/>
              <a:ext cx="590334" cy="574691"/>
              <a:chOff x="2929476" y="6290274"/>
              <a:chExt cx="885825" cy="885825"/>
            </a:xfrm>
          </p:grpSpPr>
          <p:sp>
            <p:nvSpPr>
              <p:cNvPr id="46" name="Oval 45"/>
              <p:cNvSpPr/>
              <p:nvPr/>
            </p:nvSpPr>
            <p:spPr>
              <a:xfrm>
                <a:off x="2929476" y="6290274"/>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sp>
            <p:nvSpPr>
              <p:cNvPr id="47" name="Oval 46"/>
              <p:cNvSpPr/>
              <p:nvPr/>
            </p:nvSpPr>
            <p:spPr>
              <a:xfrm>
                <a:off x="2996150" y="6360945"/>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pic>
            <p:nvPicPr>
              <p:cNvPr id="48" name="Picture 47"/>
              <p:cNvPicPr>
                <a:picLocks noChangeAspect="1"/>
              </p:cNvPicPr>
              <p:nvPr/>
            </p:nvPicPr>
            <p:blipFill>
              <a:blip r:embed="rId2"/>
              <a:stretch>
                <a:fillRect/>
              </a:stretch>
            </p:blipFill>
            <p:spPr>
              <a:xfrm>
                <a:off x="2996151" y="6454462"/>
                <a:ext cx="683087" cy="658958"/>
              </a:xfrm>
              <a:prstGeom prst="rect">
                <a:avLst/>
              </a:prstGeom>
            </p:spPr>
          </p:pic>
        </p:grpSp>
        <p:sp>
          <p:nvSpPr>
            <p:cNvPr id="45" name="Oval 44"/>
            <p:cNvSpPr/>
            <p:nvPr/>
          </p:nvSpPr>
          <p:spPr>
            <a:xfrm>
              <a:off x="4253695" y="3160034"/>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mn-cs"/>
                </a:rPr>
                <a:t>3</a:t>
              </a:r>
            </a:p>
          </p:txBody>
        </p:sp>
      </p:grpSp>
      <p:grpSp>
        <p:nvGrpSpPr>
          <p:cNvPr id="11" name="Group 10"/>
          <p:cNvGrpSpPr/>
          <p:nvPr/>
        </p:nvGrpSpPr>
        <p:grpSpPr>
          <a:xfrm>
            <a:off x="2963433" y="2521994"/>
            <a:ext cx="590334" cy="603281"/>
            <a:chOff x="3040087" y="2680398"/>
            <a:chExt cx="590334" cy="603281"/>
          </a:xfrm>
        </p:grpSpPr>
        <p:grpSp>
          <p:nvGrpSpPr>
            <p:cNvPr id="39" name="Group 38"/>
            <p:cNvGrpSpPr/>
            <p:nvPr/>
          </p:nvGrpSpPr>
          <p:grpSpPr>
            <a:xfrm>
              <a:off x="3040087" y="2708988"/>
              <a:ext cx="590334" cy="574691"/>
              <a:chOff x="1653605" y="4607558"/>
              <a:chExt cx="885825" cy="885825"/>
            </a:xfrm>
          </p:grpSpPr>
          <p:sp>
            <p:nvSpPr>
              <p:cNvPr id="41" name="Oval 40"/>
              <p:cNvSpPr/>
              <p:nvPr/>
            </p:nvSpPr>
            <p:spPr>
              <a:xfrm>
                <a:off x="1653605" y="4607558"/>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sp>
            <p:nvSpPr>
              <p:cNvPr id="42" name="Oval 41"/>
              <p:cNvSpPr/>
              <p:nvPr/>
            </p:nvSpPr>
            <p:spPr>
              <a:xfrm>
                <a:off x="1720281" y="4678229"/>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pic>
            <p:nvPicPr>
              <p:cNvPr id="43" name="Picture 42"/>
              <p:cNvPicPr>
                <a:picLocks noChangeAspect="1"/>
              </p:cNvPicPr>
              <p:nvPr/>
            </p:nvPicPr>
            <p:blipFill>
              <a:blip r:embed="rId2"/>
              <a:stretch>
                <a:fillRect/>
              </a:stretch>
            </p:blipFill>
            <p:spPr>
              <a:xfrm>
                <a:off x="1720281" y="4771745"/>
                <a:ext cx="683087" cy="658958"/>
              </a:xfrm>
              <a:prstGeom prst="rect">
                <a:avLst/>
              </a:prstGeom>
            </p:spPr>
          </p:pic>
        </p:grpSp>
        <p:sp>
          <p:nvSpPr>
            <p:cNvPr id="40" name="Oval 39"/>
            <p:cNvSpPr/>
            <p:nvPr/>
          </p:nvSpPr>
          <p:spPr>
            <a:xfrm>
              <a:off x="3176107" y="2680398"/>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mn-cs"/>
                </a:rPr>
                <a:t>4</a:t>
              </a:r>
            </a:p>
          </p:txBody>
        </p:sp>
      </p:grpSp>
      <p:grpSp>
        <p:nvGrpSpPr>
          <p:cNvPr id="12" name="Group 11"/>
          <p:cNvGrpSpPr/>
          <p:nvPr/>
        </p:nvGrpSpPr>
        <p:grpSpPr>
          <a:xfrm>
            <a:off x="3050833" y="1402395"/>
            <a:ext cx="590334" cy="587612"/>
            <a:chOff x="3127487" y="1560800"/>
            <a:chExt cx="590334" cy="587612"/>
          </a:xfrm>
        </p:grpSpPr>
        <p:grpSp>
          <p:nvGrpSpPr>
            <p:cNvPr id="34" name="Group 33"/>
            <p:cNvGrpSpPr/>
            <p:nvPr/>
          </p:nvGrpSpPr>
          <p:grpSpPr>
            <a:xfrm>
              <a:off x="3127487" y="1573721"/>
              <a:ext cx="590334" cy="574691"/>
              <a:chOff x="2826127" y="2348400"/>
              <a:chExt cx="885825" cy="885825"/>
            </a:xfrm>
          </p:grpSpPr>
          <p:sp>
            <p:nvSpPr>
              <p:cNvPr id="36" name="Oval 35"/>
              <p:cNvSpPr/>
              <p:nvPr/>
            </p:nvSpPr>
            <p:spPr>
              <a:xfrm>
                <a:off x="2826127" y="2348400"/>
                <a:ext cx="885825" cy="885825"/>
              </a:xfrm>
              <a:prstGeom prst="ellipse">
                <a:avLst/>
              </a:prstGeom>
              <a:solidFill>
                <a:srgbClr val="FF0000"/>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sp>
            <p:nvSpPr>
              <p:cNvPr id="37" name="Oval 36"/>
              <p:cNvSpPr/>
              <p:nvPr/>
            </p:nvSpPr>
            <p:spPr>
              <a:xfrm>
                <a:off x="2892801" y="2419070"/>
                <a:ext cx="752475" cy="752475"/>
              </a:xfrm>
              <a:prstGeom prst="ellipse">
                <a:avLst/>
              </a:prstGeom>
              <a:gradFill flip="none" rotWithShape="1">
                <a:gsLst>
                  <a:gs pos="0">
                    <a:srgbClr val="AAABB8">
                      <a:lumMod val="0"/>
                      <a:lumOff val="100000"/>
                    </a:srgbClr>
                  </a:gs>
                  <a:gs pos="35000">
                    <a:srgbClr val="AAABB8">
                      <a:lumMod val="0"/>
                      <a:lumOff val="100000"/>
                    </a:srgbClr>
                  </a:gs>
                  <a:gs pos="100000">
                    <a:srgbClr val="AAABB8">
                      <a:lumMod val="100000"/>
                    </a:srgbClr>
                  </a:gs>
                </a:gsLst>
                <a:path path="circle">
                  <a:fillToRect l="50000" t="-80000" r="50000" b="180000"/>
                </a:path>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mn-cs"/>
                </a:endParaRPr>
              </a:p>
            </p:txBody>
          </p:sp>
          <p:pic>
            <p:nvPicPr>
              <p:cNvPr id="38" name="Picture 37"/>
              <p:cNvPicPr>
                <a:picLocks noChangeAspect="1"/>
              </p:cNvPicPr>
              <p:nvPr/>
            </p:nvPicPr>
            <p:blipFill>
              <a:blip r:embed="rId2"/>
              <a:stretch>
                <a:fillRect/>
              </a:stretch>
            </p:blipFill>
            <p:spPr>
              <a:xfrm>
                <a:off x="2892802" y="2512588"/>
                <a:ext cx="683087" cy="658958"/>
              </a:xfrm>
              <a:prstGeom prst="rect">
                <a:avLst/>
              </a:prstGeom>
            </p:spPr>
          </p:pic>
        </p:grpSp>
        <p:sp>
          <p:nvSpPr>
            <p:cNvPr id="35" name="Oval 34"/>
            <p:cNvSpPr/>
            <p:nvPr/>
          </p:nvSpPr>
          <p:spPr>
            <a:xfrm>
              <a:off x="3272915" y="1560800"/>
              <a:ext cx="144876" cy="141038"/>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mn-cs"/>
                </a:rPr>
                <a:t>5</a:t>
              </a:r>
            </a:p>
          </p:txBody>
        </p:sp>
      </p:grpSp>
      <p:sp>
        <p:nvSpPr>
          <p:cNvPr id="13" name="Curved Down Arrow 12"/>
          <p:cNvSpPr/>
          <p:nvPr/>
        </p:nvSpPr>
        <p:spPr>
          <a:xfrm rot="4324473">
            <a:off x="5092858" y="1683192"/>
            <a:ext cx="1142644" cy="460206"/>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cs typeface="+mn-cs"/>
            </a:endParaRPr>
          </a:p>
        </p:txBody>
      </p:sp>
      <p:sp>
        <p:nvSpPr>
          <p:cNvPr id="14" name="Curved Down Arrow 13"/>
          <p:cNvSpPr/>
          <p:nvPr/>
        </p:nvSpPr>
        <p:spPr>
          <a:xfrm rot="8827912">
            <a:off x="4595084" y="3227636"/>
            <a:ext cx="1137417" cy="462322"/>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cs typeface="+mn-cs"/>
            </a:endParaRPr>
          </a:p>
        </p:txBody>
      </p:sp>
      <p:sp>
        <p:nvSpPr>
          <p:cNvPr id="15" name="Curved Down Arrow 14"/>
          <p:cNvSpPr/>
          <p:nvPr/>
        </p:nvSpPr>
        <p:spPr>
          <a:xfrm rot="12387418">
            <a:off x="2984054" y="3389992"/>
            <a:ext cx="1137417" cy="462322"/>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cs typeface="+mn-cs"/>
            </a:endParaRPr>
          </a:p>
        </p:txBody>
      </p:sp>
      <p:sp>
        <p:nvSpPr>
          <p:cNvPr id="16" name="Curved Down Arrow 15"/>
          <p:cNvSpPr/>
          <p:nvPr/>
        </p:nvSpPr>
        <p:spPr>
          <a:xfrm rot="16392309">
            <a:off x="2169785" y="1907089"/>
            <a:ext cx="1142644" cy="460206"/>
          </a:xfrm>
          <a:prstGeom prst="curvedDownArrow">
            <a:avLst>
              <a:gd name="adj1" fmla="val 25000"/>
              <a:gd name="adj2" fmla="val 51670"/>
              <a:gd name="adj3" fmla="val 25000"/>
            </a:avLst>
          </a:prstGeom>
          <a:gradFill flip="none" rotWithShape="1">
            <a:gsLst>
              <a:gs pos="0">
                <a:srgbClr val="FFC000">
                  <a:lumMod val="67000"/>
                </a:srgbClr>
              </a:gs>
              <a:gs pos="48000">
                <a:srgbClr val="FFC000">
                  <a:lumMod val="97000"/>
                  <a:lumOff val="3000"/>
                </a:srgbClr>
              </a:gs>
              <a:gs pos="100000">
                <a:srgbClr val="FFC000">
                  <a:lumMod val="60000"/>
                  <a:lumOff val="40000"/>
                </a:srgbClr>
              </a:gs>
            </a:gsLst>
            <a:lin ang="2700000" scaled="1"/>
            <a:tileRect/>
          </a:gra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cs typeface="+mn-cs"/>
            </a:endParaRPr>
          </a:p>
        </p:txBody>
      </p:sp>
      <p:grpSp>
        <p:nvGrpSpPr>
          <p:cNvPr id="17" name="Group 16"/>
          <p:cNvGrpSpPr/>
          <p:nvPr/>
        </p:nvGrpSpPr>
        <p:grpSpPr>
          <a:xfrm>
            <a:off x="865277" y="1214816"/>
            <a:ext cx="1623866" cy="539496"/>
            <a:chOff x="5278920" y="1344403"/>
            <a:chExt cx="2158773" cy="514637"/>
          </a:xfrm>
          <a:solidFill>
            <a:srgbClr val="00B0F0">
              <a:lumMod val="60000"/>
              <a:lumOff val="40000"/>
            </a:srgbClr>
          </a:solidFill>
        </p:grpSpPr>
        <p:sp>
          <p:nvSpPr>
            <p:cNvPr id="32" name="Round Diagonal Corner Rectangle 31"/>
            <p:cNvSpPr/>
            <p:nvPr/>
          </p:nvSpPr>
          <p:spPr>
            <a:xfrm>
              <a:off x="5278920" y="1344403"/>
              <a:ext cx="2158773" cy="514637"/>
            </a:xfrm>
            <a:prstGeom prst="round2DiagRect">
              <a:avLst/>
            </a:prstGeom>
            <a:grp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Calibri" panose="020F0502020204030204" pitchFamily="34" charset="0"/>
                  <a:cs typeface="+mn-cs"/>
                </a:rPr>
                <a:t>Process payment via Keylink</a:t>
              </a:r>
            </a:p>
            <a:p>
              <a:pPr marL="0" marR="0" lvl="0" indent="0" algn="ctr" defTabSz="457200" eaLnBrk="1" fontAlgn="auto" latinLnBrk="0" hangingPunct="1">
                <a:lnSpc>
                  <a:spcPct val="100000"/>
                </a:lnSpc>
                <a:spcBef>
                  <a:spcPts val="0"/>
                </a:spcBef>
                <a:spcAft>
                  <a:spcPts val="0"/>
                </a:spcAft>
                <a:buClrTx/>
                <a:buSzTx/>
                <a:buFontTx/>
                <a:buNone/>
                <a:tabLst/>
                <a:defRPr/>
              </a:pPr>
              <a:r>
                <a:rPr lang="en-US" sz="800" kern="0" dirty="0">
                  <a:latin typeface="Calibri" panose="020F0502020204030204" pitchFamily="34" charset="0"/>
                  <a:cs typeface="+mn-cs"/>
                </a:rPr>
                <a:t>Settle bargains</a:t>
              </a:r>
              <a:endParaRPr kumimoji="0" lang="en-US" sz="800" b="0" i="0" u="none" strike="noStrike" kern="0" cap="none" spc="0" normalizeH="0" baseline="0" noProof="0" dirty="0">
                <a:ln>
                  <a:noFill/>
                </a:ln>
                <a:effectLst/>
                <a:uLnTx/>
                <a:uFillTx/>
                <a:latin typeface="Calibri" panose="020F0502020204030204" pitchFamily="34" charset="0"/>
                <a:cs typeface="+mn-cs"/>
              </a:endParaRPr>
            </a:p>
          </p:txBody>
        </p:sp>
        <p:sp>
          <p:nvSpPr>
            <p:cNvPr id="33" name="Oval 32"/>
            <p:cNvSpPr/>
            <p:nvPr/>
          </p:nvSpPr>
          <p:spPr>
            <a:xfrm>
              <a:off x="5285434" y="1344403"/>
              <a:ext cx="217394" cy="217394"/>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Calibri" panose="020F0502020204030204" pitchFamily="34" charset="0"/>
                  <a:cs typeface="+mn-cs"/>
                </a:rPr>
                <a:t>5</a:t>
              </a:r>
            </a:p>
          </p:txBody>
        </p:sp>
      </p:grpSp>
      <p:grpSp>
        <p:nvGrpSpPr>
          <p:cNvPr id="18" name="Group 17"/>
          <p:cNvGrpSpPr/>
          <p:nvPr/>
        </p:nvGrpSpPr>
        <p:grpSpPr>
          <a:xfrm>
            <a:off x="6294773" y="1260063"/>
            <a:ext cx="1623866" cy="539496"/>
            <a:chOff x="6371427" y="1418468"/>
            <a:chExt cx="1623866" cy="401000"/>
          </a:xfrm>
        </p:grpSpPr>
        <p:sp>
          <p:nvSpPr>
            <p:cNvPr id="30" name="Round Diagonal Corner Rectangle 29"/>
            <p:cNvSpPr/>
            <p:nvPr/>
          </p:nvSpPr>
          <p:spPr>
            <a:xfrm>
              <a:off x="6371427" y="141846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Calibri" panose="020F0502020204030204" pitchFamily="34" charset="0"/>
                  <a:cs typeface="+mn-cs"/>
                </a:rPr>
                <a:t>   Identify and segregate claims as per internal and external</a:t>
              </a:r>
            </a:p>
          </p:txBody>
        </p:sp>
        <p:sp>
          <p:nvSpPr>
            <p:cNvPr id="31" name="Oval 30"/>
            <p:cNvSpPr/>
            <p:nvPr/>
          </p:nvSpPr>
          <p:spPr>
            <a:xfrm>
              <a:off x="6376327" y="141846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Calibri" panose="020F0502020204030204" pitchFamily="34" charset="0"/>
                  <a:cs typeface="+mn-cs"/>
                </a:rPr>
                <a:t>1</a:t>
              </a:r>
            </a:p>
          </p:txBody>
        </p:sp>
      </p:grpSp>
      <p:grpSp>
        <p:nvGrpSpPr>
          <p:cNvPr id="19" name="Group 18"/>
          <p:cNvGrpSpPr/>
          <p:nvPr/>
        </p:nvGrpSpPr>
        <p:grpSpPr>
          <a:xfrm>
            <a:off x="5641466" y="2585691"/>
            <a:ext cx="1589518" cy="539496"/>
            <a:chOff x="6152677" y="2921605"/>
            <a:chExt cx="1623866" cy="401000"/>
          </a:xfrm>
        </p:grpSpPr>
        <p:sp>
          <p:nvSpPr>
            <p:cNvPr id="28" name="Round Diagonal Corner Rectangle 27"/>
            <p:cNvSpPr/>
            <p:nvPr/>
          </p:nvSpPr>
          <p:spPr>
            <a:xfrm>
              <a:off x="6152677" y="2921605"/>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Calibri" panose="020F0502020204030204" pitchFamily="34" charset="0"/>
                  <a:cs typeface="+mn-cs"/>
                </a:rPr>
                <a:t>  For external claims, segregate and send chaser mails as per counterparty</a:t>
              </a:r>
            </a:p>
          </p:txBody>
        </p:sp>
        <p:sp>
          <p:nvSpPr>
            <p:cNvPr id="29" name="Oval 28"/>
            <p:cNvSpPr/>
            <p:nvPr/>
          </p:nvSpPr>
          <p:spPr>
            <a:xfrm>
              <a:off x="6157577" y="2921605"/>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Calibri" panose="020F0502020204030204" pitchFamily="34" charset="0"/>
                  <a:cs typeface="+mn-cs"/>
                </a:rPr>
                <a:t>2</a:t>
              </a:r>
            </a:p>
          </p:txBody>
        </p:sp>
      </p:grpSp>
      <p:grpSp>
        <p:nvGrpSpPr>
          <p:cNvPr id="20" name="Group 19"/>
          <p:cNvGrpSpPr/>
          <p:nvPr/>
        </p:nvGrpSpPr>
        <p:grpSpPr>
          <a:xfrm>
            <a:off x="4466876" y="4019583"/>
            <a:ext cx="1623866" cy="539496"/>
            <a:chOff x="4543530" y="4177988"/>
            <a:chExt cx="1623866" cy="401000"/>
          </a:xfrm>
        </p:grpSpPr>
        <p:sp>
          <p:nvSpPr>
            <p:cNvPr id="26" name="Round Diagonal Corner Rectangle 25"/>
            <p:cNvSpPr/>
            <p:nvPr/>
          </p:nvSpPr>
          <p:spPr>
            <a:xfrm>
              <a:off x="4543530" y="4177988"/>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Calibri" panose="020F0502020204030204" pitchFamily="34" charset="0"/>
                  <a:cs typeface="+mn-cs"/>
                </a:rPr>
                <a:t>  For internal claims, reconcile claims and identify mismatches</a:t>
              </a:r>
            </a:p>
          </p:txBody>
        </p:sp>
        <p:sp>
          <p:nvSpPr>
            <p:cNvPr id="27" name="Oval 26"/>
            <p:cNvSpPr/>
            <p:nvPr/>
          </p:nvSpPr>
          <p:spPr>
            <a:xfrm>
              <a:off x="4548430" y="4177988"/>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Calibri" panose="020F0502020204030204" pitchFamily="34" charset="0"/>
                  <a:cs typeface="+mn-cs"/>
                </a:rPr>
                <a:t>3</a:t>
              </a:r>
            </a:p>
          </p:txBody>
        </p:sp>
      </p:grpSp>
      <p:grpSp>
        <p:nvGrpSpPr>
          <p:cNvPr id="21" name="Group 20"/>
          <p:cNvGrpSpPr/>
          <p:nvPr/>
        </p:nvGrpSpPr>
        <p:grpSpPr>
          <a:xfrm>
            <a:off x="1066733" y="3001629"/>
            <a:ext cx="1623866" cy="539496"/>
            <a:chOff x="1143387" y="3160034"/>
            <a:chExt cx="1623866" cy="401000"/>
          </a:xfrm>
        </p:grpSpPr>
        <p:sp>
          <p:nvSpPr>
            <p:cNvPr id="24" name="Round Diagonal Corner Rectangle 23"/>
            <p:cNvSpPr/>
            <p:nvPr/>
          </p:nvSpPr>
          <p:spPr>
            <a:xfrm>
              <a:off x="1143387" y="3160034"/>
              <a:ext cx="1623866" cy="401000"/>
            </a:xfrm>
            <a:prstGeom prst="round2DiagRect">
              <a:avLst/>
            </a:prstGeom>
            <a:solidFill>
              <a:srgbClr val="00B0F0">
                <a:lumMod val="60000"/>
                <a:lumOff val="40000"/>
              </a:srgbClr>
            </a:solidFill>
            <a:ln w="9525" cap="flat" cmpd="sng" algn="ctr">
              <a:solidFill>
                <a:srgbClr val="AAABB8">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Calibri" panose="020F0502020204030204" pitchFamily="34" charset="0"/>
                  <a:cs typeface="+mn-cs"/>
                </a:rPr>
                <a:t>Resolve discrepancies</a:t>
              </a:r>
            </a:p>
          </p:txBody>
        </p:sp>
        <p:sp>
          <p:nvSpPr>
            <p:cNvPr id="25" name="Oval 24"/>
            <p:cNvSpPr/>
            <p:nvPr/>
          </p:nvSpPr>
          <p:spPr>
            <a:xfrm>
              <a:off x="1148287" y="3160034"/>
              <a:ext cx="163527" cy="169391"/>
            </a:xfrm>
            <a:prstGeom prst="ellipse">
              <a:avLst/>
            </a:prstGeom>
            <a:solidFill>
              <a:srgbClr val="219357"/>
            </a:solidFill>
            <a:ln w="9525" cap="flat" cmpd="sng" algn="ctr">
              <a:noFill/>
              <a:prstDash val="solid"/>
            </a:ln>
            <a:effectLst>
              <a:outerShdw blurRad="40000" dist="23000" dir="5400000" rotWithShape="0">
                <a:srgbClr val="000000">
                  <a:alpha val="35000"/>
                </a:srgbClr>
              </a:outerShdw>
            </a:effectLst>
          </p:spPr>
          <p:txBody>
            <a:bodyPr rtlCol="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4025" indent="1588" algn="l" rtl="0" fontAlgn="base">
                <a:spcBef>
                  <a:spcPct val="0"/>
                </a:spcBef>
                <a:spcAft>
                  <a:spcPct val="0"/>
                </a:spcAft>
                <a:defRPr kern="1200">
                  <a:solidFill>
                    <a:schemeClr val="tx1"/>
                  </a:solidFill>
                  <a:latin typeface="Arial" charset="0"/>
                  <a:ea typeface="+mn-ea"/>
                  <a:cs typeface="Arial" charset="0"/>
                </a:defRPr>
              </a:lvl2pPr>
              <a:lvl3pPr marL="911225" indent="1588" algn="l" rtl="0" fontAlgn="base">
                <a:spcBef>
                  <a:spcPct val="0"/>
                </a:spcBef>
                <a:spcAft>
                  <a:spcPct val="0"/>
                </a:spcAft>
                <a:defRPr kern="1200">
                  <a:solidFill>
                    <a:schemeClr val="tx1"/>
                  </a:solidFill>
                  <a:latin typeface="Arial" charset="0"/>
                  <a:ea typeface="+mn-ea"/>
                  <a:cs typeface="Arial" charset="0"/>
                </a:defRPr>
              </a:lvl3pPr>
              <a:lvl4pPr marL="1368425" indent="1588" algn="l" rtl="0" fontAlgn="base">
                <a:spcBef>
                  <a:spcPct val="0"/>
                </a:spcBef>
                <a:spcAft>
                  <a:spcPct val="0"/>
                </a:spcAft>
                <a:defRPr kern="1200">
                  <a:solidFill>
                    <a:schemeClr val="tx1"/>
                  </a:solidFill>
                  <a:latin typeface="Arial" charset="0"/>
                  <a:ea typeface="+mn-ea"/>
                  <a:cs typeface="Arial" charset="0"/>
                </a:defRPr>
              </a:lvl4pPr>
              <a:lvl5pPr marL="1825625"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Calibri" panose="020F0502020204030204" pitchFamily="34" charset="0"/>
                  <a:cs typeface="+mn-cs"/>
                </a:rPr>
                <a:t>4</a:t>
              </a:r>
            </a:p>
          </p:txBody>
        </p:sp>
      </p:grpSp>
    </p:spTree>
    <p:extLst>
      <p:ext uri="{BB962C8B-B14F-4D97-AF65-F5344CB8AC3E}">
        <p14:creationId xmlns:p14="http://schemas.microsoft.com/office/powerpoint/2010/main" val="1874993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_Presentation_Template_ Confidential_2017 [Read-Only]" id="{1443DD43-BD9B-48AD-A9F7-6CBE6BD1E543}" vid="{3B10A19D-94B1-4788-AEC1-BDCC00B83BB8}"/>
    </a:ext>
  </a:extLst>
</a:theme>
</file>

<file path=ppt/theme/theme2.xml><?xml version="1.0" encoding="utf-8"?>
<a:theme xmlns:a="http://schemas.openxmlformats.org/drawingml/2006/main" name="Wipro Branding 2014 - 4x3">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BFAFF"/>
        </a:solidFill>
        <a:ln>
          <a:noFill/>
        </a:ln>
        <a:extLst/>
      </a:spPr>
      <a:bodyPr vert="horz" wrap="square" lIns="91440" tIns="45720" rIns="91440" bIns="45720" numCol="1" anchor="t" anchorCtr="0" compatLnSpc="1">
        <a:prstTxWarp prst="textNoShape">
          <a:avLst/>
        </a:prstTxWarp>
      </a:bodyPr>
      <a:lstStyle>
        <a:defPPr>
          <a:defRPr/>
        </a:defPPr>
      </a:lstStyle>
    </a:spDef>
    <a:lnDef>
      <a:spPr>
        <a:ln w="19050">
          <a:solidFill>
            <a:schemeClr val="accent1">
              <a:lumMod val="75000"/>
            </a:schemeClr>
          </a:solidFill>
          <a:prstDash val="sysDot"/>
          <a:headEnd type="oval" w="med" len="med"/>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Branding 2014 - 4x3" id="{13557D06-70FC-4D7A-8AFB-6DDE0081642A}" vid="{D1A27942-01B2-4D95-AAC5-912AB7BCD297}"/>
    </a:ext>
  </a:extLst>
</a:theme>
</file>

<file path=ppt/theme/theme3.xml><?xml version="1.0" encoding="utf-8"?>
<a:theme xmlns:a="http://schemas.openxmlformats.org/drawingml/2006/main" name="1_Wipro Branding 2014 - 4x3">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BFAFF"/>
        </a:solidFill>
        <a:ln>
          <a:noFill/>
        </a:ln>
        <a:extLst/>
      </a:spPr>
      <a:bodyPr vert="horz" wrap="square" lIns="91440" tIns="45720" rIns="91440" bIns="45720" numCol="1" anchor="t" anchorCtr="0" compatLnSpc="1">
        <a:prstTxWarp prst="textNoShape">
          <a:avLst/>
        </a:prstTxWarp>
      </a:bodyPr>
      <a:lstStyle>
        <a:defPPr>
          <a:defRPr/>
        </a:defPPr>
      </a:lstStyle>
    </a:spDef>
    <a:lnDef>
      <a:spPr>
        <a:ln w="19050">
          <a:solidFill>
            <a:schemeClr val="accent1">
              <a:lumMod val="75000"/>
            </a:schemeClr>
          </a:solidFill>
          <a:prstDash val="sysDot"/>
          <a:headEnd type="oval" w="med" len="med"/>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Branding 2014 - 4x3" id="{13557D06-70FC-4D7A-8AFB-6DDE0081642A}" vid="{D1A27942-01B2-4D95-AAC5-912AB7BCD29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16780</TotalTime>
  <Words>2554</Words>
  <Application>Microsoft Office PowerPoint</Application>
  <PresentationFormat>On-screen Show (16:9)</PresentationFormat>
  <Paragraphs>630</Paragraphs>
  <Slides>42</Slides>
  <Notes>0</Notes>
  <HiddenSlides>13</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42</vt:i4>
      </vt:variant>
    </vt:vector>
  </HeadingPairs>
  <TitlesOfParts>
    <vt:vector size="56" baseType="lpstr">
      <vt:lpstr>MS PGothic</vt:lpstr>
      <vt:lpstr>Arial</vt:lpstr>
      <vt:lpstr>Arial Unicode MS</vt:lpstr>
      <vt:lpstr>Calibri</vt:lpstr>
      <vt:lpstr>Cambria</vt:lpstr>
      <vt:lpstr>Frutiger 45 Light</vt:lpstr>
      <vt:lpstr>Gill Sans MT</vt:lpstr>
      <vt:lpstr>Tahoma</vt:lpstr>
      <vt:lpstr>Verdana</vt:lpstr>
      <vt:lpstr>Webdings</vt:lpstr>
      <vt:lpstr>Wingdings</vt:lpstr>
      <vt:lpstr>Wipro 2014 PPT Theme</vt:lpstr>
      <vt:lpstr>Wipro Branding 2014 - 4x3</vt:lpstr>
      <vt:lpstr>1_Wipro Branding 2014 - 4x3</vt:lpstr>
      <vt:lpstr>CAIP Automation Project : Production Requirements </vt:lpstr>
      <vt:lpstr>PowerPoint Presentation</vt:lpstr>
      <vt:lpstr>Overview of Project</vt:lpstr>
      <vt:lpstr>PowerPoint Presentation</vt:lpstr>
      <vt:lpstr>Service Catalog for Corporate Actions Processing</vt:lpstr>
      <vt:lpstr>Future State Architecture for CAIP Dividend processing</vt:lpstr>
      <vt:lpstr>Processes - capabilities </vt:lpstr>
      <vt:lpstr>Overview of POC - SBL Process</vt:lpstr>
      <vt:lpstr> Post Dividends (SBL Claims) – Process considered for the POC</vt:lpstr>
      <vt:lpstr>Automation Process</vt:lpstr>
      <vt:lpstr>Integration </vt:lpstr>
      <vt:lpstr>PowerPoint Presentation</vt:lpstr>
      <vt:lpstr>Component Interaction – Email Sender</vt:lpstr>
      <vt:lpstr>Component Interaction – Email Reply Processor</vt:lpstr>
      <vt:lpstr>Component Interaction – MIMICTRON BOTs</vt:lpstr>
      <vt:lpstr>Component Interaction – MIMICTRON BOTs (Contd.)</vt:lpstr>
      <vt:lpstr>IT Systems Requirements for Pre and Post dividend processes</vt:lpstr>
      <vt:lpstr>Physical Architecture</vt:lpstr>
      <vt:lpstr>Required Hardware </vt:lpstr>
      <vt:lpstr>Required Software</vt:lpstr>
      <vt:lpstr>Required Software (Contd.) </vt:lpstr>
      <vt:lpstr>Deployment Requirements (NFR)</vt:lpstr>
      <vt:lpstr>CAIP process automation production migration</vt:lpstr>
      <vt:lpstr>CAIP process automation production migration</vt:lpstr>
      <vt:lpstr>Compliance Requirements</vt:lpstr>
      <vt:lpstr>Risk &amp; Control Framework</vt:lpstr>
      <vt:lpstr>IP &amp; Legal Compliance</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Readiness Factors</dc:title>
  <dc:creator>Nagamallika Lingamaneni (HOLMES)</dc:creator>
  <cp:lastModifiedBy>Nagamallika Lingamaneni (HOLMES)</cp:lastModifiedBy>
  <cp:revision>239</cp:revision>
  <dcterms:created xsi:type="dcterms:W3CDTF">2017-05-18T05:04:55Z</dcterms:created>
  <dcterms:modified xsi:type="dcterms:W3CDTF">2017-06-20T07:39:36Z</dcterms:modified>
</cp:coreProperties>
</file>