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257" r:id="rId3"/>
    <p:sldId id="261" r:id="rId4"/>
    <p:sldId id="259"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06000"/>
    <a:srgbClr val="003635"/>
    <a:srgbClr val="600000"/>
    <a:srgbClr val="719DFF"/>
    <a:srgbClr val="81BDFF"/>
    <a:srgbClr val="5DD5FF"/>
    <a:srgbClr val="FF9933"/>
    <a:srgbClr val="9EFF29"/>
    <a:srgbClr val="00217E"/>
    <a:srgbClr val="FF822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115" autoAdjust="0"/>
  </p:normalViewPr>
  <p:slideViewPr>
    <p:cSldViewPr snapToGrid="0">
      <p:cViewPr>
        <p:scale>
          <a:sx n="129" d="100"/>
          <a:sy n="129" d="100"/>
        </p:scale>
        <p:origin x="324" y="-7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6197" y="1511707"/>
            <a:ext cx="8045242" cy="1165123"/>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523567" y="2953364"/>
            <a:ext cx="8052618" cy="678426"/>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165343"/>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6" y="1113503"/>
            <a:ext cx="8229600" cy="3635478"/>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230" y="450781"/>
            <a:ext cx="6570751"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1948" y="1224114"/>
            <a:ext cx="6540911" cy="3508626"/>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131534"/>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37511"/>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09908"/>
            <a:ext cx="4040188"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37511"/>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09908"/>
            <a:ext cx="4041775"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localhost:8888/notebooks/Downloads/Nagesh%20Bashetkar_%20Mini%20project%201.ipyn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8888/notebooks/Downloads/Nagesh%20Bashetkar_%20Mini%20project%201.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307" y="1290483"/>
            <a:ext cx="8030498" cy="1581771"/>
          </a:xfrm>
        </p:spPr>
        <p:txBody>
          <a:bodyPr>
            <a:normAutofit/>
          </a:bodyPr>
          <a:lstStyle/>
          <a:p>
            <a:r>
              <a:rPr lang="en-US" dirty="0" smtClean="0"/>
              <a:t>Student Performance</a:t>
            </a:r>
            <a:br>
              <a:rPr lang="en-US" dirty="0" smtClean="0"/>
            </a:br>
            <a:r>
              <a:rPr lang="en-US" dirty="0" smtClean="0"/>
              <a:t>Analysis (EDA)</a:t>
            </a:r>
            <a:endParaRPr lang="en-US" dirty="0"/>
          </a:p>
        </p:txBody>
      </p:sp>
      <p:sp>
        <p:nvSpPr>
          <p:cNvPr id="3" name="Subtitle 2"/>
          <p:cNvSpPr>
            <a:spLocks noGrp="1"/>
          </p:cNvSpPr>
          <p:nvPr>
            <p:ph type="subTitle" idx="1"/>
          </p:nvPr>
        </p:nvSpPr>
        <p:spPr>
          <a:xfrm>
            <a:off x="582558" y="2916495"/>
            <a:ext cx="8052621" cy="730043"/>
          </a:xfrm>
        </p:spPr>
        <p:txBody>
          <a:bodyPr/>
          <a:lstStyle/>
          <a:p>
            <a:r>
              <a:rPr lang="en-IN" dirty="0" smtClean="0"/>
              <a:t>By- </a:t>
            </a:r>
            <a:r>
              <a:rPr lang="en-IN" dirty="0" err="1" smtClean="0"/>
              <a:t>Nagesh</a:t>
            </a:r>
            <a:r>
              <a:rPr lang="en-IN" dirty="0" smtClean="0"/>
              <a:t> B</a:t>
            </a:r>
            <a:endParaRPr lang="en-US" dirty="0"/>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Feature Engineering</a:t>
            </a:r>
            <a:endParaRPr lang="en-US" sz="2800" dirty="0"/>
          </a:p>
        </p:txBody>
      </p:sp>
      <p:pic>
        <p:nvPicPr>
          <p:cNvPr id="4" name="Content Placeholder 3" descr="115.png"/>
          <p:cNvPicPr>
            <a:picLocks noGrp="1" noChangeAspect="1"/>
          </p:cNvPicPr>
          <p:nvPr>
            <p:ph idx="1"/>
          </p:nvPr>
        </p:nvPicPr>
        <p:blipFill>
          <a:blip r:embed="rId2"/>
          <a:stretch>
            <a:fillRect/>
          </a:stretch>
        </p:blipFill>
        <p:spPr>
          <a:xfrm>
            <a:off x="501650" y="1216742"/>
            <a:ext cx="8229600" cy="345849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t>
            </a:r>
            <a:r>
              <a:rPr lang="en-US" sz="3100" b="1" dirty="0" smtClean="0"/>
              <a:t>3.4 </a:t>
            </a:r>
            <a:r>
              <a:rPr lang="en-US" sz="3100" b="1" dirty="0" smtClean="0"/>
              <a:t>Post Pandas Profiling</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sz="1300" dirty="0" smtClean="0">
                <a:latin typeface="Times New Roman" pitchFamily="18" charset="0"/>
                <a:cs typeface="Times New Roman" pitchFamily="18" charset="0"/>
              </a:rPr>
              <a:t>Now we have preprocessed the data, now the dataset </a:t>
            </a:r>
            <a:r>
              <a:rPr lang="en-US" sz="1300" dirty="0" err="1" smtClean="0">
                <a:latin typeface="Times New Roman" pitchFamily="18" charset="0"/>
                <a:cs typeface="Times New Roman" pitchFamily="18" charset="0"/>
              </a:rPr>
              <a:t>doesnot</a:t>
            </a:r>
            <a:r>
              <a:rPr lang="en-US" sz="1300" dirty="0" smtClean="0">
                <a:latin typeface="Times New Roman" pitchFamily="18" charset="0"/>
                <a:cs typeface="Times New Roman" pitchFamily="18" charset="0"/>
              </a:rPr>
              <a:t> contain missing values, we have also introduced new feature named </a:t>
            </a:r>
            <a:r>
              <a:rPr lang="en-US" sz="1300" b="1" dirty="0" err="1" smtClean="0">
                <a:latin typeface="Times New Roman" pitchFamily="18" charset="0"/>
                <a:cs typeface="Times New Roman" pitchFamily="18" charset="0"/>
              </a:rPr>
              <a:t>Final_grade</a:t>
            </a:r>
            <a:r>
              <a:rPr lang="en-US" sz="1300" dirty="0" smtClean="0">
                <a:latin typeface="Times New Roman" pitchFamily="18" charset="0"/>
                <a:cs typeface="Times New Roman" pitchFamily="18" charset="0"/>
              </a:rPr>
              <a:t>. So, the pandas profiling report which we have generated after preprocessing will give us more beneficial insights. You can compare the two reports, </a:t>
            </a:r>
            <a:r>
              <a:rPr lang="en-US" sz="1300" dirty="0" err="1" smtClean="0">
                <a:latin typeface="Times New Roman" pitchFamily="18" charset="0"/>
                <a:cs typeface="Times New Roman" pitchFamily="18" charset="0"/>
              </a:rPr>
              <a:t>i.e</a:t>
            </a:r>
            <a:r>
              <a:rPr lang="en-US" sz="1300" dirty="0" smtClean="0">
                <a:latin typeface="Times New Roman" pitchFamily="18" charset="0"/>
                <a:cs typeface="Times New Roman" pitchFamily="18" charset="0"/>
              </a:rPr>
              <a:t> </a:t>
            </a:r>
            <a:r>
              <a:rPr lang="en-US" sz="1300" b="1" dirty="0" smtClean="0">
                <a:latin typeface="Times New Roman" pitchFamily="18" charset="0"/>
                <a:cs typeface="Times New Roman" pitchFamily="18" charset="0"/>
              </a:rPr>
              <a:t>df_after_preprocessing.html</a:t>
            </a:r>
            <a:r>
              <a:rPr lang="en-US" sz="1300" dirty="0" smtClean="0">
                <a:latin typeface="Times New Roman" pitchFamily="18" charset="0"/>
                <a:cs typeface="Times New Roman" pitchFamily="18" charset="0"/>
              </a:rPr>
              <a:t> and df_before_preprocessing.html.</a:t>
            </a:r>
            <a:br>
              <a:rPr lang="en-US" sz="1300" dirty="0" smtClean="0">
                <a:latin typeface="Times New Roman" pitchFamily="18" charset="0"/>
                <a:cs typeface="Times New Roman" pitchFamily="18" charset="0"/>
              </a:rPr>
            </a:br>
            <a:r>
              <a:rPr lang="en-US" sz="1300" dirty="0" smtClean="0">
                <a:latin typeface="Times New Roman" pitchFamily="18" charset="0"/>
                <a:cs typeface="Times New Roman" pitchFamily="18" charset="0"/>
              </a:rPr>
              <a:t>In df_after_preprocessing.html report, observations:</a:t>
            </a:r>
          </a:p>
          <a:p>
            <a:r>
              <a:rPr lang="en-US" sz="1300" dirty="0" smtClean="0">
                <a:latin typeface="Times New Roman" pitchFamily="18" charset="0"/>
                <a:cs typeface="Times New Roman" pitchFamily="18" charset="0"/>
              </a:rPr>
              <a:t>Number of </a:t>
            </a:r>
            <a:r>
              <a:rPr lang="en-US" sz="1300" b="1" dirty="0" smtClean="0">
                <a:latin typeface="Times New Roman" pitchFamily="18" charset="0"/>
                <a:cs typeface="Times New Roman" pitchFamily="18" charset="0"/>
              </a:rPr>
              <a:t>variables</a:t>
            </a:r>
            <a:r>
              <a:rPr lang="en-US" sz="1300" dirty="0" smtClean="0">
                <a:latin typeface="Times New Roman" pitchFamily="18" charset="0"/>
                <a:cs typeface="Times New Roman" pitchFamily="18" charset="0"/>
              </a:rPr>
              <a:t> = </a:t>
            </a:r>
            <a:r>
              <a:rPr lang="en-US" sz="1300" b="1" dirty="0" smtClean="0">
                <a:latin typeface="Times New Roman" pitchFamily="18" charset="0"/>
                <a:cs typeface="Times New Roman" pitchFamily="18" charset="0"/>
              </a:rPr>
              <a:t>34</a:t>
            </a:r>
            <a:endParaRPr lang="en-US" sz="1300" dirty="0" smtClean="0">
              <a:latin typeface="Times New Roman" pitchFamily="18" charset="0"/>
              <a:cs typeface="Times New Roman" pitchFamily="18" charset="0"/>
            </a:endParaRPr>
          </a:p>
          <a:p>
            <a:r>
              <a:rPr lang="en-US" sz="1300" dirty="0" smtClean="0">
                <a:latin typeface="Times New Roman" pitchFamily="18" charset="0"/>
                <a:cs typeface="Times New Roman" pitchFamily="18" charset="0"/>
              </a:rPr>
              <a:t>Observe the newly created variable </a:t>
            </a:r>
            <a:r>
              <a:rPr lang="en-US" sz="1300" dirty="0" err="1" smtClean="0">
                <a:latin typeface="Times New Roman" pitchFamily="18" charset="0"/>
                <a:cs typeface="Times New Roman" pitchFamily="18" charset="0"/>
              </a:rPr>
              <a:t>Final_grade</a:t>
            </a:r>
            <a:r>
              <a:rPr lang="en-US" sz="1300" dirty="0" smtClean="0">
                <a:latin typeface="Times New Roman" pitchFamily="18" charset="0"/>
                <a:cs typeface="Times New Roman" pitchFamily="18" charset="0"/>
              </a:rPr>
              <a:t>, Click on Toggle details to get more detailed information about it.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55" y="165343"/>
            <a:ext cx="8332836" cy="763526"/>
          </a:xfrm>
        </p:spPr>
        <p:txBody>
          <a:bodyPr>
            <a:normAutofit fontScale="90000"/>
          </a:bodyPr>
          <a:lstStyle/>
          <a:p>
            <a:r>
              <a:rPr lang="en-US" b="1" dirty="0" smtClean="0"/>
              <a:t> </a:t>
            </a:r>
            <a:br>
              <a:rPr lang="en-US" b="1" dirty="0" smtClean="0"/>
            </a:br>
            <a:r>
              <a:rPr lang="en-US" b="1" dirty="0" smtClean="0"/>
              <a:t/>
            </a:r>
            <a:br>
              <a:rPr lang="en-US" b="1" dirty="0" smtClean="0"/>
            </a:br>
            <a:r>
              <a:rPr lang="en-US" sz="3100" b="1" dirty="0" smtClean="0">
                <a:latin typeface="Times New Roman" pitchFamily="18" charset="0"/>
                <a:cs typeface="Times New Roman" pitchFamily="18" charset="0"/>
              </a:rPr>
              <a:t>4</a:t>
            </a:r>
            <a:r>
              <a:rPr lang="en-US" sz="3100" b="1" dirty="0" smtClean="0">
                <a:latin typeface="Times New Roman" pitchFamily="18" charset="0"/>
                <a:cs typeface="Times New Roman" pitchFamily="18" charset="0"/>
              </a:rPr>
              <a:t>. </a:t>
            </a:r>
            <a:r>
              <a:rPr lang="en-US" sz="3100" b="1" dirty="0" smtClean="0">
                <a:latin typeface="Times New Roman" pitchFamily="18" charset="0"/>
                <a:cs typeface="Times New Roman" pitchFamily="18" charset="0"/>
              </a:rPr>
              <a:t>Exploratory Data Analysis</a:t>
            </a:r>
            <a:br>
              <a:rPr lang="en-US" sz="3100" b="1" dirty="0" smtClean="0">
                <a:latin typeface="Times New Roman" pitchFamily="18" charset="0"/>
                <a:cs typeface="Times New Roman" pitchFamily="18" charset="0"/>
              </a:rPr>
            </a:br>
            <a:r>
              <a:rPr lang="en-US" b="1" dirty="0" smtClean="0"/>
              <a:t/>
            </a:r>
            <a:br>
              <a:rPr lang="en-US" b="1" dirty="0" smtClean="0"/>
            </a:br>
            <a:endParaRPr lang="en-US" dirty="0"/>
          </a:p>
        </p:txBody>
      </p:sp>
      <p:sp>
        <p:nvSpPr>
          <p:cNvPr id="3" name="Content Placeholder 2"/>
          <p:cNvSpPr>
            <a:spLocks noGrp="1"/>
          </p:cNvSpPr>
          <p:nvPr>
            <p:ph idx="1"/>
          </p:nvPr>
        </p:nvSpPr>
        <p:spPr>
          <a:xfrm>
            <a:off x="501446" y="1113502"/>
            <a:ext cx="8229600" cy="4029997"/>
          </a:xfrm>
        </p:spPr>
        <p:txBody>
          <a:bodyPr>
            <a:normAutofit/>
          </a:bodyPr>
          <a:lstStyle/>
          <a:p>
            <a:pPr>
              <a:buNone/>
            </a:pPr>
            <a:r>
              <a:rPr lang="en-US" sz="1800" b="1" dirty="0" smtClean="0">
                <a:latin typeface="Times New Roman" pitchFamily="18" charset="0"/>
                <a:cs typeface="Times New Roman" pitchFamily="18" charset="0"/>
              </a:rPr>
              <a:t>4.1 Final Grade </a:t>
            </a:r>
            <a:r>
              <a:rPr lang="en-US" sz="1800" b="1" dirty="0" smtClean="0">
                <a:latin typeface="Times New Roman" pitchFamily="18" charset="0"/>
                <a:cs typeface="Times New Roman" pitchFamily="18" charset="0"/>
              </a:rPr>
              <a:t>Distribution</a:t>
            </a: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r>
              <a:rPr lang="en-US" sz="1300" dirty="0" smtClean="0">
                <a:latin typeface="Times New Roman" pitchFamily="18" charset="0"/>
                <a:cs typeface="Times New Roman" pitchFamily="18" charset="0"/>
              </a:rPr>
              <a:t>The </a:t>
            </a:r>
            <a:r>
              <a:rPr lang="en-US" sz="1300" dirty="0" smtClean="0">
                <a:latin typeface="Times New Roman" pitchFamily="18" charset="0"/>
                <a:cs typeface="Times New Roman" pitchFamily="18" charset="0"/>
              </a:rPr>
              <a:t>majority of students have received a grade of </a:t>
            </a:r>
            <a:r>
              <a:rPr lang="en-US" sz="1300" i="1" dirty="0" smtClean="0">
                <a:latin typeface="Times New Roman" pitchFamily="18" charset="0"/>
                <a:cs typeface="Times New Roman" pitchFamily="18" charset="0"/>
              </a:rPr>
              <a:t>Fair</a:t>
            </a:r>
            <a:endParaRPr lang="en-US" sz="1300"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4" name="Picture 3" descr="116.png"/>
          <p:cNvPicPr>
            <a:picLocks noChangeAspect="1"/>
          </p:cNvPicPr>
          <p:nvPr/>
        </p:nvPicPr>
        <p:blipFill>
          <a:blip r:embed="rId2"/>
          <a:stretch>
            <a:fillRect/>
          </a:stretch>
        </p:blipFill>
        <p:spPr>
          <a:xfrm>
            <a:off x="870156" y="1563329"/>
            <a:ext cx="5147186" cy="26172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600" b="1" dirty="0" smtClean="0">
                <a:latin typeface="Times New Roman" pitchFamily="18" charset="0"/>
                <a:cs typeface="Times New Roman" pitchFamily="18" charset="0"/>
              </a:rPr>
              <a:t>4.2 Correlation </a:t>
            </a:r>
            <a:r>
              <a:rPr lang="en-US" sz="2600" b="1" dirty="0" err="1" smtClean="0">
                <a:latin typeface="Times New Roman" pitchFamily="18" charset="0"/>
                <a:cs typeface="Times New Roman" pitchFamily="18" charset="0"/>
              </a:rPr>
              <a:t>Heatmap</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501446" y="1113502"/>
            <a:ext cx="8229600" cy="3760839"/>
          </a:xfrm>
        </p:spPr>
        <p:txBody>
          <a:bodyPr>
            <a:normAutofit fontScale="85000" lnSpcReduction="20000"/>
          </a:bodyPr>
          <a:lstStyle/>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r>
              <a:rPr lang="en-US" sz="1400" i="1" dirty="0" err="1" smtClean="0">
                <a:latin typeface="Times New Roman" pitchFamily="18" charset="0"/>
                <a:cs typeface="Times New Roman" pitchFamily="18" charset="0"/>
              </a:rPr>
              <a:t>final_score</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period_score</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are </a:t>
            </a:r>
            <a:r>
              <a:rPr lang="en-US" sz="1400" i="1" dirty="0" smtClean="0">
                <a:latin typeface="Times New Roman" pitchFamily="18" charset="0"/>
                <a:cs typeface="Times New Roman" pitchFamily="18" charset="0"/>
              </a:rPr>
              <a:t>negatively.</a:t>
            </a:r>
            <a:r>
              <a:rPr lang="en-US" sz="1400" dirty="0" smtClean="0">
                <a:latin typeface="Times New Roman" pitchFamily="18" charset="0"/>
                <a:cs typeface="Times New Roman" pitchFamily="18" charset="0"/>
              </a:rPr>
              <a:t> correlated with </a:t>
            </a:r>
            <a:r>
              <a:rPr lang="en-US" sz="1400" i="1" dirty="0" smtClean="0">
                <a:latin typeface="Times New Roman" pitchFamily="18" charset="0"/>
                <a:cs typeface="Times New Roman" pitchFamily="18" charset="0"/>
              </a:rPr>
              <a:t>failure.</a:t>
            </a:r>
            <a:endParaRPr lang="en-US" sz="1400" dirty="0" smtClean="0">
              <a:latin typeface="Times New Roman" pitchFamily="18" charset="0"/>
              <a:cs typeface="Times New Roman" pitchFamily="18" charset="0"/>
            </a:endParaRPr>
          </a:p>
          <a:p>
            <a:r>
              <a:rPr lang="en-US" sz="1400" i="1" dirty="0" err="1" smtClean="0">
                <a:latin typeface="Times New Roman" pitchFamily="18" charset="0"/>
                <a:cs typeface="Times New Roman" pitchFamily="18" charset="0"/>
              </a:rPr>
              <a:t>period_score</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are </a:t>
            </a:r>
            <a:r>
              <a:rPr lang="en-US" sz="1400" i="1" dirty="0" smtClean="0">
                <a:latin typeface="Times New Roman" pitchFamily="18" charset="0"/>
                <a:cs typeface="Times New Roman" pitchFamily="18" charset="0"/>
              </a:rPr>
              <a:t>positively.</a:t>
            </a:r>
            <a:r>
              <a:rPr lang="en-US" sz="1400" dirty="0" smtClean="0">
                <a:latin typeface="Times New Roman" pitchFamily="18" charset="0"/>
                <a:cs typeface="Times New Roman" pitchFamily="18" charset="0"/>
              </a:rPr>
              <a:t> correlated with </a:t>
            </a:r>
            <a:r>
              <a:rPr lang="en-US" sz="1400" i="1" dirty="0" err="1" smtClean="0">
                <a:latin typeface="Times New Roman" pitchFamily="18" charset="0"/>
                <a:cs typeface="Times New Roman" pitchFamily="18" charset="0"/>
              </a:rPr>
              <a:t>final_score</a:t>
            </a:r>
            <a:r>
              <a:rPr lang="en-US" sz="1400" i="1"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r>
              <a:rPr lang="en-US" sz="1400" i="1" dirty="0" err="1" smtClean="0">
                <a:latin typeface="Times New Roman" pitchFamily="18" charset="0"/>
                <a:cs typeface="Times New Roman" pitchFamily="18" charset="0"/>
              </a:rPr>
              <a:t>mothers_edu</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fathers_edu</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have _positive effect on </a:t>
            </a:r>
            <a:r>
              <a:rPr lang="en-US" sz="1400" i="1" dirty="0" err="1" smtClean="0">
                <a:latin typeface="Times New Roman" pitchFamily="18" charset="0"/>
                <a:cs typeface="Times New Roman" pitchFamily="18" charset="0"/>
              </a:rPr>
              <a:t>final_score</a:t>
            </a:r>
            <a:r>
              <a:rPr lang="en-US" sz="1400" i="1"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4" name="Picture 3" descr="117.png"/>
          <p:cNvPicPr>
            <a:picLocks noChangeAspect="1"/>
          </p:cNvPicPr>
          <p:nvPr/>
        </p:nvPicPr>
        <p:blipFill>
          <a:blip r:embed="rId2" cstate="print"/>
          <a:stretch>
            <a:fillRect/>
          </a:stretch>
        </p:blipFill>
        <p:spPr>
          <a:xfrm>
            <a:off x="1526458" y="1128252"/>
            <a:ext cx="5102941" cy="28833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2600" b="1" dirty="0" smtClean="0">
                <a:latin typeface="Times New Roman" pitchFamily="18" charset="0"/>
                <a:cs typeface="Times New Roman" pitchFamily="18" charset="0"/>
              </a:rPr>
              <a:t>4.3 </a:t>
            </a:r>
            <a:r>
              <a:rPr lang="en-US" sz="2600" b="1" dirty="0" smtClean="0">
                <a:latin typeface="Times New Roman" pitchFamily="18" charset="0"/>
                <a:cs typeface="Times New Roman" pitchFamily="18" charset="0"/>
              </a:rPr>
              <a:t>Final Grade By Romantic Status</a:t>
            </a:r>
            <a:r>
              <a:rPr lang="en-US" b="1" dirty="0" smtClean="0"/>
              <a:t/>
            </a:r>
            <a:br>
              <a:rPr lang="en-US" b="1" dirty="0" smtClean="0"/>
            </a:br>
            <a:endParaRPr lang="en-US" dirty="0"/>
          </a:p>
        </p:txBody>
      </p:sp>
      <p:pic>
        <p:nvPicPr>
          <p:cNvPr id="4" name="Content Placeholder 3" descr="118.jpg"/>
          <p:cNvPicPr>
            <a:picLocks noGrp="1" noChangeAspect="1"/>
          </p:cNvPicPr>
          <p:nvPr>
            <p:ph idx="1"/>
          </p:nvPr>
        </p:nvPicPr>
        <p:blipFill>
          <a:blip r:embed="rId2"/>
          <a:stretch>
            <a:fillRect/>
          </a:stretch>
        </p:blipFill>
        <p:spPr>
          <a:xfrm>
            <a:off x="260529" y="945101"/>
            <a:ext cx="6737581" cy="1295801"/>
          </a:xfrm>
        </p:spPr>
      </p:pic>
      <p:pic>
        <p:nvPicPr>
          <p:cNvPr id="5" name="Picture 4" descr="119.png"/>
          <p:cNvPicPr>
            <a:picLocks noChangeAspect="1"/>
          </p:cNvPicPr>
          <p:nvPr/>
        </p:nvPicPr>
        <p:blipFill>
          <a:blip r:embed="rId3"/>
          <a:stretch>
            <a:fillRect/>
          </a:stretch>
        </p:blipFill>
        <p:spPr>
          <a:xfrm>
            <a:off x="945097" y="2219630"/>
            <a:ext cx="4113599" cy="2249165"/>
          </a:xfrm>
          <a:prstGeom prst="rect">
            <a:avLst/>
          </a:prstGeom>
        </p:spPr>
      </p:pic>
      <p:sp>
        <p:nvSpPr>
          <p:cNvPr id="6" name="Rectangle 5"/>
          <p:cNvSpPr/>
          <p:nvPr/>
        </p:nvSpPr>
        <p:spPr>
          <a:xfrm>
            <a:off x="980767" y="4451003"/>
            <a:ext cx="4572000" cy="692497"/>
          </a:xfrm>
          <a:prstGeom prst="rect">
            <a:avLst/>
          </a:prstGeom>
        </p:spPr>
        <p:txBody>
          <a:bodyPr>
            <a:spAutoFit/>
          </a:bodyPr>
          <a:lstStyle/>
          <a:p>
            <a:pPr>
              <a:buFont typeface="Arial" pitchFamily="34" charset="0"/>
              <a:buChar char="•"/>
            </a:pPr>
            <a:r>
              <a:rPr lang="en-US" sz="1300" dirty="0" smtClean="0">
                <a:latin typeface="Times New Roman" pitchFamily="18" charset="0"/>
                <a:cs typeface="Times New Roman" pitchFamily="18" charset="0"/>
              </a:rPr>
              <a:t>The romantic status exhibits a noteworthy correlation with the final grade.</a:t>
            </a:r>
          </a:p>
          <a:p>
            <a:pPr>
              <a:buFont typeface="Arial" pitchFamily="34" charset="0"/>
              <a:buChar char="•"/>
            </a:pPr>
            <a:r>
              <a:rPr lang="en-US" sz="1300" dirty="0" smtClean="0">
                <a:latin typeface="Times New Roman" pitchFamily="18" charset="0"/>
                <a:cs typeface="Times New Roman" pitchFamily="18" charset="0"/>
              </a:rPr>
              <a:t>A majority of the students do not have a romantic status</a:t>
            </a:r>
            <a:endParaRPr lang="en-US" sz="13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2200" b="1" dirty="0" smtClean="0">
                <a:latin typeface="Times New Roman" pitchFamily="18" charset="0"/>
                <a:cs typeface="Times New Roman" pitchFamily="18" charset="0"/>
              </a:rPr>
              <a:t>4.4 </a:t>
            </a:r>
            <a:r>
              <a:rPr lang="en-US" sz="2200" b="1" dirty="0" smtClean="0">
                <a:latin typeface="Times New Roman" pitchFamily="18" charset="0"/>
                <a:cs typeface="Times New Roman" pitchFamily="18" charset="0"/>
              </a:rPr>
              <a:t>Final Grade By Alcohol Consumption</a:t>
            </a:r>
            <a:r>
              <a:rPr lang="en-US" b="1" dirty="0" smtClean="0"/>
              <a:t/>
            </a:r>
            <a:br>
              <a:rPr lang="en-US" b="1" dirty="0" smtClean="0"/>
            </a:br>
            <a:endParaRPr lang="en-US" dirty="0"/>
          </a:p>
        </p:txBody>
      </p:sp>
      <p:pic>
        <p:nvPicPr>
          <p:cNvPr id="4" name="Content Placeholder 3" descr="122.jpg"/>
          <p:cNvPicPr>
            <a:picLocks noGrp="1" noChangeAspect="1"/>
          </p:cNvPicPr>
          <p:nvPr>
            <p:ph idx="1"/>
          </p:nvPr>
        </p:nvPicPr>
        <p:blipFill>
          <a:blip r:embed="rId2"/>
          <a:stretch>
            <a:fillRect/>
          </a:stretch>
        </p:blipFill>
        <p:spPr>
          <a:xfrm>
            <a:off x="559031" y="973394"/>
            <a:ext cx="7773808" cy="1253612"/>
          </a:xfrm>
        </p:spPr>
      </p:pic>
      <p:pic>
        <p:nvPicPr>
          <p:cNvPr id="5" name="Picture 4" descr="120.png"/>
          <p:cNvPicPr>
            <a:picLocks noChangeAspect="1"/>
          </p:cNvPicPr>
          <p:nvPr/>
        </p:nvPicPr>
        <p:blipFill>
          <a:blip r:embed="rId3"/>
          <a:stretch>
            <a:fillRect/>
          </a:stretch>
        </p:blipFill>
        <p:spPr>
          <a:xfrm>
            <a:off x="951271" y="2352368"/>
            <a:ext cx="5560141" cy="26252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itchFamily="18" charset="0"/>
                <a:cs typeface="Times New Roman" pitchFamily="18" charset="0"/>
              </a:rPr>
              <a:t>4.4 Final Grade By Alcohol Consumption</a:t>
            </a:r>
            <a:endParaRPr lang="en-US" sz="2000" dirty="0"/>
          </a:p>
        </p:txBody>
      </p:sp>
      <p:pic>
        <p:nvPicPr>
          <p:cNvPr id="4" name="Content Placeholder 3" descr="121.png"/>
          <p:cNvPicPr>
            <a:picLocks noGrp="1" noChangeAspect="1"/>
          </p:cNvPicPr>
          <p:nvPr>
            <p:ph idx="1"/>
          </p:nvPr>
        </p:nvPicPr>
        <p:blipFill>
          <a:blip r:embed="rId2"/>
          <a:stretch>
            <a:fillRect/>
          </a:stretch>
        </p:blipFill>
        <p:spPr>
          <a:xfrm>
            <a:off x="520336" y="1002226"/>
            <a:ext cx="5320026" cy="2690105"/>
          </a:xfrm>
        </p:spPr>
      </p:pic>
      <p:sp>
        <p:nvSpPr>
          <p:cNvPr id="5" name="Rectangle 4"/>
          <p:cNvSpPr/>
          <p:nvPr/>
        </p:nvSpPr>
        <p:spPr>
          <a:xfrm>
            <a:off x="619432" y="3830560"/>
            <a:ext cx="5715000" cy="1015663"/>
          </a:xfrm>
          <a:prstGeom prst="rect">
            <a:avLst/>
          </a:prstGeom>
        </p:spPr>
        <p:txBody>
          <a:bodyPr wrap="square">
            <a:spAutoFit/>
          </a:bodyPr>
          <a:lstStyle/>
          <a:p>
            <a:pPr>
              <a:buFont typeface="Arial" pitchFamily="34" charset="0"/>
              <a:buChar char="•"/>
            </a:pPr>
            <a:r>
              <a:rPr lang="en-US" sz="1200" dirty="0" smtClean="0">
                <a:latin typeface="Times New Roman" pitchFamily="18" charset="0"/>
                <a:cs typeface="Times New Roman" pitchFamily="18" charset="0"/>
              </a:rPr>
              <a:t>  Weekend </a:t>
            </a:r>
            <a:r>
              <a:rPr lang="en-US" sz="1200" dirty="0" smtClean="0">
                <a:latin typeface="Times New Roman" pitchFamily="18" charset="0"/>
                <a:cs typeface="Times New Roman" pitchFamily="18" charset="0"/>
              </a:rPr>
              <a:t>alcohol consumption demonstrates a notable correlation with the final grade</a:t>
            </a:r>
          </a:p>
          <a:p>
            <a:pPr>
              <a:buFont typeface="Arial" pitchFamily="34" charset="0"/>
              <a:buChar char="•"/>
            </a:pPr>
            <a:r>
              <a:rPr lang="en-US" sz="1200" dirty="0" smtClean="0">
                <a:latin typeface="Times New Roman" pitchFamily="18" charset="0"/>
                <a:cs typeface="Times New Roman" pitchFamily="18" charset="0"/>
              </a:rPr>
              <a:t>  The </a:t>
            </a:r>
            <a:r>
              <a:rPr lang="en-US" sz="1200" dirty="0" smtClean="0">
                <a:latin typeface="Times New Roman" pitchFamily="18" charset="0"/>
                <a:cs typeface="Times New Roman" pitchFamily="18" charset="0"/>
              </a:rPr>
              <a:t>majority of students have an alcohol consumption level of one</a:t>
            </a:r>
          </a:p>
          <a:p>
            <a:pPr>
              <a:buFont typeface="Arial" pitchFamily="34" charset="0"/>
              <a:buChar char="•"/>
            </a:pPr>
            <a:r>
              <a:rPr lang="en-US" sz="1200" dirty="0" smtClean="0">
                <a:latin typeface="Times New Roman" pitchFamily="18" charset="0"/>
                <a:cs typeface="Times New Roman" pitchFamily="18" charset="0"/>
              </a:rPr>
              <a:t>  We </a:t>
            </a:r>
            <a:r>
              <a:rPr lang="en-US" sz="1200" dirty="0" smtClean="0">
                <a:latin typeface="Times New Roman" pitchFamily="18" charset="0"/>
                <a:cs typeface="Times New Roman" pitchFamily="18" charset="0"/>
              </a:rPr>
              <a:t>can also observe that students who perform well academically tend to have lower </a:t>
            </a:r>
            <a:r>
              <a:rPr lang="en-US" sz="1200" dirty="0" smtClean="0">
                <a:latin typeface="Times New Roman" pitchFamily="18" charset="0"/>
                <a:cs typeface="Times New Roman" pitchFamily="18" charset="0"/>
              </a:rPr>
              <a:t>     alcohol </a:t>
            </a:r>
            <a:r>
              <a:rPr lang="en-US" sz="1200" dirty="0" smtClean="0">
                <a:latin typeface="Times New Roman" pitchFamily="18" charset="0"/>
                <a:cs typeface="Times New Roman" pitchFamily="18" charset="0"/>
              </a:rPr>
              <a:t>consumption levels, whereas students with poor or fair academic performance </a:t>
            </a:r>
            <a:r>
              <a:rPr lang="en-US" sz="1200" dirty="0" smtClean="0">
                <a:latin typeface="Times New Roman" pitchFamily="18" charset="0"/>
                <a:cs typeface="Times New Roman" pitchFamily="18" charset="0"/>
              </a:rPr>
              <a:t> have </a:t>
            </a:r>
            <a:r>
              <a:rPr lang="en-US" sz="1200" dirty="0" smtClean="0">
                <a:latin typeface="Times New Roman" pitchFamily="18" charset="0"/>
                <a:cs typeface="Times New Roman" pitchFamily="18" charset="0"/>
              </a:rPr>
              <a:t>higher levels of alcohol consumption.</a:t>
            </a:r>
            <a:endParaRPr lang="en-US" sz="12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4.5 </a:t>
            </a:r>
            <a:r>
              <a:rPr lang="en-US" sz="2200" b="1" dirty="0" smtClean="0">
                <a:latin typeface="Times New Roman" pitchFamily="18" charset="0"/>
                <a:cs typeface="Times New Roman" pitchFamily="18" charset="0"/>
              </a:rPr>
              <a:t>Final Grade By Parents Education Level</a:t>
            </a:r>
            <a:r>
              <a:rPr lang="en-US" b="1" dirty="0" smtClean="0"/>
              <a:t/>
            </a:r>
            <a:br>
              <a:rPr lang="en-US" b="1" dirty="0" smtClean="0"/>
            </a:br>
            <a:endParaRPr lang="en-US" dirty="0"/>
          </a:p>
        </p:txBody>
      </p:sp>
      <p:pic>
        <p:nvPicPr>
          <p:cNvPr id="4" name="Content Placeholder 3" descr="123.jpg"/>
          <p:cNvPicPr>
            <a:picLocks noGrp="1" noChangeAspect="1"/>
          </p:cNvPicPr>
          <p:nvPr>
            <p:ph idx="1"/>
          </p:nvPr>
        </p:nvPicPr>
        <p:blipFill>
          <a:blip r:embed="rId2" cstate="print"/>
          <a:stretch>
            <a:fillRect/>
          </a:stretch>
        </p:blipFill>
        <p:spPr>
          <a:xfrm>
            <a:off x="494276" y="956051"/>
            <a:ext cx="8229600" cy="946492"/>
          </a:xfrm>
        </p:spPr>
      </p:pic>
      <p:pic>
        <p:nvPicPr>
          <p:cNvPr id="5" name="Picture 4" descr="pa (1).png"/>
          <p:cNvPicPr>
            <a:picLocks noChangeAspect="1"/>
          </p:cNvPicPr>
          <p:nvPr/>
        </p:nvPicPr>
        <p:blipFill>
          <a:blip r:embed="rId3"/>
          <a:stretch>
            <a:fillRect/>
          </a:stretch>
        </p:blipFill>
        <p:spPr>
          <a:xfrm>
            <a:off x="6866450" y="895198"/>
            <a:ext cx="1717112" cy="1247028"/>
          </a:xfrm>
          <a:prstGeom prst="rect">
            <a:avLst/>
          </a:prstGeom>
        </p:spPr>
      </p:pic>
      <p:pic>
        <p:nvPicPr>
          <p:cNvPr id="6" name="Picture 5" descr="124.png"/>
          <p:cNvPicPr>
            <a:picLocks noChangeAspect="1"/>
          </p:cNvPicPr>
          <p:nvPr/>
        </p:nvPicPr>
        <p:blipFill>
          <a:blip r:embed="rId4"/>
          <a:stretch>
            <a:fillRect/>
          </a:stretch>
        </p:blipFill>
        <p:spPr>
          <a:xfrm>
            <a:off x="842424" y="1942581"/>
            <a:ext cx="3062938" cy="2157471"/>
          </a:xfrm>
          <a:prstGeom prst="rect">
            <a:avLst/>
          </a:prstGeom>
        </p:spPr>
      </p:pic>
      <p:pic>
        <p:nvPicPr>
          <p:cNvPr id="7" name="Picture 6" descr="125.png"/>
          <p:cNvPicPr>
            <a:picLocks noChangeAspect="1"/>
          </p:cNvPicPr>
          <p:nvPr/>
        </p:nvPicPr>
        <p:blipFill>
          <a:blip r:embed="rId5"/>
          <a:stretch>
            <a:fillRect/>
          </a:stretch>
        </p:blipFill>
        <p:spPr>
          <a:xfrm>
            <a:off x="4204760" y="1905709"/>
            <a:ext cx="2987277" cy="2135350"/>
          </a:xfrm>
          <a:prstGeom prst="rect">
            <a:avLst/>
          </a:prstGeom>
        </p:spPr>
      </p:pic>
      <p:sp>
        <p:nvSpPr>
          <p:cNvPr id="8" name="Rectangle 7"/>
          <p:cNvSpPr/>
          <p:nvPr/>
        </p:nvSpPr>
        <p:spPr>
          <a:xfrm>
            <a:off x="693174" y="4130614"/>
            <a:ext cx="6452419" cy="1215717"/>
          </a:xfrm>
          <a:prstGeom prst="rect">
            <a:avLst/>
          </a:prstGeom>
        </p:spPr>
        <p:txBody>
          <a:bodyPr wrap="square">
            <a:spAutoFit/>
          </a:bodyPr>
          <a:lstStyle/>
          <a:p>
            <a:pPr>
              <a:buFont typeface="Arial" pitchFamily="34" charset="0"/>
              <a:buChar char="•"/>
            </a:pPr>
            <a:r>
              <a:rPr lang="en-US" sz="1100" dirty="0" smtClean="0">
                <a:latin typeface="Times New Roman" pitchFamily="18" charset="0"/>
                <a:cs typeface="Times New Roman" pitchFamily="18" charset="0"/>
              </a:rPr>
              <a:t>  The </a:t>
            </a:r>
            <a:r>
              <a:rPr lang="en-US" sz="1100" dirty="0" smtClean="0">
                <a:latin typeface="Times New Roman" pitchFamily="18" charset="0"/>
                <a:cs typeface="Times New Roman" pitchFamily="18" charset="0"/>
              </a:rPr>
              <a:t>educational background of the father directly influences the academic performance of the </a:t>
            </a:r>
            <a:r>
              <a:rPr lang="en-US" sz="1100" dirty="0" smtClean="0">
                <a:latin typeface="Times New Roman" pitchFamily="18" charset="0"/>
                <a:cs typeface="Times New Roman" pitchFamily="18" charset="0"/>
              </a:rPr>
              <a:t>student</a:t>
            </a:r>
          </a:p>
          <a:p>
            <a:pPr>
              <a:buFont typeface="Arial" pitchFamily="34" charset="0"/>
              <a:buChar char="•"/>
            </a:pPr>
            <a:r>
              <a:rPr lang="en-US" sz="1100" dirty="0" smtClean="0">
                <a:latin typeface="Times New Roman" pitchFamily="18" charset="0"/>
                <a:cs typeface="Times New Roman" pitchFamily="18" charset="0"/>
              </a:rPr>
              <a:t>  The </a:t>
            </a:r>
            <a:r>
              <a:rPr lang="en-US" sz="1100" dirty="0" smtClean="0">
                <a:latin typeface="Times New Roman" pitchFamily="18" charset="0"/>
                <a:cs typeface="Times New Roman" pitchFamily="18" charset="0"/>
              </a:rPr>
              <a:t>educational attainment of the mother plays a crucial role in facilitating high academic performance </a:t>
            </a:r>
            <a:r>
              <a:rPr lang="en-US" sz="1100" dirty="0" smtClean="0">
                <a:latin typeface="Times New Roman" pitchFamily="18" charset="0"/>
                <a:cs typeface="Times New Roman" pitchFamily="18" charset="0"/>
              </a:rPr>
              <a:t>  among </a:t>
            </a:r>
            <a:r>
              <a:rPr lang="en-US" sz="1100" dirty="0" smtClean="0">
                <a:latin typeface="Times New Roman" pitchFamily="18" charset="0"/>
                <a:cs typeface="Times New Roman" pitchFamily="18" charset="0"/>
              </a:rPr>
              <a:t>students</a:t>
            </a:r>
          </a:p>
          <a:p>
            <a:pPr>
              <a:buFont typeface="Arial" pitchFamily="34" charset="0"/>
              <a:buChar char="•"/>
            </a:pPr>
            <a:r>
              <a:rPr lang="en-US" sz="1100" dirty="0" smtClean="0">
                <a:latin typeface="Times New Roman" pitchFamily="18" charset="0"/>
                <a:cs typeface="Times New Roman" pitchFamily="18" charset="0"/>
              </a:rPr>
              <a:t>  When </a:t>
            </a:r>
            <a:r>
              <a:rPr lang="en-US" sz="1100" dirty="0" smtClean="0">
                <a:latin typeface="Times New Roman" pitchFamily="18" charset="0"/>
                <a:cs typeface="Times New Roman" pitchFamily="18" charset="0"/>
              </a:rPr>
              <a:t>comparing the educational backgrounds of both fathers and mothers, it becomes evident that the academic performance of students is greatly influenced by the mother's level of education.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4.6 </a:t>
            </a:r>
            <a:r>
              <a:rPr lang="en-US" sz="2200" b="1" dirty="0" smtClean="0">
                <a:latin typeface="Times New Roman" pitchFamily="18" charset="0"/>
                <a:cs typeface="Times New Roman" pitchFamily="18" charset="0"/>
              </a:rPr>
              <a:t>Final Grade By Frequency Of Going Out</a:t>
            </a:r>
            <a:r>
              <a:rPr lang="en-US" b="1" dirty="0" smtClean="0"/>
              <a:t/>
            </a:r>
            <a:br>
              <a:rPr lang="en-US" b="1" dirty="0" smtClean="0"/>
            </a:br>
            <a:endParaRPr lang="en-US" dirty="0"/>
          </a:p>
        </p:txBody>
      </p:sp>
      <p:pic>
        <p:nvPicPr>
          <p:cNvPr id="4" name="Content Placeholder 3" descr="126.jpg"/>
          <p:cNvPicPr>
            <a:picLocks noGrp="1" noChangeAspect="1"/>
          </p:cNvPicPr>
          <p:nvPr>
            <p:ph idx="1"/>
          </p:nvPr>
        </p:nvPicPr>
        <p:blipFill>
          <a:blip r:embed="rId2"/>
          <a:stretch>
            <a:fillRect/>
          </a:stretch>
        </p:blipFill>
        <p:spPr>
          <a:xfrm>
            <a:off x="243348" y="1030442"/>
            <a:ext cx="7801897" cy="1255558"/>
          </a:xfrm>
        </p:spPr>
      </p:pic>
      <p:pic>
        <p:nvPicPr>
          <p:cNvPr id="5" name="Picture 4" descr="127.png"/>
          <p:cNvPicPr>
            <a:picLocks noChangeAspect="1"/>
          </p:cNvPicPr>
          <p:nvPr/>
        </p:nvPicPr>
        <p:blipFill>
          <a:blip r:embed="rId3"/>
          <a:stretch>
            <a:fillRect/>
          </a:stretch>
        </p:blipFill>
        <p:spPr>
          <a:xfrm>
            <a:off x="494071" y="1935726"/>
            <a:ext cx="4313904" cy="30436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itchFamily="18" charset="0"/>
                <a:cs typeface="Times New Roman" pitchFamily="18" charset="0"/>
              </a:rPr>
              <a:t>4.6 Final Grade By Frequency Of Going Out</a:t>
            </a:r>
            <a:endParaRPr lang="en-US" sz="2000" dirty="0"/>
          </a:p>
        </p:txBody>
      </p:sp>
      <p:pic>
        <p:nvPicPr>
          <p:cNvPr id="4" name="Content Placeholder 3" descr="128.png"/>
          <p:cNvPicPr>
            <a:picLocks noGrp="1" noChangeAspect="1"/>
          </p:cNvPicPr>
          <p:nvPr>
            <p:ph idx="1"/>
          </p:nvPr>
        </p:nvPicPr>
        <p:blipFill>
          <a:blip r:embed="rId2"/>
          <a:stretch>
            <a:fillRect/>
          </a:stretch>
        </p:blipFill>
        <p:spPr>
          <a:xfrm>
            <a:off x="708733" y="1149710"/>
            <a:ext cx="6245131" cy="2684872"/>
          </a:xfrm>
        </p:spPr>
      </p:pic>
      <p:sp>
        <p:nvSpPr>
          <p:cNvPr id="5" name="Rectangle 4"/>
          <p:cNvSpPr/>
          <p:nvPr/>
        </p:nvSpPr>
        <p:spPr>
          <a:xfrm>
            <a:off x="545689" y="4076451"/>
            <a:ext cx="5567517" cy="830997"/>
          </a:xfrm>
          <a:prstGeom prst="rect">
            <a:avLst/>
          </a:prstGeom>
        </p:spPr>
        <p:txBody>
          <a:bodyPr wrap="square">
            <a:spAutoFit/>
          </a:bodyPr>
          <a:lstStyle/>
          <a:p>
            <a:pPr>
              <a:buFont typeface="Arial" pitchFamily="34" charset="0"/>
              <a:buChar char="•"/>
            </a:pPr>
            <a:r>
              <a:rPr lang="en-US" sz="1200" dirty="0" smtClean="0">
                <a:latin typeface="Times New Roman" pitchFamily="18" charset="0"/>
                <a:cs typeface="Times New Roman" pitchFamily="18" charset="0"/>
              </a:rPr>
              <a:t>  There </a:t>
            </a:r>
            <a:r>
              <a:rPr lang="en-US" sz="1200" dirty="0" smtClean="0">
                <a:latin typeface="Times New Roman" pitchFamily="18" charset="0"/>
                <a:cs typeface="Times New Roman" pitchFamily="18" charset="0"/>
              </a:rPr>
              <a:t>exists a significant correlation between the frequency of socializing with </a:t>
            </a:r>
            <a:r>
              <a:rPr lang="en-US" sz="1200" dirty="0" smtClean="0">
                <a:latin typeface="Times New Roman" pitchFamily="18" charset="0"/>
                <a:cs typeface="Times New Roman" pitchFamily="18" charset="0"/>
              </a:rPr>
              <a:t>         friends  and </a:t>
            </a:r>
            <a:r>
              <a:rPr lang="en-US" sz="1200" dirty="0" smtClean="0">
                <a:latin typeface="Times New Roman" pitchFamily="18" charset="0"/>
                <a:cs typeface="Times New Roman" pitchFamily="18" charset="0"/>
              </a:rPr>
              <a:t>students' final performance.</a:t>
            </a:r>
          </a:p>
          <a:p>
            <a:pPr>
              <a:buFont typeface="Arial" pitchFamily="34" charset="0"/>
              <a:buChar char="•"/>
            </a:pPr>
            <a:r>
              <a:rPr lang="en-US" sz="1200" dirty="0" smtClean="0">
                <a:latin typeface="Times New Roman" pitchFamily="18" charset="0"/>
                <a:cs typeface="Times New Roman" pitchFamily="18" charset="0"/>
              </a:rPr>
              <a:t>  Restricting </a:t>
            </a:r>
            <a:r>
              <a:rPr lang="en-US" sz="1200" dirty="0" smtClean="0">
                <a:latin typeface="Times New Roman" pitchFamily="18" charset="0"/>
                <a:cs typeface="Times New Roman" pitchFamily="18" charset="0"/>
              </a:rPr>
              <a:t>the frequency of socializing with friends results in a desired level of academic performance.</a:t>
            </a:r>
            <a:endParaRPr lang="en-US" sz="1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of Content</a:t>
            </a:r>
            <a:endParaRPr lang="en-US" dirty="0"/>
          </a:p>
        </p:txBody>
      </p:sp>
      <p:sp>
        <p:nvSpPr>
          <p:cNvPr id="3" name="Content Placeholder 2"/>
          <p:cNvSpPr>
            <a:spLocks noGrp="1"/>
          </p:cNvSpPr>
          <p:nvPr>
            <p:ph idx="1"/>
          </p:nvPr>
        </p:nvSpPr>
        <p:spPr/>
        <p:txBody>
          <a:bodyPr>
            <a:normAutofit/>
          </a:bodyPr>
          <a:lstStyle/>
          <a:p>
            <a:r>
              <a:rPr lang="en-US" sz="1300" dirty="0" smtClean="0">
                <a:latin typeface="Times New Roman" pitchFamily="18" charset="0"/>
                <a:cs typeface="Times New Roman" pitchFamily="18" charset="0"/>
              </a:rPr>
              <a:t>1.</a:t>
            </a:r>
            <a:r>
              <a:rPr lang="en-US" sz="1300" u="sng" dirty="0" smtClean="0">
                <a:latin typeface="Times New Roman" pitchFamily="18" charset="0"/>
                <a:cs typeface="Times New Roman" pitchFamily="18" charset="0"/>
                <a:hlinkClick r:id="rId2"/>
              </a:rPr>
              <a:t>Problem Statement</a:t>
            </a:r>
            <a:r>
              <a:rPr lang="en-US" sz="1300" dirty="0" smtClean="0">
                <a:latin typeface="Times New Roman" pitchFamily="18" charset="0"/>
                <a:cs typeface="Times New Roman" pitchFamily="18" charset="0"/>
              </a:rPr>
              <a:t/>
            </a:r>
            <a:br>
              <a:rPr lang="en-US" sz="1300" dirty="0" smtClean="0">
                <a:latin typeface="Times New Roman" pitchFamily="18" charset="0"/>
                <a:cs typeface="Times New Roman" pitchFamily="18" charset="0"/>
              </a:rPr>
            </a:br>
            <a:endParaRPr lang="en-US" sz="1300" dirty="0" smtClean="0">
              <a:latin typeface="Times New Roman" pitchFamily="18" charset="0"/>
              <a:cs typeface="Times New Roman" pitchFamily="18" charset="0"/>
            </a:endParaRPr>
          </a:p>
          <a:p>
            <a:r>
              <a:rPr lang="en-US" sz="1300" dirty="0" smtClean="0">
                <a:latin typeface="Times New Roman" pitchFamily="18" charset="0"/>
                <a:cs typeface="Times New Roman" pitchFamily="18" charset="0"/>
              </a:rPr>
              <a:t>2.</a:t>
            </a:r>
            <a:r>
              <a:rPr lang="en-US" sz="1300" u="sng" dirty="0" smtClean="0">
                <a:latin typeface="Times New Roman" pitchFamily="18" charset="0"/>
                <a:cs typeface="Times New Roman" pitchFamily="18" charset="0"/>
                <a:hlinkClick r:id="rId2"/>
              </a:rPr>
              <a:t>Importing Packages and </a:t>
            </a:r>
            <a:r>
              <a:rPr lang="en-US" sz="1300" u="sng" dirty="0" smtClean="0">
                <a:latin typeface="Times New Roman" pitchFamily="18" charset="0"/>
                <a:cs typeface="Times New Roman" pitchFamily="18" charset="0"/>
                <a:hlinkClick r:id="rId2"/>
              </a:rPr>
              <a:t>Dataset</a:t>
            </a:r>
            <a:endParaRPr lang="en-US" sz="1300" u="sng" dirty="0" smtClean="0">
              <a:latin typeface="Times New Roman" pitchFamily="18" charset="0"/>
              <a:cs typeface="Times New Roman" pitchFamily="18" charset="0"/>
            </a:endParaRPr>
          </a:p>
          <a:p>
            <a:pPr>
              <a:buNone/>
            </a:pPr>
            <a:endParaRPr lang="en-US" sz="1300" dirty="0" smtClean="0">
              <a:latin typeface="Times New Roman" pitchFamily="18" charset="0"/>
              <a:cs typeface="Times New Roman" pitchFamily="18" charset="0"/>
            </a:endParaRPr>
          </a:p>
          <a:p>
            <a:r>
              <a:rPr lang="en-US" sz="1300" dirty="0" smtClean="0">
                <a:latin typeface="Times New Roman" pitchFamily="18" charset="0"/>
                <a:cs typeface="Times New Roman" pitchFamily="18" charset="0"/>
              </a:rPr>
              <a:t>3.</a:t>
            </a:r>
            <a:r>
              <a:rPr lang="en-US" sz="1300" u="sng" dirty="0" smtClean="0">
                <a:latin typeface="Times New Roman" pitchFamily="18" charset="0"/>
                <a:cs typeface="Times New Roman" pitchFamily="18" charset="0"/>
                <a:hlinkClick r:id="rId2"/>
              </a:rPr>
              <a:t>Data </a:t>
            </a:r>
            <a:r>
              <a:rPr lang="en-US" sz="1300" u="sng" dirty="0" smtClean="0">
                <a:latin typeface="Times New Roman" pitchFamily="18" charset="0"/>
                <a:cs typeface="Times New Roman" pitchFamily="18" charset="0"/>
                <a:hlinkClick r:id="rId2"/>
              </a:rPr>
              <a:t>Profiling</a:t>
            </a:r>
            <a:endParaRPr lang="en-US" sz="1300" u="sng" dirty="0" smtClean="0">
              <a:latin typeface="Times New Roman" pitchFamily="18" charset="0"/>
              <a:cs typeface="Times New Roman" pitchFamily="18" charset="0"/>
            </a:endParaRPr>
          </a:p>
          <a:p>
            <a:pPr>
              <a:buNone/>
            </a:pPr>
            <a:endParaRPr lang="en-US" sz="1300" dirty="0" smtClean="0">
              <a:latin typeface="Times New Roman" pitchFamily="18" charset="0"/>
              <a:cs typeface="Times New Roman" pitchFamily="18" charset="0"/>
            </a:endParaRPr>
          </a:p>
          <a:p>
            <a:pPr>
              <a:buNone/>
            </a:pPr>
            <a:r>
              <a:rPr lang="en-US" sz="1300" dirty="0" smtClean="0">
                <a:latin typeface="Times New Roman" pitchFamily="18" charset="0"/>
                <a:cs typeface="Times New Roman" pitchFamily="18" charset="0"/>
              </a:rPr>
              <a:t>              3.1</a:t>
            </a:r>
            <a:r>
              <a:rPr lang="en-US" sz="1300" dirty="0" smtClean="0">
                <a:latin typeface="Times New Roman" pitchFamily="18" charset="0"/>
                <a:cs typeface="Times New Roman" pitchFamily="18" charset="0"/>
              </a:rPr>
              <a:t> </a:t>
            </a:r>
            <a:r>
              <a:rPr lang="en-US" sz="1300" u="sng" dirty="0" smtClean="0">
                <a:latin typeface="Times New Roman" pitchFamily="18" charset="0"/>
                <a:cs typeface="Times New Roman" pitchFamily="18" charset="0"/>
                <a:hlinkClick r:id="rId2"/>
              </a:rPr>
              <a:t>Understanding the Dataset</a:t>
            </a:r>
            <a:r>
              <a:rPr lang="en-US" sz="1300" dirty="0" smtClean="0">
                <a:latin typeface="Times New Roman" pitchFamily="18" charset="0"/>
                <a:cs typeface="Times New Roman" pitchFamily="18" charset="0"/>
              </a:rPr>
              <a:t/>
            </a:r>
            <a:br>
              <a:rPr lang="en-US" sz="1300" dirty="0" smtClean="0">
                <a:latin typeface="Times New Roman" pitchFamily="18" charset="0"/>
                <a:cs typeface="Times New Roman" pitchFamily="18" charset="0"/>
              </a:rPr>
            </a:br>
            <a:endParaRPr lang="en-US" sz="1300" dirty="0" smtClean="0">
              <a:latin typeface="Times New Roman" pitchFamily="18" charset="0"/>
              <a:cs typeface="Times New Roman" pitchFamily="18" charset="0"/>
            </a:endParaRPr>
          </a:p>
          <a:p>
            <a:pPr>
              <a:buNone/>
            </a:pPr>
            <a:r>
              <a:rPr lang="en-US" sz="1300" dirty="0" smtClean="0">
                <a:latin typeface="Times New Roman" pitchFamily="18" charset="0"/>
                <a:cs typeface="Times New Roman" pitchFamily="18" charset="0"/>
              </a:rPr>
              <a:t>              3.2</a:t>
            </a:r>
            <a:r>
              <a:rPr lang="en-US" sz="1300" dirty="0" smtClean="0">
                <a:latin typeface="Times New Roman" pitchFamily="18" charset="0"/>
                <a:cs typeface="Times New Roman" pitchFamily="18" charset="0"/>
              </a:rPr>
              <a:t> </a:t>
            </a:r>
            <a:r>
              <a:rPr lang="en-US" sz="1300" u="sng" dirty="0" smtClean="0">
                <a:latin typeface="Times New Roman" pitchFamily="18" charset="0"/>
                <a:cs typeface="Times New Roman" pitchFamily="18" charset="0"/>
                <a:hlinkClick r:id="rId2"/>
              </a:rPr>
              <a:t>Pre Profiling</a:t>
            </a:r>
            <a:r>
              <a:rPr lang="en-US" sz="1300" dirty="0" smtClean="0">
                <a:latin typeface="Times New Roman" pitchFamily="18" charset="0"/>
                <a:cs typeface="Times New Roman" pitchFamily="18" charset="0"/>
              </a:rPr>
              <a:t/>
            </a:r>
            <a:br>
              <a:rPr lang="en-US" sz="1300" dirty="0" smtClean="0">
                <a:latin typeface="Times New Roman" pitchFamily="18" charset="0"/>
                <a:cs typeface="Times New Roman" pitchFamily="18" charset="0"/>
              </a:rPr>
            </a:br>
            <a:endParaRPr lang="en-US" sz="1300" dirty="0" smtClean="0">
              <a:latin typeface="Times New Roman" pitchFamily="18" charset="0"/>
              <a:cs typeface="Times New Roman" pitchFamily="18" charset="0"/>
            </a:endParaRPr>
          </a:p>
          <a:p>
            <a:pPr>
              <a:buNone/>
            </a:pPr>
            <a:r>
              <a:rPr lang="en-US" sz="1300" dirty="0" smtClean="0">
                <a:latin typeface="Times New Roman" pitchFamily="18" charset="0"/>
                <a:cs typeface="Times New Roman" pitchFamily="18" charset="0"/>
              </a:rPr>
              <a:t>              3.3</a:t>
            </a:r>
            <a:r>
              <a:rPr lang="en-US" sz="1300" dirty="0" smtClean="0">
                <a:latin typeface="Times New Roman" pitchFamily="18" charset="0"/>
                <a:cs typeface="Times New Roman" pitchFamily="18" charset="0"/>
              </a:rPr>
              <a:t> </a:t>
            </a:r>
            <a:r>
              <a:rPr lang="en-US" sz="1300" u="sng" dirty="0" smtClean="0">
                <a:latin typeface="Times New Roman" pitchFamily="18" charset="0"/>
                <a:cs typeface="Times New Roman" pitchFamily="18" charset="0"/>
                <a:hlinkClick r:id="rId2"/>
              </a:rPr>
              <a:t>Preprocessing</a:t>
            </a:r>
            <a:r>
              <a:rPr lang="en-US" sz="1300" dirty="0" smtClean="0">
                <a:latin typeface="Times New Roman" pitchFamily="18" charset="0"/>
                <a:cs typeface="Times New Roman" pitchFamily="18" charset="0"/>
              </a:rPr>
              <a:t/>
            </a:r>
            <a:br>
              <a:rPr lang="en-US" sz="1300" dirty="0" smtClean="0">
                <a:latin typeface="Times New Roman" pitchFamily="18" charset="0"/>
                <a:cs typeface="Times New Roman" pitchFamily="18" charset="0"/>
              </a:rPr>
            </a:br>
            <a:endParaRPr lang="en-US" sz="1300" dirty="0" smtClean="0">
              <a:latin typeface="Times New Roman" pitchFamily="18" charset="0"/>
              <a:cs typeface="Times New Roman" pitchFamily="18" charset="0"/>
            </a:endParaRPr>
          </a:p>
          <a:p>
            <a:pPr>
              <a:buNone/>
            </a:pPr>
            <a:r>
              <a:rPr lang="en-US" sz="1300" dirty="0" smtClean="0">
                <a:latin typeface="Times New Roman" pitchFamily="18" charset="0"/>
                <a:cs typeface="Times New Roman" pitchFamily="18" charset="0"/>
              </a:rPr>
              <a:t>              3.4</a:t>
            </a:r>
            <a:r>
              <a:rPr lang="en-US" sz="1300" dirty="0" smtClean="0">
                <a:latin typeface="Times New Roman" pitchFamily="18" charset="0"/>
                <a:cs typeface="Times New Roman" pitchFamily="18" charset="0"/>
              </a:rPr>
              <a:t> </a:t>
            </a:r>
            <a:r>
              <a:rPr lang="en-US" sz="1300" u="sng" dirty="0" smtClean="0">
                <a:latin typeface="Times New Roman" pitchFamily="18" charset="0"/>
                <a:cs typeface="Times New Roman" pitchFamily="18" charset="0"/>
                <a:hlinkClick r:id="rId2"/>
              </a:rPr>
              <a:t>Post </a:t>
            </a:r>
            <a:r>
              <a:rPr lang="en-US" sz="1300" u="sng" dirty="0" smtClean="0">
                <a:latin typeface="Times New Roman" pitchFamily="18" charset="0"/>
                <a:cs typeface="Times New Roman" pitchFamily="18" charset="0"/>
                <a:hlinkClick r:id="rId2"/>
              </a:rPr>
              <a:t>Profiling</a:t>
            </a:r>
            <a:r>
              <a:rPr lang="en-US" sz="1300" u="sng"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
            </a:r>
            <a:br>
              <a:rPr lang="en-US" sz="1500" dirty="0" smtClean="0">
                <a:latin typeface="Times New Roman" pitchFamily="18" charset="0"/>
                <a:cs typeface="Times New Roman" pitchFamily="18" charset="0"/>
              </a:rPr>
            </a:br>
            <a:endParaRPr lang="en-US" sz="1500" dirty="0" smtClean="0">
              <a:latin typeface="Times New Roman" pitchFamily="18" charset="0"/>
              <a:cs typeface="Times New Roman" pitchFamily="18" charset="0"/>
            </a:endParaRPr>
          </a:p>
          <a:p>
            <a:pPr>
              <a:buNone/>
            </a:pPr>
            <a:endParaRPr lang="en-US" sz="1200" dirty="0"/>
          </a:p>
          <a:p>
            <a:endParaRPr lang="en-US" dirty="0"/>
          </a:p>
          <a:p>
            <a:endParaRPr lang="en-US" dirty="0"/>
          </a:p>
        </p:txBody>
      </p:sp>
    </p:spTree>
    <p:extLst>
      <p:ext uri="{BB962C8B-B14F-4D97-AF65-F5344CB8AC3E}">
        <p14:creationId xmlns:p14="http://schemas.microsoft.com/office/powerpoint/2010/main" xmlns=""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4.7 </a:t>
            </a:r>
            <a:r>
              <a:rPr lang="en-US" sz="2200" b="1" dirty="0" smtClean="0">
                <a:latin typeface="Times New Roman" pitchFamily="18" charset="0"/>
                <a:cs typeface="Times New Roman" pitchFamily="18" charset="0"/>
              </a:rPr>
              <a:t>Final Grade By Desire To Go To College</a:t>
            </a:r>
            <a:r>
              <a:rPr lang="en-US" b="1" dirty="0" smtClean="0"/>
              <a:t/>
            </a:r>
            <a:br>
              <a:rPr lang="en-US" b="1" dirty="0" smtClean="0"/>
            </a:br>
            <a:endParaRPr lang="en-US" dirty="0"/>
          </a:p>
        </p:txBody>
      </p:sp>
      <p:pic>
        <p:nvPicPr>
          <p:cNvPr id="4" name="Content Placeholder 3" descr="129.jpg"/>
          <p:cNvPicPr>
            <a:picLocks noGrp="1" noChangeAspect="1"/>
          </p:cNvPicPr>
          <p:nvPr>
            <p:ph idx="1"/>
          </p:nvPr>
        </p:nvPicPr>
        <p:blipFill>
          <a:blip r:embed="rId2"/>
          <a:stretch>
            <a:fillRect/>
          </a:stretch>
        </p:blipFill>
        <p:spPr>
          <a:xfrm>
            <a:off x="221226" y="1033976"/>
            <a:ext cx="7860890" cy="1200405"/>
          </a:xfrm>
        </p:spPr>
      </p:pic>
      <p:pic>
        <p:nvPicPr>
          <p:cNvPr id="6" name="Picture 5" descr="he.jpg"/>
          <p:cNvPicPr>
            <a:picLocks noChangeAspect="1"/>
          </p:cNvPicPr>
          <p:nvPr/>
        </p:nvPicPr>
        <p:blipFill>
          <a:blip r:embed="rId3" cstate="print"/>
          <a:stretch>
            <a:fillRect/>
          </a:stretch>
        </p:blipFill>
        <p:spPr>
          <a:xfrm>
            <a:off x="7506310" y="1025013"/>
            <a:ext cx="1211680" cy="1253614"/>
          </a:xfrm>
          <a:prstGeom prst="rect">
            <a:avLst/>
          </a:prstGeom>
        </p:spPr>
      </p:pic>
      <p:pic>
        <p:nvPicPr>
          <p:cNvPr id="7" name="Picture 6" descr="130.png"/>
          <p:cNvPicPr>
            <a:picLocks noChangeAspect="1"/>
          </p:cNvPicPr>
          <p:nvPr/>
        </p:nvPicPr>
        <p:blipFill>
          <a:blip r:embed="rId4"/>
          <a:stretch>
            <a:fillRect/>
          </a:stretch>
        </p:blipFill>
        <p:spPr>
          <a:xfrm>
            <a:off x="486696" y="2160639"/>
            <a:ext cx="5626510" cy="2728451"/>
          </a:xfrm>
          <a:prstGeom prst="rect">
            <a:avLst/>
          </a:prstGeom>
        </p:spPr>
      </p:pic>
      <p:sp>
        <p:nvSpPr>
          <p:cNvPr id="10" name="Rectangle 9"/>
          <p:cNvSpPr/>
          <p:nvPr/>
        </p:nvSpPr>
        <p:spPr>
          <a:xfrm>
            <a:off x="6393374" y="2359741"/>
            <a:ext cx="2440909" cy="1569660"/>
          </a:xfrm>
          <a:prstGeom prst="rect">
            <a:avLst/>
          </a:prstGeom>
        </p:spPr>
        <p:txBody>
          <a:bodyPr wrap="square">
            <a:spAutoFit/>
          </a:bodyPr>
          <a:lstStyle/>
          <a:p>
            <a:pPr lvl="0">
              <a:buFont typeface="Arial" pitchFamily="34" charset="0"/>
              <a:buChar char="•"/>
            </a:pPr>
            <a:r>
              <a:rPr lang="en-US" sz="1200" dirty="0" smtClean="0">
                <a:solidFill>
                  <a:prstClr val="black"/>
                </a:solidFill>
                <a:latin typeface="Times New Roman" pitchFamily="18" charset="0"/>
                <a:cs typeface="Times New Roman" pitchFamily="18" charset="0"/>
              </a:rPr>
              <a:t>We can observe that as age increases, there is a greater inclination    towards pursuing higher studies.</a:t>
            </a:r>
          </a:p>
          <a:p>
            <a:pPr lvl="0">
              <a:buFont typeface="Arial" pitchFamily="34" charset="0"/>
              <a:buChar char="•"/>
            </a:pPr>
            <a:r>
              <a:rPr lang="en-US" sz="1200" dirty="0" smtClean="0">
                <a:solidFill>
                  <a:prstClr val="black"/>
                </a:solidFill>
                <a:latin typeface="Times New Roman" pitchFamily="18" charset="0"/>
                <a:cs typeface="Times New Roman" pitchFamily="18" charset="0"/>
              </a:rPr>
              <a:t>In the age group of 16 years, a higher amount of study time is associated with a decreased tendency to pursue higher education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itchFamily="18" charset="0"/>
                <a:cs typeface="Times New Roman" pitchFamily="18" charset="0"/>
              </a:rPr>
              <a:t>4.7 </a:t>
            </a:r>
            <a:r>
              <a:rPr lang="en-US" sz="2000" b="1" dirty="0" smtClean="0">
                <a:latin typeface="Times New Roman" pitchFamily="18" charset="0"/>
                <a:cs typeface="Times New Roman" pitchFamily="18" charset="0"/>
              </a:rPr>
              <a:t>Final Grade By Desire To Go To College</a:t>
            </a:r>
            <a:endParaRPr lang="en-US" sz="2000" dirty="0"/>
          </a:p>
        </p:txBody>
      </p:sp>
      <p:pic>
        <p:nvPicPr>
          <p:cNvPr id="4" name="Content Placeholder 3" descr="131.png"/>
          <p:cNvPicPr>
            <a:picLocks noGrp="1" noChangeAspect="1"/>
          </p:cNvPicPr>
          <p:nvPr>
            <p:ph idx="1"/>
          </p:nvPr>
        </p:nvPicPr>
        <p:blipFill>
          <a:blip r:embed="rId2"/>
          <a:stretch>
            <a:fillRect/>
          </a:stretch>
        </p:blipFill>
        <p:spPr>
          <a:xfrm>
            <a:off x="789851" y="1024350"/>
            <a:ext cx="6385240" cy="2898722"/>
          </a:xfrm>
        </p:spPr>
      </p:pic>
      <p:sp>
        <p:nvSpPr>
          <p:cNvPr id="5" name="Rectangle 4"/>
          <p:cNvSpPr/>
          <p:nvPr/>
        </p:nvSpPr>
        <p:spPr>
          <a:xfrm>
            <a:off x="862780" y="4085436"/>
            <a:ext cx="4572000" cy="830997"/>
          </a:xfrm>
          <a:prstGeom prst="rect">
            <a:avLst/>
          </a:prstGeom>
        </p:spPr>
        <p:txBody>
          <a:bodyPr>
            <a:spAutoFit/>
          </a:bodyPr>
          <a:lstStyle/>
          <a:p>
            <a:pPr>
              <a:buFont typeface="Arial" pitchFamily="34" charset="0"/>
              <a:buChar char="•"/>
            </a:pPr>
            <a:r>
              <a:rPr lang="en-US" sz="1200" dirty="0" smtClean="0">
                <a:latin typeface="Times New Roman" pitchFamily="18" charset="0"/>
                <a:cs typeface="Times New Roman" pitchFamily="18" charset="0"/>
              </a:rPr>
              <a:t>All students who perform well academically demonstrate a desire to pursue higher education.</a:t>
            </a:r>
          </a:p>
          <a:p>
            <a:pPr>
              <a:buFont typeface="Arial" pitchFamily="34" charset="0"/>
              <a:buChar char="•"/>
            </a:pPr>
            <a:r>
              <a:rPr lang="en-US" sz="1200" dirty="0" smtClean="0">
                <a:latin typeface="Times New Roman" pitchFamily="18" charset="0"/>
                <a:cs typeface="Times New Roman" pitchFamily="18" charset="0"/>
              </a:rPr>
              <a:t>The majority of fair students express a desire for higher education.</a:t>
            </a:r>
          </a:p>
          <a:p>
            <a:pPr>
              <a:buFont typeface="Arial" pitchFamily="34" charset="0"/>
              <a:buChar char="•"/>
            </a:pPr>
            <a:r>
              <a:rPr lang="en-US" sz="1200" dirty="0" smtClean="0">
                <a:latin typeface="Times New Roman" pitchFamily="18" charset="0"/>
                <a:cs typeface="Times New Roman" pitchFamily="18" charset="0"/>
              </a:rPr>
              <a:t>Most poor students opt not to pursue higher education.</a:t>
            </a:r>
            <a:endParaRPr lang="en-US" sz="12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4.8 </a:t>
            </a:r>
            <a:r>
              <a:rPr lang="en-US" sz="2200" b="1" dirty="0" smtClean="0">
                <a:latin typeface="Times New Roman" pitchFamily="18" charset="0"/>
                <a:cs typeface="Times New Roman" pitchFamily="18" charset="0"/>
              </a:rPr>
              <a:t>Final Grade By Living Area</a:t>
            </a:r>
            <a:r>
              <a:rPr lang="en-US" b="1" dirty="0" smtClean="0"/>
              <a:t/>
            </a:r>
            <a:br>
              <a:rPr lang="en-US" b="1" dirty="0" smtClean="0"/>
            </a:br>
            <a:endParaRPr lang="en-US" dirty="0"/>
          </a:p>
        </p:txBody>
      </p:sp>
      <p:pic>
        <p:nvPicPr>
          <p:cNvPr id="4" name="Content Placeholder 3" descr="132.png"/>
          <p:cNvPicPr>
            <a:picLocks noGrp="1" noChangeAspect="1"/>
          </p:cNvPicPr>
          <p:nvPr>
            <p:ph idx="1"/>
          </p:nvPr>
        </p:nvPicPr>
        <p:blipFill>
          <a:blip r:embed="rId2"/>
          <a:stretch>
            <a:fillRect/>
          </a:stretch>
        </p:blipFill>
        <p:spPr>
          <a:xfrm>
            <a:off x="464778" y="899652"/>
            <a:ext cx="8472744" cy="951271"/>
          </a:xfrm>
        </p:spPr>
      </p:pic>
      <p:pic>
        <p:nvPicPr>
          <p:cNvPr id="5" name="Picture 4" descr="133.png"/>
          <p:cNvPicPr>
            <a:picLocks noChangeAspect="1"/>
          </p:cNvPicPr>
          <p:nvPr/>
        </p:nvPicPr>
        <p:blipFill>
          <a:blip r:embed="rId3"/>
          <a:stretch>
            <a:fillRect/>
          </a:stretch>
        </p:blipFill>
        <p:spPr>
          <a:xfrm>
            <a:off x="657616" y="1938401"/>
            <a:ext cx="4157732" cy="2928567"/>
          </a:xfrm>
          <a:prstGeom prst="rect">
            <a:avLst/>
          </a:prstGeom>
        </p:spPr>
      </p:pic>
      <p:sp>
        <p:nvSpPr>
          <p:cNvPr id="6" name="Rectangle 5"/>
          <p:cNvSpPr/>
          <p:nvPr/>
        </p:nvSpPr>
        <p:spPr>
          <a:xfrm>
            <a:off x="5021826" y="2257569"/>
            <a:ext cx="3738716" cy="738664"/>
          </a:xfrm>
          <a:prstGeom prst="rect">
            <a:avLst/>
          </a:prstGeom>
        </p:spPr>
        <p:txBody>
          <a:bodyPr wrap="square">
            <a:spAutoFit/>
          </a:bodyPr>
          <a:lstStyle/>
          <a:p>
            <a:pPr>
              <a:buFont typeface="Arial" pitchFamily="34" charset="0"/>
              <a:buChar char="•"/>
            </a:pPr>
            <a:r>
              <a:rPr lang="en-US" sz="1200" dirty="0" smtClean="0">
                <a:latin typeface="Times New Roman" pitchFamily="18" charset="0"/>
                <a:cs typeface="Times New Roman" pitchFamily="18" charset="0"/>
              </a:rPr>
              <a:t>A majority of the students belong to urban areas, and it is observed that urban students tend to have better academic performance</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30" y="450781"/>
            <a:ext cx="6570751" cy="552109"/>
          </a:xfrm>
        </p:spPr>
        <p:txBody>
          <a:bodyPr>
            <a:normAutofit fontScale="90000"/>
          </a:bodyPr>
          <a:lstStyle/>
          <a:p>
            <a:r>
              <a:rPr lang="en-US" b="1" dirty="0" smtClean="0"/>
              <a:t/>
            </a:r>
            <a:br>
              <a:rPr lang="en-US" b="1" dirty="0" smtClean="0"/>
            </a:br>
            <a:r>
              <a:rPr lang="en-US" b="1" dirty="0" smtClean="0">
                <a:latin typeface="Times New Roman" pitchFamily="18" charset="0"/>
                <a:cs typeface="Times New Roman" pitchFamily="18" charset="0"/>
              </a:rPr>
              <a:t>5</a:t>
            </a:r>
            <a:r>
              <a:rPr lang="en-US" b="1" dirty="0" smtClean="0">
                <a:latin typeface="Times New Roman" pitchFamily="18" charset="0"/>
                <a:cs typeface="Times New Roman" pitchFamily="18" charset="0"/>
              </a:rPr>
              <a:t>. Conclusion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25000" lnSpcReduction="20000"/>
          </a:bodyPr>
          <a:lstStyle/>
          <a:p>
            <a:r>
              <a:rPr lang="en-US" sz="4400" b="1" dirty="0" err="1" smtClean="0">
                <a:latin typeface="Times New Roman" pitchFamily="18" charset="0"/>
                <a:cs typeface="Times New Roman" pitchFamily="18" charset="0"/>
              </a:rPr>
              <a:t>Jupyter</a:t>
            </a:r>
            <a:r>
              <a:rPr lang="en-US" sz="4400" b="1" dirty="0" smtClean="0">
                <a:latin typeface="Times New Roman" pitchFamily="18" charset="0"/>
                <a:cs typeface="Times New Roman" pitchFamily="18" charset="0"/>
              </a:rPr>
              <a:t> Notebook</a:t>
            </a:r>
            <a:r>
              <a:rPr lang="en-US" sz="4400" dirty="0" smtClean="0">
                <a:latin typeface="Times New Roman" pitchFamily="18" charset="0"/>
                <a:cs typeface="Times New Roman" pitchFamily="18" charset="0"/>
              </a:rPr>
              <a:t> is commonly utilized for conducting </a:t>
            </a:r>
            <a:r>
              <a:rPr lang="en-US" sz="4400" b="1" dirty="0" smtClean="0">
                <a:latin typeface="Times New Roman" pitchFamily="18" charset="0"/>
                <a:cs typeface="Times New Roman" pitchFamily="18" charset="0"/>
              </a:rPr>
              <a:t>Exploratory Data Analysis</a:t>
            </a:r>
            <a:r>
              <a:rPr lang="en-US" sz="4400" dirty="0" smtClean="0">
                <a:latin typeface="Times New Roman" pitchFamily="18" charset="0"/>
                <a:cs typeface="Times New Roman" pitchFamily="18" charset="0"/>
              </a:rPr>
              <a:t> (EDA) with the assistance of pandas profiling.</a:t>
            </a:r>
          </a:p>
          <a:p>
            <a:r>
              <a:rPr lang="en-US" sz="4400" dirty="0" smtClean="0">
                <a:latin typeface="Times New Roman" pitchFamily="18" charset="0"/>
                <a:cs typeface="Times New Roman" pitchFamily="18" charset="0"/>
              </a:rPr>
              <a:t>We employed popular Python libraries such as </a:t>
            </a:r>
            <a:r>
              <a:rPr lang="en-US" sz="4400" dirty="0" smtClean="0">
                <a:latin typeface="Times New Roman" pitchFamily="18" charset="0"/>
                <a:cs typeface="Times New Roman" pitchFamily="18" charset="0"/>
              </a:rPr>
              <a:t> </a:t>
            </a:r>
            <a:r>
              <a:rPr lang="en-US" sz="4400" b="1" i="1" dirty="0" smtClean="0">
                <a:latin typeface="Times New Roman" pitchFamily="18" charset="0"/>
                <a:cs typeface="Times New Roman" pitchFamily="18" charset="0"/>
              </a:rPr>
              <a:t>Pandas</a:t>
            </a:r>
            <a:r>
              <a:rPr lang="en-US" sz="4400" b="1" i="1" dirty="0" smtClean="0">
                <a:latin typeface="Times New Roman" pitchFamily="18" charset="0"/>
                <a:cs typeface="Times New Roman" pitchFamily="18" charset="0"/>
              </a:rPr>
              <a:t>, </a:t>
            </a:r>
            <a:r>
              <a:rPr lang="en-US" sz="4400" b="1" i="1" dirty="0" err="1" smtClean="0">
                <a:latin typeface="Times New Roman" pitchFamily="18" charset="0"/>
                <a:cs typeface="Times New Roman" pitchFamily="18" charset="0"/>
              </a:rPr>
              <a:t>Numpy</a:t>
            </a:r>
            <a:r>
              <a:rPr lang="en-US" sz="440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as well as packages like </a:t>
            </a:r>
            <a:r>
              <a:rPr lang="en-US" sz="4400" b="1" dirty="0" err="1" smtClean="0">
                <a:latin typeface="Times New Roman" pitchFamily="18" charset="0"/>
                <a:cs typeface="Times New Roman" pitchFamily="18" charset="0"/>
              </a:rPr>
              <a:t>Matplotlib</a:t>
            </a:r>
            <a:r>
              <a:rPr lang="en-US" sz="4400" b="1" dirty="0" smtClean="0">
                <a:latin typeface="Times New Roman" pitchFamily="18" charset="0"/>
                <a:cs typeface="Times New Roman" pitchFamily="18" charset="0"/>
              </a:rPr>
              <a:t> and </a:t>
            </a:r>
            <a:r>
              <a:rPr lang="en-US" sz="4400" b="1" dirty="0" err="1" smtClean="0">
                <a:latin typeface="Times New Roman" pitchFamily="18" charset="0"/>
                <a:cs typeface="Times New Roman" pitchFamily="18" charset="0"/>
              </a:rPr>
              <a:t>Seaborn</a:t>
            </a:r>
            <a:r>
              <a:rPr lang="en-US" sz="4400" dirty="0" smtClean="0">
                <a:latin typeface="Times New Roman" pitchFamily="18" charset="0"/>
                <a:cs typeface="Times New Roman" pitchFamily="18" charset="0"/>
              </a:rPr>
              <a:t> to gain deeper insights into the data</a:t>
            </a:r>
          </a:p>
          <a:p>
            <a:r>
              <a:rPr lang="en-US" sz="4400" dirty="0" smtClean="0">
                <a:latin typeface="Times New Roman" pitchFamily="18" charset="0"/>
                <a:cs typeface="Times New Roman" pitchFamily="18" charset="0"/>
              </a:rPr>
              <a:t>The </a:t>
            </a:r>
            <a:r>
              <a:rPr lang="en-US" sz="4400" dirty="0" smtClean="0">
                <a:latin typeface="Times New Roman" pitchFamily="18" charset="0"/>
                <a:cs typeface="Times New Roman" pitchFamily="18" charset="0"/>
              </a:rPr>
              <a:t> </a:t>
            </a:r>
            <a:r>
              <a:rPr lang="en-US" sz="4400" b="1" i="1" dirty="0" smtClean="0">
                <a:latin typeface="Times New Roman" pitchFamily="18" charset="0"/>
                <a:cs typeface="Times New Roman" pitchFamily="18" charset="0"/>
              </a:rPr>
              <a:t>preprocessing</a:t>
            </a:r>
            <a:r>
              <a:rPr lang="en-US" sz="4400" b="1"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step facilitates a better understanding of </a:t>
            </a:r>
            <a:r>
              <a:rPr lang="en-US" sz="4400" b="1" dirty="0" smtClean="0">
                <a:latin typeface="Times New Roman" pitchFamily="18" charset="0"/>
                <a:cs typeface="Times New Roman" pitchFamily="18" charset="0"/>
              </a:rPr>
              <a:t>missing values, outliers</a:t>
            </a:r>
            <a:r>
              <a:rPr lang="en-US" sz="4400" dirty="0" smtClean="0">
                <a:latin typeface="Times New Roman" pitchFamily="18" charset="0"/>
                <a:cs typeface="Times New Roman" pitchFamily="18" charset="0"/>
              </a:rPr>
              <a:t>, and </a:t>
            </a:r>
            <a:r>
              <a:rPr lang="en-US" sz="4400" b="1" dirty="0" smtClean="0">
                <a:latin typeface="Times New Roman" pitchFamily="18" charset="0"/>
                <a:cs typeface="Times New Roman" pitchFamily="18" charset="0"/>
              </a:rPr>
              <a:t>irregularitie</a:t>
            </a:r>
            <a:r>
              <a:rPr lang="en-US" sz="4400" dirty="0" smtClean="0">
                <a:latin typeface="Times New Roman" pitchFamily="18" charset="0"/>
                <a:cs typeface="Times New Roman" pitchFamily="18" charset="0"/>
              </a:rPr>
              <a:t>s within the data, aiding in data analysis and interpretation.</a:t>
            </a:r>
          </a:p>
          <a:p>
            <a:r>
              <a:rPr lang="en-US" sz="4400" dirty="0" smtClean="0">
                <a:latin typeface="Times New Roman" pitchFamily="18" charset="0"/>
                <a:cs typeface="Times New Roman" pitchFamily="18" charset="0"/>
              </a:rPr>
              <a:t>Additionally, we utilize the </a:t>
            </a:r>
            <a:r>
              <a:rPr lang="en-US" sz="4400" b="1" dirty="0" smtClean="0">
                <a:latin typeface="Times New Roman" pitchFamily="18" charset="0"/>
                <a:cs typeface="Times New Roman" pitchFamily="18" charset="0"/>
              </a:rPr>
              <a:t>pandas profiling</a:t>
            </a:r>
            <a:r>
              <a:rPr lang="en-US" sz="4400" dirty="0" smtClean="0">
                <a:latin typeface="Times New Roman" pitchFamily="18" charset="0"/>
                <a:cs typeface="Times New Roman" pitchFamily="18" charset="0"/>
              </a:rPr>
              <a:t> feature to generate a comprehensive HTML report that encompasses all the information about the different features within the dataset.</a:t>
            </a:r>
          </a:p>
          <a:p>
            <a:r>
              <a:rPr lang="en-US" sz="4400" dirty="0" smtClean="0">
                <a:latin typeface="Times New Roman" pitchFamily="18" charset="0"/>
                <a:cs typeface="Times New Roman" pitchFamily="18" charset="0"/>
              </a:rPr>
              <a:t>Furthermore, we gained knowledge on creating </a:t>
            </a:r>
            <a:r>
              <a:rPr lang="en-US" sz="4400" b="1" dirty="0" smtClean="0">
                <a:latin typeface="Times New Roman" pitchFamily="18" charset="0"/>
                <a:cs typeface="Times New Roman" pitchFamily="18" charset="0"/>
              </a:rPr>
              <a:t>new features</a:t>
            </a:r>
            <a:r>
              <a:rPr lang="en-US" sz="4400" dirty="0" smtClean="0">
                <a:latin typeface="Times New Roman" pitchFamily="18" charset="0"/>
                <a:cs typeface="Times New Roman" pitchFamily="18" charset="0"/>
              </a:rPr>
              <a:t>, which subsequently aids us in achieving improved prediction accuracy and performance.</a:t>
            </a:r>
          </a:p>
          <a:p>
            <a:r>
              <a:rPr lang="en-US" sz="4400" dirty="0" smtClean="0">
                <a:latin typeface="Times New Roman" pitchFamily="18" charset="0"/>
                <a:cs typeface="Times New Roman" pitchFamily="18" charset="0"/>
              </a:rPr>
              <a:t>The majority of students have received a grade of </a:t>
            </a:r>
            <a:r>
              <a:rPr lang="en-US" sz="4400" b="1" dirty="0" smtClean="0">
                <a:latin typeface="Times New Roman" pitchFamily="18" charset="0"/>
                <a:cs typeface="Times New Roman" pitchFamily="18" charset="0"/>
              </a:rPr>
              <a:t>Fair</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The romantic status exhibits a noteworthy correlation with the final grade</a:t>
            </a:r>
          </a:p>
          <a:p>
            <a:r>
              <a:rPr lang="en-US" sz="4400" dirty="0" smtClean="0">
                <a:latin typeface="Times New Roman" pitchFamily="18" charset="0"/>
                <a:cs typeface="Times New Roman" pitchFamily="18" charset="0"/>
              </a:rPr>
              <a:t>We can also observe that students who perform well academically tend to have lower alcohol consumption levels, whereas students with poor or fair academic performance have higher levels of alcohol consumption.</a:t>
            </a:r>
          </a:p>
          <a:p>
            <a:r>
              <a:rPr lang="en-US" sz="4400" dirty="0" smtClean="0">
                <a:latin typeface="Times New Roman" pitchFamily="18" charset="0"/>
                <a:cs typeface="Times New Roman" pitchFamily="18" charset="0"/>
              </a:rPr>
              <a:t>When comparing the educational backgrounds of both fathers and mothers, it becomes evident that the academic performance of students is greatly influenced by the mother's level of education.</a:t>
            </a:r>
          </a:p>
          <a:p>
            <a:r>
              <a:rPr lang="en-US" sz="4400" dirty="0" smtClean="0">
                <a:latin typeface="Times New Roman" pitchFamily="18" charset="0"/>
                <a:cs typeface="Times New Roman" pitchFamily="18" charset="0"/>
              </a:rPr>
              <a:t>There exists a significant correlation between the frequency of socializing with friends and students' final performance.</a:t>
            </a:r>
          </a:p>
          <a:p>
            <a:r>
              <a:rPr lang="en-US" sz="4400" dirty="0" smtClean="0">
                <a:latin typeface="Times New Roman" pitchFamily="18" charset="0"/>
                <a:cs typeface="Times New Roman" pitchFamily="18" charset="0"/>
              </a:rPr>
              <a:t>We can observe that as age increases, there is a greater inclination towards pursuing higher studies.</a:t>
            </a:r>
          </a:p>
          <a:p>
            <a:r>
              <a:rPr lang="en-US" sz="4400" dirty="0" smtClean="0">
                <a:latin typeface="Times New Roman" pitchFamily="18" charset="0"/>
                <a:cs typeface="Times New Roman" pitchFamily="18" charset="0"/>
              </a:rPr>
              <a:t>A majority of the students belong to urban areas, and it is observed that urban students tend to have better academic performance.</a:t>
            </a:r>
          </a:p>
          <a:p>
            <a:r>
              <a:rPr lang="en-US" sz="4400" dirty="0" smtClean="0">
                <a:latin typeface="Times New Roman" pitchFamily="18" charset="0"/>
                <a:cs typeface="Times New Roman" pitchFamily="18" charset="0"/>
              </a:rPr>
              <a:t>This analysis will assist us in selecting an appropriate </a:t>
            </a:r>
            <a:r>
              <a:rPr lang="en-US" sz="4400" b="1" dirty="0" smtClean="0">
                <a:latin typeface="Times New Roman" pitchFamily="18" charset="0"/>
                <a:cs typeface="Times New Roman" pitchFamily="18" charset="0"/>
              </a:rPr>
              <a:t>machine learning model</a:t>
            </a:r>
            <a:r>
              <a:rPr lang="en-US" sz="4400" dirty="0" smtClean="0">
                <a:latin typeface="Times New Roman" pitchFamily="18" charset="0"/>
                <a:cs typeface="Times New Roman" pitchFamily="18" charset="0"/>
              </a:rPr>
              <a:t> to predict the performance of students.</a:t>
            </a:r>
          </a:p>
          <a:p>
            <a:pPr>
              <a:buNone/>
            </a:pPr>
            <a:endParaRPr lang="en-US" dirty="0" smtClean="0"/>
          </a:p>
          <a:p>
            <a:pPr>
              <a:buNone/>
            </a:pPr>
            <a:r>
              <a:rPr lang="en-US" dirty="0" smtClean="0"/>
              <a: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normAutofit fontScale="47500" lnSpcReduction="20000"/>
          </a:bodyPr>
          <a:lstStyle/>
          <a:p>
            <a:r>
              <a:rPr lang="en-US" sz="2700" dirty="0" smtClean="0">
                <a:latin typeface="Times New Roman" pitchFamily="18" charset="0"/>
                <a:cs typeface="Times New Roman" pitchFamily="18" charset="0"/>
              </a:rPr>
              <a:t>4.</a:t>
            </a:r>
            <a:r>
              <a:rPr lang="en-US" sz="2700" u="sng" dirty="0" smtClean="0">
                <a:latin typeface="Times New Roman" pitchFamily="18" charset="0"/>
                <a:cs typeface="Times New Roman" pitchFamily="18" charset="0"/>
                <a:hlinkClick r:id="rId2"/>
              </a:rPr>
              <a:t>EDA</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endParaRPr lang="en-US" sz="2700" dirty="0" smtClean="0">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               4.1</a:t>
            </a:r>
            <a:r>
              <a:rPr lang="en-US" sz="2700" dirty="0" smtClean="0">
                <a:latin typeface="Times New Roman" pitchFamily="18" charset="0"/>
                <a:cs typeface="Times New Roman" pitchFamily="18" charset="0"/>
              </a:rPr>
              <a:t> </a:t>
            </a:r>
            <a:r>
              <a:rPr lang="en-US" sz="2700" u="sng" dirty="0" smtClean="0">
                <a:latin typeface="Times New Roman" pitchFamily="18" charset="0"/>
                <a:cs typeface="Times New Roman" pitchFamily="18" charset="0"/>
                <a:hlinkClick r:id="rId2"/>
              </a:rPr>
              <a:t>Final Grade Distribution</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endParaRPr lang="en-US" sz="2700" dirty="0" smtClean="0">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               4.2</a:t>
            </a:r>
            <a:r>
              <a:rPr lang="en-US" sz="2700" dirty="0" smtClean="0">
                <a:latin typeface="Times New Roman" pitchFamily="18" charset="0"/>
                <a:cs typeface="Times New Roman" pitchFamily="18" charset="0"/>
              </a:rPr>
              <a:t> </a:t>
            </a:r>
            <a:r>
              <a:rPr lang="en-US" sz="2700" u="sng" dirty="0" smtClean="0">
                <a:latin typeface="Times New Roman" pitchFamily="18" charset="0"/>
                <a:cs typeface="Times New Roman" pitchFamily="18" charset="0"/>
                <a:hlinkClick r:id="rId2"/>
              </a:rPr>
              <a:t>Correlation </a:t>
            </a:r>
            <a:r>
              <a:rPr lang="en-US" sz="2700" u="sng" dirty="0" err="1" smtClean="0">
                <a:latin typeface="Times New Roman" pitchFamily="18" charset="0"/>
                <a:cs typeface="Times New Roman" pitchFamily="18" charset="0"/>
                <a:hlinkClick r:id="rId2"/>
              </a:rPr>
              <a:t>Heatmap</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endParaRPr lang="en-US" sz="2700" dirty="0" smtClean="0">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               4.3</a:t>
            </a:r>
            <a:r>
              <a:rPr lang="en-US" sz="2700" dirty="0" smtClean="0">
                <a:latin typeface="Times New Roman" pitchFamily="18" charset="0"/>
                <a:cs typeface="Times New Roman" pitchFamily="18" charset="0"/>
              </a:rPr>
              <a:t> </a:t>
            </a:r>
            <a:r>
              <a:rPr lang="en-US" sz="2700" u="sng" dirty="0" smtClean="0">
                <a:latin typeface="Times New Roman" pitchFamily="18" charset="0"/>
                <a:cs typeface="Times New Roman" pitchFamily="18" charset="0"/>
                <a:hlinkClick r:id="rId2"/>
              </a:rPr>
              <a:t>Romantic Status</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endParaRPr lang="en-US" sz="2700" dirty="0" smtClean="0">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               4.4</a:t>
            </a:r>
            <a:r>
              <a:rPr lang="en-US" sz="2700" dirty="0" smtClean="0">
                <a:latin typeface="Times New Roman" pitchFamily="18" charset="0"/>
                <a:cs typeface="Times New Roman" pitchFamily="18" charset="0"/>
              </a:rPr>
              <a:t> </a:t>
            </a:r>
            <a:r>
              <a:rPr lang="en-US" sz="2700" u="sng" dirty="0" smtClean="0">
                <a:latin typeface="Times New Roman" pitchFamily="18" charset="0"/>
                <a:cs typeface="Times New Roman" pitchFamily="18" charset="0"/>
                <a:hlinkClick r:id="rId2"/>
              </a:rPr>
              <a:t>Alcohol Consumption</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endParaRPr lang="en-US" sz="2700" dirty="0" smtClean="0">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               4.5</a:t>
            </a:r>
            <a:r>
              <a:rPr lang="en-US" sz="2700" dirty="0" smtClean="0">
                <a:latin typeface="Times New Roman" pitchFamily="18" charset="0"/>
                <a:cs typeface="Times New Roman" pitchFamily="18" charset="0"/>
              </a:rPr>
              <a:t> </a:t>
            </a:r>
            <a:r>
              <a:rPr lang="en-US" sz="2700" u="sng" dirty="0" smtClean="0">
                <a:latin typeface="Times New Roman" pitchFamily="18" charset="0"/>
                <a:cs typeface="Times New Roman" pitchFamily="18" charset="0"/>
                <a:hlinkClick r:id="rId2"/>
              </a:rPr>
              <a:t>Parents Education Level</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endParaRPr lang="en-US" sz="2700" dirty="0" smtClean="0">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               4.6</a:t>
            </a:r>
            <a:r>
              <a:rPr lang="en-US" sz="2700" dirty="0" smtClean="0">
                <a:latin typeface="Times New Roman" pitchFamily="18" charset="0"/>
                <a:cs typeface="Times New Roman" pitchFamily="18" charset="0"/>
              </a:rPr>
              <a:t> </a:t>
            </a:r>
            <a:r>
              <a:rPr lang="en-US" sz="2700" u="sng" dirty="0" smtClean="0">
                <a:latin typeface="Times New Roman" pitchFamily="18" charset="0"/>
                <a:cs typeface="Times New Roman" pitchFamily="18" charset="0"/>
                <a:hlinkClick r:id="rId2"/>
              </a:rPr>
              <a:t>Frequency Of Going Out</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endParaRPr lang="en-US" sz="2700" dirty="0" smtClean="0">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               4.7</a:t>
            </a:r>
            <a:r>
              <a:rPr lang="en-US" sz="2700" dirty="0" smtClean="0">
                <a:latin typeface="Times New Roman" pitchFamily="18" charset="0"/>
                <a:cs typeface="Times New Roman" pitchFamily="18" charset="0"/>
              </a:rPr>
              <a:t> </a:t>
            </a:r>
            <a:r>
              <a:rPr lang="en-US" sz="2700" u="sng" dirty="0" smtClean="0">
                <a:latin typeface="Times New Roman" pitchFamily="18" charset="0"/>
                <a:cs typeface="Times New Roman" pitchFamily="18" charset="0"/>
                <a:hlinkClick r:id="rId2"/>
              </a:rPr>
              <a:t>Desire Of Higher Education</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endParaRPr lang="en-US" sz="2700" dirty="0" smtClean="0">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               4.8</a:t>
            </a:r>
            <a:r>
              <a:rPr lang="en-US" sz="2700" dirty="0" smtClean="0">
                <a:latin typeface="Times New Roman" pitchFamily="18" charset="0"/>
                <a:cs typeface="Times New Roman" pitchFamily="18" charset="0"/>
              </a:rPr>
              <a:t> </a:t>
            </a:r>
            <a:r>
              <a:rPr lang="en-US" sz="2700" u="sng" dirty="0" smtClean="0">
                <a:latin typeface="Times New Roman" pitchFamily="18" charset="0"/>
                <a:cs typeface="Times New Roman" pitchFamily="18" charset="0"/>
                <a:hlinkClick r:id="rId2"/>
              </a:rPr>
              <a:t>Urban Vs. Rural Students</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5.</a:t>
            </a:r>
            <a:r>
              <a:rPr lang="en-US" sz="2700" u="sng" dirty="0" smtClean="0">
                <a:latin typeface="Times New Roman" pitchFamily="18" charset="0"/>
                <a:cs typeface="Times New Roman" pitchFamily="18" charset="0"/>
                <a:hlinkClick r:id="rId2"/>
              </a:rPr>
              <a:t>Conclusions</a:t>
            </a:r>
            <a:endParaRPr lang="en-US" sz="2700" dirty="0" smtClean="0">
              <a:latin typeface="Times New Roman" pitchFamily="18" charset="0"/>
              <a:cs typeface="Times New Roman" pitchFamily="18" charset="0"/>
            </a:endParaRPr>
          </a:p>
          <a:p>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100" b="1" dirty="0" smtClean="0">
                <a:latin typeface="Times New Roman" pitchFamily="18" charset="0"/>
                <a:cs typeface="Times New Roman" pitchFamily="18" charset="0"/>
              </a:rPr>
              <a:t>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1.Problem Statement</a:t>
            </a:r>
            <a:r>
              <a:rPr lang="en-US" b="1" dirty="0" smtClean="0"/>
              <a:t/>
            </a:r>
            <a:br>
              <a:rPr lang="en-US" b="1" dirty="0" smtClean="0"/>
            </a:br>
            <a:endParaRPr lang="en-US" dirty="0"/>
          </a:p>
        </p:txBody>
      </p:sp>
      <p:sp>
        <p:nvSpPr>
          <p:cNvPr id="5" name="Content Placeholder 4"/>
          <p:cNvSpPr>
            <a:spLocks noGrp="1"/>
          </p:cNvSpPr>
          <p:nvPr>
            <p:ph idx="1"/>
          </p:nvPr>
        </p:nvSpPr>
        <p:spPr/>
        <p:txBody>
          <a:bodyPr>
            <a:normAutofit/>
          </a:bodyPr>
          <a:lstStyle/>
          <a:p>
            <a:r>
              <a:rPr lang="en-US" sz="1200" dirty="0" smtClean="0">
                <a:latin typeface="Times New Roman" pitchFamily="18" charset="0"/>
                <a:cs typeface="Times New Roman" pitchFamily="18" charset="0"/>
              </a:rPr>
              <a:t>This data approach student achievement in secondary education of two Portuguese schools. The data attributes include student grades, demographic, social and school related features and it was collected by using school reports and questionnaires. Two datasets are provided regarding the performance in two distinct subjects: Mathematics (mat) and Portuguese language (</a:t>
            </a:r>
            <a:r>
              <a:rPr lang="en-US" sz="1200" dirty="0" err="1" smtClean="0">
                <a:latin typeface="Times New Roman" pitchFamily="18" charset="0"/>
                <a:cs typeface="Times New Roman" pitchFamily="18" charset="0"/>
              </a:rPr>
              <a:t>por</a:t>
            </a:r>
            <a:r>
              <a:rPr lang="en-US" sz="1200" dirty="0" smtClean="0">
                <a:latin typeface="Times New Roman" pitchFamily="18" charset="0"/>
                <a:cs typeface="Times New Roman" pitchFamily="18" charset="0"/>
              </a:rPr>
              <a: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I have classified these students into three categories, "good", "fair", and "poor", according to their final exam performance. Then I analyzed a few features that have significant influence on students' final performance, including Romantic Status, Alcohol Consumption, Parents Education Level, Frequency Of Going Out, Desire Of Higher Education and Living Area.</a:t>
            </a:r>
          </a:p>
          <a:p>
            <a:pPr>
              <a:buNone/>
            </a:pPr>
            <a:endParaRPr lang="en-US" dirty="0"/>
          </a:p>
        </p:txBody>
      </p:sp>
      <p:pic>
        <p:nvPicPr>
          <p:cNvPr id="8" name="Picture 7" descr="11 (1).png"/>
          <p:cNvPicPr>
            <a:picLocks noChangeAspect="1"/>
          </p:cNvPicPr>
          <p:nvPr/>
        </p:nvPicPr>
        <p:blipFill>
          <a:blip r:embed="rId2"/>
          <a:stretch>
            <a:fillRect/>
          </a:stretch>
        </p:blipFill>
        <p:spPr>
          <a:xfrm>
            <a:off x="914400" y="3095910"/>
            <a:ext cx="5364387" cy="1313858"/>
          </a:xfrm>
          <a:prstGeom prst="rect">
            <a:avLst/>
          </a:prstGeom>
        </p:spPr>
      </p:pic>
    </p:spTree>
    <p:extLst>
      <p:ext uri="{BB962C8B-B14F-4D97-AF65-F5344CB8AC3E}">
        <p14:creationId xmlns:p14="http://schemas.microsoft.com/office/powerpoint/2010/main" xmlns=""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100" b="1" dirty="0" smtClean="0">
                <a:latin typeface="Times New Roman" pitchFamily="18" charset="0"/>
                <a:cs typeface="Times New Roman" pitchFamily="18" charset="0"/>
              </a:rPr>
              <a:t>2.Importing Packages</a:t>
            </a:r>
            <a:r>
              <a:rPr lang="en-US" b="1" dirty="0" smtClean="0"/>
              <a:t/>
            </a:r>
            <a:br>
              <a:rPr lang="en-US" b="1" dirty="0" smtClean="0"/>
            </a:br>
            <a:endParaRPr lang="en-US" dirty="0"/>
          </a:p>
        </p:txBody>
      </p:sp>
      <p:pic>
        <p:nvPicPr>
          <p:cNvPr id="4" name="Content Placeholder 3" descr="111.png"/>
          <p:cNvPicPr>
            <a:picLocks noGrp="1" noChangeAspect="1"/>
          </p:cNvPicPr>
          <p:nvPr>
            <p:ph idx="1"/>
          </p:nvPr>
        </p:nvPicPr>
        <p:blipFill>
          <a:blip r:embed="rId2"/>
          <a:stretch>
            <a:fillRect/>
          </a:stretch>
        </p:blipFill>
        <p:spPr>
          <a:xfrm>
            <a:off x="686410" y="1112838"/>
            <a:ext cx="7860079" cy="36353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t>
            </a:r>
            <a:r>
              <a:rPr lang="en-US" sz="3100" b="1" dirty="0" smtClean="0">
                <a:latin typeface="Times New Roman" pitchFamily="18" charset="0"/>
                <a:cs typeface="Times New Roman" pitchFamily="18" charset="0"/>
              </a:rPr>
              <a:t>3</a:t>
            </a:r>
            <a:r>
              <a:rPr lang="en-US" sz="3100" b="1" dirty="0" smtClean="0">
                <a:latin typeface="Times New Roman" pitchFamily="18" charset="0"/>
                <a:cs typeface="Times New Roman" pitchFamily="18" charset="0"/>
              </a:rPr>
              <a:t>. Data Profiling</a:t>
            </a:r>
            <a:r>
              <a:rPr lang="en-US" b="1" dirty="0" smtClean="0"/>
              <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sz="1300" dirty="0" smtClean="0">
                <a:latin typeface="Times New Roman" pitchFamily="18" charset="0"/>
                <a:cs typeface="Times New Roman" pitchFamily="18" charset="0"/>
              </a:rPr>
              <a:t>In the upcoming sections, we will begin by utilizing various pandas functionalities to gain a comprehensive understanding of our dataset.</a:t>
            </a:r>
          </a:p>
          <a:p>
            <a:r>
              <a:rPr lang="en-US" sz="1300" dirty="0" smtClean="0">
                <a:latin typeface="Times New Roman" pitchFamily="18" charset="0"/>
                <a:cs typeface="Times New Roman" pitchFamily="18" charset="0"/>
              </a:rPr>
              <a:t>Following that, we will employ pandas profiling to identify the columns in our dataset that require preprocessing.</a:t>
            </a:r>
          </a:p>
          <a:p>
            <a:r>
              <a:rPr lang="en-US" sz="1300" dirty="0" smtClean="0">
                <a:latin typeface="Times New Roman" pitchFamily="18" charset="0"/>
                <a:cs typeface="Times New Roman" pitchFamily="18" charset="0"/>
              </a:rPr>
              <a:t>During the preprocessing stage, we will address erroneous and missing values in these columns.</a:t>
            </a:r>
          </a:p>
          <a:p>
            <a:r>
              <a:rPr lang="en-US" sz="1300" dirty="0" smtClean="0">
                <a:latin typeface="Times New Roman" pitchFamily="18" charset="0"/>
                <a:cs typeface="Times New Roman" pitchFamily="18" charset="0"/>
              </a:rPr>
              <a:t>Lastly, we will generate another pandas profiling report to assess the transformation brought about by the preprocessing steps in our dataset</a:t>
            </a:r>
            <a:r>
              <a:rPr lang="en-US" sz="1300"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3.1 Understanding the Dataset</a:t>
            </a:r>
          </a:p>
          <a:p>
            <a:pPr>
              <a:buNone/>
            </a:pPr>
            <a:r>
              <a:rPr lang="en-US" dirty="0" smtClean="0"/>
              <a:t>    </a:t>
            </a:r>
            <a:r>
              <a:rPr lang="en-US" sz="1300" dirty="0" smtClean="0">
                <a:latin typeface="Times New Roman" pitchFamily="18" charset="0"/>
                <a:cs typeface="Times New Roman" pitchFamily="18" charset="0"/>
              </a:rPr>
              <a:t>To </a:t>
            </a:r>
            <a:r>
              <a:rPr lang="en-US" sz="1300" dirty="0" smtClean="0">
                <a:latin typeface="Times New Roman" pitchFamily="18" charset="0"/>
                <a:cs typeface="Times New Roman" pitchFamily="18" charset="0"/>
              </a:rPr>
              <a:t>extract valuable insights from the data, it is essential to thoroughly examine each aspect of it. We will initiate this process by carefully observing a few rows and columns of data, starting from the beginning and also from the end.</a:t>
            </a:r>
            <a:endParaRPr lang="en-US" sz="13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100" b="1" dirty="0" smtClean="0">
                <a:latin typeface="Times New Roman" pitchFamily="18" charset="0"/>
                <a:cs typeface="Times New Roman" pitchFamily="18" charset="0"/>
              </a:rPr>
              <a:t>Understanding </a:t>
            </a:r>
            <a:r>
              <a:rPr lang="en-US" sz="3100" b="1" dirty="0" smtClean="0">
                <a:latin typeface="Times New Roman" pitchFamily="18" charset="0"/>
                <a:cs typeface="Times New Roman" pitchFamily="18" charset="0"/>
              </a:rPr>
              <a:t>the Dataset</a:t>
            </a:r>
            <a:r>
              <a:rPr lang="en-US" b="1" dirty="0" smtClean="0"/>
              <a:t/>
            </a:r>
            <a:br>
              <a:rPr lang="en-US" b="1" dirty="0" smtClean="0"/>
            </a:br>
            <a:endParaRPr lang="en-US" dirty="0"/>
          </a:p>
        </p:txBody>
      </p:sp>
      <p:pic>
        <p:nvPicPr>
          <p:cNvPr id="4" name="Content Placeholder 3" descr="112.png"/>
          <p:cNvPicPr>
            <a:picLocks noGrp="1" noChangeAspect="1"/>
          </p:cNvPicPr>
          <p:nvPr>
            <p:ph idx="1"/>
          </p:nvPr>
        </p:nvPicPr>
        <p:blipFill>
          <a:blip r:embed="rId2"/>
          <a:stretch>
            <a:fillRect/>
          </a:stretch>
        </p:blipFill>
        <p:spPr>
          <a:xfrm>
            <a:off x="856433" y="1112838"/>
            <a:ext cx="7520034" cy="2471019"/>
          </a:xfrm>
        </p:spPr>
      </p:pic>
      <p:pic>
        <p:nvPicPr>
          <p:cNvPr id="5" name="Picture 4" descr="113.png"/>
          <p:cNvPicPr>
            <a:picLocks noChangeAspect="1"/>
          </p:cNvPicPr>
          <p:nvPr/>
        </p:nvPicPr>
        <p:blipFill>
          <a:blip r:embed="rId3"/>
          <a:stretch>
            <a:fillRect/>
          </a:stretch>
        </p:blipFill>
        <p:spPr>
          <a:xfrm>
            <a:off x="752168" y="3532497"/>
            <a:ext cx="7765026" cy="14672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t>
            </a:r>
            <a:r>
              <a:rPr lang="en-US" b="1" dirty="0" smtClean="0">
                <a:latin typeface="Times New Roman" pitchFamily="18" charset="0"/>
                <a:cs typeface="Times New Roman" pitchFamily="18" charset="0"/>
              </a:rPr>
              <a:t>3.2 </a:t>
            </a:r>
            <a:r>
              <a:rPr lang="en-US" b="1" dirty="0" smtClean="0">
                <a:latin typeface="Times New Roman" pitchFamily="18" charset="0"/>
                <a:cs typeface="Times New Roman" pitchFamily="18" charset="0"/>
              </a:rPr>
              <a:t>Pre Profiling</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sz="1500" dirty="0" smtClean="0">
                <a:latin typeface="Times New Roman" pitchFamily="18" charset="0"/>
                <a:cs typeface="Times New Roman" pitchFamily="18" charset="0"/>
              </a:rPr>
              <a:t>Pandas profiling generates an interactive HTML report that provides comprehensive information about the dataset columns, including counts and data types.</a:t>
            </a:r>
          </a:p>
          <a:p>
            <a:r>
              <a:rPr lang="en-US" sz="1500" dirty="0" smtClean="0">
                <a:latin typeface="Times New Roman" pitchFamily="18" charset="0"/>
                <a:cs typeface="Times New Roman" pitchFamily="18" charset="0"/>
              </a:rPr>
              <a:t>It offers detailed insights into each column, such as correlations with other columns and a sample of the dataset.</a:t>
            </a:r>
          </a:p>
          <a:p>
            <a:r>
              <a:rPr lang="en-US" sz="1500" dirty="0" smtClean="0">
                <a:latin typeface="Times New Roman" pitchFamily="18" charset="0"/>
                <a:cs typeface="Times New Roman" pitchFamily="18" charset="0"/>
              </a:rPr>
              <a:t>The report facilitates visual interpretation of each column through distribution plots, enabling a better understanding of data spread.</a:t>
            </a:r>
          </a:p>
          <a:p>
            <a:r>
              <a:rPr lang="en-US" sz="1500" dirty="0" smtClean="0">
                <a:latin typeface="Times New Roman" pitchFamily="18" charset="0"/>
                <a:cs typeface="Times New Roman" pitchFamily="18" charset="0"/>
              </a:rPr>
              <a:t>Furthermore, it allows for a granular level analysis of each column, providing in-depth exploration of its characteristics.</a:t>
            </a:r>
          </a:p>
          <a:p>
            <a:pPr>
              <a:buNone/>
            </a:pPr>
            <a:r>
              <a:rPr lang="en-US" b="1" dirty="0" smtClean="0">
                <a:latin typeface="Times New Roman" pitchFamily="18" charset="0"/>
                <a:cs typeface="Times New Roman" pitchFamily="18" charset="0"/>
              </a:rPr>
              <a:t>3.3 Preprocessing</a:t>
            </a:r>
          </a:p>
          <a:p>
            <a:r>
              <a:rPr lang="en-US" sz="1400" dirty="0" err="1" smtClean="0">
                <a:latin typeface="Times New Roman" pitchFamily="18" charset="0"/>
                <a:cs typeface="Times New Roman" pitchFamily="18" charset="0"/>
              </a:rPr>
              <a:t>Renamening</a:t>
            </a:r>
            <a:r>
              <a:rPr lang="en-US" sz="1400" dirty="0" smtClean="0">
                <a:latin typeface="Times New Roman" pitchFamily="18" charset="0"/>
                <a:cs typeface="Times New Roman" pitchFamily="18" charset="0"/>
              </a:rPr>
              <a:t> the columns</a:t>
            </a:r>
          </a:p>
          <a:p>
            <a:r>
              <a:rPr lang="en-US" sz="1400" dirty="0" smtClean="0">
                <a:latin typeface="Times New Roman" pitchFamily="18" charset="0"/>
                <a:cs typeface="Times New Roman" pitchFamily="18" charset="0"/>
              </a:rPr>
              <a:t>Need to create G3 column as categorical variables as </a:t>
            </a:r>
            <a:r>
              <a:rPr lang="en-US" sz="1400" dirty="0" err="1" smtClean="0">
                <a:latin typeface="Times New Roman" pitchFamily="18" charset="0"/>
                <a:cs typeface="Times New Roman" pitchFamily="18" charset="0"/>
              </a:rPr>
              <a:t>good,fair</a:t>
            </a:r>
            <a:r>
              <a:rPr lang="en-US" sz="1400" dirty="0" smtClean="0">
                <a:latin typeface="Times New Roman" pitchFamily="18" charset="0"/>
                <a:cs typeface="Times New Roman" pitchFamily="18" charset="0"/>
              </a:rPr>
              <a:t> and poor</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3.3 </a:t>
            </a:r>
            <a:r>
              <a:rPr lang="en-US" b="1" dirty="0" smtClean="0">
                <a:latin typeface="Times New Roman" pitchFamily="18" charset="0"/>
                <a:cs typeface="Times New Roman" pitchFamily="18" charset="0"/>
              </a:rPr>
              <a:t>Preprocessing</a:t>
            </a:r>
            <a:br>
              <a:rPr lang="en-US" b="1" dirty="0" smtClean="0">
                <a:latin typeface="Times New Roman" pitchFamily="18" charset="0"/>
                <a:cs typeface="Times New Roman" pitchFamily="18" charset="0"/>
              </a:rPr>
            </a:br>
            <a:endParaRPr lang="en-US" dirty="0"/>
          </a:p>
        </p:txBody>
      </p:sp>
      <p:pic>
        <p:nvPicPr>
          <p:cNvPr id="4" name="Content Placeholder 3" descr="114.png"/>
          <p:cNvPicPr>
            <a:picLocks noGrp="1" noChangeAspect="1"/>
          </p:cNvPicPr>
          <p:nvPr>
            <p:ph idx="1"/>
          </p:nvPr>
        </p:nvPicPr>
        <p:blipFill>
          <a:blip r:embed="rId2"/>
          <a:stretch>
            <a:fillRect/>
          </a:stretch>
        </p:blipFill>
        <p:spPr>
          <a:xfrm>
            <a:off x="501650" y="1128252"/>
            <a:ext cx="8229600" cy="347324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Words>
  <Application>Microsoft Office PowerPoint</Application>
  <PresentationFormat>On-screen Show (16:9)</PresentationFormat>
  <Paragraphs>135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Student Performance Analysis (EDA)</vt:lpstr>
      <vt:lpstr>Table of Content</vt:lpstr>
      <vt:lpstr>Table of Content</vt:lpstr>
      <vt:lpstr>   1.Problem Statement </vt:lpstr>
      <vt:lpstr> 2.Importing Packages </vt:lpstr>
      <vt:lpstr>   3. Data Profiling  </vt:lpstr>
      <vt:lpstr> Understanding the Dataset </vt:lpstr>
      <vt:lpstr>  3.2 Pre Profiling </vt:lpstr>
      <vt:lpstr>  3.3 Preprocessing </vt:lpstr>
      <vt:lpstr>Feature Engineering</vt:lpstr>
      <vt:lpstr>  3.4 Post Pandas Profiling </vt:lpstr>
      <vt:lpstr>   4. Exploratory Data Analysis  </vt:lpstr>
      <vt:lpstr>4.2 Correlation Heatmap </vt:lpstr>
      <vt:lpstr> 4.3 Final Grade By Romantic Status </vt:lpstr>
      <vt:lpstr> 4.4 Final Grade By Alcohol Consumption </vt:lpstr>
      <vt:lpstr>4.4 Final Grade By Alcohol Consumption</vt:lpstr>
      <vt:lpstr> 4.5 Final Grade By Parents Education Level </vt:lpstr>
      <vt:lpstr> 4.6 Final Grade By Frequency Of Going Out </vt:lpstr>
      <vt:lpstr>4.6 Final Grade By Frequency Of Going Out</vt:lpstr>
      <vt:lpstr> 4.7 Final Grade By Desire To Go To College </vt:lpstr>
      <vt:lpstr>4.7 Final Grade By Desire To Go To College</vt:lpstr>
      <vt:lpstr> 4.8 Final Grade By Living Area </vt:lpstr>
      <vt:lpstr> 5.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2023-06-09T15:45:56Z</dcterms:modified>
</cp:coreProperties>
</file>