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0" r:id="rId14"/>
    <p:sldId id="268" r:id="rId15"/>
    <p:sldId id="269" r:id="rId16"/>
    <p:sldId id="270" r:id="rId17"/>
    <p:sldId id="273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586" autoAdjust="0"/>
  </p:normalViewPr>
  <p:slideViewPr>
    <p:cSldViewPr>
      <p:cViewPr>
        <p:scale>
          <a:sx n="80" d="100"/>
          <a:sy n="80" d="100"/>
        </p:scale>
        <p:origin x="-108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38F39-44C8-4981-8C9D-F24BCF7B4377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EC581-04DC-45C9-8B3D-AD33E619AA7E}">
      <dgm:prSet custT="1"/>
      <dgm:spPr/>
      <dgm:t>
        <a:bodyPr/>
        <a:lstStyle/>
        <a:p>
          <a:pPr rtl="0"/>
          <a:r>
            <a:rPr lang="en-US" sz="1800" dirty="0" smtClean="0"/>
            <a:t>C:\&gt; </a:t>
          </a:r>
          <a:r>
            <a:rPr lang="en-US" sz="1800" dirty="0" err="1" smtClean="0"/>
            <a:t>javac</a:t>
          </a:r>
          <a:r>
            <a:rPr lang="en-US" sz="1800" dirty="0" smtClean="0"/>
            <a:t> FirstClass.java</a:t>
          </a:r>
          <a:endParaRPr lang="en-US" sz="1800" dirty="0"/>
        </a:p>
      </dgm:t>
    </dgm:pt>
    <dgm:pt modelId="{15A3CCA3-0B0E-422E-A031-8CEDFE15ADC2}" type="parTrans" cxnId="{3C8D0086-C5CC-4854-88C2-D2EDAD9F9C3C}">
      <dgm:prSet/>
      <dgm:spPr/>
      <dgm:t>
        <a:bodyPr/>
        <a:lstStyle/>
        <a:p>
          <a:endParaRPr lang="en-US"/>
        </a:p>
      </dgm:t>
    </dgm:pt>
    <dgm:pt modelId="{73B58D2D-7040-47D5-8447-A3F6E453FA29}" type="sibTrans" cxnId="{3C8D0086-C5CC-4854-88C2-D2EDAD9F9C3C}">
      <dgm:prSet/>
      <dgm:spPr/>
      <dgm:t>
        <a:bodyPr/>
        <a:lstStyle/>
        <a:p>
          <a:endParaRPr lang="en-US"/>
        </a:p>
      </dgm:t>
    </dgm:pt>
    <dgm:pt modelId="{DDFEA5D3-E620-4261-AAE2-8917E2FFCDB7}">
      <dgm:prSet custT="1"/>
      <dgm:spPr/>
      <dgm:t>
        <a:bodyPr/>
        <a:lstStyle/>
        <a:p>
          <a:pPr rtl="0"/>
          <a:r>
            <a:rPr lang="en-US" sz="1800" dirty="0" smtClean="0"/>
            <a:t>set CLASSPATH=%CLASSPATH%;.</a:t>
          </a:r>
        </a:p>
      </dgm:t>
    </dgm:pt>
    <dgm:pt modelId="{08410889-0EED-4CA5-9EAD-DB746E091D6E}" type="parTrans" cxnId="{4F2B5EA6-68C8-426D-A7EB-42580719A7E1}">
      <dgm:prSet/>
      <dgm:spPr/>
      <dgm:t>
        <a:bodyPr/>
        <a:lstStyle/>
        <a:p>
          <a:endParaRPr lang="en-US"/>
        </a:p>
      </dgm:t>
    </dgm:pt>
    <dgm:pt modelId="{BA258E59-8AB3-4C77-9F1E-406CD27F89F2}" type="sibTrans" cxnId="{4F2B5EA6-68C8-426D-A7EB-42580719A7E1}">
      <dgm:prSet/>
      <dgm:spPr/>
      <dgm:t>
        <a:bodyPr/>
        <a:lstStyle/>
        <a:p>
          <a:endParaRPr lang="en-US"/>
        </a:p>
      </dgm:t>
    </dgm:pt>
    <dgm:pt modelId="{1FCB9D5A-91DC-48BD-8B59-81CFBC7A6EEA}">
      <dgm:prSet custT="1"/>
      <dgm:spPr/>
      <dgm:t>
        <a:bodyPr/>
        <a:lstStyle/>
        <a:p>
          <a:pPr rtl="0"/>
          <a:r>
            <a:rPr lang="en-US" sz="1800" dirty="0" smtClean="0"/>
            <a:t>C:\&gt; java </a:t>
          </a:r>
          <a:r>
            <a:rPr lang="en-US" sz="1800" dirty="0" err="1" smtClean="0"/>
            <a:t>FirstClass</a:t>
          </a:r>
          <a:endParaRPr lang="en-US" sz="1800" dirty="0" smtClean="0"/>
        </a:p>
      </dgm:t>
    </dgm:pt>
    <dgm:pt modelId="{95D3B0CB-CCFA-4778-B147-89D40FF463C7}" type="parTrans" cxnId="{81FF058B-CFE8-4965-AA0A-78BF637D19F0}">
      <dgm:prSet/>
      <dgm:spPr/>
      <dgm:t>
        <a:bodyPr/>
        <a:lstStyle/>
        <a:p>
          <a:endParaRPr lang="en-US"/>
        </a:p>
      </dgm:t>
    </dgm:pt>
    <dgm:pt modelId="{B46C7473-AE12-48D4-9582-59C392ECE70F}" type="sibTrans" cxnId="{81FF058B-CFE8-4965-AA0A-78BF637D19F0}">
      <dgm:prSet/>
      <dgm:spPr/>
      <dgm:t>
        <a:bodyPr/>
        <a:lstStyle/>
        <a:p>
          <a:endParaRPr lang="en-US"/>
        </a:p>
      </dgm:t>
    </dgm:pt>
    <dgm:pt modelId="{C30BCDCD-C0FA-4CE7-BF2D-7835855D13F3}">
      <dgm:prSet custT="1"/>
      <dgm:spPr/>
      <dgm:t>
        <a:bodyPr/>
        <a:lstStyle/>
        <a:p>
          <a:pPr rtl="0"/>
          <a:r>
            <a:rPr lang="en-US" sz="1800" dirty="0" smtClean="0"/>
            <a:t>Compiles the java file</a:t>
          </a:r>
          <a:endParaRPr lang="en-US" sz="1800" dirty="0"/>
        </a:p>
      </dgm:t>
    </dgm:pt>
    <dgm:pt modelId="{4A761B4E-1D80-4BF3-8F09-BC82A3EA8062}" type="parTrans" cxnId="{E32E904D-C712-4E7C-B27A-7A5268FBE96B}">
      <dgm:prSet/>
      <dgm:spPr/>
      <dgm:t>
        <a:bodyPr/>
        <a:lstStyle/>
        <a:p>
          <a:endParaRPr lang="en-US"/>
        </a:p>
      </dgm:t>
    </dgm:pt>
    <dgm:pt modelId="{3CCB1888-B51E-42F7-9C3B-C216F4BF3E1B}" type="sibTrans" cxnId="{E32E904D-C712-4E7C-B27A-7A5268FBE96B}">
      <dgm:prSet/>
      <dgm:spPr/>
      <dgm:t>
        <a:bodyPr/>
        <a:lstStyle/>
        <a:p>
          <a:endParaRPr lang="en-US"/>
        </a:p>
      </dgm:t>
    </dgm:pt>
    <dgm:pt modelId="{B699F255-04C9-4C84-98DF-117CFFEB5AB0}">
      <dgm:prSet custT="1"/>
      <dgm:spPr/>
      <dgm:t>
        <a:bodyPr/>
        <a:lstStyle/>
        <a:p>
          <a:r>
            <a:rPr lang="en-US" sz="1800" dirty="0" smtClean="0"/>
            <a:t>Tells JVM where is the target class located</a:t>
          </a:r>
        </a:p>
      </dgm:t>
    </dgm:pt>
    <dgm:pt modelId="{AF932151-5D54-4E8C-87BF-0B0B48A12E40}" type="parTrans" cxnId="{5CCDAAF5-51D4-47F5-B682-A7234DAF458A}">
      <dgm:prSet/>
      <dgm:spPr/>
      <dgm:t>
        <a:bodyPr/>
        <a:lstStyle/>
        <a:p>
          <a:endParaRPr lang="en-US"/>
        </a:p>
      </dgm:t>
    </dgm:pt>
    <dgm:pt modelId="{D50995A2-528C-4FD1-967E-B28BBC0D995C}" type="sibTrans" cxnId="{5CCDAAF5-51D4-47F5-B682-A7234DAF458A}">
      <dgm:prSet/>
      <dgm:spPr/>
      <dgm:t>
        <a:bodyPr/>
        <a:lstStyle/>
        <a:p>
          <a:endParaRPr lang="en-US"/>
        </a:p>
      </dgm:t>
    </dgm:pt>
    <dgm:pt modelId="{87ED5E67-FCD7-44F5-BCE9-D67AC97C0FCA}">
      <dgm:prSet custT="1"/>
      <dgm:spPr/>
      <dgm:t>
        <a:bodyPr/>
        <a:lstStyle/>
        <a:p>
          <a:pPr rtl="0"/>
          <a:r>
            <a:rPr lang="en-US" sz="1800" dirty="0" smtClean="0"/>
            <a:t>Initializes/starts JVM and loads </a:t>
          </a:r>
          <a:r>
            <a:rPr lang="en-US" sz="1800" dirty="0" err="1" smtClean="0"/>
            <a:t>FirstClass</a:t>
          </a:r>
          <a:r>
            <a:rPr lang="en-US" sz="1800" dirty="0" smtClean="0"/>
            <a:t> into JVM and executes the byte code</a:t>
          </a:r>
        </a:p>
      </dgm:t>
    </dgm:pt>
    <dgm:pt modelId="{AA4B764A-7BB1-4E2B-9D64-E0BD95758311}" type="parTrans" cxnId="{12AAEE9F-7743-42A9-936A-FF4E18A407A0}">
      <dgm:prSet/>
      <dgm:spPr/>
      <dgm:t>
        <a:bodyPr/>
        <a:lstStyle/>
        <a:p>
          <a:endParaRPr lang="en-US"/>
        </a:p>
      </dgm:t>
    </dgm:pt>
    <dgm:pt modelId="{E7E80436-5035-443E-8FD6-1369C5F19852}" type="sibTrans" cxnId="{12AAEE9F-7743-42A9-936A-FF4E18A407A0}">
      <dgm:prSet/>
      <dgm:spPr/>
      <dgm:t>
        <a:bodyPr/>
        <a:lstStyle/>
        <a:p>
          <a:endParaRPr lang="en-US"/>
        </a:p>
      </dgm:t>
    </dgm:pt>
    <dgm:pt modelId="{DF2CF445-C439-4D80-A02C-8D445007E651}">
      <dgm:prSet custT="1"/>
      <dgm:spPr/>
      <dgm:t>
        <a:bodyPr/>
        <a:lstStyle/>
        <a:p>
          <a:pPr rtl="0"/>
          <a:r>
            <a:rPr lang="en-US" sz="1800" dirty="0" smtClean="0"/>
            <a:t>Check for any syntax errors</a:t>
          </a:r>
          <a:endParaRPr lang="en-US" sz="1800" dirty="0"/>
        </a:p>
      </dgm:t>
    </dgm:pt>
    <dgm:pt modelId="{71088471-E063-4884-838A-C334C654DD66}" type="parTrans" cxnId="{7C4BF6F0-E527-44C4-B89F-9F98E42F668F}">
      <dgm:prSet/>
      <dgm:spPr/>
      <dgm:t>
        <a:bodyPr/>
        <a:lstStyle/>
        <a:p>
          <a:endParaRPr lang="en-US"/>
        </a:p>
      </dgm:t>
    </dgm:pt>
    <dgm:pt modelId="{03AE110F-D18A-4935-9F5F-FE3018F3C4B0}" type="sibTrans" cxnId="{7C4BF6F0-E527-44C4-B89F-9F98E42F668F}">
      <dgm:prSet/>
      <dgm:spPr/>
      <dgm:t>
        <a:bodyPr/>
        <a:lstStyle/>
        <a:p>
          <a:endParaRPr lang="en-US"/>
        </a:p>
      </dgm:t>
    </dgm:pt>
    <dgm:pt modelId="{A1828B31-EC05-44F2-BC94-DEF61F299FB4}">
      <dgm:prSet custT="1"/>
      <dgm:spPr/>
      <dgm:t>
        <a:bodyPr/>
        <a:lstStyle/>
        <a:p>
          <a:pPr rtl="0"/>
          <a:r>
            <a:rPr lang="en-US" sz="1800" dirty="0" smtClean="0"/>
            <a:t>Report errors (if any)</a:t>
          </a:r>
          <a:endParaRPr lang="en-US" sz="1800" dirty="0"/>
        </a:p>
      </dgm:t>
    </dgm:pt>
    <dgm:pt modelId="{413FC203-63F7-4111-9193-0E6AD5D66444}" type="parTrans" cxnId="{7D8AE896-242B-4420-AE78-FE938A0683A7}">
      <dgm:prSet/>
      <dgm:spPr/>
      <dgm:t>
        <a:bodyPr/>
        <a:lstStyle/>
        <a:p>
          <a:endParaRPr lang="en-US"/>
        </a:p>
      </dgm:t>
    </dgm:pt>
    <dgm:pt modelId="{A6F5278A-9B65-4607-9A26-C0D345A5A4D6}" type="sibTrans" cxnId="{7D8AE896-242B-4420-AE78-FE938A0683A7}">
      <dgm:prSet/>
      <dgm:spPr/>
      <dgm:t>
        <a:bodyPr/>
        <a:lstStyle/>
        <a:p>
          <a:endParaRPr lang="en-US"/>
        </a:p>
      </dgm:t>
    </dgm:pt>
    <dgm:pt modelId="{DAECE945-3A0B-4843-8F15-2277174A7ABD}">
      <dgm:prSet custT="1"/>
      <dgm:spPr/>
      <dgm:t>
        <a:bodyPr/>
        <a:lstStyle/>
        <a:p>
          <a:pPr rtl="0"/>
          <a:r>
            <a:rPr lang="en-US" sz="1800" smtClean="0"/>
            <a:t>Convert </a:t>
          </a:r>
          <a:r>
            <a:rPr lang="en-US" sz="1800" dirty="0" smtClean="0"/>
            <a:t>to </a:t>
          </a:r>
          <a:r>
            <a:rPr lang="en-US" sz="1800" dirty="0" err="1" smtClean="0"/>
            <a:t>bytecode</a:t>
          </a:r>
          <a:r>
            <a:rPr lang="en-US" sz="1800" dirty="0" smtClean="0"/>
            <a:t> and generates a .class file</a:t>
          </a:r>
          <a:endParaRPr lang="en-US" sz="1800" dirty="0"/>
        </a:p>
      </dgm:t>
    </dgm:pt>
    <dgm:pt modelId="{944F6ACB-8A97-420A-B486-E5C396EBC09A}" type="parTrans" cxnId="{86FE8F01-5BB9-4FEE-A691-557C58C7A163}">
      <dgm:prSet/>
      <dgm:spPr/>
      <dgm:t>
        <a:bodyPr/>
        <a:lstStyle/>
        <a:p>
          <a:endParaRPr lang="en-US"/>
        </a:p>
      </dgm:t>
    </dgm:pt>
    <dgm:pt modelId="{422FED0A-683E-4380-8A8F-62FD77513F8F}" type="sibTrans" cxnId="{86FE8F01-5BB9-4FEE-A691-557C58C7A163}">
      <dgm:prSet/>
      <dgm:spPr/>
      <dgm:t>
        <a:bodyPr/>
        <a:lstStyle/>
        <a:p>
          <a:endParaRPr lang="en-US"/>
        </a:p>
      </dgm:t>
    </dgm:pt>
    <dgm:pt modelId="{C0B98808-EC08-40DE-AEBF-26EF783D7416}" type="pres">
      <dgm:prSet presAssocID="{6D638F39-44C8-4981-8C9D-F24BCF7B43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90B7E0-9249-4416-ACF8-5B4AB4B58A81}" type="pres">
      <dgm:prSet presAssocID="{473EC581-04DC-45C9-8B3D-AD33E619AA7E}" presName="composite" presStyleCnt="0"/>
      <dgm:spPr/>
    </dgm:pt>
    <dgm:pt modelId="{2228F1E5-4816-48CE-9BF7-9198EC50439D}" type="pres">
      <dgm:prSet presAssocID="{473EC581-04DC-45C9-8B3D-AD33E619A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D1524-C77A-42C6-8547-9A23F49B611C}" type="pres">
      <dgm:prSet presAssocID="{473EC581-04DC-45C9-8B3D-AD33E619AA7E}" presName="parSh" presStyleLbl="node1" presStyleIdx="0" presStyleCnt="3" custScaleX="99460" custScaleY="119165" custLinFactY="-67517" custLinFactNeighborX="16158" custLinFactNeighborY="-100000"/>
      <dgm:spPr/>
      <dgm:t>
        <a:bodyPr/>
        <a:lstStyle/>
        <a:p>
          <a:endParaRPr lang="en-US"/>
        </a:p>
      </dgm:t>
    </dgm:pt>
    <dgm:pt modelId="{220D50E4-6FA1-4CFF-948D-39FB82A39E03}" type="pres">
      <dgm:prSet presAssocID="{473EC581-04DC-45C9-8B3D-AD33E619AA7E}" presName="desTx" presStyleLbl="fgAcc1" presStyleIdx="0" presStyleCnt="3" custScaleX="104172" custScaleY="106616" custLinFactNeighborX="-10015" custLinFactNeighborY="-11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82F72-6162-404B-ADE5-EF2B471AEF38}" type="pres">
      <dgm:prSet presAssocID="{73B58D2D-7040-47D5-8447-A3F6E453FA2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974C4E2-378C-4C91-A89B-BF0286BE07CA}" type="pres">
      <dgm:prSet presAssocID="{73B58D2D-7040-47D5-8447-A3F6E453FA29}" presName="connTx" presStyleLbl="sibTrans2D1" presStyleIdx="0" presStyleCnt="2"/>
      <dgm:spPr/>
      <dgm:t>
        <a:bodyPr/>
        <a:lstStyle/>
        <a:p>
          <a:endParaRPr lang="en-US"/>
        </a:p>
      </dgm:t>
    </dgm:pt>
    <dgm:pt modelId="{CE5B6E27-0382-4DC9-9AD4-554818F58142}" type="pres">
      <dgm:prSet presAssocID="{DDFEA5D3-E620-4261-AAE2-8917E2FFCDB7}" presName="composite" presStyleCnt="0"/>
      <dgm:spPr/>
    </dgm:pt>
    <dgm:pt modelId="{E18182A7-12F3-444C-80B8-DDF9D9B77921}" type="pres">
      <dgm:prSet presAssocID="{DDFEA5D3-E620-4261-AAE2-8917E2FFCD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3362F-85AB-4D9C-998A-33A779FC1CF9}" type="pres">
      <dgm:prSet presAssocID="{DDFEA5D3-E620-4261-AAE2-8917E2FFCDB7}" presName="parSh" presStyleLbl="node1" presStyleIdx="1" presStyleCnt="3" custScaleY="88063"/>
      <dgm:spPr/>
      <dgm:t>
        <a:bodyPr/>
        <a:lstStyle/>
        <a:p>
          <a:endParaRPr lang="en-US"/>
        </a:p>
      </dgm:t>
    </dgm:pt>
    <dgm:pt modelId="{D344EC84-72B4-4595-A6DA-A02B6712E970}" type="pres">
      <dgm:prSet presAssocID="{DDFEA5D3-E620-4261-AAE2-8917E2FFCDB7}" presName="desTx" presStyleLbl="fgAcc1" presStyleIdx="1" presStyleCnt="3" custScaleY="62776" custLinFactNeighborX="-22786" custLinFactNeighborY="4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4D34A-4DD8-4E4B-B5C9-501B3BA4FE8B}" type="pres">
      <dgm:prSet presAssocID="{BA258E59-8AB3-4C77-9F1E-406CD27F89F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E03A2BB-8068-460E-8E25-B6236D13AF00}" type="pres">
      <dgm:prSet presAssocID="{BA258E59-8AB3-4C77-9F1E-406CD27F89F2}" presName="connTx" presStyleLbl="sibTrans2D1" presStyleIdx="1" presStyleCnt="2"/>
      <dgm:spPr/>
      <dgm:t>
        <a:bodyPr/>
        <a:lstStyle/>
        <a:p>
          <a:endParaRPr lang="en-US"/>
        </a:p>
      </dgm:t>
    </dgm:pt>
    <dgm:pt modelId="{C0207025-5F15-4923-B13D-A73230059080}" type="pres">
      <dgm:prSet presAssocID="{1FCB9D5A-91DC-48BD-8B59-81CFBC7A6EEA}" presName="composite" presStyleCnt="0"/>
      <dgm:spPr/>
    </dgm:pt>
    <dgm:pt modelId="{AB4365E4-96C2-4B96-B381-AC48AFD02AA2}" type="pres">
      <dgm:prSet presAssocID="{1FCB9D5A-91DC-48BD-8B59-81CFBC7A6EE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59FAB-93AF-45AA-86CC-BB890700E424}" type="pres">
      <dgm:prSet presAssocID="{1FCB9D5A-91DC-48BD-8B59-81CFBC7A6EEA}" presName="parSh" presStyleLbl="node1" presStyleIdx="2" presStyleCnt="3" custLinFactNeighborX="-6795" custLinFactNeighborY="2238"/>
      <dgm:spPr/>
      <dgm:t>
        <a:bodyPr/>
        <a:lstStyle/>
        <a:p>
          <a:endParaRPr lang="en-US"/>
        </a:p>
      </dgm:t>
    </dgm:pt>
    <dgm:pt modelId="{4FD00FDE-6C3F-4E00-8C0A-AB319FC739B5}" type="pres">
      <dgm:prSet presAssocID="{1FCB9D5A-91DC-48BD-8B59-81CFBC7A6EEA}" presName="desTx" presStyleLbl="fgAcc1" presStyleIdx="2" presStyleCnt="3" custScaleY="71437" custLinFactNeighborX="-27277" custLinFactNeighborY="-7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71D85-3A2F-419E-ABBF-986D292CC145}" type="presOf" srcId="{DDFEA5D3-E620-4261-AAE2-8917E2FFCDB7}" destId="{A9E3362F-85AB-4D9C-998A-33A779FC1CF9}" srcOrd="1" destOrd="0" presId="urn:microsoft.com/office/officeart/2005/8/layout/process3"/>
    <dgm:cxn modelId="{A0074615-BD98-4A2A-A450-D513B8A4A54F}" type="presOf" srcId="{73B58D2D-7040-47D5-8447-A3F6E453FA29}" destId="{66F82F72-6162-404B-ADE5-EF2B471AEF38}" srcOrd="0" destOrd="0" presId="urn:microsoft.com/office/officeart/2005/8/layout/process3"/>
    <dgm:cxn modelId="{7C4BF6F0-E527-44C4-B89F-9F98E42F668F}" srcId="{473EC581-04DC-45C9-8B3D-AD33E619AA7E}" destId="{DF2CF445-C439-4D80-A02C-8D445007E651}" srcOrd="1" destOrd="0" parTransId="{71088471-E063-4884-838A-C334C654DD66}" sibTransId="{03AE110F-D18A-4935-9F5F-FE3018F3C4B0}"/>
    <dgm:cxn modelId="{1F7F838C-A395-4086-90AA-BE486833CFB8}" type="presOf" srcId="{1FCB9D5A-91DC-48BD-8B59-81CFBC7A6EEA}" destId="{AB4365E4-96C2-4B96-B381-AC48AFD02AA2}" srcOrd="0" destOrd="0" presId="urn:microsoft.com/office/officeart/2005/8/layout/process3"/>
    <dgm:cxn modelId="{E0F0DBF8-F263-4E16-AFB0-35E742C07A0F}" type="presOf" srcId="{DAECE945-3A0B-4843-8F15-2277174A7ABD}" destId="{220D50E4-6FA1-4CFF-948D-39FB82A39E03}" srcOrd="0" destOrd="3" presId="urn:microsoft.com/office/officeart/2005/8/layout/process3"/>
    <dgm:cxn modelId="{54CDBBF0-4D0D-4B1B-9D30-E3CAB35371D9}" type="presOf" srcId="{6D638F39-44C8-4981-8C9D-F24BCF7B4377}" destId="{C0B98808-EC08-40DE-AEBF-26EF783D7416}" srcOrd="0" destOrd="0" presId="urn:microsoft.com/office/officeart/2005/8/layout/process3"/>
    <dgm:cxn modelId="{45B5BDC6-A689-443A-9A50-B0D5A59F8112}" type="presOf" srcId="{73B58D2D-7040-47D5-8447-A3F6E453FA29}" destId="{4974C4E2-378C-4C91-A89B-BF0286BE07CA}" srcOrd="1" destOrd="0" presId="urn:microsoft.com/office/officeart/2005/8/layout/process3"/>
    <dgm:cxn modelId="{2E92C985-B9E3-46B2-A00A-67E92B98B268}" type="presOf" srcId="{DDFEA5D3-E620-4261-AAE2-8917E2FFCDB7}" destId="{E18182A7-12F3-444C-80B8-DDF9D9B77921}" srcOrd="0" destOrd="0" presId="urn:microsoft.com/office/officeart/2005/8/layout/process3"/>
    <dgm:cxn modelId="{5CCDAAF5-51D4-47F5-B682-A7234DAF458A}" srcId="{DDFEA5D3-E620-4261-AAE2-8917E2FFCDB7}" destId="{B699F255-04C9-4C84-98DF-117CFFEB5AB0}" srcOrd="0" destOrd="0" parTransId="{AF932151-5D54-4E8C-87BF-0B0B48A12E40}" sibTransId="{D50995A2-528C-4FD1-967E-B28BBC0D995C}"/>
    <dgm:cxn modelId="{CA4E8718-5B4B-4F9D-9DA9-DB13E001A354}" type="presOf" srcId="{87ED5E67-FCD7-44F5-BCE9-D67AC97C0FCA}" destId="{4FD00FDE-6C3F-4E00-8C0A-AB319FC739B5}" srcOrd="0" destOrd="0" presId="urn:microsoft.com/office/officeart/2005/8/layout/process3"/>
    <dgm:cxn modelId="{12AAEE9F-7743-42A9-936A-FF4E18A407A0}" srcId="{1FCB9D5A-91DC-48BD-8B59-81CFBC7A6EEA}" destId="{87ED5E67-FCD7-44F5-BCE9-D67AC97C0FCA}" srcOrd="0" destOrd="0" parTransId="{AA4B764A-7BB1-4E2B-9D64-E0BD95758311}" sibTransId="{E7E80436-5035-443E-8FD6-1369C5F19852}"/>
    <dgm:cxn modelId="{3C8D0086-C5CC-4854-88C2-D2EDAD9F9C3C}" srcId="{6D638F39-44C8-4981-8C9D-F24BCF7B4377}" destId="{473EC581-04DC-45C9-8B3D-AD33E619AA7E}" srcOrd="0" destOrd="0" parTransId="{15A3CCA3-0B0E-422E-A031-8CEDFE15ADC2}" sibTransId="{73B58D2D-7040-47D5-8447-A3F6E453FA29}"/>
    <dgm:cxn modelId="{7D8AE896-242B-4420-AE78-FE938A0683A7}" srcId="{473EC581-04DC-45C9-8B3D-AD33E619AA7E}" destId="{A1828B31-EC05-44F2-BC94-DEF61F299FB4}" srcOrd="2" destOrd="0" parTransId="{413FC203-63F7-4111-9193-0E6AD5D66444}" sibTransId="{A6F5278A-9B65-4607-9A26-C0D345A5A4D6}"/>
    <dgm:cxn modelId="{2488C87F-42A1-40EC-9EDF-ECCB86A8763C}" type="presOf" srcId="{BA258E59-8AB3-4C77-9F1E-406CD27F89F2}" destId="{31E4D34A-4DD8-4E4B-B5C9-501B3BA4FE8B}" srcOrd="0" destOrd="0" presId="urn:microsoft.com/office/officeart/2005/8/layout/process3"/>
    <dgm:cxn modelId="{3B35A69E-EA58-41D0-85C4-EAAE0B0231FF}" type="presOf" srcId="{B699F255-04C9-4C84-98DF-117CFFEB5AB0}" destId="{D344EC84-72B4-4595-A6DA-A02B6712E970}" srcOrd="0" destOrd="0" presId="urn:microsoft.com/office/officeart/2005/8/layout/process3"/>
    <dgm:cxn modelId="{4F2B5EA6-68C8-426D-A7EB-42580719A7E1}" srcId="{6D638F39-44C8-4981-8C9D-F24BCF7B4377}" destId="{DDFEA5D3-E620-4261-AAE2-8917E2FFCDB7}" srcOrd="1" destOrd="0" parTransId="{08410889-0EED-4CA5-9EAD-DB746E091D6E}" sibTransId="{BA258E59-8AB3-4C77-9F1E-406CD27F89F2}"/>
    <dgm:cxn modelId="{E00900DB-561C-4897-A468-6723DD311E8B}" type="presOf" srcId="{A1828B31-EC05-44F2-BC94-DEF61F299FB4}" destId="{220D50E4-6FA1-4CFF-948D-39FB82A39E03}" srcOrd="0" destOrd="2" presId="urn:microsoft.com/office/officeart/2005/8/layout/process3"/>
    <dgm:cxn modelId="{86FE8F01-5BB9-4FEE-A691-557C58C7A163}" srcId="{473EC581-04DC-45C9-8B3D-AD33E619AA7E}" destId="{DAECE945-3A0B-4843-8F15-2277174A7ABD}" srcOrd="3" destOrd="0" parTransId="{944F6ACB-8A97-420A-B486-E5C396EBC09A}" sibTransId="{422FED0A-683E-4380-8A8F-62FD77513F8F}"/>
    <dgm:cxn modelId="{14E21A0F-DDF1-4D0F-AFCF-FC8F06DC3B5F}" type="presOf" srcId="{1FCB9D5A-91DC-48BD-8B59-81CFBC7A6EEA}" destId="{B7259FAB-93AF-45AA-86CC-BB890700E424}" srcOrd="1" destOrd="0" presId="urn:microsoft.com/office/officeart/2005/8/layout/process3"/>
    <dgm:cxn modelId="{E32E904D-C712-4E7C-B27A-7A5268FBE96B}" srcId="{473EC581-04DC-45C9-8B3D-AD33E619AA7E}" destId="{C30BCDCD-C0FA-4CE7-BF2D-7835855D13F3}" srcOrd="0" destOrd="0" parTransId="{4A761B4E-1D80-4BF3-8F09-BC82A3EA8062}" sibTransId="{3CCB1888-B51E-42F7-9C3B-C216F4BF3E1B}"/>
    <dgm:cxn modelId="{58A50E95-87CF-4F87-8CEC-0159AC19E7B3}" type="presOf" srcId="{473EC581-04DC-45C9-8B3D-AD33E619AA7E}" destId="{B76D1524-C77A-42C6-8547-9A23F49B611C}" srcOrd="1" destOrd="0" presId="urn:microsoft.com/office/officeart/2005/8/layout/process3"/>
    <dgm:cxn modelId="{CC38C662-FCBE-48AA-8F55-8413F8F27241}" type="presOf" srcId="{BA258E59-8AB3-4C77-9F1E-406CD27F89F2}" destId="{EE03A2BB-8068-460E-8E25-B6236D13AF00}" srcOrd="1" destOrd="0" presId="urn:microsoft.com/office/officeart/2005/8/layout/process3"/>
    <dgm:cxn modelId="{44F23FEC-1E78-4922-B904-112D55DA4788}" type="presOf" srcId="{473EC581-04DC-45C9-8B3D-AD33E619AA7E}" destId="{2228F1E5-4816-48CE-9BF7-9198EC50439D}" srcOrd="0" destOrd="0" presId="urn:microsoft.com/office/officeart/2005/8/layout/process3"/>
    <dgm:cxn modelId="{07B06C40-46E2-4B6A-9192-8802302DD105}" type="presOf" srcId="{C30BCDCD-C0FA-4CE7-BF2D-7835855D13F3}" destId="{220D50E4-6FA1-4CFF-948D-39FB82A39E03}" srcOrd="0" destOrd="0" presId="urn:microsoft.com/office/officeart/2005/8/layout/process3"/>
    <dgm:cxn modelId="{81FF058B-CFE8-4965-AA0A-78BF637D19F0}" srcId="{6D638F39-44C8-4981-8C9D-F24BCF7B4377}" destId="{1FCB9D5A-91DC-48BD-8B59-81CFBC7A6EEA}" srcOrd="2" destOrd="0" parTransId="{95D3B0CB-CCFA-4778-B147-89D40FF463C7}" sibTransId="{B46C7473-AE12-48D4-9582-59C392ECE70F}"/>
    <dgm:cxn modelId="{8FF9DA43-5A5B-4776-8BE2-2BA6DEA9F786}" type="presOf" srcId="{DF2CF445-C439-4D80-A02C-8D445007E651}" destId="{220D50E4-6FA1-4CFF-948D-39FB82A39E03}" srcOrd="0" destOrd="1" presId="urn:microsoft.com/office/officeart/2005/8/layout/process3"/>
    <dgm:cxn modelId="{20F690CB-C544-48AD-8D28-3043C63B6F46}" type="presParOf" srcId="{C0B98808-EC08-40DE-AEBF-26EF783D7416}" destId="{6090B7E0-9249-4416-ACF8-5B4AB4B58A81}" srcOrd="0" destOrd="0" presId="urn:microsoft.com/office/officeart/2005/8/layout/process3"/>
    <dgm:cxn modelId="{688812B2-2EA7-4616-8D42-895E8D9D07A0}" type="presParOf" srcId="{6090B7E0-9249-4416-ACF8-5B4AB4B58A81}" destId="{2228F1E5-4816-48CE-9BF7-9198EC50439D}" srcOrd="0" destOrd="0" presId="urn:microsoft.com/office/officeart/2005/8/layout/process3"/>
    <dgm:cxn modelId="{39012D62-6ECC-4A9F-9DFF-70F184652B2D}" type="presParOf" srcId="{6090B7E0-9249-4416-ACF8-5B4AB4B58A81}" destId="{B76D1524-C77A-42C6-8547-9A23F49B611C}" srcOrd="1" destOrd="0" presId="urn:microsoft.com/office/officeart/2005/8/layout/process3"/>
    <dgm:cxn modelId="{F57425A1-9EBB-4714-BCBA-E1DC86D85965}" type="presParOf" srcId="{6090B7E0-9249-4416-ACF8-5B4AB4B58A81}" destId="{220D50E4-6FA1-4CFF-948D-39FB82A39E03}" srcOrd="2" destOrd="0" presId="urn:microsoft.com/office/officeart/2005/8/layout/process3"/>
    <dgm:cxn modelId="{00B54251-A7D6-430E-ADA6-A1EA863B1211}" type="presParOf" srcId="{C0B98808-EC08-40DE-AEBF-26EF783D7416}" destId="{66F82F72-6162-404B-ADE5-EF2B471AEF38}" srcOrd="1" destOrd="0" presId="urn:microsoft.com/office/officeart/2005/8/layout/process3"/>
    <dgm:cxn modelId="{609BDAD9-E9A6-471A-A696-77DE8B648F41}" type="presParOf" srcId="{66F82F72-6162-404B-ADE5-EF2B471AEF38}" destId="{4974C4E2-378C-4C91-A89B-BF0286BE07CA}" srcOrd="0" destOrd="0" presId="urn:microsoft.com/office/officeart/2005/8/layout/process3"/>
    <dgm:cxn modelId="{9CE04C3F-32BD-499A-BC15-B1258611DF43}" type="presParOf" srcId="{C0B98808-EC08-40DE-AEBF-26EF783D7416}" destId="{CE5B6E27-0382-4DC9-9AD4-554818F58142}" srcOrd="2" destOrd="0" presId="urn:microsoft.com/office/officeart/2005/8/layout/process3"/>
    <dgm:cxn modelId="{4D0FB430-0B73-401A-A14B-9F63404F53BB}" type="presParOf" srcId="{CE5B6E27-0382-4DC9-9AD4-554818F58142}" destId="{E18182A7-12F3-444C-80B8-DDF9D9B77921}" srcOrd="0" destOrd="0" presId="urn:microsoft.com/office/officeart/2005/8/layout/process3"/>
    <dgm:cxn modelId="{09A2D5C1-3EC7-4E18-BC67-D9F2402F54B1}" type="presParOf" srcId="{CE5B6E27-0382-4DC9-9AD4-554818F58142}" destId="{A9E3362F-85AB-4D9C-998A-33A779FC1CF9}" srcOrd="1" destOrd="0" presId="urn:microsoft.com/office/officeart/2005/8/layout/process3"/>
    <dgm:cxn modelId="{06E21913-71D1-438B-B9D2-5F61438FF786}" type="presParOf" srcId="{CE5B6E27-0382-4DC9-9AD4-554818F58142}" destId="{D344EC84-72B4-4595-A6DA-A02B6712E970}" srcOrd="2" destOrd="0" presId="urn:microsoft.com/office/officeart/2005/8/layout/process3"/>
    <dgm:cxn modelId="{5095E3D6-38B8-43B2-8AA2-A02BF8C13833}" type="presParOf" srcId="{C0B98808-EC08-40DE-AEBF-26EF783D7416}" destId="{31E4D34A-4DD8-4E4B-B5C9-501B3BA4FE8B}" srcOrd="3" destOrd="0" presId="urn:microsoft.com/office/officeart/2005/8/layout/process3"/>
    <dgm:cxn modelId="{3DE51301-9411-4735-9E96-665D05CA1C4D}" type="presParOf" srcId="{31E4D34A-4DD8-4E4B-B5C9-501B3BA4FE8B}" destId="{EE03A2BB-8068-460E-8E25-B6236D13AF00}" srcOrd="0" destOrd="0" presId="urn:microsoft.com/office/officeart/2005/8/layout/process3"/>
    <dgm:cxn modelId="{294CE120-B028-4BA1-BC58-2ACF3E1AD7D8}" type="presParOf" srcId="{C0B98808-EC08-40DE-AEBF-26EF783D7416}" destId="{C0207025-5F15-4923-B13D-A73230059080}" srcOrd="4" destOrd="0" presId="urn:microsoft.com/office/officeart/2005/8/layout/process3"/>
    <dgm:cxn modelId="{EF1FD325-393E-4A92-8B40-26E6B7DAA4B4}" type="presParOf" srcId="{C0207025-5F15-4923-B13D-A73230059080}" destId="{AB4365E4-96C2-4B96-B381-AC48AFD02AA2}" srcOrd="0" destOrd="0" presId="urn:microsoft.com/office/officeart/2005/8/layout/process3"/>
    <dgm:cxn modelId="{31106093-553B-4414-9D82-E685D92D7082}" type="presParOf" srcId="{C0207025-5F15-4923-B13D-A73230059080}" destId="{B7259FAB-93AF-45AA-86CC-BB890700E424}" srcOrd="1" destOrd="0" presId="urn:microsoft.com/office/officeart/2005/8/layout/process3"/>
    <dgm:cxn modelId="{4710060A-24CF-4606-A29A-1DD979C676D8}" type="presParOf" srcId="{C0207025-5F15-4923-B13D-A73230059080}" destId="{4FD00FDE-6C3F-4E00-8C0A-AB319FC739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6D1524-C77A-42C6-8547-9A23F49B611C}">
      <dsp:nvSpPr>
        <dsp:cNvPr id="0" name=""/>
        <dsp:cNvSpPr/>
      </dsp:nvSpPr>
      <dsp:spPr>
        <a:xfrm>
          <a:off x="301621" y="0"/>
          <a:ext cx="1844378" cy="329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C:\&gt; </a:t>
          </a:r>
          <a:r>
            <a:rPr lang="en-US" sz="1800" kern="1200" dirty="0" err="1" smtClean="0"/>
            <a:t>javac</a:t>
          </a:r>
          <a:r>
            <a:rPr lang="en-US" sz="1800" kern="1200" dirty="0" smtClean="0"/>
            <a:t> FirstClass.java</a:t>
          </a:r>
          <a:endParaRPr lang="en-US" sz="1800" kern="1200" dirty="0"/>
        </a:p>
      </dsp:txBody>
      <dsp:txXfrm>
        <a:off x="301621" y="0"/>
        <a:ext cx="1844378" cy="883914"/>
      </dsp:txXfrm>
    </dsp:sp>
    <dsp:sp modelId="{220D50E4-6FA1-4CFF-948D-39FB82A39E03}">
      <dsp:nvSpPr>
        <dsp:cNvPr id="0" name=""/>
        <dsp:cNvSpPr/>
      </dsp:nvSpPr>
      <dsp:spPr>
        <a:xfrm>
          <a:off x="152397" y="989097"/>
          <a:ext cx="1931757" cy="3930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Compiles the java file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for any syntax errors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Report errors (if any)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Convert </a:t>
          </a:r>
          <a:r>
            <a:rPr lang="en-US" sz="1800" kern="1200" dirty="0" smtClean="0"/>
            <a:t>to </a:t>
          </a:r>
          <a:r>
            <a:rPr lang="en-US" sz="1800" kern="1200" dirty="0" err="1" smtClean="0"/>
            <a:t>bytecode</a:t>
          </a:r>
          <a:r>
            <a:rPr lang="en-US" sz="1800" kern="1200" dirty="0" smtClean="0"/>
            <a:t> and generates a .class file</a:t>
          </a:r>
          <a:endParaRPr lang="en-US" sz="1800" kern="1200" dirty="0"/>
        </a:p>
      </dsp:txBody>
      <dsp:txXfrm>
        <a:off x="152397" y="989097"/>
        <a:ext cx="1931757" cy="3930292"/>
      </dsp:txXfrm>
    </dsp:sp>
    <dsp:sp modelId="{66F82F72-6162-404B-ADE5-EF2B471AEF38}">
      <dsp:nvSpPr>
        <dsp:cNvPr id="0" name=""/>
        <dsp:cNvSpPr/>
      </dsp:nvSpPr>
      <dsp:spPr>
        <a:xfrm rot="1310288">
          <a:off x="2419911" y="826980"/>
          <a:ext cx="681425" cy="4616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310288">
        <a:off x="2419911" y="826980"/>
        <a:ext cx="681425" cy="461690"/>
      </dsp:txXfrm>
    </dsp:sp>
    <dsp:sp modelId="{A9E3362F-85AB-4D9C-998A-33A779FC1CF9}">
      <dsp:nvSpPr>
        <dsp:cNvPr id="0" name=""/>
        <dsp:cNvSpPr/>
      </dsp:nvSpPr>
      <dsp:spPr>
        <a:xfrm>
          <a:off x="3014533" y="1289783"/>
          <a:ext cx="1854392" cy="2434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CLASSPATH=%CLASSPATH%;.</a:t>
          </a:r>
        </a:p>
      </dsp:txBody>
      <dsp:txXfrm>
        <a:off x="3014533" y="1289783"/>
        <a:ext cx="1854392" cy="482725"/>
      </dsp:txXfrm>
    </dsp:sp>
    <dsp:sp modelId="{D344EC84-72B4-4595-A6DA-A02B6712E970}">
      <dsp:nvSpPr>
        <dsp:cNvPr id="0" name=""/>
        <dsp:cNvSpPr/>
      </dsp:nvSpPr>
      <dsp:spPr>
        <a:xfrm>
          <a:off x="2971807" y="2443088"/>
          <a:ext cx="1854392" cy="2314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Tells JVM where is the target class located</a:t>
          </a:r>
        </a:p>
      </dsp:txBody>
      <dsp:txXfrm>
        <a:off x="2971807" y="2443088"/>
        <a:ext cx="1854392" cy="2314174"/>
      </dsp:txXfrm>
    </dsp:sp>
    <dsp:sp modelId="{31E4D34A-4DD8-4E4B-B5C9-501B3BA4FE8B}">
      <dsp:nvSpPr>
        <dsp:cNvPr id="0" name=""/>
        <dsp:cNvSpPr/>
      </dsp:nvSpPr>
      <dsp:spPr>
        <a:xfrm rot="21479004">
          <a:off x="5118380" y="1249547"/>
          <a:ext cx="529517" cy="4616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1479004">
        <a:off x="5118380" y="1249547"/>
        <a:ext cx="529517" cy="461690"/>
      </dsp:txXfrm>
    </dsp:sp>
    <dsp:sp modelId="{B7259FAB-93AF-45AA-86CC-BB890700E424}">
      <dsp:nvSpPr>
        <dsp:cNvPr id="0" name=""/>
        <dsp:cNvSpPr/>
      </dsp:nvSpPr>
      <dsp:spPr>
        <a:xfrm>
          <a:off x="5867397" y="1119463"/>
          <a:ext cx="1854392" cy="276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C:\&gt; java </a:t>
          </a:r>
          <a:r>
            <a:rPr lang="en-US" sz="1800" kern="1200" dirty="0" err="1" smtClean="0"/>
            <a:t>FirstClass</a:t>
          </a:r>
          <a:endParaRPr lang="en-US" sz="1800" kern="1200" dirty="0" smtClean="0"/>
        </a:p>
      </dsp:txBody>
      <dsp:txXfrm>
        <a:off x="5867397" y="1119463"/>
        <a:ext cx="1854392" cy="622462"/>
      </dsp:txXfrm>
    </dsp:sp>
    <dsp:sp modelId="{4FD00FDE-6C3F-4E00-8C0A-AB319FC739B5}">
      <dsp:nvSpPr>
        <dsp:cNvPr id="0" name=""/>
        <dsp:cNvSpPr/>
      </dsp:nvSpPr>
      <dsp:spPr>
        <a:xfrm>
          <a:off x="5867395" y="1921563"/>
          <a:ext cx="1854392" cy="2633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Initializes/starts JVM and loads </a:t>
          </a:r>
          <a:r>
            <a:rPr lang="en-US" sz="1800" kern="1200" dirty="0" err="1" smtClean="0"/>
            <a:t>FirstClass</a:t>
          </a:r>
          <a:r>
            <a:rPr lang="en-US" sz="1800" kern="1200" dirty="0" smtClean="0"/>
            <a:t> into JVM and executes the byte code</a:t>
          </a:r>
        </a:p>
      </dsp:txBody>
      <dsp:txXfrm>
        <a:off x="5867395" y="1921563"/>
        <a:ext cx="1854392" cy="2633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A45FB-2AED-4278-A252-30CEA2C0591F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4FC98-3199-4A27-8172-DE754E07C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yourself, the course contents, duration and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4FC98-3199-4A27-8172-DE754E07C4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</a:t>
            </a:r>
            <a:r>
              <a:rPr lang="en-US" baseline="0" dirty="0" smtClean="0"/>
              <a:t> how to open eclipse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4FC98-3199-4A27-8172-DE754E07C4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1BA-35EB-4188-B508-4548DBE83BFD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46E-D9C5-4C24-A540-39886C3C425D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B384-4F6C-4B0E-B55B-CFDFBF2D6CE2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C5CC-7AEE-4CBC-A034-C9BF80661F7D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7419-3F94-4F4D-8C18-7B56C68C05C6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2369-FAD1-4FCA-8894-F7B55F5C74BA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5BBB-82D5-42FA-BBD5-976C693F68D6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4262-810D-4483-B3C7-8619D942AFB6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EE0E-3671-42E4-A0C9-FDF59454FE3F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6B-9FA7-4235-8A8C-5AEB1C848CA9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9537-9E28-4FF4-9458-79D69D8EAFB9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B6FB-65A9-4C51-8067-3BFADFE90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Training – Day 1</a:t>
            </a:r>
            <a:br>
              <a:rPr lang="en-US" dirty="0" smtClean="0"/>
            </a:br>
            <a:r>
              <a:rPr lang="en-US" dirty="0" smtClean="0"/>
              <a:t>Introduction to Java and 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Qwest Bangalore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7295-A7FB-40C9-AC28-9B543832207D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/>
          <a:lstStyle/>
          <a:p>
            <a:r>
              <a:rPr lang="en-US" dirty="0" smtClean="0"/>
              <a:t>The ability of a class to combine data and functions into a single unit.</a:t>
            </a:r>
          </a:p>
          <a:p>
            <a:r>
              <a:rPr lang="en-US" dirty="0" smtClean="0"/>
              <a:t>No direct access to data but it is through the </a:t>
            </a:r>
            <a:r>
              <a:rPr lang="en-US" i="1" dirty="0" smtClean="0"/>
              <a:t>methods </a:t>
            </a:r>
            <a:r>
              <a:rPr lang="en-US" dirty="0" smtClean="0"/>
              <a:t>and </a:t>
            </a:r>
            <a:r>
              <a:rPr lang="en-US" i="1" dirty="0" smtClean="0"/>
              <a:t>variables</a:t>
            </a:r>
            <a:r>
              <a:rPr lang="en-US" dirty="0" smtClean="0"/>
              <a:t> accessed via an object</a:t>
            </a:r>
          </a:p>
          <a:p>
            <a:r>
              <a:rPr lang="en-US" dirty="0" smtClean="0"/>
              <a:t>Also called data hiding.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3733800"/>
            <a:ext cx="6962138" cy="2895600"/>
            <a:chOff x="457200" y="4495800"/>
            <a:chExt cx="6962138" cy="2895600"/>
          </a:xfrm>
        </p:grpSpPr>
        <p:sp>
          <p:nvSpPr>
            <p:cNvPr id="9" name="Oval 8"/>
            <p:cNvSpPr/>
            <p:nvPr/>
          </p:nvSpPr>
          <p:spPr>
            <a:xfrm>
              <a:off x="457200" y="4495800"/>
              <a:ext cx="6858000" cy="2895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4953000"/>
              <a:ext cx="3962400" cy="1981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Employee Name</a:t>
              </a:r>
            </a:p>
            <a:p>
              <a:pPr algn="ctr"/>
              <a:r>
                <a:rPr lang="en-US" dirty="0" smtClean="0"/>
                <a:t>Employee ID</a:t>
              </a:r>
            </a:p>
            <a:p>
              <a:pPr algn="ctr"/>
              <a:r>
                <a:rPr lang="en-US" dirty="0" smtClean="0"/>
                <a:t>Branch</a:t>
              </a:r>
            </a:p>
            <a:p>
              <a:pPr algn="ctr"/>
              <a:r>
                <a:rPr lang="en-US" dirty="0" smtClean="0"/>
                <a:t>Is Supervisor</a:t>
              </a:r>
            </a:p>
            <a:p>
              <a:pPr algn="ctr"/>
              <a:r>
                <a:rPr lang="en-US" dirty="0" smtClean="0"/>
                <a:t>Salary</a:t>
              </a:r>
            </a:p>
            <a:p>
              <a:pPr algn="ctr"/>
              <a:r>
                <a:rPr lang="en-US" dirty="0" err="1" smtClean="0"/>
                <a:t>Deptt</a:t>
              </a:r>
              <a:r>
                <a:rPr lang="en-US" dirty="0" smtClean="0"/>
                <a:t>  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5715000"/>
              <a:ext cx="1628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Employee Class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4000" y="4953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GetEmpName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4114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Emp</a:t>
            </a:r>
            <a:r>
              <a:rPr lang="en-US" dirty="0" smtClean="0"/>
              <a:t> ID()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r>
              <a:rPr lang="en-US" dirty="0" smtClean="0"/>
              <a:t>Polymorphism means multiple shapes</a:t>
            </a:r>
          </a:p>
          <a:p>
            <a:r>
              <a:rPr lang="en-US" dirty="0" smtClean="0"/>
              <a:t>It allows classes to display different behaviors at different times in a controlled environment.</a:t>
            </a:r>
          </a:p>
          <a:p>
            <a:r>
              <a:rPr lang="en-US" dirty="0" smtClean="0"/>
              <a:t>Two kinds :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Dynamic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Other Java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Interface: </a:t>
            </a:r>
          </a:p>
          <a:p>
            <a:pPr lvl="1"/>
            <a:r>
              <a:rPr lang="en-US" dirty="0" smtClean="0"/>
              <a:t>A Class without a body. </a:t>
            </a:r>
          </a:p>
          <a:p>
            <a:pPr lvl="1"/>
            <a:r>
              <a:rPr lang="en-US" dirty="0" smtClean="0"/>
              <a:t>Only defines method definitions. </a:t>
            </a:r>
          </a:p>
          <a:p>
            <a:pPr lvl="1"/>
            <a:r>
              <a:rPr lang="en-US" dirty="0" smtClean="0"/>
              <a:t>Forms a contract between class and outside world.</a:t>
            </a:r>
          </a:p>
          <a:p>
            <a:r>
              <a:rPr lang="en-US" dirty="0" smtClean="0"/>
              <a:t>A Package:</a:t>
            </a:r>
          </a:p>
          <a:p>
            <a:pPr lvl="1"/>
            <a:r>
              <a:rPr lang="en-US" dirty="0" smtClean="0"/>
              <a:t>Way to organize classes and interfaces</a:t>
            </a:r>
          </a:p>
          <a:p>
            <a:r>
              <a:rPr lang="en-US" dirty="0" smtClean="0"/>
              <a:t>Abstract classes: </a:t>
            </a:r>
          </a:p>
          <a:p>
            <a:pPr lvl="1"/>
            <a:r>
              <a:rPr lang="en-US" dirty="0" smtClean="0"/>
              <a:t>Meant to be inherited </a:t>
            </a:r>
          </a:p>
          <a:p>
            <a:pPr lvl="1"/>
            <a:r>
              <a:rPr lang="en-US" dirty="0" smtClean="0"/>
              <a:t>Cant have objects of its own.</a:t>
            </a:r>
          </a:p>
          <a:p>
            <a:pPr lvl="1"/>
            <a:r>
              <a:rPr lang="en-US" dirty="0" smtClean="0"/>
              <a:t>Contains common </a:t>
            </a:r>
            <a:r>
              <a:rPr lang="en-US" dirty="0" err="1" smtClean="0"/>
              <a:t>behaviours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Eclipse</a:t>
            </a:r>
            <a:r>
              <a:rPr lang="en-US" dirty="0" smtClean="0"/>
              <a:t> </a:t>
            </a:r>
            <a:r>
              <a:rPr lang="en-US" dirty="0"/>
              <a:t>is a multi-language software development environment comprising an integrated development environment (IDE) and an extensible plug-in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Consists of a workspace, integrated Java build tools and allows external plug-ins.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1C75-3B6C-49DF-B1A1-9865D2C333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Required:</a:t>
            </a:r>
          </a:p>
          <a:p>
            <a:pPr lvl="1"/>
            <a:r>
              <a:rPr lang="en-US" dirty="0" smtClean="0"/>
              <a:t>Java </a:t>
            </a:r>
          </a:p>
          <a:p>
            <a:pPr lvl="1"/>
            <a:r>
              <a:rPr lang="en-US" dirty="0" smtClean="0"/>
              <a:t>Notepad</a:t>
            </a:r>
          </a:p>
          <a:p>
            <a:r>
              <a:rPr lang="en-US" dirty="0" smtClean="0"/>
              <a:t>Environmental properties:</a:t>
            </a:r>
          </a:p>
          <a:p>
            <a:pPr lvl="1"/>
            <a:r>
              <a:rPr lang="en-US" dirty="0" smtClean="0"/>
              <a:t>Make sure that java is in PATH by typing 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–version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//Firstclass.java</a:t>
            </a:r>
          </a:p>
          <a:p>
            <a:pPr>
              <a:buNone/>
            </a:pPr>
            <a:r>
              <a:rPr lang="en-US" dirty="0" smtClean="0"/>
              <a:t>//My first class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FirstClass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/* </a:t>
            </a:r>
          </a:p>
          <a:p>
            <a:pPr>
              <a:buNone/>
            </a:pPr>
            <a:r>
              <a:rPr lang="en-US" dirty="0" smtClean="0"/>
              <a:t>      main method</a:t>
            </a:r>
          </a:p>
          <a:p>
            <a:pPr>
              <a:buNone/>
            </a:pPr>
            <a:r>
              <a:rPr lang="en-US" dirty="0" smtClean="0"/>
              <a:t>	*/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World”);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229600" cy="589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28600"/>
            <a:ext cx="82296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extends Object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void display(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3200" dirty="0" smtClean="0"/>
              <a:t>j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main(String a[])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 = new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s.display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3200" dirty="0" smtClean="0"/>
              <a:t>19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143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C:\&gt; </a:t>
            </a:r>
            <a:r>
              <a:rPr lang="en-US" dirty="0" err="1" smtClean="0"/>
              <a:t>javac</a:t>
            </a:r>
            <a:r>
              <a:rPr lang="en-US" dirty="0" smtClean="0"/>
              <a:t> SecondClass.java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C:\&gt; java </a:t>
            </a:r>
            <a:r>
              <a:rPr lang="en-US" dirty="0" err="1" smtClean="0"/>
              <a:t>SecondClass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315200" cy="5211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SecondClass</a:t>
            </a:r>
            <a:r>
              <a:rPr lang="en-US" dirty="0" smtClean="0"/>
              <a:t> </a:t>
            </a:r>
            <a:r>
              <a:rPr lang="en-US" u="sng" dirty="0" smtClean="0"/>
              <a:t>extends</a:t>
            </a:r>
            <a:r>
              <a:rPr lang="en-US" dirty="0" smtClean="0"/>
              <a:t> Object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u="sng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public</a:t>
            </a:r>
            <a:r>
              <a:rPr lang="en-US" dirty="0" smtClean="0"/>
              <a:t> void display(</a:t>
            </a:r>
            <a:r>
              <a:rPr lang="en-US" dirty="0" err="1" smtClean="0"/>
              <a:t>int</a:t>
            </a:r>
            <a:r>
              <a:rPr lang="en-US" dirty="0" smtClean="0"/>
              <a:t> j)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(j); //method body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public static void main(String a[])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SecondClass</a:t>
            </a:r>
            <a:r>
              <a:rPr lang="en-US" dirty="0" smtClean="0"/>
              <a:t> s = new </a:t>
            </a:r>
            <a:r>
              <a:rPr lang="en-US" dirty="0" err="1" smtClean="0"/>
              <a:t>SecondClass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s.display</a:t>
            </a:r>
            <a:r>
              <a:rPr lang="en-US" dirty="0" smtClean="0"/>
              <a:t>(19);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2011 Qwest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0" y="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Inheritance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315200" y="3810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Name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0" y="15240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6553200" y="16002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Method Definition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0" y="25146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Access Modifier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7315200" y="25146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Method Parameters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7086600" y="37338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Definition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7086600" y="47244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Method Call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778135" y="156065"/>
            <a:ext cx="241674" cy="1301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533400"/>
            <a:ext cx="198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rot="5400000" flipH="1" flipV="1">
            <a:off x="1162050" y="1924050"/>
            <a:ext cx="228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</p:cNvCxnSpPr>
          <p:nvPr/>
        </p:nvCxnSpPr>
        <p:spPr>
          <a:xfrm rot="10800000" flipV="1">
            <a:off x="3810000" y="1905000"/>
            <a:ext cx="2743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</p:cNvCxnSpPr>
          <p:nvPr/>
        </p:nvCxnSpPr>
        <p:spPr>
          <a:xfrm rot="16200000" flipV="1">
            <a:off x="6054235" y="1108565"/>
            <a:ext cx="165474" cy="282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</p:cNvCxnSpPr>
          <p:nvPr/>
        </p:nvCxnSpPr>
        <p:spPr>
          <a:xfrm rot="16200000" flipH="1" flipV="1">
            <a:off x="5533909" y="2556365"/>
            <a:ext cx="520326" cy="3053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</p:cNvCxnSpPr>
          <p:nvPr/>
        </p:nvCxnSpPr>
        <p:spPr>
          <a:xfrm rot="10800000">
            <a:off x="3810000" y="4876800"/>
            <a:ext cx="3276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4267200" cy="597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AdditionClass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classVar</a:t>
            </a:r>
            <a:r>
              <a:rPr lang="en-US" sz="1600" dirty="0" smtClean="0"/>
              <a:t> = -900;</a:t>
            </a:r>
          </a:p>
          <a:p>
            <a:pPr>
              <a:buNone/>
            </a:pPr>
            <a:r>
              <a:rPr lang="en-US" sz="1600" dirty="0" smtClean="0"/>
              <a:t>	public void </a:t>
            </a:r>
            <a:r>
              <a:rPr lang="en-US" sz="1600" dirty="0" err="1" smtClean="0"/>
              <a:t>addTwoNumbers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j)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k=0;</a:t>
            </a:r>
          </a:p>
          <a:p>
            <a:pPr>
              <a:buNone/>
            </a:pPr>
            <a:r>
              <a:rPr lang="en-US" sz="1600" dirty="0" smtClean="0"/>
              <a:t>		k = </a:t>
            </a:r>
            <a:r>
              <a:rPr lang="en-US" sz="1600" dirty="0" err="1" smtClean="0"/>
              <a:t>i</a:t>
            </a:r>
            <a:r>
              <a:rPr lang="en-US" sz="1600" dirty="0" smtClean="0"/>
              <a:t> + j;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(k);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classVar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public void </a:t>
            </a:r>
            <a:r>
              <a:rPr lang="en-US" sz="1600" dirty="0" err="1" smtClean="0"/>
              <a:t>subtractTwoNumbers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j)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k=0;</a:t>
            </a:r>
          </a:p>
          <a:p>
            <a:pPr>
              <a:buNone/>
            </a:pPr>
            <a:r>
              <a:rPr lang="en-US" sz="1600" dirty="0" smtClean="0"/>
              <a:t>		k = </a:t>
            </a:r>
            <a:r>
              <a:rPr lang="en-US" sz="1600" dirty="0" err="1" smtClean="0"/>
              <a:t>i</a:t>
            </a:r>
            <a:r>
              <a:rPr lang="en-US" sz="1600" dirty="0" smtClean="0"/>
              <a:t> - j;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("Subtracting::" + k);</a:t>
            </a:r>
          </a:p>
          <a:p>
            <a:pPr>
              <a:buNone/>
            </a:pPr>
            <a:r>
              <a:rPr lang="en-US" sz="1600" dirty="0" smtClean="0"/>
              <a:t>		 </a:t>
            </a:r>
            <a:r>
              <a:rPr lang="en-US" sz="1600" dirty="0" err="1" smtClean="0"/>
              <a:t>classVar</a:t>
            </a:r>
            <a:r>
              <a:rPr lang="en-US" sz="1600" dirty="0" smtClean="0"/>
              <a:t>=-1000;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("Subtracting:: “ + </a:t>
            </a:r>
          </a:p>
          <a:p>
            <a:pPr>
              <a:buNone/>
            </a:pPr>
            <a:r>
              <a:rPr lang="en-US" sz="1600" dirty="0" smtClean="0"/>
              <a:t>		“Class Variable is " + </a:t>
            </a:r>
            <a:r>
              <a:rPr lang="en-US" sz="1600" dirty="0" err="1" smtClean="0"/>
              <a:t>classVar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304800"/>
            <a:ext cx="5943600" cy="5973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ThirdClass</a:t>
            </a:r>
            <a:endParaRPr lang="en-US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	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			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		</a:t>
            </a:r>
            <a:r>
              <a:rPr lang="en-US" sz="1600" dirty="0" err="1" smtClean="0"/>
              <a:t>AdditionClass</a:t>
            </a:r>
            <a:r>
              <a:rPr lang="en-US" sz="1600" dirty="0" smtClean="0"/>
              <a:t> b = new </a:t>
            </a:r>
            <a:r>
              <a:rPr lang="en-US" sz="1600" dirty="0" err="1" smtClean="0"/>
              <a:t>AdditionClass</a:t>
            </a:r>
            <a:r>
              <a:rPr lang="en-US" sz="1600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		</a:t>
            </a:r>
            <a:r>
              <a:rPr lang="en-US" sz="1600" dirty="0" err="1" smtClean="0"/>
              <a:t>a.addTwoNumbers</a:t>
            </a:r>
            <a:r>
              <a:rPr lang="en-US" sz="1600" dirty="0" smtClean="0"/>
              <a:t>(3,4);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		</a:t>
            </a:r>
            <a:r>
              <a:rPr lang="en-US" sz="1600" dirty="0" err="1" smtClean="0"/>
              <a:t>b.addTwoNumbers</a:t>
            </a:r>
            <a:r>
              <a:rPr lang="en-US" sz="1600" dirty="0" smtClean="0"/>
              <a:t>(5,6);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		</a:t>
            </a:r>
            <a:r>
              <a:rPr lang="en-US" sz="1600" dirty="0" err="1" smtClean="0"/>
              <a:t>a.subtractTwoNumbers</a:t>
            </a:r>
            <a:r>
              <a:rPr lang="en-US" sz="1600" dirty="0" smtClean="0"/>
              <a:t>(9,1);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		</a:t>
            </a:r>
            <a:r>
              <a:rPr lang="en-US" sz="1600" dirty="0" err="1" smtClean="0"/>
              <a:t>b.addTwoNumbers</a:t>
            </a:r>
            <a:r>
              <a:rPr lang="en-US" sz="1600" dirty="0" smtClean="0"/>
              <a:t>(10,11);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257300" y="3390900"/>
            <a:ext cx="6858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James Gosling and team </a:t>
            </a:r>
          </a:p>
          <a:p>
            <a:r>
              <a:rPr lang="en-US" dirty="0" smtClean="0"/>
              <a:t>Developed because of performance issues with C++ and also with a basic goal of making programming easier.</a:t>
            </a:r>
          </a:p>
          <a:p>
            <a:r>
              <a:rPr lang="en-US" dirty="0" smtClean="0"/>
              <a:t>Initially it was more suited for internet applications as the Internet was just gaining momentum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EDAD-C478-42FD-B7A1-72EBB343C079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609600"/>
            <a:ext cx="1905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classVar</a:t>
            </a:r>
            <a:r>
              <a:rPr lang="en-US" sz="1400" dirty="0" smtClean="0"/>
              <a:t> = -900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5562600" y="609600"/>
            <a:ext cx="1905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classVar</a:t>
            </a:r>
            <a:r>
              <a:rPr lang="en-US" sz="1400" dirty="0" smtClean="0"/>
              <a:t> = -900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12192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38869" y="13716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24200" y="3886200"/>
            <a:ext cx="1905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classVar</a:t>
            </a:r>
            <a:r>
              <a:rPr lang="en-US" sz="1400" dirty="0" smtClean="0"/>
              <a:t> = -1000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5715000" y="3810000"/>
            <a:ext cx="1905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classVar</a:t>
            </a:r>
            <a:r>
              <a:rPr lang="en-US" sz="1400" dirty="0" smtClean="0"/>
              <a:t> = -900</a:t>
            </a:r>
            <a:endParaRPr lang="en-US" sz="1400" dirty="0"/>
          </a:p>
        </p:txBody>
      </p:sp>
      <p:sp>
        <p:nvSpPr>
          <p:cNvPr id="22" name="Down Arrow 21"/>
          <p:cNvSpPr/>
          <p:nvPr/>
        </p:nvSpPr>
        <p:spPr>
          <a:xfrm>
            <a:off x="3810000" y="2514600"/>
            <a:ext cx="381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477000" y="2438400"/>
            <a:ext cx="381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Arithmetic			+, -, *, /, %</a:t>
            </a:r>
          </a:p>
          <a:p>
            <a:pPr lvl="0" fontAlgn="base"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Relational			&lt;, &gt;, &lt;=, &gt;=, !=, ==</a:t>
            </a:r>
          </a:p>
          <a:p>
            <a:pPr lvl="0" fontAlgn="base"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Logical			&amp;&amp;, ||, !</a:t>
            </a:r>
          </a:p>
          <a:p>
            <a:pPr lvl="0" fontAlgn="base"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Assignment		=, +=, -=, /=, *=</a:t>
            </a:r>
          </a:p>
          <a:p>
            <a:pPr lvl="0" fontAlgn="base"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</a:rPr>
              <a:t>Incr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/Decrement		++, --</a:t>
            </a:r>
          </a:p>
          <a:p>
            <a:pPr lvl="0" fontAlgn="base"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Ternary			exp = condition ?exp1:exp2</a:t>
            </a:r>
          </a:p>
          <a:p>
            <a:pPr lvl="0" fontAlgn="base"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Special			.(dot)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Simple interest and print it</a:t>
            </a:r>
          </a:p>
          <a:p>
            <a:pPr lvl="1"/>
            <a:r>
              <a:rPr lang="en-US" dirty="0" smtClean="0"/>
              <a:t>Should have a method named </a:t>
            </a:r>
            <a:r>
              <a:rPr lang="en-US" dirty="0" err="1" smtClean="0"/>
              <a:t>calculateSimpleInterest</a:t>
            </a:r>
            <a:r>
              <a:rPr lang="en-US" dirty="0" smtClean="0"/>
              <a:t> that should take principal, rate and time. Print the interest using simple interest formula</a:t>
            </a:r>
          </a:p>
          <a:p>
            <a:pPr lvl="1"/>
            <a:r>
              <a:rPr lang="en-US" dirty="0" smtClean="0"/>
              <a:t>Multiplication operator is *</a:t>
            </a:r>
          </a:p>
          <a:p>
            <a:pPr lvl="1"/>
            <a:r>
              <a:rPr lang="en-US" dirty="0" smtClean="0"/>
              <a:t>Division is 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4763">
              <a:lnSpc>
                <a:spcPct val="90000"/>
              </a:lnSpc>
              <a:buFont typeface="Wingdings" pitchFamily="2" charset="2"/>
              <a:buNone/>
              <a:tabLst>
                <a:tab pos="1481138" algn="l"/>
                <a:tab pos="2568575" algn="l"/>
                <a:tab pos="4179888" algn="l"/>
                <a:tab pos="5834063" algn="l"/>
              </a:tabLst>
            </a:pPr>
            <a:r>
              <a:rPr lang="en-US" b="1" dirty="0" smtClean="0"/>
              <a:t>Primitive	Size	Minimum	Maximum	Wrapper type</a:t>
            </a:r>
            <a:br>
              <a:rPr lang="en-US" b="1" dirty="0" smtClean="0"/>
            </a:br>
            <a:r>
              <a:rPr lang="en-US" b="1" dirty="0" smtClean="0"/>
              <a:t> type</a:t>
            </a:r>
          </a:p>
          <a:p>
            <a:pPr marL="0" indent="4763">
              <a:lnSpc>
                <a:spcPct val="125000"/>
              </a:lnSpc>
              <a:buFont typeface="Wingdings" pitchFamily="2" charset="2"/>
              <a:buNone/>
              <a:tabLst>
                <a:tab pos="1481138" algn="l"/>
                <a:tab pos="2568575" algn="l"/>
                <a:tab pos="4179888" algn="l"/>
                <a:tab pos="5834063" algn="l"/>
              </a:tabLst>
            </a:pPr>
            <a:r>
              <a:rPr lang="en-US" b="1" dirty="0" err="1" smtClean="0"/>
              <a:t>boolean</a:t>
            </a:r>
            <a:r>
              <a:rPr lang="en-US" b="1" dirty="0" smtClean="0"/>
              <a:t>	</a:t>
            </a:r>
            <a:r>
              <a:rPr lang="en-US" dirty="0" smtClean="0"/>
              <a:t>—	—	—	</a:t>
            </a:r>
            <a:r>
              <a:rPr lang="en-US" b="1" dirty="0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char	</a:t>
            </a:r>
            <a:r>
              <a:rPr lang="en-US" dirty="0" smtClean="0"/>
              <a:t>16-bit	0	216- 1	</a:t>
            </a:r>
            <a:r>
              <a:rPr lang="en-US" b="1" dirty="0" smtClean="0"/>
              <a:t>Character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byte	</a:t>
            </a:r>
            <a:r>
              <a:rPr lang="en-US" dirty="0" smtClean="0"/>
              <a:t>8-bit	-128	+127	</a:t>
            </a:r>
            <a:r>
              <a:rPr lang="en-US" b="1" dirty="0" smtClean="0"/>
              <a:t>Byte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short	</a:t>
            </a:r>
            <a:r>
              <a:rPr lang="en-US" dirty="0" smtClean="0"/>
              <a:t>16-bit	-2</a:t>
            </a:r>
            <a:r>
              <a:rPr lang="en-US" baseline="30000" dirty="0" smtClean="0"/>
              <a:t>15</a:t>
            </a:r>
            <a:r>
              <a:rPr lang="en-US" dirty="0" smtClean="0"/>
              <a:t>	+2</a:t>
            </a:r>
            <a:r>
              <a:rPr lang="en-US" baseline="30000" dirty="0" smtClean="0"/>
              <a:t>15 </a:t>
            </a:r>
            <a:r>
              <a:rPr lang="en-US" dirty="0" smtClean="0"/>
              <a:t>- 1	</a:t>
            </a:r>
            <a:r>
              <a:rPr lang="en-US" b="1" dirty="0" smtClean="0"/>
              <a:t>Short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	</a:t>
            </a:r>
            <a:r>
              <a:rPr lang="en-US" dirty="0" smtClean="0"/>
              <a:t>32-bit	-2</a:t>
            </a:r>
            <a:r>
              <a:rPr lang="en-US" baseline="30000" dirty="0" smtClean="0"/>
              <a:t>31</a:t>
            </a:r>
            <a:r>
              <a:rPr lang="en-US" dirty="0" smtClean="0"/>
              <a:t>	+2</a:t>
            </a:r>
            <a:r>
              <a:rPr lang="en-US" baseline="30000" dirty="0" smtClean="0"/>
              <a:t>31</a:t>
            </a:r>
            <a:r>
              <a:rPr lang="en-US" dirty="0" smtClean="0"/>
              <a:t> - 1	</a:t>
            </a:r>
            <a:r>
              <a:rPr lang="en-US" b="1" dirty="0" smtClean="0"/>
              <a:t>Integer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long	</a:t>
            </a:r>
            <a:r>
              <a:rPr lang="en-US" dirty="0" smtClean="0"/>
              <a:t>64-bit	-2</a:t>
            </a:r>
            <a:r>
              <a:rPr lang="en-US" baseline="30000" dirty="0" smtClean="0"/>
              <a:t>63</a:t>
            </a:r>
            <a:r>
              <a:rPr lang="en-US" dirty="0" smtClean="0"/>
              <a:t>	+2</a:t>
            </a:r>
            <a:r>
              <a:rPr lang="en-US" baseline="30000" dirty="0" smtClean="0"/>
              <a:t>63</a:t>
            </a:r>
            <a:r>
              <a:rPr lang="en-US" dirty="0" smtClean="0"/>
              <a:t> - 1	</a:t>
            </a:r>
            <a:r>
              <a:rPr lang="en-US" b="1" dirty="0" smtClean="0"/>
              <a:t>Long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float	</a:t>
            </a:r>
            <a:r>
              <a:rPr lang="en-US" dirty="0" smtClean="0"/>
              <a:t>32-bit	 6 decimal precision	</a:t>
            </a:r>
            <a:r>
              <a:rPr lang="en-US" b="1" dirty="0" smtClean="0"/>
              <a:t>Float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double	</a:t>
            </a:r>
            <a:r>
              <a:rPr lang="en-US" dirty="0" smtClean="0"/>
              <a:t>64-bit	 14 decimal precision	</a:t>
            </a:r>
            <a:r>
              <a:rPr lang="en-US" b="1" dirty="0" smtClean="0"/>
              <a:t>Double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void	</a:t>
            </a:r>
            <a:r>
              <a:rPr lang="en-US" dirty="0" smtClean="0"/>
              <a:t>—	—	—	</a:t>
            </a:r>
            <a:r>
              <a:rPr lang="en-US" b="1" dirty="0" smtClean="0"/>
              <a:t>Void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A {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variableTest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9;</a:t>
            </a:r>
          </a:p>
          <a:p>
            <a:pPr>
              <a:buNone/>
            </a:pPr>
            <a:r>
              <a:rPr lang="en-US" dirty="0" smtClean="0"/>
              <a:t>	float f = 0.667;</a:t>
            </a:r>
          </a:p>
          <a:p>
            <a:pPr>
              <a:buNone/>
            </a:pPr>
            <a:r>
              <a:rPr lang="en-US" dirty="0" smtClean="0"/>
              <a:t>	double d = 0.33d;</a:t>
            </a:r>
          </a:p>
          <a:p>
            <a:pPr>
              <a:buNone/>
            </a:pPr>
            <a:r>
              <a:rPr lang="en-US" dirty="0" smtClean="0"/>
              <a:t>	long l = 9000002;</a:t>
            </a:r>
          </a:p>
          <a:p>
            <a:pPr>
              <a:buNone/>
            </a:pPr>
            <a:r>
              <a:rPr lang="en-US" dirty="0" smtClean="0"/>
              <a:t>	String s = “This is a string”;</a:t>
            </a:r>
          </a:p>
          <a:p>
            <a:pPr>
              <a:buNone/>
            </a:pPr>
            <a:r>
              <a:rPr lang="en-US" dirty="0" smtClean="0"/>
              <a:t>	char a = ‘a’;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b = true; //false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Variables declared inside a method or block</a:t>
            </a:r>
          </a:p>
          <a:p>
            <a:r>
              <a:rPr lang="en-US" dirty="0" smtClean="0"/>
              <a:t>Class variables</a:t>
            </a:r>
          </a:p>
          <a:p>
            <a:pPr lvl="1"/>
            <a:r>
              <a:rPr lang="en-US" dirty="0" smtClean="0"/>
              <a:t>Variables which are shared by all instances of the class.</a:t>
            </a:r>
          </a:p>
          <a:p>
            <a:pPr lvl="1"/>
            <a:r>
              <a:rPr lang="en-US" dirty="0" smtClean="0"/>
              <a:t>Also known as static variables</a:t>
            </a:r>
          </a:p>
          <a:p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Each and every instance will have a separate copy of these variables.</a:t>
            </a:r>
          </a:p>
          <a:p>
            <a:pPr lvl="1"/>
            <a:r>
              <a:rPr lang="en-US" dirty="0" smtClean="0"/>
              <a:t>Also known as non-static variables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/ Static / Non-static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Class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x; 	//static or class variable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		//non-static or instance variable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void show()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a;		//local variable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527-BDC6-4D96-ABE3-291F84B7D7D3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00200" y="40386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Static variable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0" y="51816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Static function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29200" y="4038600"/>
            <a:ext cx="2362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Non - Static variable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5181600"/>
            <a:ext cx="2362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Non - Static function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4384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1722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4290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3505200" y="42672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3276600" y="4267200"/>
            <a:ext cx="16764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657600" y="4800600"/>
            <a:ext cx="3048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733800" y="4648200"/>
            <a:ext cx="1524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429000" y="5562600"/>
            <a:ext cx="1600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038600" y="54102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038600" y="54102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Fully Object Orientated</a:t>
            </a:r>
          </a:p>
          <a:p>
            <a:r>
              <a:rPr lang="en-US" dirty="0" smtClean="0"/>
              <a:t>Multi Threaded</a:t>
            </a:r>
          </a:p>
          <a:p>
            <a:r>
              <a:rPr lang="en-US" dirty="0" smtClean="0"/>
              <a:t>Language support for</a:t>
            </a:r>
          </a:p>
          <a:p>
            <a:pPr lvl="1"/>
            <a:r>
              <a:rPr lang="en-US" dirty="0" smtClean="0"/>
              <a:t> memory management</a:t>
            </a:r>
          </a:p>
          <a:p>
            <a:pPr lvl="1"/>
            <a:r>
              <a:rPr lang="en-US" dirty="0" err="1" smtClean="0"/>
              <a:t>Muti</a:t>
            </a:r>
            <a:r>
              <a:rPr lang="en-US" dirty="0" smtClean="0"/>
              <a:t> threading</a:t>
            </a:r>
          </a:p>
          <a:p>
            <a:pPr lvl="1"/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RMI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Safe and Secure</a:t>
            </a:r>
          </a:p>
          <a:p>
            <a:r>
              <a:rPr lang="en-US" dirty="0" smtClean="0"/>
              <a:t>Simple and ease of learning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9939-6687-47E7-A05A-FA69C5DAB18C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Programming Environment</a:t>
            </a:r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2209800"/>
            <a:ext cx="2590800" cy="3352800"/>
            <a:chOff x="720" y="1392"/>
            <a:chExt cx="1632" cy="21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1392"/>
              <a:ext cx="1632" cy="2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12" y="1584"/>
              <a:ext cx="119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Java Source File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52" y="2928"/>
              <a:ext cx="87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Byte Code</a:t>
              </a:r>
            </a:p>
            <a:p>
              <a:pPr algn="ctr"/>
              <a:r>
                <a:rPr lang="en-US"/>
                <a:t>(Class files)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764" y="2112"/>
              <a:ext cx="144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Compiled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javac</a:t>
              </a:r>
              <a:r>
                <a:rPr lang="en-US" dirty="0"/>
                <a:t>)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488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322763" y="235585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</a:t>
            </a: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3048000" y="2819400"/>
            <a:ext cx="1447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6019800" y="2209800"/>
            <a:ext cx="2590800" cy="3352800"/>
            <a:chOff x="3792" y="1392"/>
            <a:chExt cx="1632" cy="211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792" y="1392"/>
              <a:ext cx="1632" cy="2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122" y="1536"/>
              <a:ext cx="97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Class Loader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965" y="2016"/>
              <a:ext cx="12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Byte Code Verifier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240" y="3185"/>
              <a:ext cx="74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Hardware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840" y="2434"/>
              <a:ext cx="153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Interpreted</a:t>
              </a:r>
            </a:p>
            <a:p>
              <a:pPr algn="ctr"/>
              <a:r>
                <a:rPr lang="en-US"/>
                <a:t>(java)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60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60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4608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5562600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333-6417-42D8-A88C-58715FCA7865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an object</a:t>
            </a:r>
          </a:p>
          <a:p>
            <a:pPr lvl="1"/>
            <a:r>
              <a:rPr lang="en-US" dirty="0" smtClean="0"/>
              <a:t>Stores Data , sends messages to itself and other objects, performs operations. </a:t>
            </a:r>
          </a:p>
          <a:p>
            <a:pPr lvl="1"/>
            <a:r>
              <a:rPr lang="en-US" dirty="0" smtClean="0"/>
              <a:t>A program consists of bunch of objects sending messages to each other on what to do</a:t>
            </a:r>
          </a:p>
          <a:p>
            <a:pPr lvl="1"/>
            <a:r>
              <a:rPr lang="en-US" dirty="0" smtClean="0"/>
              <a:t>An object is an instance of a class.</a:t>
            </a:r>
          </a:p>
          <a:p>
            <a:r>
              <a:rPr lang="en-US" dirty="0" smtClean="0"/>
              <a:t>What is a class</a:t>
            </a:r>
          </a:p>
          <a:p>
            <a:pPr lvl="1"/>
            <a:r>
              <a:rPr lang="en-US" dirty="0" smtClean="0"/>
              <a:t>Class represents a real world data like Chair, Table.</a:t>
            </a:r>
          </a:p>
          <a:p>
            <a:pPr lvl="1"/>
            <a:r>
              <a:rPr lang="en-US" dirty="0" smtClean="0"/>
              <a:t>It’s a blue print or design while object is the actual instance of it.</a:t>
            </a:r>
          </a:p>
          <a:p>
            <a:pPr lvl="1"/>
            <a:r>
              <a:rPr lang="en-US" dirty="0" smtClean="0"/>
              <a:t>Defines the attributes, characteristics and </a:t>
            </a:r>
            <a:r>
              <a:rPr lang="en-US" dirty="0" err="1" smtClean="0"/>
              <a:t>behaviour</a:t>
            </a:r>
            <a:r>
              <a:rPr lang="en-US" dirty="0" smtClean="0"/>
              <a:t> of that entity</a:t>
            </a:r>
          </a:p>
          <a:p>
            <a:pPr lvl="1"/>
            <a:r>
              <a:rPr lang="en-US" dirty="0" smtClean="0"/>
              <a:t>A class can have many instances/objects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C84E-3F5E-4C09-98BD-41124AEEA75B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143000"/>
            <a:ext cx="1676400" cy="229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484-879B-47A1-BB4D-06F84B450408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0200" y="1219200"/>
          <a:ext cx="17145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Light: class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on()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off()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brighten()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dim()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480060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Light </a:t>
            </a:r>
            <a:r>
              <a:rPr lang="en-US" sz="2800" dirty="0" err="1" smtClean="0"/>
              <a:t>lt</a:t>
            </a:r>
            <a:r>
              <a:rPr lang="en-US" sz="2800" dirty="0" smtClean="0"/>
              <a:t> = new Light();</a:t>
            </a:r>
          </a:p>
          <a:p>
            <a:r>
              <a:rPr lang="en-US" sz="2800" dirty="0" err="1" smtClean="0"/>
              <a:t>lt.on</a:t>
            </a:r>
            <a:r>
              <a:rPr lang="en-US" sz="2800" dirty="0" smtClean="0"/>
              <a:t>();</a:t>
            </a:r>
            <a:endParaRPr lang="en-US" sz="2800" dirty="0"/>
          </a:p>
        </p:txBody>
      </p:sp>
      <p:sp>
        <p:nvSpPr>
          <p:cNvPr id="12" name="Oval Callout 11"/>
          <p:cNvSpPr/>
          <p:nvPr/>
        </p:nvSpPr>
        <p:spPr>
          <a:xfrm>
            <a:off x="3886200" y="4343400"/>
            <a:ext cx="914400" cy="381000"/>
          </a:xfrm>
          <a:prstGeom prst="wedgeEllipseCallout">
            <a:avLst>
              <a:gd name="adj1" fmla="val -46639"/>
              <a:gd name="adj2" fmla="val 108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2209800" y="4343400"/>
            <a:ext cx="1219200" cy="381000"/>
          </a:xfrm>
          <a:prstGeom prst="wedgeEllipseCallout">
            <a:avLst>
              <a:gd name="adj1" fmla="val -46639"/>
              <a:gd name="adj2" fmla="val 108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2590800" y="5715000"/>
            <a:ext cx="1371600" cy="381000"/>
          </a:xfrm>
          <a:prstGeom prst="wedgeEllipseCallout">
            <a:avLst>
              <a:gd name="adj1" fmla="val -109542"/>
              <a:gd name="adj2" fmla="val -49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OOP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Blue print or a template that defines attributes, behaviors</a:t>
            </a:r>
          </a:p>
          <a:p>
            <a:r>
              <a:rPr lang="en-US" dirty="0" smtClean="0"/>
              <a:t>Can interact with each other, use their services and expose own service.</a:t>
            </a:r>
          </a:p>
          <a:p>
            <a:r>
              <a:rPr lang="en-US" dirty="0" smtClean="0"/>
              <a:t>Can </a:t>
            </a:r>
            <a:r>
              <a:rPr lang="en-US" i="1" dirty="0" smtClean="0"/>
              <a:t>inherit</a:t>
            </a:r>
            <a:r>
              <a:rPr lang="en-US" dirty="0" smtClean="0"/>
              <a:t> behavior from other classes.</a:t>
            </a:r>
          </a:p>
          <a:p>
            <a:r>
              <a:rPr lang="en-US" dirty="0" smtClean="0"/>
              <a:t>Has </a:t>
            </a:r>
            <a:r>
              <a:rPr lang="en-US" i="1" dirty="0" smtClean="0"/>
              <a:t>Methods and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068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502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instance of a class containing data values.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Performs operation on the data.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lang="en-US" dirty="0" smtClean="0"/>
              <a:t>Ability to represent complex problem in simple terms.</a:t>
            </a:r>
          </a:p>
          <a:p>
            <a:r>
              <a:rPr lang="en-US" dirty="0" smtClean="0"/>
              <a:t>It means creating a </a:t>
            </a:r>
            <a:r>
              <a:rPr lang="en-US" dirty="0" err="1" smtClean="0"/>
              <a:t>heirarchy</a:t>
            </a:r>
            <a:r>
              <a:rPr lang="en-US" dirty="0" smtClean="0"/>
              <a:t> of classes with high level classes dealing with common </a:t>
            </a:r>
            <a:r>
              <a:rPr lang="en-US" dirty="0" err="1" smtClean="0"/>
              <a:t>behaviours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029-8F22-4F80-BE91-B1AB0ADA9314}" type="datetime1">
              <a:rPr lang="en-US" smtClean="0"/>
              <a:pPr/>
              <a:t>7/5/2011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2011 Qwest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B6FB-65A9-4C51-8067-3BFADFE90B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3352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Mammal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44196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LandBased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5486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0" y="5486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Elephant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5486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Horse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3429000" y="2857500"/>
            <a:ext cx="6096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0" idx="0"/>
          </p:cNvCxnSpPr>
          <p:nvPr/>
        </p:nvCxnSpPr>
        <p:spPr>
          <a:xfrm rot="16200000" flipH="1">
            <a:off x="2667000" y="46863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9" idx="0"/>
          </p:cNvCxnSpPr>
          <p:nvPr/>
        </p:nvCxnSpPr>
        <p:spPr>
          <a:xfrm rot="10800000" flipV="1">
            <a:off x="1333500" y="4648200"/>
            <a:ext cx="190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1" idx="0"/>
          </p:cNvCxnSpPr>
          <p:nvPr/>
        </p:nvCxnSpPr>
        <p:spPr>
          <a:xfrm>
            <a:off x="3429000" y="4648200"/>
            <a:ext cx="2247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77000" y="4343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Seabased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10400" y="5486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Whale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2"/>
            <a:endCxn id="35" idx="0"/>
          </p:cNvCxnSpPr>
          <p:nvPr/>
        </p:nvCxnSpPr>
        <p:spPr>
          <a:xfrm rot="16200000" flipH="1">
            <a:off x="5943600" y="2857500"/>
            <a:ext cx="533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  <a:endCxn id="36" idx="0"/>
          </p:cNvCxnSpPr>
          <p:nvPr/>
        </p:nvCxnSpPr>
        <p:spPr>
          <a:xfrm rot="16200000" flipH="1">
            <a:off x="7353300" y="4876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1001</Words>
  <Application>Microsoft Office PowerPoint</Application>
  <PresentationFormat>On-screen Show (4:3)</PresentationFormat>
  <Paragraphs>346</Paragraphs>
  <Slides>27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JAVA Training – Day 1 Introduction to Java and OOPs</vt:lpstr>
      <vt:lpstr>History of Java</vt:lpstr>
      <vt:lpstr>Why Java?</vt:lpstr>
      <vt:lpstr>Java Programming Environment</vt:lpstr>
      <vt:lpstr>OOPS?</vt:lpstr>
      <vt:lpstr>Slide 6</vt:lpstr>
      <vt:lpstr>Features of OOP Languages</vt:lpstr>
      <vt:lpstr>Class</vt:lpstr>
      <vt:lpstr>Abstraction</vt:lpstr>
      <vt:lpstr>Data Encapsulation</vt:lpstr>
      <vt:lpstr>Polymorphism</vt:lpstr>
      <vt:lpstr>Other Java Concepts</vt:lpstr>
      <vt:lpstr>Eclipse</vt:lpstr>
      <vt:lpstr>A Simple Java Program</vt:lpstr>
      <vt:lpstr>Slide 15</vt:lpstr>
      <vt:lpstr>Slide 16</vt:lpstr>
      <vt:lpstr>Slide 17</vt:lpstr>
      <vt:lpstr>Slide 18</vt:lpstr>
      <vt:lpstr>Slide 19</vt:lpstr>
      <vt:lpstr>Slide 20</vt:lpstr>
      <vt:lpstr>Operators</vt:lpstr>
      <vt:lpstr>Exercise </vt:lpstr>
      <vt:lpstr>Data types</vt:lpstr>
      <vt:lpstr>Slide 24</vt:lpstr>
      <vt:lpstr>Variable Scope</vt:lpstr>
      <vt:lpstr>Local / Static / Non-static variables</vt:lpstr>
      <vt:lpstr>Slide 27</vt:lpstr>
    </vt:vector>
  </TitlesOfParts>
  <Company>Qwest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Day 1 Introduction to Java and OOPs</dc:title>
  <dc:creator>Varun Airi</dc:creator>
  <cp:lastModifiedBy>Varun Airi</cp:lastModifiedBy>
  <cp:revision>81</cp:revision>
  <dcterms:created xsi:type="dcterms:W3CDTF">2011-06-27T06:09:07Z</dcterms:created>
  <dcterms:modified xsi:type="dcterms:W3CDTF">2011-07-05T10:25:05Z</dcterms:modified>
</cp:coreProperties>
</file>