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63" r:id="rId5"/>
    <p:sldId id="265" r:id="rId6"/>
    <p:sldId id="258" r:id="rId7"/>
    <p:sldId id="266" r:id="rId8"/>
    <p:sldId id="267" r:id="rId9"/>
    <p:sldId id="268" r:id="rId10"/>
    <p:sldId id="259" r:id="rId11"/>
    <p:sldId id="261" r:id="rId12"/>
    <p:sldId id="260" r:id="rId13"/>
    <p:sldId id="262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2" autoAdjust="0"/>
    <p:restoredTop sz="94660"/>
  </p:normalViewPr>
  <p:slideViewPr>
    <p:cSldViewPr>
      <p:cViewPr varScale="1">
        <p:scale>
          <a:sx n="78" d="100"/>
          <a:sy n="78" d="100"/>
        </p:scale>
        <p:origin x="-9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EFB0A-2162-4084-BAE5-6242E40FCA0E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4CD52-7EC0-4CE6-8489-8495E9F02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9B9C-F120-4FC7-B57C-74893D466673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68A7-7BC6-4931-864C-3ADFCA24CB0B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BBB9-91CA-404A-8CD1-6D58D80AF349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8E41-DC10-4BBE-A949-8818FE2B3FC8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B8CA-F7C8-4DEB-8F4B-DC1EB37AC46A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36EF-C2E5-4FD1-BE86-6A9678F98F1E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6C7D-DA7B-4BB9-B9B2-947F953A1085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F684-2264-4507-9903-83BA2E8B4E71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78EC4-CEF0-4B7D-BFD9-EFDC2309A3CE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5CC21-0125-438B-AEA7-8A940C4EC4D4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DA995-8E25-474F-9364-E5CE4BCE3CEF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Training – Day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Qwest Bangalore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9B9D-A2A8-430F-A37E-3BD9391C03DB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public: global access.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private: access only within a class. only valid for methods and variable. not valid for classes and interfaces.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protected: access within a package or subclasses across packages. not valid for classes and interfaces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default: access within a package only.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r>
              <a:rPr lang="en-US" sz="1600" dirty="0" smtClean="0"/>
              <a:t>Final classes cannot be extended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public final class </a:t>
            </a:r>
            <a:r>
              <a:rPr lang="en-US" sz="1600" dirty="0" err="1" smtClean="0"/>
              <a:t>CantOverride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r>
              <a:rPr lang="en-US" sz="1600" dirty="0" smtClean="0"/>
              <a:t>Final methods cannot be overridden.</a:t>
            </a:r>
          </a:p>
          <a:p>
            <a:pPr>
              <a:buNone/>
            </a:pPr>
            <a:r>
              <a:rPr lang="en-US" sz="1600" dirty="0" smtClean="0"/>
              <a:t>public class ABC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	public final void </a:t>
            </a:r>
            <a:r>
              <a:rPr lang="en-US" sz="1600" dirty="0" err="1" smtClean="0"/>
              <a:t>calculateArea</a:t>
            </a:r>
            <a:r>
              <a:rPr lang="en-US" sz="1600" dirty="0" smtClean="0"/>
              <a:t>()</a:t>
            </a:r>
          </a:p>
          <a:p>
            <a:pPr>
              <a:buNone/>
            </a:pPr>
            <a:r>
              <a:rPr lang="en-US" sz="1600" dirty="0" smtClean="0"/>
              <a:t>	{</a:t>
            </a:r>
          </a:p>
          <a:p>
            <a:pPr>
              <a:buNone/>
            </a:pPr>
            <a:r>
              <a:rPr lang="en-US" sz="1600" dirty="0" smtClean="0"/>
              <a:t>		do something here </a:t>
            </a:r>
          </a:p>
          <a:p>
            <a:pPr>
              <a:buNone/>
            </a:pPr>
            <a:r>
              <a:rPr lang="en-US" sz="1600" dirty="0" smtClean="0"/>
              <a:t>	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XyZ</a:t>
            </a:r>
            <a:r>
              <a:rPr lang="en-US" sz="1600" dirty="0" smtClean="0"/>
              <a:t> extends ABC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	public void </a:t>
            </a:r>
            <a:r>
              <a:rPr lang="en-US" sz="1600" dirty="0" err="1" smtClean="0"/>
              <a:t>calculateArea</a:t>
            </a:r>
            <a:r>
              <a:rPr lang="en-US" sz="1600" dirty="0" smtClean="0"/>
              <a:t>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String represents a sequence of characters. </a:t>
            </a:r>
            <a:r>
              <a:rPr lang="en-US" u="sng" dirty="0" smtClean="0"/>
              <a:t>Common Example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String s = “Qwest Corporation”;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String comparison:</a:t>
            </a:r>
          </a:p>
          <a:p>
            <a:pPr>
              <a:buNone/>
            </a:pPr>
            <a:r>
              <a:rPr lang="en-US" dirty="0" smtClean="0"/>
              <a:t>	String s1 = “ABCD”;</a:t>
            </a:r>
          </a:p>
          <a:p>
            <a:pPr>
              <a:buNone/>
            </a:pPr>
            <a:r>
              <a:rPr lang="en-US" dirty="0" smtClean="0"/>
              <a:t>	String s2 = “EFGH”;</a:t>
            </a:r>
          </a:p>
          <a:p>
            <a:pPr>
              <a:buNone/>
            </a:pPr>
            <a:r>
              <a:rPr lang="en-US" dirty="0" smtClean="0"/>
              <a:t>	s1.equals(s2)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Substring: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s.substring</a:t>
            </a:r>
            <a:r>
              <a:rPr lang="en-US" dirty="0" smtClean="0"/>
              <a:t>(0,4);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Length: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s.length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and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thread in Java is allocated a piece of memory called Stack. All methods are placed on Stack.</a:t>
            </a:r>
          </a:p>
          <a:p>
            <a:r>
              <a:rPr lang="en-US" dirty="0" smtClean="0"/>
              <a:t>Also holds local variables and partial results.</a:t>
            </a:r>
          </a:p>
          <a:p>
            <a:endParaRPr lang="en-US" dirty="0" smtClean="0"/>
          </a:p>
          <a:p>
            <a:r>
              <a:rPr lang="en-US" dirty="0" smtClean="0"/>
              <a:t>Heap is shared among all java threads. </a:t>
            </a:r>
          </a:p>
          <a:p>
            <a:r>
              <a:rPr lang="en-US" dirty="0" smtClean="0"/>
              <a:t>This is where GC runs.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a list of elements, each of them belonging to same type. (Like Array of integers or Array of Strings)</a:t>
            </a:r>
          </a:p>
          <a:p>
            <a:r>
              <a:rPr lang="en-US" dirty="0" smtClean="0"/>
              <a:t>accessed using index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3810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main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[] a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>
              <a:buNone/>
            </a:pPr>
            <a:r>
              <a:rPr lang="en-US" dirty="0" smtClean="0"/>
              <a:t>	a[0] = 90;</a:t>
            </a:r>
          </a:p>
          <a:p>
            <a:pPr>
              <a:buNone/>
            </a:pPr>
            <a:r>
              <a:rPr lang="en-US" dirty="0" smtClean="0"/>
              <a:t>	a[1] = 912;</a:t>
            </a:r>
          </a:p>
          <a:p>
            <a:pPr>
              <a:buNone/>
            </a:pPr>
            <a:r>
              <a:rPr lang="en-US" dirty="0" smtClean="0"/>
              <a:t>	a[2] = 223;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Person [] p = new Person[10];</a:t>
            </a:r>
          </a:p>
          <a:p>
            <a:pPr>
              <a:buNone/>
            </a:pPr>
            <a:r>
              <a:rPr lang="en-US" dirty="0" smtClean="0"/>
              <a:t>	p[0] = new Person(“</a:t>
            </a:r>
            <a:r>
              <a:rPr lang="en-US" dirty="0" err="1" smtClean="0"/>
              <a:t>Aj</a:t>
            </a:r>
            <a:r>
              <a:rPr lang="en-US" dirty="0" smtClean="0"/>
              <a:t>”, 30);</a:t>
            </a:r>
          </a:p>
          <a:p>
            <a:pPr>
              <a:buNone/>
            </a:pPr>
            <a:r>
              <a:rPr lang="en-US" dirty="0" smtClean="0"/>
              <a:t>	 p[1] = new Person(“</a:t>
            </a:r>
            <a:r>
              <a:rPr lang="en-US" dirty="0" err="1" smtClean="0"/>
              <a:t>Bj</a:t>
            </a:r>
            <a:r>
              <a:rPr lang="en-US" dirty="0" smtClean="0"/>
              <a:t>”, 34);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 </a:t>
            </a:r>
            <a:r>
              <a:rPr lang="en-US" dirty="0" err="1" smtClean="0"/>
              <a:t>i</a:t>
            </a:r>
            <a:r>
              <a:rPr lang="en-US" dirty="0" smtClean="0"/>
              <a:t> ++)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(p[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getName</a:t>
            </a:r>
            <a:r>
              <a:rPr lang="en-US" dirty="0" smtClean="0"/>
              <a:t>());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38600" y="1143000"/>
          <a:ext cx="4495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/>
                <a:gridCol w="899160"/>
                <a:gridCol w="899160"/>
                <a:gridCol w="899160"/>
                <a:gridCol w="89916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343400" y="2667000"/>
          <a:ext cx="449580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/>
                <a:gridCol w="899160"/>
                <a:gridCol w="899160"/>
                <a:gridCol w="899160"/>
                <a:gridCol w="89916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Person(</a:t>
                      </a:r>
                      <a:r>
                        <a:rPr lang="en-US" dirty="0" err="1" smtClean="0"/>
                        <a:t>Aj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30)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Person(</a:t>
                      </a:r>
                      <a:r>
                        <a:rPr lang="en-US" dirty="0" err="1" smtClean="0"/>
                        <a:t>Bj</a:t>
                      </a:r>
                      <a:r>
                        <a:rPr lang="en-US" dirty="0" smtClean="0"/>
                        <a:t>, 34)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array and populate it with all odd numbers from 1 till 100 and then traverse that array and print those odd numbers.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These are classes for which objects cannot be created.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These classes provide the data members for other classes but they cannot exist independently.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The keyword abstract is used for creating abstract classes.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We can also create abstract method. A class having abstract methods should be declared an abstract class.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We do not specify a method body for abstract methods.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Whenever we inherit from an abstract class, we must compulsorily override all abstract methods or we should declare our class also as abstract.</a:t>
            </a:r>
          </a:p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Abstract classes can extend from other abstract classes.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2011 Qwest Bangalore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implementing class ( a non abstract class) that extends from abstract class need to implement all  abstract methods from the abstract class. Otherwise there will be compilation errors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public </a:t>
            </a:r>
            <a:r>
              <a:rPr lang="en-US" sz="1600" b="1" dirty="0" smtClean="0">
                <a:solidFill>
                  <a:srgbClr val="FF0000"/>
                </a:solidFill>
              </a:rPr>
              <a:t>abstract</a:t>
            </a:r>
            <a:r>
              <a:rPr lang="en-US" sz="1600" b="1" dirty="0" smtClean="0"/>
              <a:t> class Shape </a:t>
            </a:r>
          </a:p>
          <a:p>
            <a:pPr>
              <a:buNone/>
            </a:pPr>
            <a:r>
              <a:rPr lang="en-US" sz="1600" b="1" dirty="0" smtClean="0"/>
              <a:t>{</a:t>
            </a:r>
          </a:p>
          <a:p>
            <a:pPr>
              <a:buNone/>
            </a:pPr>
            <a:r>
              <a:rPr lang="en-US" sz="1600" b="1" dirty="0" smtClean="0"/>
              <a:t>public </a:t>
            </a:r>
            <a:r>
              <a:rPr lang="en-US" sz="1600" b="1" dirty="0" smtClean="0">
                <a:solidFill>
                  <a:srgbClr val="FF0000"/>
                </a:solidFill>
              </a:rPr>
              <a:t>abstract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area();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 err="1" smtClean="0"/>
              <a:t>istwodimensional</a:t>
            </a:r>
            <a:r>
              <a:rPr lang="en-US" sz="1600" dirty="0" smtClean="0"/>
              <a:t>;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public </a:t>
            </a:r>
            <a:r>
              <a:rPr lang="en-US" sz="1600" b="1" dirty="0" err="1" smtClean="0"/>
              <a:t>boolean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IsTwoDimensionalShape</a:t>
            </a:r>
            <a:r>
              <a:rPr lang="en-US" sz="1600" b="1" dirty="0" smtClean="0"/>
              <a:t>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b="1" dirty="0" smtClean="0"/>
              <a:t>	return </a:t>
            </a:r>
            <a:r>
              <a:rPr lang="en-US" sz="1600" b="1" dirty="0" err="1" smtClean="0"/>
              <a:t>istwodimensional</a:t>
            </a:r>
            <a:r>
              <a:rPr lang="en-US" sz="1600" b="1" dirty="0" smtClean="0"/>
              <a:t>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b="1" dirty="0" smtClean="0"/>
              <a:t>class Square </a:t>
            </a:r>
            <a:r>
              <a:rPr lang="en-US" sz="1600" b="1" dirty="0" smtClean="0">
                <a:solidFill>
                  <a:srgbClr val="FF0000"/>
                </a:solidFill>
              </a:rPr>
              <a:t>extends</a:t>
            </a:r>
            <a:r>
              <a:rPr lang="en-US" sz="1600" b="1" dirty="0" smtClean="0"/>
              <a:t> Shape</a:t>
            </a:r>
          </a:p>
          <a:p>
            <a:pPr>
              <a:buNone/>
            </a:pPr>
            <a:r>
              <a:rPr lang="en-US" sz="1600" dirty="0" smtClean="0"/>
              <a:t> {</a:t>
            </a:r>
          </a:p>
          <a:p>
            <a:pPr lvl="1">
              <a:buNone/>
            </a:pPr>
            <a:r>
              <a:rPr lang="en-US" sz="1400" dirty="0" smtClean="0"/>
              <a:t> 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side;</a:t>
            </a:r>
          </a:p>
          <a:p>
            <a:pPr lvl="1">
              <a:buNone/>
            </a:pPr>
            <a:r>
              <a:rPr lang="en-US" sz="1400" dirty="0" smtClean="0"/>
              <a:t> </a:t>
            </a:r>
            <a:r>
              <a:rPr lang="en-US" sz="1400" b="1" dirty="0" smtClean="0"/>
              <a:t>public void </a:t>
            </a:r>
            <a:r>
              <a:rPr lang="en-US" sz="1400" b="1" dirty="0" err="1" smtClean="0"/>
              <a:t>setSideLength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int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)</a:t>
            </a:r>
          </a:p>
          <a:p>
            <a:pPr lvl="1">
              <a:buNone/>
            </a:pPr>
            <a:r>
              <a:rPr lang="en-US" sz="1400" dirty="0" smtClean="0"/>
              <a:t> {</a:t>
            </a:r>
          </a:p>
          <a:p>
            <a:pPr lvl="1">
              <a:buNone/>
            </a:pPr>
            <a:r>
              <a:rPr lang="en-US" sz="1400" dirty="0" smtClean="0"/>
              <a:t> 	side =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pPr lvl="1">
              <a:buNone/>
            </a:pPr>
            <a:r>
              <a:rPr lang="en-US" sz="1400" dirty="0" smtClean="0"/>
              <a:t> }</a:t>
            </a:r>
          </a:p>
          <a:p>
            <a:pPr lvl="1">
              <a:buNone/>
            </a:pPr>
            <a:r>
              <a:rPr lang="en-US" sz="1400" dirty="0" smtClean="0"/>
              <a:t> 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public </a:t>
            </a:r>
            <a:r>
              <a:rPr lang="en-US" sz="1400" b="1" dirty="0" err="1" smtClean="0">
                <a:solidFill>
                  <a:srgbClr val="FF0000"/>
                </a:solidFill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</a:rPr>
              <a:t> area()</a:t>
            </a:r>
          </a:p>
          <a:p>
            <a:pPr lvl="1">
              <a:buNone/>
            </a:pPr>
            <a:r>
              <a:rPr lang="en-US" sz="1400" dirty="0" smtClean="0"/>
              <a:t> {</a:t>
            </a:r>
          </a:p>
          <a:p>
            <a:pPr lvl="1">
              <a:buNone/>
            </a:pPr>
            <a:r>
              <a:rPr lang="en-US" sz="1400" dirty="0" smtClean="0"/>
              <a:t>	 </a:t>
            </a:r>
            <a:r>
              <a:rPr lang="en-US" sz="1400" b="1" dirty="0" smtClean="0"/>
              <a:t>return side*side;</a:t>
            </a:r>
          </a:p>
          <a:p>
            <a:pPr lvl="1">
              <a:buNone/>
            </a:pPr>
            <a:r>
              <a:rPr lang="en-US" sz="1400" dirty="0" smtClean="0"/>
              <a:t> }</a:t>
            </a:r>
          </a:p>
          <a:p>
            <a:pPr>
              <a:buNone/>
            </a:pPr>
            <a:r>
              <a:rPr lang="en-US" sz="1600" dirty="0" smtClean="0"/>
              <a:t>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the previous shape class and implement another </a:t>
            </a:r>
            <a:r>
              <a:rPr lang="en-US" dirty="0" err="1" smtClean="0"/>
              <a:t>abbstract</a:t>
            </a:r>
            <a:r>
              <a:rPr lang="en-US" dirty="0" smtClean="0"/>
              <a:t> class called 3D Shapes that extends from Shapes class and define some more abstract methods in it.</a:t>
            </a:r>
          </a:p>
          <a:p>
            <a:r>
              <a:rPr lang="en-US" dirty="0" smtClean="0"/>
              <a:t>Then write classes under 3DShapes (extending from 3DShapes) and see which all methods do you need to implement.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Java </a:t>
            </a:r>
            <a:r>
              <a:rPr lang="en-US" dirty="0" smtClean="0">
                <a:solidFill>
                  <a:srgbClr val="FF0000"/>
                </a:solidFill>
              </a:rPr>
              <a:t>interface</a:t>
            </a:r>
            <a:r>
              <a:rPr lang="en-US" dirty="0" smtClean="0"/>
              <a:t> is a named set of methods</a:t>
            </a:r>
          </a:p>
          <a:p>
            <a:pPr lvl="2"/>
            <a:r>
              <a:rPr lang="en-US" dirty="0" smtClean="0"/>
              <a:t>However, no method bodies are given – just the headers</a:t>
            </a:r>
          </a:p>
          <a:p>
            <a:pPr lvl="2"/>
            <a:r>
              <a:rPr lang="en-US" dirty="0" smtClean="0"/>
              <a:t>Static constants are allowed, but no instance variables are allowed</a:t>
            </a:r>
          </a:p>
          <a:p>
            <a:pPr lvl="2"/>
            <a:r>
              <a:rPr lang="en-US" dirty="0" smtClean="0"/>
              <a:t>No static methods are allowed</a:t>
            </a:r>
          </a:p>
          <a:p>
            <a:pPr lvl="1"/>
            <a:r>
              <a:rPr lang="en-US" dirty="0" smtClean="0"/>
              <a:t>Any Java class (no matter what its inheritance) can implement an interface by implementing the methods defined in it</a:t>
            </a:r>
          </a:p>
          <a:p>
            <a:pPr lvl="1"/>
            <a:r>
              <a:rPr lang="en-US" dirty="0" smtClean="0"/>
              <a:t>A given class can implement any number of interfaces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sz="2400" dirty="0" smtClean="0"/>
              <a:t>Ex: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public interface Laughable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	 public void laugh();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public interface </a:t>
            </a:r>
            <a:r>
              <a:rPr lang="en-US" sz="2000" b="1" dirty="0" err="1" smtClean="0">
                <a:latin typeface="Courier New" pitchFamily="49" charset="0"/>
              </a:rPr>
              <a:t>Booable</a:t>
            </a:r>
            <a:endParaRPr lang="en-US" sz="2000" b="1" dirty="0" smtClean="0">
              <a:latin typeface="Courier New" pitchFamily="49" charset="0"/>
            </a:endParaRPr>
          </a:p>
          <a:p>
            <a:pPr lvl="2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	 public void boo();</a:t>
            </a:r>
          </a:p>
          <a:p>
            <a:pPr lvl="2">
              <a:lnSpc>
                <a:spcPct val="80000"/>
              </a:lnSpc>
              <a:spcBef>
                <a:spcPct val="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Any Java class can implement Laughable by implementing the method laugh()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Any Java class can implement </a:t>
            </a:r>
            <a:r>
              <a:rPr lang="en-US" dirty="0" err="1" smtClean="0"/>
              <a:t>Booable</a:t>
            </a:r>
            <a:r>
              <a:rPr lang="en-US" dirty="0" smtClean="0"/>
              <a:t> by implementing the method boo()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2800" dirty="0" smtClean="0"/>
              <a:t>Ex:</a:t>
            </a:r>
          </a:p>
          <a:p>
            <a:pPr lvl="2">
              <a:lnSpc>
                <a:spcPct val="7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public class Comedian implements Laughable, </a:t>
            </a:r>
            <a:r>
              <a:rPr lang="en-US" sz="2000" b="1" dirty="0" err="1" smtClean="0">
                <a:latin typeface="Courier New" pitchFamily="49" charset="0"/>
              </a:rPr>
              <a:t>Booable</a:t>
            </a:r>
            <a:endParaRPr lang="en-US" sz="2000" b="1" dirty="0" smtClean="0">
              <a:latin typeface="Courier New" pitchFamily="49" charset="0"/>
            </a:endParaRPr>
          </a:p>
          <a:p>
            <a:pPr lvl="2">
              <a:lnSpc>
                <a:spcPct val="7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2">
              <a:lnSpc>
                <a:spcPct val="7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	 // various methods here (constructor, etc.)</a:t>
            </a:r>
          </a:p>
          <a:p>
            <a:pPr lvl="2">
              <a:lnSpc>
                <a:spcPct val="7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	 public void laugh()</a:t>
            </a:r>
          </a:p>
          <a:p>
            <a:pPr lvl="2">
              <a:lnSpc>
                <a:spcPct val="7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	 {</a:t>
            </a:r>
          </a:p>
          <a:p>
            <a:pPr lvl="2">
              <a:lnSpc>
                <a:spcPct val="7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</a:rPr>
              <a:t>(“Ha </a:t>
            </a:r>
            <a:r>
              <a:rPr lang="en-US" sz="2000" b="1" dirty="0" err="1" smtClean="0">
                <a:latin typeface="Courier New" pitchFamily="49" charset="0"/>
              </a:rPr>
              <a:t>ha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ha</a:t>
            </a:r>
            <a:r>
              <a:rPr lang="en-US" sz="2000" b="1" dirty="0" smtClean="0">
                <a:latin typeface="Courier New" pitchFamily="49" charset="0"/>
              </a:rPr>
              <a:t>”);</a:t>
            </a:r>
          </a:p>
          <a:p>
            <a:pPr lvl="2">
              <a:lnSpc>
                <a:spcPct val="7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   }</a:t>
            </a:r>
          </a:p>
          <a:p>
            <a:pPr lvl="2">
              <a:lnSpc>
                <a:spcPct val="7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	 public void boo()</a:t>
            </a:r>
          </a:p>
          <a:p>
            <a:pPr lvl="2">
              <a:lnSpc>
                <a:spcPct val="7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	 {</a:t>
            </a:r>
          </a:p>
          <a:p>
            <a:pPr lvl="2">
              <a:lnSpc>
                <a:spcPct val="7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		</a:t>
            </a:r>
            <a:r>
              <a:rPr lang="en-US" sz="2000" b="1" dirty="0" err="1" smtClean="0">
                <a:latin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</a:rPr>
              <a:t>(“You stink!”);</a:t>
            </a:r>
          </a:p>
          <a:p>
            <a:pPr lvl="2">
              <a:lnSpc>
                <a:spcPct val="7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	 }</a:t>
            </a:r>
          </a:p>
          <a:p>
            <a:pPr lvl="2">
              <a:lnSpc>
                <a:spcPct val="70000"/>
              </a:lnSpc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An interface variable can be used to reference any object that implements that interface</a:t>
            </a:r>
          </a:p>
          <a:p>
            <a:pPr lvl="2"/>
            <a:r>
              <a:rPr lang="en-US" dirty="0" smtClean="0"/>
              <a:t>Note that the same method name (ex: laugh() below) may in fact represent different code segments in different classes</a:t>
            </a:r>
          </a:p>
          <a:p>
            <a:pPr lvl="2"/>
            <a:r>
              <a:rPr lang="en-US" dirty="0" smtClean="0"/>
              <a:t>Also, only the interface methods are accessible through the interface reference</a:t>
            </a:r>
          </a:p>
          <a:p>
            <a:pPr lvl="1"/>
            <a:r>
              <a:rPr lang="en-US" dirty="0" smtClean="0"/>
              <a:t>Ex:</a:t>
            </a:r>
          </a:p>
          <a:p>
            <a:pPr lvl="2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Laughable L1, L2, L3;</a:t>
            </a:r>
          </a:p>
          <a:p>
            <a:pPr lvl="2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L1 = new Comedian();</a:t>
            </a:r>
          </a:p>
          <a:p>
            <a:pPr lvl="2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L2 = new </a:t>
            </a:r>
            <a:r>
              <a:rPr lang="en-US" sz="1800" b="1" dirty="0" err="1" smtClean="0">
                <a:latin typeface="Courier New" pitchFamily="49" charset="0"/>
              </a:rPr>
              <a:t>SitCom</a:t>
            </a:r>
            <a:r>
              <a:rPr lang="en-US" sz="1800" b="1" dirty="0" smtClean="0">
                <a:latin typeface="Courier New" pitchFamily="49" charset="0"/>
              </a:rPr>
              <a:t>(); // implements Laughable</a:t>
            </a:r>
          </a:p>
          <a:p>
            <a:pPr lvl="2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L3 = new Clown();  // implements Laughable</a:t>
            </a:r>
          </a:p>
          <a:p>
            <a:pPr lvl="2">
              <a:spcBef>
                <a:spcPct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</a:rPr>
              <a:t>L1.laugh();  L2.laugh();  L3.laugh();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4F6A-BA0E-4D1D-BFDE-32F7CDD3684C}" type="datetime1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2011 Qwest Bangalore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741</Words>
  <Application>Microsoft Office PowerPoint</Application>
  <PresentationFormat>On-screen Show (4:3)</PresentationFormat>
  <Paragraphs>241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Java Training – Day 3</vt:lpstr>
      <vt:lpstr>Abstract Classes</vt:lpstr>
      <vt:lpstr>Slide 3</vt:lpstr>
      <vt:lpstr>Slide 4</vt:lpstr>
      <vt:lpstr>Exercise</vt:lpstr>
      <vt:lpstr>Interfaces</vt:lpstr>
      <vt:lpstr>Slide 7</vt:lpstr>
      <vt:lpstr>Slide 8</vt:lpstr>
      <vt:lpstr>Slide 9</vt:lpstr>
      <vt:lpstr>Access Modifiers</vt:lpstr>
      <vt:lpstr>Method Overriding</vt:lpstr>
      <vt:lpstr>Final</vt:lpstr>
      <vt:lpstr>String</vt:lpstr>
      <vt:lpstr>Stack and Heap</vt:lpstr>
      <vt:lpstr>Arrays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 – Day 3</dc:title>
  <dc:creator/>
  <cp:lastModifiedBy>Varun Airi</cp:lastModifiedBy>
  <cp:revision>26</cp:revision>
  <dcterms:created xsi:type="dcterms:W3CDTF">2006-08-16T00:00:00Z</dcterms:created>
  <dcterms:modified xsi:type="dcterms:W3CDTF">2011-07-07T07:39:31Z</dcterms:modified>
</cp:coreProperties>
</file>