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660"/>
  </p:normalViewPr>
  <p:slideViewPr>
    <p:cSldViewPr>
      <p:cViewPr>
        <p:scale>
          <a:sx n="66" d="100"/>
          <a:sy n="66" d="100"/>
        </p:scale>
        <p:origin x="-135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FB0A-2162-4084-BAE5-6242E40FCA0E}" type="datetimeFigureOut">
              <a:rPr lang="en-US" smtClean="0"/>
              <a:pPr/>
              <a:t>7/10/2011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CD52-7EC0-4CE6-8489-8495E9F02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9B9C-F120-4FC7-B57C-74893D466673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8A7-7BC6-4931-864C-3ADFCA24CB0B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BBB9-91CA-404A-8CD1-6D58D80AF349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8E41-DC10-4BBE-A949-8818FE2B3FC8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8CA-F7C8-4DEB-8F4B-DC1EB37AC46A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36EF-C2E5-4FD1-BE86-6A9678F98F1E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C7D-DA7B-4BB9-B9B2-947F953A1085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F684-2264-4507-9903-83BA2E8B4E71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EC4-CEF0-4B7D-BFD9-EFDC2309A3CE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CC21-0125-438B-AEA7-8A940C4EC4D4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A995-8E25-474F-9364-E5CE4BCE3CEF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bac.edu/~tpl/clipart/Signs%20and%20Symbols/think%2003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sourceforge.net/jun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uk/imgres?imgurl=http://testing.medinfo.ufl.edu/images/testcenter2.jpg&amp;imgrefurl=http://testing.medinfo.ufl.edu/&amp;h=251&amp;w=400&amp;sz=47&amp;tbnid=QEgvoigfCtgJ:&amp;tbnh=75&amp;tbnw=120&amp;hl=en&amp;start=123&amp;prev=/images%3Fq%3DTesting%26start%3D120%26svnum%3D10%26hl%3Den%26lr%3D%26sa%3D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udoscript.com/articles/junit_framework.g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/>
              <a:t>Training – Day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Qwest 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9B9D-A2A8-430F-A37E-3BD9391C03DB}" type="datetime1">
              <a:rPr lang="en-US" smtClean="0"/>
              <a:pPr/>
              <a:t>7/10/2011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C7B-5B63-45F6-9AD0-C1AF03236E8A}" type="slidenum">
              <a:rPr lang="zh-CN" altLang="en-GB"/>
              <a:pPr/>
              <a:t>10</a:t>
            </a:fld>
            <a:endParaRPr lang="en-GB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GB" altLang="zh-CN" sz="2000">
                <a:ea typeface="宋体" pitchFamily="2" charset="-122"/>
              </a:rPr>
              <a:t>setUp()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ea typeface="宋体" pitchFamily="2" charset="-122"/>
              </a:rPr>
              <a:t>       Storing the fixture's objects in instance variables of your </a:t>
            </a:r>
            <a:r>
              <a:rPr lang="en-GB" altLang="zh-CN" sz="2000" i="1">
                <a:ea typeface="宋体" pitchFamily="2" charset="-122"/>
              </a:rPr>
              <a:t>TestCase</a:t>
            </a:r>
            <a:r>
              <a:rPr lang="en-GB" altLang="zh-CN" sz="2000">
                <a:ea typeface="宋体" pitchFamily="2" charset="-122"/>
              </a:rPr>
              <a:t> subclass and initialize them by overriding the setUp method </a:t>
            </a:r>
            <a:endParaRPr lang="en-US" sz="200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marL="533400" indent="-533400">
              <a:lnSpc>
                <a:spcPct val="80000"/>
              </a:lnSpc>
            </a:pPr>
            <a:r>
              <a:rPr lang="en-US" sz="2000"/>
              <a:t>tearDown()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   Releasing the fixture’s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marL="533400" indent="-533400">
              <a:lnSpc>
                <a:spcPct val="80000"/>
              </a:lnSpc>
            </a:pPr>
            <a:r>
              <a:rPr lang="en-US" sz="2000"/>
              <a:t>run()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ea typeface="宋体" pitchFamily="2" charset="-122"/>
              </a:rPr>
              <a:t>       Defining how to run an individual </a:t>
            </a:r>
            <a:r>
              <a:rPr lang="en-GB" altLang="zh-CN" sz="2000" i="1">
                <a:ea typeface="宋体" pitchFamily="2" charset="-122"/>
              </a:rPr>
              <a:t>test case.</a:t>
            </a:r>
            <a:endParaRPr lang="en-GB" altLang="zh-CN" sz="2000"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ea typeface="宋体" pitchFamily="2" charset="-122"/>
              </a:rPr>
              <a:t>       Defining how to run a </a:t>
            </a:r>
            <a:r>
              <a:rPr lang="en-GB" altLang="zh-CN" sz="2000" i="1">
                <a:ea typeface="宋体" pitchFamily="2" charset="-122"/>
              </a:rPr>
              <a:t>test suite.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marL="533400" indent="-533400">
              <a:lnSpc>
                <a:spcPct val="80000"/>
              </a:lnSpc>
            </a:pPr>
            <a:r>
              <a:rPr lang="en-US" sz="2000"/>
              <a:t>testCase()</a:t>
            </a:r>
            <a:endParaRPr lang="zh-CN" altLang="en-GB" sz="20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96D-B592-49DC-9536-4A29BC418A01}" type="slidenum">
              <a:rPr lang="zh-CN" altLang="en-GB"/>
              <a:pPr/>
              <a:t>11</a:t>
            </a:fld>
            <a:endParaRPr lang="en-GB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Writing A Test 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79248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public class MoneyTest extends TestCase {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     private Money f12CHF;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     private Money f14CHF;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   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     </a:t>
            </a:r>
            <a:r>
              <a:rPr lang="en-GB" altLang="zh-CN" sz="1600">
                <a:solidFill>
                  <a:srgbClr val="008080"/>
                </a:solidFill>
                <a:ea typeface="宋体" pitchFamily="2" charset="-122"/>
              </a:rPr>
              <a:t>protected void setUp() {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rgbClr val="008080"/>
                </a:solidFill>
                <a:ea typeface="宋体" pitchFamily="2" charset="-122"/>
              </a:rPr>
              <a:t>           f12CHF= new Money(12, "CHF");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rgbClr val="008080"/>
                </a:solidFill>
                <a:ea typeface="宋体" pitchFamily="2" charset="-122"/>
              </a:rPr>
              <a:t>           f14CHF= new Money(14, "CHF");    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 </a:t>
            </a: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 public void testSimpleAdd() {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       Money expected= new Money(26, "CHF");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       Money result= f12CHF.add(f14CHF);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       Assert.assertTrue(expected.equals(result));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    </a:t>
            </a:r>
            <a:r>
              <a:rPr lang="en-GB" altLang="zh-CN" sz="1600">
                <a:solidFill>
                  <a:srgbClr val="660066"/>
                </a:solidFill>
                <a:ea typeface="宋体" pitchFamily="2" charset="-122"/>
              </a:rPr>
              <a:t>TestCase test= new MoneyTest("simple add") {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rgbClr val="660066"/>
                </a:solidFill>
                <a:ea typeface="宋体" pitchFamily="2" charset="-122"/>
              </a:rPr>
              <a:t>           public void runTest() {         testSimpleAdd();    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43FD-6946-477A-A613-FADCE926E569}" type="slidenum">
              <a:rPr lang="zh-CN" altLang="en-GB"/>
              <a:pPr/>
              <a:t>12</a:t>
            </a:fld>
            <a:endParaRPr lang="en-GB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Design Test Cases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7924800" cy="838200"/>
          </a:xfrm>
        </p:spPr>
        <p:txBody>
          <a:bodyPr/>
          <a:lstStyle/>
          <a:p>
            <a:r>
              <a:rPr lang="en-US" altLang="zh-CN" sz="2000">
                <a:ea typeface="宋体" pitchFamily="2" charset="-122"/>
              </a:rPr>
              <a:t>The real world scenarios</a:t>
            </a:r>
          </a:p>
          <a:p>
            <a:r>
              <a:rPr lang="en-US" altLang="zh-CN" sz="2000">
                <a:ea typeface="宋体" pitchFamily="2" charset="-122"/>
              </a:rPr>
              <a:t>The number boundaries</a:t>
            </a:r>
          </a:p>
        </p:txBody>
      </p:sp>
      <p:pic>
        <p:nvPicPr>
          <p:cNvPr id="28679" name="Picture 7" descr="think%25200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406525" cy="982663"/>
          </a:xfrm>
          <a:prstGeom prst="rect">
            <a:avLst/>
          </a:prstGeom>
          <a:noFill/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41325" y="3617913"/>
            <a:ext cx="413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57200" y="35052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Smaller than 0 such as –1, -2, …, -100,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Bigger than 0 such as 1, 2, …, 100…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8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374C-40C6-4A6F-88FE-888938F96D18}" type="slidenum">
              <a:rPr lang="zh-CN" altLang="en-GB"/>
              <a:pPr/>
              <a:t>13</a:t>
            </a:fld>
            <a:endParaRPr lang="en-GB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Feedback to Code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148431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74725" y="1452563"/>
            <a:ext cx="3155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class Money {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GB" altLang="zh-CN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private int fAmount;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private String fCurrency;    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95400" y="2743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203325" y="2824163"/>
            <a:ext cx="46799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public Money(int amount, String currency) { 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     fAmount= amount;     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     fCurrency= currency;      }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03325" y="3890963"/>
            <a:ext cx="560705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public int amount() {         return fAmount;    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public String currency() {         return fCurrency;     }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143000" y="4881563"/>
            <a:ext cx="6308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public Money add(Money m)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 b="1">
                <a:ea typeface="宋体" pitchFamily="2" charset="-122"/>
              </a:rPr>
              <a:t>        if (m.amount()&lt;=0) throw exception;</a:t>
            </a:r>
            <a:r>
              <a:rPr lang="en-GB" altLang="zh-CN">
                <a:ea typeface="宋体" pitchFamily="2" charset="-122"/>
              </a:rPr>
              <a:t>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    return new Money(amount()+m.amount(), currency());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}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D91-9240-4FFE-971B-A40F1FF6C302}" type="slidenum">
              <a:rPr lang="zh-CN" altLang="en-GB"/>
              <a:pPr/>
              <a:t>14</a:t>
            </a:fld>
            <a:endParaRPr lang="en-GB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 and Test Suite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  <a:ea typeface="宋体" pitchFamily="2" charset="-122"/>
              </a:rPr>
              <a:t>TestCase test= new MoneyTest("simple add")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  <a:ea typeface="宋体" pitchFamily="2" charset="-122"/>
              </a:rPr>
              <a:t>{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  <a:ea typeface="宋体" pitchFamily="2" charset="-122"/>
              </a:rPr>
              <a:t>    public void runTest() {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  <a:ea typeface="宋体" pitchFamily="2" charset="-122"/>
              </a:rPr>
              <a:t>         testSimpleAdd();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  <a:ea typeface="宋体" pitchFamily="2" charset="-122"/>
              </a:rPr>
              <a:t>  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rgbClr val="660066"/>
                </a:solidFill>
                <a:ea typeface="宋体" pitchFamily="2" charset="-122"/>
              </a:rPr>
              <a:t>public static Test suite() {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rgbClr val="660066"/>
                </a:solidFill>
                <a:ea typeface="宋体" pitchFamily="2" charset="-122"/>
              </a:rPr>
              <a:t>    TestSuite suite= new TestSuite();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rgbClr val="660066"/>
                </a:solidFill>
                <a:ea typeface="宋体" pitchFamily="2" charset="-122"/>
              </a:rPr>
              <a:t>    suite.addTest(new MoneyTest("testEquals"));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rgbClr val="660066"/>
                </a:solidFill>
                <a:ea typeface="宋体" pitchFamily="2" charset="-122"/>
              </a:rPr>
              <a:t>    suite.addTest(new MoneyTest("testSimpleAdd"));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rgbClr val="660066"/>
                </a:solidFill>
                <a:ea typeface="宋体" pitchFamily="2" charset="-122"/>
              </a:rPr>
              <a:t>    return suite;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000">
                <a:solidFill>
                  <a:srgbClr val="660066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DD84-55C9-421A-9C10-6D6E3DC819F3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Run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924800" cy="5113337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GB" altLang="zh-CN" sz="1600">
                <a:ea typeface="宋体" pitchFamily="2" charset="-122"/>
              </a:rPr>
              <a:t>JUnit supports two ways of running single tests: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zh-CN" sz="1600">
                <a:ea typeface="宋体" pitchFamily="2" charset="-122"/>
              </a:rPr>
              <a:t>static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zh-CN" sz="1600">
                <a:ea typeface="宋体" pitchFamily="2" charset="-122"/>
              </a:rPr>
              <a:t>dynamic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60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TestCase test= new MoneyTest("simple add")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{    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public void runTest() {        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     testSimpleAdd();    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    }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  <a:ea typeface="宋体" pitchFamily="2" charset="-122"/>
              </a:rPr>
              <a:t>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600">
              <a:solidFill>
                <a:schemeClr val="folHlink"/>
              </a:solidFill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solidFill>
                  <a:srgbClr val="660066"/>
                </a:solidFill>
                <a:ea typeface="宋体" pitchFamily="2" charset="-122"/>
              </a:rPr>
              <a:t>TestCase test= new MoneyTest("testSimpleAdd");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600">
              <a:solidFill>
                <a:srgbClr val="660066"/>
              </a:solidFill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</a:pPr>
            <a:r>
              <a:rPr lang="en-GB" altLang="zh-CN" sz="1600">
                <a:ea typeface="宋体" pitchFamily="2" charset="-122"/>
              </a:rPr>
              <a:t>Since JUnit 2.0 there is an even simpler dynamic way. You only pass the class with the tests to a TestSuite and it extracts the test methods automatically.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60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600">
                <a:ea typeface="宋体" pitchFamily="2" charset="-122"/>
              </a:rPr>
              <a:t>public static Test suite() {</a:t>
            </a:r>
            <a:br>
              <a:rPr lang="en-GB" altLang="zh-CN" sz="1600">
                <a:ea typeface="宋体" pitchFamily="2" charset="-122"/>
              </a:rPr>
            </a:br>
            <a:r>
              <a:rPr lang="en-GB" altLang="zh-CN" sz="1600">
                <a:ea typeface="宋体" pitchFamily="2" charset="-122"/>
              </a:rPr>
              <a:t> return new TestSuite(MoneyTest.class); } </a:t>
            </a:r>
            <a:endParaRPr lang="en-GB" altLang="zh-CN" sz="1600">
              <a:solidFill>
                <a:srgbClr val="660066"/>
              </a:solidFill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</a:pPr>
            <a:endParaRPr lang="en-GB" altLang="zh-CN" sz="16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F227-72DB-4ED0-9E9D-E4A84557C7D8}" type="slidenum">
              <a:rPr lang="zh-CN" altLang="en-GB"/>
              <a:pPr/>
              <a:t>16</a:t>
            </a:fld>
            <a:endParaRPr lang="en-GB" altLang="zh-C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0600" y="34290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JUnit Tutorial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testing problems</a:t>
            </a:r>
          </a:p>
          <a:p>
            <a:r>
              <a:rPr lang="en-US"/>
              <a:t>The framework of JUnit</a:t>
            </a:r>
          </a:p>
          <a:p>
            <a:r>
              <a:rPr lang="en-US"/>
              <a:t>A case study</a:t>
            </a:r>
          </a:p>
          <a:p>
            <a:r>
              <a:rPr lang="en-US"/>
              <a:t>JUnit tool</a:t>
            </a:r>
          </a:p>
          <a:p>
            <a:r>
              <a:rPr lang="en-US"/>
              <a:t>Practices</a:t>
            </a: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0C39-E2A5-49C3-A21A-2256E5F7CFEF}" type="slidenum">
              <a:rPr lang="zh-CN" altLang="en-GB"/>
              <a:pPr/>
              <a:t>17</a:t>
            </a:fld>
            <a:endParaRPr lang="en-GB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</a:t>
            </a:r>
            <a:endParaRPr lang="en-GB" altLang="zh-CN">
              <a:ea typeface="宋体" pitchFamily="2" charset="-122"/>
            </a:endParaRPr>
          </a:p>
        </p:txBody>
      </p:sp>
      <p:pic>
        <p:nvPicPr>
          <p:cNvPr id="19461" name="Picture 5" descr="IMG0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773238"/>
            <a:ext cx="5257800" cy="4103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D44C-D4B1-43F7-94B3-6E0DAD5374D9}" type="slidenum">
              <a:rPr lang="zh-CN" altLang="en-GB"/>
              <a:pPr/>
              <a:t>18</a:t>
            </a:fld>
            <a:endParaRPr lang="en-GB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for Eclipse</a:t>
            </a:r>
            <a:endParaRPr lang="en-GB" altLang="zh-CN">
              <a:ea typeface="宋体" pitchFamily="2" charset="-122"/>
            </a:endParaRPr>
          </a:p>
        </p:txBody>
      </p:sp>
      <p:pic>
        <p:nvPicPr>
          <p:cNvPr id="20498" name="Picture 18" descr="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12875"/>
            <a:ext cx="7704138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F-4AFD-4E8B-A159-16DD81A2C229}" type="slidenum">
              <a:rPr lang="zh-CN" altLang="en-GB"/>
              <a:pPr/>
              <a:t>19</a:t>
            </a:fld>
            <a:endParaRPr lang="en-GB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to Use it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926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200">
                <a:ea typeface="宋体" pitchFamily="2" charset="-122"/>
              </a:rPr>
              <a:t>1. </a:t>
            </a:r>
            <a:r>
              <a:rPr lang="en-GB" altLang="zh-CN" sz="1400">
                <a:ea typeface="宋体" pitchFamily="2" charset="-122"/>
              </a:rPr>
              <a:t>Download the latest version of JUnit from </a:t>
            </a:r>
            <a:r>
              <a:rPr lang="en-GB" altLang="zh-CN" sz="1400">
                <a:ea typeface="宋体" pitchFamily="2" charset="-122"/>
                <a:hlinkClick r:id="rId2"/>
              </a:rPr>
              <a:t>http://download.sourceforge.net/junit/</a:t>
            </a:r>
            <a:endParaRPr lang="en-GB" altLang="zh-CN" sz="140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>
                <a:ea typeface="宋体" pitchFamily="2" charset="-122"/>
              </a:rPr>
              <a:t>2. Installation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zh-CN" sz="1400">
                <a:ea typeface="宋体" pitchFamily="2" charset="-122"/>
              </a:rPr>
              <a:t>unzip the junit.zip file 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zh-CN" sz="1400">
                <a:ea typeface="宋体" pitchFamily="2" charset="-122"/>
              </a:rPr>
              <a:t>add</a:t>
            </a:r>
            <a:r>
              <a:rPr lang="en-GB" altLang="zh-CN" sz="1400" i="1">
                <a:ea typeface="宋体" pitchFamily="2" charset="-122"/>
              </a:rPr>
              <a:t> </a:t>
            </a:r>
            <a:r>
              <a:rPr lang="en-GB" altLang="zh-CN" sz="1400" b="1">
                <a:ea typeface="宋体" pitchFamily="2" charset="-122"/>
              </a:rPr>
              <a:t>junit.jar</a:t>
            </a:r>
            <a:r>
              <a:rPr lang="en-GB" altLang="zh-CN" sz="1400">
                <a:ea typeface="宋体" pitchFamily="2" charset="-122"/>
              </a:rPr>
              <a:t> to the CLASSPATH. For example: set classpath=%classpath%;INSTALL_DIR\junit3\junit.jar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>
                <a:ea typeface="宋体" pitchFamily="2" charset="-122"/>
              </a:rPr>
              <a:t>3. Testing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>
                <a:ea typeface="宋体" pitchFamily="2" charset="-122"/>
              </a:rPr>
              <a:t>           Test the installation by using either the batch or the graphical TestRunner tool to run the tests that come with this release. All the tests should pass OK. </a:t>
            </a:r>
            <a:br>
              <a:rPr lang="en-GB" altLang="zh-CN" sz="1400">
                <a:ea typeface="宋体" pitchFamily="2" charset="-122"/>
              </a:rPr>
            </a:br>
            <a:endParaRPr lang="en-GB" altLang="zh-CN" sz="1400">
              <a:ea typeface="宋体" pitchFamily="2" charset="-122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GB" altLang="zh-CN" sz="1400">
                <a:ea typeface="宋体" pitchFamily="2" charset="-122"/>
              </a:rPr>
              <a:t>for the batch TestRunner type: </a:t>
            </a:r>
            <a:br>
              <a:rPr lang="en-GB" altLang="zh-CN" sz="1400">
                <a:ea typeface="宋体" pitchFamily="2" charset="-122"/>
              </a:rPr>
            </a:br>
            <a:r>
              <a:rPr lang="en-GB" altLang="zh-CN" sz="1400">
                <a:ea typeface="宋体" pitchFamily="2" charset="-122"/>
              </a:rPr>
              <a:t>    java junit.textui.TestRunner junit.samples.AllTests </a:t>
            </a:r>
          </a:p>
          <a:p>
            <a:pPr marL="990600" lvl="1" indent="-533400">
              <a:lnSpc>
                <a:spcPct val="80000"/>
              </a:lnSpc>
            </a:pPr>
            <a:r>
              <a:rPr lang="en-GB" altLang="zh-CN" sz="1400">
                <a:ea typeface="宋体" pitchFamily="2" charset="-122"/>
              </a:rPr>
              <a:t>for the graphical TestRunner type: </a:t>
            </a:r>
            <a:br>
              <a:rPr lang="en-GB" altLang="zh-CN" sz="1400">
                <a:ea typeface="宋体" pitchFamily="2" charset="-122"/>
              </a:rPr>
            </a:br>
            <a:r>
              <a:rPr lang="en-GB" altLang="zh-CN" sz="1400">
                <a:ea typeface="宋体" pitchFamily="2" charset="-122"/>
              </a:rPr>
              <a:t>    java junit.awtui.TestRunner junit.samples.AllTests </a:t>
            </a:r>
          </a:p>
          <a:p>
            <a:pPr marL="990600" lvl="1" indent="-533400">
              <a:lnSpc>
                <a:spcPct val="80000"/>
              </a:lnSpc>
            </a:pPr>
            <a:r>
              <a:rPr lang="en-GB" altLang="zh-CN" sz="1400">
                <a:ea typeface="宋体" pitchFamily="2" charset="-122"/>
              </a:rPr>
              <a:t>for the Swing based graphical TestRunner type: </a:t>
            </a:r>
            <a:br>
              <a:rPr lang="en-GB" altLang="zh-CN" sz="1400">
                <a:ea typeface="宋体" pitchFamily="2" charset="-122"/>
              </a:rPr>
            </a:br>
            <a:r>
              <a:rPr lang="en-GB" altLang="zh-CN" sz="1400">
                <a:ea typeface="宋体" pitchFamily="2" charset="-122"/>
              </a:rPr>
              <a:t>    java junit.swingui.TestRunner junit.samples.AllTests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600" b="1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Notice</a:t>
            </a:r>
            <a:r>
              <a:rPr lang="en-GB" altLang="zh-CN" sz="1400">
                <a:ea typeface="宋体" pitchFamily="2" charset="-122"/>
              </a:rPr>
              <a:t>: The tests are not contained in the junit.jar but in the installation directory directly. Therefore make sure that the installation directory is on the class path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400" b="1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Important</a:t>
            </a:r>
            <a:r>
              <a:rPr lang="en-GB" altLang="zh-CN" sz="1400">
                <a:ea typeface="宋体" pitchFamily="2" charset="-122"/>
              </a:rPr>
              <a:t>: Don't install the junit.jar into the extension directory of your JDK installation.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>
                <a:ea typeface="宋体" pitchFamily="2" charset="-122"/>
              </a:rPr>
              <a:t>If you do so the test class on the files system will not be found. </a:t>
            </a:r>
            <a:r>
              <a:rPr lang="en-US" sz="1400"/>
              <a:t>JUnit plug-in for Eclipse</a:t>
            </a:r>
            <a:endParaRPr lang="en-US" altLang="zh-CN" sz="140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GB" altLang="zh-CN" sz="1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B57A-2328-47A6-B7AA-F6839CE4EC7C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Testing Problems</a:t>
            </a:r>
            <a:endParaRPr lang="en-GB" altLang="zh-CN">
              <a:ea typeface="宋体" pitchFamily="2" charset="-122"/>
            </a:endParaRPr>
          </a:p>
        </p:txBody>
      </p:sp>
      <p:pic>
        <p:nvPicPr>
          <p:cNvPr id="7173" name="Picture 5" descr="tes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1524000" cy="1295400"/>
          </a:xfrm>
          <a:prstGeom prst="rect">
            <a:avLst/>
          </a:prstGeom>
          <a:noFill/>
        </p:spPr>
      </p:pic>
      <p:pic>
        <p:nvPicPr>
          <p:cNvPr id="7175" name="Picture 7" descr="testcenter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524000"/>
            <a:ext cx="1905000" cy="1143000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715000" y="2667000"/>
            <a:ext cx="169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2000">
                <a:ea typeface="宋体" pitchFamily="2" charset="-122"/>
              </a:rPr>
              <a:t>programmers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2667000" y="2209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336925" y="1865313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Should write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019800" y="3276600"/>
            <a:ext cx="1185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   </a:t>
            </a:r>
            <a:r>
              <a:rPr lang="en-US" sz="2000"/>
              <a:t>few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 flipV="1">
            <a:off x="2667000" y="24384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098925" y="2551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Do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4343400" y="3733800"/>
            <a:ext cx="1387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ea typeface="宋体" pitchFamily="2" charset="-122"/>
              </a:rPr>
              <a:t>Why?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965325" y="4343400"/>
            <a:ext cx="5349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736725" y="4075113"/>
            <a:ext cx="6111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ea typeface="宋体" pitchFamily="2" charset="-122"/>
              </a:rPr>
              <a:t>I am so busy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946525" y="506571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a typeface="宋体" pitchFamily="2" charset="-122"/>
              </a:rPr>
              <a:t>It is difficult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utoUpdateAnimBg="0"/>
      <p:bldP spid="7187" grpId="0" autoUpdateAnimBg="0"/>
      <p:bldP spid="71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626B-6312-4304-AC27-154B9CC167B8}" type="slidenum">
              <a:rPr lang="zh-CN" altLang="en-GB"/>
              <a:pPr/>
              <a:t>3</a:t>
            </a:fld>
            <a:endParaRPr lang="en-GB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Testing Problems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7924800" cy="198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Programmers need such kind of tool:</a:t>
            </a:r>
          </a:p>
          <a:p>
            <a:pPr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</a:t>
            </a:r>
            <a:r>
              <a:rPr lang="en-GB" altLang="zh-CN" sz="2000">
                <a:ea typeface="宋体" pitchFamily="2" charset="-122"/>
              </a:rPr>
              <a:t>“Writing a few lines of code, then a test that should run, or even better, to write a test that won't run, then write the code that will make it run.”</a:t>
            </a:r>
            <a:endParaRPr lang="en-GB" altLang="zh-CN" b="1">
              <a:ea typeface="宋体" pitchFamily="2" charset="-122"/>
            </a:endParaRPr>
          </a:p>
        </p:txBody>
      </p:sp>
      <p:pic>
        <p:nvPicPr>
          <p:cNvPr id="8196" name="Picture 4" descr="tes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1524000" cy="1295400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9600" y="4648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JUnit is that kind of tool!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EEA-A200-442C-A7E9-896C0C175EE9}" type="slidenum">
              <a:rPr lang="zh-CN" altLang="en-GB"/>
              <a:pPr/>
              <a:t>4</a:t>
            </a:fld>
            <a:endParaRPr lang="en-GB" altLang="zh-CN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2209800"/>
            <a:ext cx="464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JUnit Tutorial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testing problems    </a:t>
            </a:r>
          </a:p>
          <a:p>
            <a:r>
              <a:rPr lang="en-US"/>
              <a:t>The framework of JUnit</a:t>
            </a:r>
          </a:p>
          <a:p>
            <a:r>
              <a:rPr lang="en-US"/>
              <a:t>A case study</a:t>
            </a:r>
          </a:p>
          <a:p>
            <a:r>
              <a:rPr lang="en-US"/>
              <a:t>JUnit tool</a:t>
            </a:r>
          </a:p>
          <a:p>
            <a:r>
              <a:rPr lang="en-US"/>
              <a:t>Practices</a:t>
            </a:r>
          </a:p>
          <a:p>
            <a:pPr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1DFD-7A7A-4AFA-8E31-9462703D58E5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Framework of JUnit</a:t>
            </a:r>
            <a:endParaRPr lang="en-GB" altLang="zh-CN">
              <a:ea typeface="宋体" pitchFamily="2" charset="-122"/>
            </a:endParaRPr>
          </a:p>
        </p:txBody>
      </p:sp>
      <p:pic>
        <p:nvPicPr>
          <p:cNvPr id="9221" name="Picture 5" descr="framework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600200"/>
            <a:ext cx="7129463" cy="4565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0881-A53A-44E5-9C2E-7F1607410EA0}" type="slidenum">
              <a:rPr lang="zh-CN" altLang="en-GB"/>
              <a:pPr/>
              <a:t>6</a:t>
            </a:fld>
            <a:endParaRPr lang="en-GB" altLang="zh-C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2895600"/>
            <a:ext cx="3200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JUnit Tutorial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testing problems</a:t>
            </a:r>
          </a:p>
          <a:p>
            <a:r>
              <a:rPr lang="en-US"/>
              <a:t>The framework of JUnit</a:t>
            </a:r>
          </a:p>
          <a:p>
            <a:r>
              <a:rPr lang="en-US"/>
              <a:t>A case study</a:t>
            </a:r>
          </a:p>
          <a:p>
            <a:r>
              <a:rPr lang="en-US"/>
              <a:t>JUnit tool</a:t>
            </a:r>
          </a:p>
          <a:p>
            <a:r>
              <a:rPr lang="en-US"/>
              <a:t>Practices</a:t>
            </a:r>
          </a:p>
          <a:p>
            <a:pPr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D47-CB0A-4A9A-8F00-CAD6D27885BA}" type="slidenum">
              <a:rPr lang="zh-CN" altLang="en-GB"/>
              <a:pPr/>
              <a:t>7</a:t>
            </a:fld>
            <a:endParaRPr lang="en-GB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A Case Study</a:t>
            </a:r>
            <a:endParaRPr lang="en-GB" altLang="zh-CN" sz="3800">
              <a:ea typeface="宋体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148431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74725" y="1452563"/>
            <a:ext cx="3155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class Money {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GB" altLang="zh-CN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private int fAmount;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private String fCurrency;    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295400" y="2743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03325" y="2824163"/>
            <a:ext cx="46799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public Money(int amount, String currency) { 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     fAmount= amount;     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     fCurrency= currency;      }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203325" y="3890963"/>
            <a:ext cx="560705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public int amount() {         return fAmount;    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public String currency() {         return fCurrency;     }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143000" y="4881563"/>
            <a:ext cx="63087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public Money add(Money m) {    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</a:rPr>
              <a:t>        return new Money(amount()+m.amount(), currency()); }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5715000"/>
            <a:ext cx="7924800" cy="30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  <p:bldP spid="11272" grpId="0" autoUpdateAnimBg="0"/>
      <p:bldP spid="11273" grpId="0" autoUpdateAnimBg="0"/>
      <p:bldP spid="112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9C8B-6445-42B5-95F5-AB8F0A82CE74}" type="slidenum">
              <a:rPr lang="zh-CN" altLang="en-GB"/>
              <a:pPr/>
              <a:t>8</a:t>
            </a:fld>
            <a:endParaRPr lang="en-GB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Write A TestCase</a:t>
            </a:r>
            <a:endParaRPr lang="en-GB" altLang="zh-CN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924800" cy="511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public class MoneyTest extends TestCase {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//… 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public void testSimpleAdd() {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zh-CN" sz="1400" b="1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     Money m12CHF= new Money(12, "CHF");  // (1)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zh-CN" sz="1400" b="1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     Money m14CHF= new Money(14, "CHF");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        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     Money expected= new Money(26, "CHF");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     Money result=  m12CHF.add(m14CHF);    // (2)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 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     </a:t>
            </a:r>
            <a:r>
              <a:rPr lang="en-GB" altLang="zh-CN" sz="1400" b="1">
                <a:solidFill>
                  <a:srgbClr val="FF6600"/>
                </a:solidFill>
                <a:ea typeface="宋体" pitchFamily="2" charset="-122"/>
              </a:rPr>
              <a:t>Assert.assertTrue(expected.equals(result));     // (3)  </a:t>
            </a:r>
            <a:r>
              <a:rPr lang="en-GB" altLang="zh-CN" sz="1400" b="1">
                <a:ea typeface="宋体" pitchFamily="2" charset="-122"/>
              </a:rPr>
              <a:t>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400" b="1">
                <a:ea typeface="宋体" pitchFamily="2" charset="-122"/>
              </a:rPr>
              <a:t>      </a:t>
            </a:r>
            <a:r>
              <a:rPr lang="en-GB" altLang="zh-CN" sz="1800" b="1">
                <a:ea typeface="宋体" pitchFamily="2" charset="-122"/>
              </a:rPr>
              <a:t>(1) Creates the objects we will interact with during the test. This    testing context is commonly referred to as a test's</a:t>
            </a:r>
            <a:r>
              <a:rPr lang="en-GB" altLang="zh-CN" sz="1800" b="1" i="1">
                <a:ea typeface="宋体" pitchFamily="2" charset="-122"/>
              </a:rPr>
              <a:t> fixture</a:t>
            </a:r>
            <a:r>
              <a:rPr lang="en-GB" altLang="zh-CN" sz="1800" b="1">
                <a:ea typeface="宋体" pitchFamily="2" charset="-122"/>
              </a:rPr>
              <a:t>. All we need for the testSimpleAdd test are some Money objects.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1800" b="1">
                <a:ea typeface="宋体" pitchFamily="2" charset="-122"/>
              </a:rPr>
              <a:t>     (2) Exercises the objects in the fixture.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/>
              <a:t>     (3) </a:t>
            </a:r>
            <a:r>
              <a:rPr lang="en-GB" altLang="zh-CN" sz="1800" b="1">
                <a:ea typeface="宋体" pitchFamily="2" charset="-122"/>
              </a:rPr>
              <a:t>Verifies the result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GB" sz="1800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1EC3-1BF3-4513-BB4A-A214E2909B6E}" type="slidenum">
              <a:rPr lang="zh-CN" altLang="en-GB"/>
              <a:pPr/>
              <a:t>9</a:t>
            </a:fld>
            <a:endParaRPr lang="en-GB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Assert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79248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assertEquals(expected, actual)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assertEquals(message, expected, actual)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assertEquals(expected, actual, delta)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assertEquals(message, expected, actual, delta) 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assertFalse(condition)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assertFalse(message, condition)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Assert(Not)Null(object)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Assert(Not)Null(message, object)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Assert(Not)Same(expected, actual)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Assert(Not)Same(message, expected, actual)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assertTrue(condition) </a:t>
            </a:r>
          </a:p>
          <a:p>
            <a:pPr>
              <a:lnSpc>
                <a:spcPct val="90000"/>
              </a:lnSpc>
            </a:pPr>
            <a:r>
              <a:rPr lang="en-GB" altLang="zh-CN" sz="2400">
                <a:ea typeface="宋体" pitchFamily="2" charset="-122"/>
              </a:rPr>
              <a:t>assertTrue(message, condition)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sz="2400">
              <a:ea typeface="宋体" pitchFamily="2" charset="-122"/>
            </a:endParaRPr>
          </a:p>
        </p:txBody>
      </p:sp>
      <p:pic>
        <p:nvPicPr>
          <p:cNvPr id="15364" name="Picture 4" descr="frame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895600"/>
            <a:ext cx="28956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501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Junit Training – Day 6</vt:lpstr>
      <vt:lpstr>The Testing Problems</vt:lpstr>
      <vt:lpstr>The Testing Problems</vt:lpstr>
      <vt:lpstr>JUnit Tutorial</vt:lpstr>
      <vt:lpstr>The Framework of JUnit</vt:lpstr>
      <vt:lpstr>JUnit Tutorial</vt:lpstr>
      <vt:lpstr>A Case Study</vt:lpstr>
      <vt:lpstr>How to Write A TestCase</vt:lpstr>
      <vt:lpstr>Assert</vt:lpstr>
      <vt:lpstr>Structure </vt:lpstr>
      <vt:lpstr>Structure of Writing A Test </vt:lpstr>
      <vt:lpstr>Design Test Cases</vt:lpstr>
      <vt:lpstr>The Feedback to Code</vt:lpstr>
      <vt:lpstr>Test Case and Test Suite</vt:lpstr>
      <vt:lpstr>Static and Dynamic Run</vt:lpstr>
      <vt:lpstr>JUnit Tutorial</vt:lpstr>
      <vt:lpstr>JUnit</vt:lpstr>
      <vt:lpstr>JUnit for Eclipse</vt:lpstr>
      <vt:lpstr>Start to Use 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Day 3</dc:title>
  <dc:creator/>
  <cp:lastModifiedBy>Varun Airi</cp:lastModifiedBy>
  <cp:revision>53</cp:revision>
  <dcterms:created xsi:type="dcterms:W3CDTF">2006-08-16T00:00:00Z</dcterms:created>
  <dcterms:modified xsi:type="dcterms:W3CDTF">2011-07-10T11:35:54Z</dcterms:modified>
</cp:coreProperties>
</file>