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79" r:id="rId6"/>
    <p:sldId id="259" r:id="rId7"/>
    <p:sldId id="295" r:id="rId8"/>
    <p:sldId id="285" r:id="rId9"/>
    <p:sldId id="280" r:id="rId10"/>
    <p:sldId id="282" r:id="rId11"/>
    <p:sldId id="286" r:id="rId12"/>
    <p:sldId id="283" r:id="rId13"/>
    <p:sldId id="284" r:id="rId14"/>
    <p:sldId id="287" r:id="rId15"/>
    <p:sldId id="288" r:id="rId16"/>
    <p:sldId id="289" r:id="rId17"/>
    <p:sldId id="290" r:id="rId18"/>
    <p:sldId id="293" r:id="rId19"/>
    <p:sldId id="291" r:id="rId20"/>
    <p:sldId id="292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|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|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2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3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0011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|</a:t>
            </a:r>
            <a:r>
              <a:rPr lang="en-IN" sz="2400" dirty="0" smtClean="0"/>
              <a:t>   :    </a:t>
            </a:r>
            <a:r>
              <a:rPr lang="en-IN" sz="2400" b="1" dirty="0" smtClean="0">
                <a:solidFill>
                  <a:srgbClr val="C00000"/>
                </a:solidFill>
              </a:rPr>
              <a:t>0011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3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a=7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b=9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|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7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9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|</a:t>
            </a:r>
            <a:r>
              <a:rPr lang="en-IN" sz="2400" dirty="0" smtClean="0"/>
              <a:t>   :    </a:t>
            </a:r>
            <a:r>
              <a:rPr lang="en-IN" sz="2400" b="1" dirty="0" smtClean="0">
                <a:solidFill>
                  <a:srgbClr val="C00000"/>
                </a:solidFill>
              </a:rPr>
              <a:t>1111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15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|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|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0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|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|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</a:t>
            </a:r>
            <a:r>
              <a:rPr lang="en-IN" sz="2400" b="1" dirty="0" smtClean="0">
                <a:solidFill>
                  <a:srgbClr val="002060"/>
                </a:solidFill>
              </a:rPr>
              <a:t>|</a:t>
            </a:r>
            <a:r>
              <a:rPr lang="en-IN" sz="2400" dirty="0" smtClean="0"/>
              <a:t>  </a:t>
            </a:r>
            <a:r>
              <a:rPr lang="en-IN" sz="2400" dirty="0" smtClean="0"/>
              <a:t>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XOR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Denoted using the symbol </a:t>
            </a:r>
            <a:r>
              <a:rPr lang="en-IN" sz="2400" b="1" dirty="0" smtClean="0">
                <a:solidFill>
                  <a:srgbClr val="C00000"/>
                </a:solidFill>
              </a:rPr>
              <a:t>^</a:t>
            </a:r>
            <a:r>
              <a:rPr lang="en-IN" sz="2400" dirty="0" smtClean="0"/>
              <a:t> 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Takes </a:t>
            </a:r>
            <a:r>
              <a:rPr lang="en-IN" sz="2400" b="1" dirty="0" smtClean="0">
                <a:solidFill>
                  <a:srgbClr val="C00000"/>
                </a:solidFill>
              </a:rPr>
              <a:t>2 operands </a:t>
            </a:r>
            <a:r>
              <a:rPr lang="en-IN" sz="2400" dirty="0" smtClean="0"/>
              <a:t>and compares their </a:t>
            </a:r>
            <a:r>
              <a:rPr lang="en-IN" sz="2400" b="1" dirty="0" smtClean="0">
                <a:solidFill>
                  <a:srgbClr val="C00000"/>
                </a:solidFill>
              </a:rPr>
              <a:t>corresponding bits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Returns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 only if </a:t>
            </a:r>
            <a:r>
              <a:rPr lang="en-IN" sz="2400" b="1" dirty="0" smtClean="0">
                <a:solidFill>
                  <a:srgbClr val="C00000"/>
                </a:solidFill>
              </a:rPr>
              <a:t>both the bits are different </a:t>
            </a:r>
            <a:r>
              <a:rPr lang="en-IN" sz="2400" dirty="0" smtClean="0"/>
              <a:t>otherwise it returns</a:t>
            </a:r>
            <a:r>
              <a:rPr lang="en-IN" sz="2400" b="1" dirty="0" smtClean="0">
                <a:solidFill>
                  <a:srgbClr val="C00000"/>
                </a:solidFill>
              </a:rPr>
              <a:t> 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57224" y="3786190"/>
          <a:ext cx="7429552" cy="242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5397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XOR operator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IN" sz="2400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^ 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^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1^0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^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^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^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2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3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0011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^</a:t>
            </a:r>
            <a:r>
              <a:rPr lang="en-IN" sz="2400" dirty="0" smtClean="0"/>
              <a:t>   :  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a=7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b=9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^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7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9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^</a:t>
            </a:r>
            <a:r>
              <a:rPr lang="en-IN" sz="2400" dirty="0" smtClean="0"/>
              <a:t>   :    </a:t>
            </a:r>
            <a:r>
              <a:rPr lang="en-IN" sz="2400" b="1" dirty="0" smtClean="0">
                <a:solidFill>
                  <a:srgbClr val="C00000"/>
                </a:solidFill>
              </a:rPr>
              <a:t>1110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14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^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^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0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^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^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</a:t>
            </a:r>
            <a:r>
              <a:rPr lang="en-IN" sz="2400" b="1" dirty="0" smtClean="0">
                <a:solidFill>
                  <a:srgbClr val="002060"/>
                </a:solidFill>
              </a:rPr>
              <a:t>^</a:t>
            </a:r>
            <a:r>
              <a:rPr lang="en-IN" sz="2400" dirty="0" smtClean="0"/>
              <a:t>   </a:t>
            </a:r>
            <a:r>
              <a:rPr lang="en-IN" sz="2400" dirty="0" smtClean="0"/>
              <a:t>:  </a:t>
            </a:r>
            <a:r>
              <a:rPr lang="en-IN" sz="2400" b="1" dirty="0" smtClean="0">
                <a:solidFill>
                  <a:srgbClr val="C00000"/>
                </a:solidFill>
              </a:rPr>
              <a:t>0000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One’s Complement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Denoted using the symbol </a:t>
            </a:r>
            <a:r>
              <a:rPr lang="en-IN" sz="2400" b="1" dirty="0" smtClean="0">
                <a:solidFill>
                  <a:srgbClr val="C00000"/>
                </a:solidFill>
              </a:rPr>
              <a:t>~</a:t>
            </a:r>
            <a:r>
              <a:rPr lang="en-IN" sz="2400" dirty="0" smtClean="0"/>
              <a:t>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</a:t>
            </a:r>
            <a:r>
              <a:rPr lang="en-IN" sz="2400" dirty="0" err="1" smtClean="0"/>
              <a:t>akes</a:t>
            </a:r>
            <a:r>
              <a:rPr lang="en-IN" sz="2400" dirty="0" smtClean="0"/>
              <a:t> an integer and </a:t>
            </a:r>
            <a:r>
              <a:rPr lang="en-IN" sz="2400" b="1" dirty="0" smtClean="0">
                <a:solidFill>
                  <a:srgbClr val="C00000"/>
                </a:solidFill>
              </a:rPr>
              <a:t>flips</a:t>
            </a:r>
            <a:r>
              <a:rPr lang="en-IN" sz="2400" dirty="0" smtClean="0"/>
              <a:t> all the bits (swapping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C00000"/>
                </a:solidFill>
              </a:rPr>
              <a:t>1 </a:t>
            </a:r>
            <a:r>
              <a:rPr lang="en-IN" sz="2400" dirty="0" smtClean="0"/>
              <a:t>and vice versa).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b=~a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b 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-3</a:t>
            </a:r>
          </a:p>
          <a:p>
            <a:pPr>
              <a:buNone/>
            </a:pPr>
            <a:r>
              <a:rPr lang="en-US" sz="2400" b="1" u="sng" dirty="0" smtClean="0"/>
              <a:t>Explanation</a:t>
            </a:r>
          </a:p>
          <a:p>
            <a:r>
              <a:rPr lang="en-IN" sz="2400" dirty="0" smtClean="0"/>
              <a:t>Binary for </a:t>
            </a:r>
            <a:r>
              <a:rPr lang="en-IN" sz="2400" b="1" dirty="0" smtClean="0">
                <a:solidFill>
                  <a:srgbClr val="C00000"/>
                </a:solidFill>
              </a:rPr>
              <a:t>2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00000010</a:t>
            </a:r>
            <a:r>
              <a:rPr lang="en-IN" sz="2400" dirty="0" smtClean="0"/>
              <a:t>. Its one’s complement is </a:t>
            </a:r>
            <a:r>
              <a:rPr lang="en-IN" sz="2400" b="1" dirty="0" smtClean="0">
                <a:solidFill>
                  <a:srgbClr val="C00000"/>
                </a:solidFill>
              </a:rPr>
              <a:t>11111101</a:t>
            </a:r>
            <a:r>
              <a:rPr lang="en-IN" sz="2400" dirty="0" smtClean="0"/>
              <a:t>. This is binary for </a:t>
            </a:r>
            <a:r>
              <a:rPr lang="en-IN" sz="2400" b="1" dirty="0" smtClean="0">
                <a:solidFill>
                  <a:srgbClr val="C00000"/>
                </a:solidFill>
              </a:rPr>
              <a:t>-3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Left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Denoted by  </a:t>
            </a:r>
            <a:r>
              <a:rPr lang="en-US" sz="2400" b="1" dirty="0" smtClean="0">
                <a:solidFill>
                  <a:srgbClr val="C00000"/>
                </a:solidFill>
              </a:rPr>
              <a:t>&lt;&lt; 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Sh</a:t>
            </a:r>
            <a:r>
              <a:rPr lang="en-IN" sz="2400" dirty="0" err="1" smtClean="0"/>
              <a:t>ifts</a:t>
            </a:r>
            <a:r>
              <a:rPr lang="en-IN" sz="2400" dirty="0" smtClean="0"/>
              <a:t> the bits of the number </a:t>
            </a:r>
            <a:r>
              <a:rPr lang="en-IN" sz="2400" b="1" dirty="0" smtClean="0">
                <a:solidFill>
                  <a:srgbClr val="C00000"/>
                </a:solidFill>
              </a:rPr>
              <a:t>towards left</a:t>
            </a:r>
            <a:r>
              <a:rPr lang="en-IN" sz="2400" dirty="0" smtClean="0"/>
              <a:t> by the </a:t>
            </a:r>
            <a:r>
              <a:rPr lang="en-IN" sz="2400" b="1" dirty="0" smtClean="0">
                <a:solidFill>
                  <a:srgbClr val="C00000"/>
                </a:solidFill>
              </a:rPr>
              <a:t>specified number of places</a:t>
            </a:r>
            <a:r>
              <a:rPr lang="en-IN" sz="2400" dirty="0" smtClean="0"/>
              <a:t>. 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Adds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to the empty least-significant places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b=a&lt;&lt;1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b 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  <a:p>
            <a:pPr>
              <a:buNone/>
            </a:pPr>
            <a:r>
              <a:rPr lang="en-US" sz="2400" b="1" u="sng" dirty="0" smtClean="0"/>
              <a:t>Explanation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Binary of 2 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C00000"/>
                </a:solidFill>
              </a:rPr>
              <a:t>0010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Left Shift by 1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0010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Result : </a:t>
            </a: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10800000">
            <a:off x="3071802" y="564357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3306" y="585789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New bit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Left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c=a&lt;&lt;b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120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15 </a:t>
            </a:r>
            <a:r>
              <a:rPr lang="en-US" sz="2400" dirty="0" smtClean="0"/>
              <a:t>:      </a:t>
            </a:r>
            <a:r>
              <a:rPr lang="en-US" sz="2400" b="1" dirty="0" smtClean="0">
                <a:solidFill>
                  <a:srgbClr val="C00000"/>
                </a:solidFill>
              </a:rPr>
              <a:t>1111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Left Shift by 3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1111</a:t>
            </a:r>
            <a:r>
              <a:rPr lang="en-US" sz="2400" b="1" dirty="0" smtClean="0">
                <a:solidFill>
                  <a:srgbClr val="7030A0"/>
                </a:solidFill>
              </a:rPr>
              <a:t>000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120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a=7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c=a&lt;&lt;b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7 </a:t>
            </a:r>
            <a:r>
              <a:rPr lang="en-US" sz="2400" dirty="0" smtClean="0"/>
              <a:t>:       </a:t>
            </a:r>
            <a:r>
              <a:rPr lang="en-US" sz="2400" b="1" dirty="0" smtClean="0">
                <a:solidFill>
                  <a:srgbClr val="C0000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Left Shift by 2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111</a:t>
            </a:r>
            <a:r>
              <a:rPr lang="en-US" sz="2400" b="1" dirty="0" smtClean="0">
                <a:solidFill>
                  <a:srgbClr val="7030A0"/>
                </a:solidFill>
              </a:rPr>
              <a:t>00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28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Left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b=a&lt;&lt;1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Left Shift By 1   </a:t>
            </a:r>
            <a:r>
              <a:rPr lang="en-IN" sz="2400" dirty="0" smtClean="0"/>
              <a:t>:  </a:t>
            </a:r>
            <a:r>
              <a:rPr lang="en-IN" sz="2400" b="1" dirty="0" smtClean="0">
                <a:solidFill>
                  <a:srgbClr val="C00000"/>
                </a:solidFill>
              </a:rPr>
              <a:t>001</a:t>
            </a:r>
            <a:r>
              <a:rPr lang="en-IN" sz="2400" b="1" dirty="0" smtClean="0">
                <a:solidFill>
                  <a:srgbClr val="7030A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b=a&lt;&lt;1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0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0000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Left Shift By 1 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000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Right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Denoted by  </a:t>
            </a:r>
            <a:r>
              <a:rPr lang="en-US" sz="2400" b="1" dirty="0" smtClean="0">
                <a:solidFill>
                  <a:srgbClr val="C00000"/>
                </a:solidFill>
              </a:rPr>
              <a:t>&gt;&gt;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Sh</a:t>
            </a:r>
            <a:r>
              <a:rPr lang="en-IN" sz="2400" dirty="0" err="1" smtClean="0"/>
              <a:t>ifts</a:t>
            </a:r>
            <a:r>
              <a:rPr lang="en-IN" sz="2400" dirty="0" smtClean="0"/>
              <a:t> the bits of the number </a:t>
            </a:r>
            <a:r>
              <a:rPr lang="en-IN" sz="2400" b="1" dirty="0" smtClean="0">
                <a:solidFill>
                  <a:srgbClr val="C00000"/>
                </a:solidFill>
              </a:rPr>
              <a:t>towards right</a:t>
            </a:r>
            <a:r>
              <a:rPr lang="en-IN" sz="2400" dirty="0" smtClean="0"/>
              <a:t> by the </a:t>
            </a:r>
            <a:r>
              <a:rPr lang="en-IN" sz="2400" b="1" dirty="0" smtClean="0">
                <a:solidFill>
                  <a:srgbClr val="C00000"/>
                </a:solidFill>
              </a:rPr>
              <a:t>specified number of places</a:t>
            </a:r>
            <a:r>
              <a:rPr lang="en-IN" sz="2400" dirty="0" smtClean="0"/>
              <a:t>. 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Adds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to the empty most-significant places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b=a&gt;&gt;1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b 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5</a:t>
            </a:r>
          </a:p>
          <a:p>
            <a:pPr>
              <a:buNone/>
            </a:pPr>
            <a:r>
              <a:rPr lang="en-US" sz="2400" b="1" u="sng" dirty="0" smtClean="0"/>
              <a:t>Explanation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Binary of 10 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C00000"/>
                </a:solidFill>
              </a:rPr>
              <a:t>1010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Right Shift by 1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101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Result :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rot="16200000" flipV="1">
            <a:off x="2464579" y="5822173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4612" y="60722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New bit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Introduction To Bitwise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Six Types Of Bitwise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Right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c=a&gt;&gt;b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15 </a:t>
            </a:r>
            <a:r>
              <a:rPr lang="en-US" sz="2400" dirty="0" smtClean="0"/>
              <a:t>:      </a:t>
            </a:r>
            <a:r>
              <a:rPr lang="en-US" sz="2400" b="1" dirty="0" smtClean="0">
                <a:solidFill>
                  <a:srgbClr val="C00000"/>
                </a:solidFill>
              </a:rPr>
              <a:t>1111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Right Shift by 3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7030A0"/>
                </a:solidFill>
              </a:rPr>
              <a:t>000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a=7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c=a&gt;&gt;b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7 </a:t>
            </a:r>
            <a:r>
              <a:rPr lang="en-US" sz="2400" dirty="0" smtClean="0"/>
              <a:t>:       </a:t>
            </a:r>
            <a:r>
              <a:rPr lang="en-US" sz="2400" b="1" dirty="0" smtClean="0">
                <a:solidFill>
                  <a:srgbClr val="C0000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Right Shift by 2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7030A0"/>
                </a:solidFill>
              </a:rPr>
              <a:t>000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Right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b=a&gt;&gt;1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Right Shift By 1   </a:t>
            </a:r>
            <a:r>
              <a:rPr lang="en-IN" sz="2400" dirty="0" smtClean="0"/>
              <a:t>:  </a:t>
            </a:r>
            <a:r>
              <a:rPr lang="en-IN" sz="2400" b="1" dirty="0" smtClean="0">
                <a:solidFill>
                  <a:srgbClr val="7030A0"/>
                </a:solidFill>
              </a:rPr>
              <a:t>0</a:t>
            </a:r>
            <a:r>
              <a:rPr lang="en-IN" sz="2400" b="1" dirty="0" smtClean="0">
                <a:solidFill>
                  <a:srgbClr val="C00000"/>
                </a:solidFill>
              </a:rPr>
              <a:t>000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b=a&gt;&gt;1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0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0000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Right Shift By 1 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000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Bitwise operators </a:t>
            </a:r>
            <a:r>
              <a:rPr lang="en-IN" sz="2400" dirty="0" smtClean="0"/>
              <a:t>are those operators which work at the bit level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All the integer values will be converted into binary values and then </a:t>
            </a:r>
            <a:r>
              <a:rPr lang="en-IN" sz="2400" b="1" dirty="0" smtClean="0"/>
              <a:t>bitwise operators</a:t>
            </a:r>
            <a:r>
              <a:rPr lang="en-IN" sz="2400" dirty="0" smtClean="0"/>
              <a:t> will work on these bits.</a:t>
            </a:r>
          </a:p>
          <a:p>
            <a:endParaRPr lang="en-US" sz="2400" dirty="0" smtClean="0"/>
          </a:p>
          <a:p>
            <a:r>
              <a:rPr lang="en-US" sz="2400" dirty="0" smtClean="0"/>
              <a:t>Also , we can apply these operators on just 2 data types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</a:t>
            </a:r>
            <a:r>
              <a:rPr lang="en-IN" sz="2400" b="1" dirty="0" smtClean="0">
                <a:solidFill>
                  <a:srgbClr val="C00000"/>
                </a:solidFill>
              </a:rPr>
              <a:t>6 Bitwise operators </a:t>
            </a:r>
            <a:r>
              <a:rPr lang="en-IN" sz="2400" dirty="0" smtClean="0"/>
              <a:t>and they are: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2285991"/>
          <a:ext cx="8858312" cy="445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56727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6082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&amp;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AND</a:t>
                      </a:r>
                      <a:endParaRPr lang="en-IN" b="1" dirty="0"/>
                    </a:p>
                  </a:txBody>
                  <a:tcPr/>
                </a:tc>
              </a:tr>
              <a:tr h="60824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|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OR</a:t>
                      </a:r>
                      <a:endParaRPr lang="en-IN" b="1" dirty="0"/>
                    </a:p>
                  </a:txBody>
                  <a:tcPr/>
                </a:tc>
              </a:tr>
              <a:tr h="60824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^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XOR</a:t>
                      </a:r>
                      <a:endParaRPr lang="en-IN" b="1" dirty="0"/>
                    </a:p>
                  </a:txBody>
                  <a:tcPr/>
                </a:tc>
              </a:tr>
              <a:tr h="584324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~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Bitwise one’s complement</a:t>
                      </a:r>
                      <a:endParaRPr lang="en-IN" b="1" dirty="0"/>
                    </a:p>
                  </a:txBody>
                  <a:tcPr/>
                </a:tc>
              </a:tr>
              <a:tr h="74122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&lt;&lt;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Bitwise Left Shift</a:t>
                      </a:r>
                      <a:endParaRPr lang="en-IN" b="1" dirty="0"/>
                    </a:p>
                  </a:txBody>
                  <a:tcPr/>
                </a:tc>
              </a:tr>
              <a:tr h="74122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&gt;&gt;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Bitwise Right</a:t>
                      </a:r>
                      <a:r>
                        <a:rPr lang="en-US" b="1" baseline="0" dirty="0" smtClean="0"/>
                        <a:t> Shift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AND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Denoted using the symbol </a:t>
            </a:r>
            <a:r>
              <a:rPr lang="en-IN" sz="2400" b="1" dirty="0" smtClean="0">
                <a:solidFill>
                  <a:srgbClr val="C00000"/>
                </a:solidFill>
              </a:rPr>
              <a:t>&amp;</a:t>
            </a:r>
            <a:r>
              <a:rPr lang="en-IN" sz="2400" dirty="0" smtClean="0"/>
              <a:t> 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Takes </a:t>
            </a:r>
            <a:r>
              <a:rPr lang="en-IN" sz="2400" b="1" dirty="0" smtClean="0">
                <a:solidFill>
                  <a:srgbClr val="C00000"/>
                </a:solidFill>
              </a:rPr>
              <a:t>2 operands </a:t>
            </a:r>
            <a:r>
              <a:rPr lang="en-IN" sz="2400" dirty="0" smtClean="0"/>
              <a:t>and compares their </a:t>
            </a:r>
            <a:r>
              <a:rPr lang="en-IN" sz="2400" b="1" dirty="0" smtClean="0">
                <a:solidFill>
                  <a:srgbClr val="C00000"/>
                </a:solidFill>
              </a:rPr>
              <a:t>corresponding bits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C00000"/>
                </a:solidFill>
              </a:rPr>
              <a:t>both</a:t>
            </a:r>
            <a:r>
              <a:rPr lang="en-IN" sz="2400" dirty="0" smtClean="0"/>
              <a:t> bits are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 , it </a:t>
            </a:r>
            <a:r>
              <a:rPr lang="en-IN" sz="2400" b="1" dirty="0" smtClean="0">
                <a:solidFill>
                  <a:srgbClr val="C00000"/>
                </a:solidFill>
              </a:rPr>
              <a:t>returns 1</a:t>
            </a:r>
            <a:r>
              <a:rPr lang="en-IN" sz="2400" dirty="0" smtClean="0"/>
              <a:t> otherwise it </a:t>
            </a:r>
            <a:r>
              <a:rPr lang="en-IN" sz="2400" b="1" dirty="0" smtClean="0">
                <a:solidFill>
                  <a:srgbClr val="C00000"/>
                </a:solidFill>
              </a:rPr>
              <a:t>returns 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57224" y="3786190"/>
          <a:ext cx="7429552" cy="242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5397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operator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IN" sz="2400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&amp; 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&amp;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&amp; 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&amp;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&amp;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pic>
        <p:nvPicPr>
          <p:cNvPr id="6" name="Content Placeholder 5" descr="logo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643050"/>
            <a:ext cx="3714776" cy="157163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282" y="350043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2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3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0011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</a:p>
          <a:p>
            <a:endParaRPr lang="en-IN" dirty="0"/>
          </a:p>
        </p:txBody>
      </p:sp>
      <p:pic>
        <p:nvPicPr>
          <p:cNvPr id="9" name="Picture 8" descr="bin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1643050"/>
            <a:ext cx="3786214" cy="15716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86248" y="342900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7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9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&amp;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&amp;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15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a=8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&amp;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8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1000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10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1010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1000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8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&amp;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&amp;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True(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False(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002060"/>
                </a:solidFill>
              </a:rPr>
              <a:t>)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&amp;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True(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True(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)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OR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Denoted using the symbol </a:t>
            </a:r>
            <a:r>
              <a:rPr lang="en-IN" sz="2400" b="1" dirty="0" smtClean="0">
                <a:solidFill>
                  <a:srgbClr val="C00000"/>
                </a:solidFill>
              </a:rPr>
              <a:t>|</a:t>
            </a:r>
            <a:r>
              <a:rPr lang="en-IN" sz="2400" dirty="0" smtClean="0"/>
              <a:t> 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Takes </a:t>
            </a:r>
            <a:r>
              <a:rPr lang="en-IN" sz="2400" b="1" dirty="0" smtClean="0">
                <a:solidFill>
                  <a:srgbClr val="C00000"/>
                </a:solidFill>
              </a:rPr>
              <a:t>2 operands </a:t>
            </a:r>
            <a:r>
              <a:rPr lang="en-IN" sz="2400" dirty="0" smtClean="0"/>
              <a:t>and compares their </a:t>
            </a:r>
            <a:r>
              <a:rPr lang="en-IN" sz="2400" b="1" dirty="0" smtClean="0">
                <a:solidFill>
                  <a:srgbClr val="C00000"/>
                </a:solidFill>
              </a:rPr>
              <a:t>corresponding bits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C00000"/>
                </a:solidFill>
              </a:rPr>
              <a:t>both</a:t>
            </a:r>
            <a:r>
              <a:rPr lang="en-IN" sz="2400" dirty="0" smtClean="0"/>
              <a:t> bits are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, it </a:t>
            </a:r>
            <a:r>
              <a:rPr lang="en-IN" sz="2400" b="1" dirty="0" smtClean="0">
                <a:solidFill>
                  <a:srgbClr val="C00000"/>
                </a:solidFill>
              </a:rPr>
              <a:t>returns 0</a:t>
            </a:r>
            <a:r>
              <a:rPr lang="en-IN" sz="2400" dirty="0" smtClean="0"/>
              <a:t> otherwise it </a:t>
            </a:r>
            <a:r>
              <a:rPr lang="en-IN" sz="2400" b="1" dirty="0" smtClean="0">
                <a:solidFill>
                  <a:srgbClr val="C00000"/>
                </a:solidFill>
              </a:rPr>
              <a:t>returns 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5786" y="3714752"/>
          <a:ext cx="7429552" cy="242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5397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 operator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IN" sz="2400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| 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|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| 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|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3746</TotalTime>
  <Words>1030</Words>
  <Application>Microsoft Office PowerPoint</Application>
  <PresentationFormat>On-screen Show (4:3)</PresentationFormat>
  <Paragraphs>446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Bitwise Operators  In Python</vt:lpstr>
      <vt:lpstr>Bitwise Operators  In Python</vt:lpstr>
      <vt:lpstr>Bitwise AND Operator</vt:lpstr>
      <vt:lpstr>Examples Of &amp; Operator</vt:lpstr>
      <vt:lpstr>Examples Of &amp; Operator</vt:lpstr>
      <vt:lpstr>Examples Of &amp; Operator</vt:lpstr>
      <vt:lpstr>Bitwise OR Operator</vt:lpstr>
      <vt:lpstr>Examples Of | Operator</vt:lpstr>
      <vt:lpstr>Examples Of | Operator</vt:lpstr>
      <vt:lpstr>Bitwise XOR Operator</vt:lpstr>
      <vt:lpstr>Examples Of ^Operator</vt:lpstr>
      <vt:lpstr>Examples Of ^ Operator</vt:lpstr>
      <vt:lpstr>Bitwise  One’s Complement Operator</vt:lpstr>
      <vt:lpstr>Bitwise  Left Shift Operator</vt:lpstr>
      <vt:lpstr>Examples Of  Left Shift Operator</vt:lpstr>
      <vt:lpstr>Examples Of  Left Shift Operator</vt:lpstr>
      <vt:lpstr>Bitwise  Right Shift Operator</vt:lpstr>
      <vt:lpstr>Examples Of  Right Shift Operator</vt:lpstr>
      <vt:lpstr>Examples Of  Right Shift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313</cp:revision>
  <dcterms:created xsi:type="dcterms:W3CDTF">2015-12-21T13:46:48Z</dcterms:created>
  <dcterms:modified xsi:type="dcterms:W3CDTF">2018-07-28T07:15:34Z</dcterms:modified>
</cp:coreProperties>
</file>