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307" r:id="rId5"/>
    <p:sldId id="295" r:id="rId6"/>
    <p:sldId id="308" r:id="rId7"/>
    <p:sldId id="314" r:id="rId8"/>
    <p:sldId id="278" r:id="rId9"/>
    <p:sldId id="309" r:id="rId10"/>
    <p:sldId id="310" r:id="rId11"/>
    <p:sldId id="311" r:id="rId12"/>
    <p:sldId id="321" r:id="rId13"/>
    <p:sldId id="312" r:id="rId14"/>
    <p:sldId id="313" r:id="rId15"/>
    <p:sldId id="322" r:id="rId16"/>
    <p:sldId id="323" r:id="rId17"/>
    <p:sldId id="324" r:id="rId18"/>
    <p:sldId id="325" r:id="rId19"/>
    <p:sldId id="326" r:id="rId20"/>
    <p:sldId id="333" r:id="rId21"/>
    <p:sldId id="335" r:id="rId22"/>
    <p:sldId id="334" r:id="rId23"/>
    <p:sldId id="332" r:id="rId24"/>
    <p:sldId id="328" r:id="rId25"/>
    <p:sldId id="329" r:id="rId26"/>
    <p:sldId id="330" r:id="rId27"/>
    <p:sldId id="331" r:id="rId28"/>
    <p:sldId id="336" r:id="rId29"/>
    <p:sldId id="337" r:id="rId30"/>
    <p:sldId id="339" r:id="rId31"/>
    <p:sldId id="327" r:id="rId32"/>
    <p:sldId id="319" r:id="rId33"/>
    <p:sldId id="305" r:id="rId34"/>
    <p:sldId id="315" r:id="rId35"/>
    <p:sldId id="317" r:id="rId36"/>
    <p:sldId id="318" r:id="rId37"/>
    <p:sldId id="320" r:id="rId38"/>
    <p:sldId id="340" r:id="rId39"/>
    <p:sldId id="341" r:id="rId40"/>
    <p:sldId id="342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solve this , we can use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 Functions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for converting a given value from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other type.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in the previous code , we can use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to convert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value to </a:t>
            </a:r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3896269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Float And </a:t>
            </a:r>
            <a:r>
              <a:rPr lang="en-US" sz="2800" b="1" dirty="0" err="1" smtClean="0"/>
              <a:t>Bool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converting input values to float and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we can call </a:t>
            </a:r>
            <a:r>
              <a:rPr lang="en-US" sz="2400" b="1" dirty="0" smtClean="0">
                <a:solidFill>
                  <a:srgbClr val="C00000"/>
                </a:solidFill>
              </a:rPr>
              <a:t>float( )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your percentage\n")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per=float(s)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print(per)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s=input(“Delete the file ?(yes-</a:t>
            </a:r>
            <a:r>
              <a:rPr lang="en-IN" sz="2400" b="1" dirty="0" err="1" smtClean="0">
                <a:solidFill>
                  <a:srgbClr val="7030A0"/>
                </a:solidFill>
              </a:rPr>
              <a:t>True,no</a:t>
            </a:r>
            <a:r>
              <a:rPr lang="en-IN" sz="2400" b="1" dirty="0" smtClean="0">
                <a:solidFill>
                  <a:srgbClr val="7030A0"/>
                </a:solidFill>
              </a:rPr>
              <a:t>-False)")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ans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bool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ans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two numbers from the user and display their sum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first num:"))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</a:t>
            </a:r>
            <a:r>
              <a:rPr lang="en-IN" sz="2400" b="1" dirty="0" err="1" smtClean="0">
                <a:solidFill>
                  <a:srgbClr val="7030A0"/>
                </a:solidFill>
              </a:rPr>
              <a:t>secnd</a:t>
            </a:r>
            <a:r>
              <a:rPr lang="en-IN" sz="2400" b="1" dirty="0" smtClean="0">
                <a:solidFill>
                  <a:srgbClr val="7030A0"/>
                </a:solidFill>
              </a:rPr>
              <a:t> num:"))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Nos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4496428" cy="109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Can you write the previous code in one line only ?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first num:"))+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</a:t>
            </a:r>
            <a:r>
              <a:rPr lang="en-IN" sz="2400" b="1" dirty="0" err="1" smtClean="0">
                <a:solidFill>
                  <a:srgbClr val="7030A0"/>
                </a:solidFill>
              </a:rPr>
              <a:t>secnd</a:t>
            </a:r>
            <a:r>
              <a:rPr lang="en-IN" sz="2400" b="1" dirty="0" smtClean="0">
                <a:solidFill>
                  <a:srgbClr val="7030A0"/>
                </a:solidFill>
              </a:rPr>
              <a:t> num:")))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89190"/>
            <a:ext cx="5214974" cy="1522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radius of a Circle from the user and calculate area and circumference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area=3.14*radius**2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circum=2*3.14*radius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49642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Exploring More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already discussed that Python has a module called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module helps us perform mathematical calculations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contains several </a:t>
            </a:r>
            <a:r>
              <a:rPr lang="en-US" sz="2400" b="1" dirty="0" smtClean="0">
                <a:solidFill>
                  <a:srgbClr val="C00000"/>
                </a:solidFill>
              </a:rPr>
              <a:t>mathematical constants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Exploring More About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Following are some important functions :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math.factorial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math.floor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math.ceil</a:t>
            </a:r>
            <a:r>
              <a:rPr lang="en-IN" sz="1900" b="1" dirty="0" smtClean="0">
                <a:solidFill>
                  <a:srgbClr val="C00000"/>
                </a:solidFill>
              </a:rPr>
              <a:t>(</a:t>
            </a:r>
            <a:r>
              <a:rPr lang="en-IN" sz="1900" b="1" i="1" dirty="0" smtClean="0">
                <a:solidFill>
                  <a:srgbClr val="C00000"/>
                </a:solidFill>
              </a:rPr>
              <a:t>x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math.gcd(</a:t>
            </a:r>
            <a:r>
              <a:rPr lang="en-IN" sz="1900" b="1" i="1" dirty="0" smtClean="0">
                <a:solidFill>
                  <a:srgbClr val="C00000"/>
                </a:solidFill>
              </a:rPr>
              <a:t>a</a:t>
            </a:r>
            <a:r>
              <a:rPr lang="en-IN" sz="1900" b="1" dirty="0" smtClean="0">
                <a:solidFill>
                  <a:srgbClr val="C00000"/>
                </a:solidFill>
              </a:rPr>
              <a:t>, </a:t>
            </a:r>
            <a:r>
              <a:rPr lang="en-IN" sz="1900" b="1" i="1" dirty="0" smtClean="0">
                <a:solidFill>
                  <a:srgbClr val="C00000"/>
                </a:solidFill>
              </a:rPr>
              <a:t>b</a:t>
            </a:r>
            <a:r>
              <a:rPr lang="en-IN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math.pow(</a:t>
            </a:r>
            <a:r>
              <a:rPr lang="en-US" sz="1900" b="1" dirty="0" err="1" smtClean="0">
                <a:solidFill>
                  <a:srgbClr val="C00000"/>
                </a:solidFill>
              </a:rPr>
              <a:t>x,y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math.sqrt</a:t>
            </a:r>
            <a:r>
              <a:rPr lang="en-US" sz="1900" b="1" dirty="0" smtClean="0">
                <a:solidFill>
                  <a:srgbClr val="C00000"/>
                </a:solidFill>
              </a:rPr>
              <a:t>(x)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mathematical constants: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math.pi</a:t>
            </a:r>
            <a:r>
              <a:rPr lang="en-US" sz="1900" b="1" dirty="0" smtClean="0">
                <a:solidFill>
                  <a:srgbClr val="C00000"/>
                </a:solidFill>
              </a:rPr>
              <a:t> : </a:t>
            </a:r>
            <a:r>
              <a:rPr lang="en-IN" sz="2000" b="1" dirty="0" smtClean="0">
                <a:solidFill>
                  <a:srgbClr val="002060"/>
                </a:solidFill>
              </a:rPr>
              <a:t>The mathematical constant </a:t>
            </a:r>
            <a:r>
              <a:rPr lang="en-IN" sz="2000" b="1" i="1" dirty="0" smtClean="0">
                <a:solidFill>
                  <a:srgbClr val="002060"/>
                </a:solidFill>
              </a:rPr>
              <a:t>π</a:t>
            </a:r>
            <a:r>
              <a:rPr lang="en-IN" sz="2000" b="1" dirty="0" smtClean="0">
                <a:solidFill>
                  <a:srgbClr val="002060"/>
                </a:solidFill>
              </a:rPr>
              <a:t> = 3.141592…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math.e</a:t>
            </a:r>
            <a:r>
              <a:rPr lang="en-US" sz="19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smtClean="0">
                <a:solidFill>
                  <a:srgbClr val="002060"/>
                </a:solidFill>
              </a:rPr>
              <a:t>The mathematical constant </a:t>
            </a:r>
            <a:r>
              <a:rPr lang="en-IN" sz="2000" b="1" i="1" dirty="0" smtClean="0">
                <a:solidFill>
                  <a:srgbClr val="002060"/>
                </a:solidFill>
              </a:rPr>
              <a:t>e</a:t>
            </a:r>
            <a:r>
              <a:rPr lang="en-IN" sz="2000" b="1" dirty="0" smtClean="0">
                <a:solidFill>
                  <a:srgbClr val="002060"/>
                </a:solidFill>
              </a:rPr>
              <a:t> = 2.718281…,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math.tau: </a:t>
            </a:r>
            <a:r>
              <a:rPr lang="en-IN" sz="2000" b="1" dirty="0" smtClean="0">
                <a:solidFill>
                  <a:srgbClr val="002060"/>
                </a:solidFill>
              </a:rPr>
              <a:t>Tau is a circle constant equal to 2</a:t>
            </a:r>
            <a:r>
              <a:rPr lang="en-IN" sz="2000" b="1" i="1" dirty="0" smtClean="0">
                <a:solidFill>
                  <a:srgbClr val="002060"/>
                </a:solidFill>
              </a:rPr>
              <a:t>π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Modified Version Of Previous </a:t>
            </a:r>
            <a:br>
              <a:rPr lang="en-US" sz="2800" b="1" dirty="0" smtClean="0"/>
            </a:br>
            <a:r>
              <a:rPr lang="en-US" sz="2800" b="1" dirty="0" smtClean="0"/>
              <a:t>Code Using </a:t>
            </a:r>
            <a:r>
              <a:rPr lang="en-US" sz="2800" b="1" dirty="0" smtClean="0">
                <a:solidFill>
                  <a:srgbClr val="C00000"/>
                </a:solidFill>
              </a:rPr>
              <a:t>math</a:t>
            </a:r>
            <a:r>
              <a:rPr lang="en-US" sz="2800" b="1" dirty="0" smtClean="0"/>
              <a:t>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err="1" smtClean="0">
                <a:solidFill>
                  <a:srgbClr val="C00000"/>
                </a:solidFill>
              </a:rPr>
              <a:t>math.pi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math.pow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math.tau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Second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use </a:t>
            </a:r>
            <a:r>
              <a:rPr lang="en-IN" sz="2400" b="1" dirty="0" smtClean="0">
                <a:solidFill>
                  <a:srgbClr val="C00000"/>
                </a:solidFill>
              </a:rPr>
              <a:t>aliasing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module names 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</a:t>
            </a:r>
            <a:r>
              <a:rPr lang="en-US" sz="2400" b="1" dirty="0" smtClean="0">
                <a:solidFill>
                  <a:srgbClr val="C00000"/>
                </a:solidFill>
              </a:rPr>
              <a:t>as </a:t>
            </a:r>
            <a:r>
              <a:rPr lang="en-US" sz="2400" b="1" dirty="0" smtClean="0">
                <a:solidFill>
                  <a:srgbClr val="002060"/>
                </a:solidFill>
              </a:rPr>
              <a:t>keyword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import </a:t>
            </a:r>
            <a:r>
              <a:rPr lang="en-IN" sz="1900" b="1" dirty="0" err="1" smtClean="0">
                <a:solidFill>
                  <a:srgbClr val="002060"/>
                </a:solidFill>
              </a:rPr>
              <a:t>modname</a:t>
            </a:r>
            <a:r>
              <a:rPr lang="en-IN" sz="1900" b="1" dirty="0" smtClean="0">
                <a:solidFill>
                  <a:srgbClr val="002060"/>
                </a:solidFill>
              </a:rPr>
              <a:t> as </a:t>
            </a:r>
            <a:r>
              <a:rPr lang="en-IN" sz="1900" b="1" dirty="0" err="1" smtClean="0">
                <a:solidFill>
                  <a:srgbClr val="002060"/>
                </a:solidFill>
              </a:rPr>
              <a:t>newname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US" sz="2400" dirty="0" smtClean="0"/>
              <a:t>This helps us to use short names for modules and make them more easy to use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Input Function And Math Module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the </a:t>
            </a:r>
            <a:r>
              <a:rPr lang="en-US" b="1" dirty="0" smtClean="0">
                <a:solidFill>
                  <a:srgbClr val="C00000"/>
                </a:solidFill>
              </a:rPr>
              <a:t>input( )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C00000"/>
                </a:solidFill>
              </a:rPr>
              <a:t>math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importing a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Accepting multiple values in single line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as</a:t>
            </a:r>
            <a:r>
              <a:rPr lang="en-US" sz="2800" b="1" dirty="0" smtClean="0"/>
              <a:t> Keyword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platform as 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p.system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2167515" cy="42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Second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 as m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err="1" smtClean="0">
                <a:solidFill>
                  <a:srgbClr val="C00000"/>
                </a:solidFill>
              </a:rPr>
              <a:t>m.pi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m.pow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m.tau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Third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C00000"/>
                </a:solidFill>
              </a:rPr>
              <a:t>import</a:t>
            </a:r>
            <a:r>
              <a:rPr lang="en-IN" sz="2400" dirty="0" smtClean="0"/>
              <a:t> specific members of a </a:t>
            </a:r>
            <a:r>
              <a:rPr lang="en-IN" sz="2400" b="1" dirty="0" smtClean="0">
                <a:solidFill>
                  <a:srgbClr val="C00000"/>
                </a:solidFill>
              </a:rPr>
              <a:t>module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</a:t>
            </a:r>
            <a:r>
              <a:rPr lang="en-US" sz="2400" b="1" dirty="0" smtClean="0">
                <a:solidFill>
                  <a:srgbClr val="C00000"/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keyword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modname</a:t>
            </a:r>
            <a:r>
              <a:rPr lang="en-IN" sz="2000" b="1" dirty="0" smtClean="0">
                <a:solidFill>
                  <a:srgbClr val="002060"/>
                </a:solidFill>
              </a:rPr>
              <a:t> import name1[, name2[, ... </a:t>
            </a:r>
            <a:r>
              <a:rPr lang="en-IN" sz="2000" b="1" dirty="0" err="1" smtClean="0">
                <a:solidFill>
                  <a:srgbClr val="002060"/>
                </a:solidFill>
              </a:rPr>
              <a:t>nameN</a:t>
            </a:r>
            <a:r>
              <a:rPr lang="en-IN" sz="2000" b="1" dirty="0" smtClean="0">
                <a:solidFill>
                  <a:srgbClr val="002060"/>
                </a:solidFill>
              </a:rPr>
              <a:t>]]</a:t>
            </a:r>
          </a:p>
          <a:p>
            <a:pPr lvl="1"/>
            <a:endParaRPr lang="en-IN" sz="2400" dirty="0" smtClean="0"/>
          </a:p>
          <a:p>
            <a:r>
              <a:rPr lang="en-US" sz="2400" dirty="0" smtClean="0"/>
              <a:t>In this way </a:t>
            </a:r>
            <a:r>
              <a:rPr lang="en-US" sz="2400" b="1" dirty="0" smtClean="0">
                <a:solidFill>
                  <a:srgbClr val="C00000"/>
                </a:solidFill>
              </a:rPr>
              <a:t>we will not have to prefix the module name before the member name while accessing it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from</a:t>
            </a:r>
            <a:r>
              <a:rPr lang="en-US" sz="2800" b="1" dirty="0" smtClean="0"/>
              <a:t> Keyword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from sys import 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(a)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(b)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Third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from math import </a:t>
            </a:r>
            <a:r>
              <a:rPr lang="en-IN" sz="2400" b="1" dirty="0" err="1" smtClean="0">
                <a:solidFill>
                  <a:srgbClr val="C00000"/>
                </a:solidFill>
              </a:rPr>
              <a:t>pi,tau,pow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smtClean="0">
                <a:solidFill>
                  <a:srgbClr val="C00000"/>
                </a:solidFill>
              </a:rPr>
              <a:t>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Fourth Way To Import </a:t>
            </a:r>
            <a:br>
              <a:rPr lang="en-US" sz="2800" b="1" dirty="0" smtClean="0"/>
            </a:br>
            <a:r>
              <a:rPr lang="en-US" sz="2800" b="1" dirty="0" smtClean="0"/>
              <a:t>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also possible to import all names from a module into the current file by using the </a:t>
            </a:r>
            <a:r>
              <a:rPr lang="en-IN" sz="2400" b="1" dirty="0" smtClean="0">
                <a:solidFill>
                  <a:srgbClr val="C00000"/>
                </a:solidFill>
              </a:rPr>
              <a:t>wildcard character *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from </a:t>
            </a:r>
            <a:r>
              <a:rPr lang="en-IN" sz="1900" b="1" dirty="0" err="1" smtClean="0">
                <a:solidFill>
                  <a:srgbClr val="002060"/>
                </a:solidFill>
              </a:rPr>
              <a:t>modname</a:t>
            </a:r>
            <a:r>
              <a:rPr lang="en-IN" sz="1900" b="1" dirty="0" smtClean="0">
                <a:solidFill>
                  <a:srgbClr val="002060"/>
                </a:solidFill>
              </a:rPr>
              <a:t> import *</a:t>
            </a:r>
          </a:p>
          <a:p>
            <a:endParaRPr lang="en-IN" sz="2400" dirty="0" smtClean="0"/>
          </a:p>
          <a:p>
            <a:r>
              <a:rPr lang="en-IN" sz="2400" dirty="0" smtClean="0"/>
              <a:t>This provides an easy way to import all the items from a module into the current file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WildCard</a:t>
            </a:r>
            <a:r>
              <a:rPr lang="en-US" sz="2800" b="1" dirty="0" smtClean="0"/>
              <a:t> Character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from sys import *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(a)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getsizeof</a:t>
            </a:r>
            <a:r>
              <a:rPr lang="en-US" sz="2400" b="1" dirty="0" smtClean="0">
                <a:solidFill>
                  <a:srgbClr val="C00000"/>
                </a:solidFill>
              </a:rPr>
              <a:t>(b)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Fourth Way Of Writing Previous </a:t>
            </a:r>
            <a:br>
              <a:rPr lang="en-US" sz="2600" b="1" dirty="0" smtClean="0"/>
            </a:br>
            <a:r>
              <a:rPr lang="en-US" sz="2600" b="1" dirty="0" smtClean="0"/>
              <a:t>Code Using </a:t>
            </a:r>
            <a:r>
              <a:rPr lang="en-US" sz="2600" b="1" dirty="0" smtClean="0">
                <a:solidFill>
                  <a:srgbClr val="C00000"/>
                </a:solidFill>
              </a:rPr>
              <a:t>math</a:t>
            </a:r>
            <a:r>
              <a:rPr lang="en-US" sz="2600" b="1" dirty="0" smtClean="0"/>
              <a:t> Module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from math import *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area=</a:t>
            </a:r>
            <a:r>
              <a:rPr lang="en-IN" sz="2400" b="1" dirty="0" smtClean="0">
                <a:solidFill>
                  <a:srgbClr val="C00000"/>
                </a:solidFill>
              </a:rPr>
              <a:t>pi</a:t>
            </a:r>
            <a:r>
              <a:rPr lang="en-IN" sz="2400" b="1" dirty="0" smtClean="0">
                <a:solidFill>
                  <a:srgbClr val="7030A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pow</a:t>
            </a:r>
            <a:r>
              <a:rPr lang="en-IN" sz="2400" b="1" dirty="0" smtClean="0">
                <a:solidFill>
                  <a:srgbClr val="C00000"/>
                </a:solidFill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circum=</a:t>
            </a:r>
            <a:r>
              <a:rPr lang="en-IN" sz="2400" b="1" dirty="0" smtClean="0">
                <a:solidFill>
                  <a:srgbClr val="C00000"/>
                </a:solidFill>
              </a:rPr>
              <a:t>tau</a:t>
            </a:r>
            <a:r>
              <a:rPr lang="en-IN" sz="2400" b="1" dirty="0" smtClean="0">
                <a:solidFill>
                  <a:srgbClr val="7030A0"/>
                </a:solidFill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print("Area </a:t>
            </a:r>
            <a:r>
              <a:rPr lang="en-IN" sz="2400" b="1" dirty="0" err="1" smtClean="0">
                <a:solidFill>
                  <a:srgbClr val="7030A0"/>
                </a:solidFill>
              </a:rPr>
              <a:t>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print("Circumference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is",circum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List </a:t>
            </a:r>
            <a:br>
              <a:rPr lang="en-US" sz="2800" b="1" dirty="0" smtClean="0"/>
            </a:br>
            <a:r>
              <a:rPr lang="en-US" sz="2800" b="1" dirty="0" smtClean="0"/>
              <a:t>All Members Of A Module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we can print members of a module in the </a:t>
            </a:r>
            <a:r>
              <a:rPr lang="en-US" sz="2400" b="1" dirty="0" smtClean="0">
                <a:solidFill>
                  <a:srgbClr val="0070C0"/>
                </a:solidFill>
              </a:rPr>
              <a:t>Python Shell window</a:t>
            </a:r>
          </a:p>
          <a:p>
            <a:endParaRPr lang="en-US" sz="2400" dirty="0" smtClean="0"/>
          </a:p>
          <a:p>
            <a:r>
              <a:rPr lang="en-US" sz="2400" dirty="0" smtClean="0"/>
              <a:t>This can be done in 2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By calling the </a:t>
            </a:r>
            <a:r>
              <a:rPr lang="en-US" sz="1900" b="1" dirty="0" smtClean="0">
                <a:solidFill>
                  <a:srgbClr val="C00000"/>
                </a:solidFill>
              </a:rPr>
              <a:t>dir( ) </a:t>
            </a:r>
            <a:r>
              <a:rPr lang="en-US" sz="1900" b="1" dirty="0" smtClean="0">
                <a:solidFill>
                  <a:srgbClr val="002060"/>
                </a:solidFill>
              </a:rPr>
              <a:t>function passing it the </a:t>
            </a:r>
            <a:r>
              <a:rPr lang="en-US" sz="1900" b="1" dirty="0" smtClean="0">
                <a:solidFill>
                  <a:srgbClr val="C00000"/>
                </a:solidFill>
              </a:rPr>
              <a:t>module name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By calling the </a:t>
            </a:r>
            <a:r>
              <a:rPr lang="en-US" sz="1900" b="1" dirty="0" smtClean="0">
                <a:solidFill>
                  <a:srgbClr val="C00000"/>
                </a:solidFill>
              </a:rPr>
              <a:t>help( ) </a:t>
            </a:r>
            <a:r>
              <a:rPr lang="en-US" sz="1900" b="1" dirty="0" smtClean="0">
                <a:solidFill>
                  <a:srgbClr val="002060"/>
                </a:solidFill>
              </a:rPr>
              <a:t>function passing it the </a:t>
            </a:r>
            <a:r>
              <a:rPr lang="en-US" sz="1900" b="1" dirty="0" smtClean="0">
                <a:solidFill>
                  <a:srgbClr val="C00000"/>
                </a:solidFill>
              </a:rPr>
              <a:t>module name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dir(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function accepts the name of a module as argument and returns a list of all it’s members.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However the module must be </a:t>
            </a:r>
            <a:r>
              <a:rPr lang="en-US" sz="2400" b="1" dirty="0" smtClean="0">
                <a:solidFill>
                  <a:srgbClr val="C00000"/>
                </a:solidFill>
              </a:rPr>
              <a:t>imported</a:t>
            </a:r>
            <a:r>
              <a:rPr lang="en-US" sz="2400" dirty="0" smtClean="0"/>
              <a:t> before passing it to the </a:t>
            </a:r>
            <a:r>
              <a:rPr lang="en-US" sz="2400" b="1" dirty="0" smtClean="0">
                <a:solidFill>
                  <a:srgbClr val="C00000"/>
                </a:solidFill>
              </a:rPr>
              <a:t>dir( ) </a:t>
            </a:r>
            <a:r>
              <a:rPr lang="en-US" sz="2400" dirty="0" smtClean="0"/>
              <a:t>function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871543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Input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accept user input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input ( 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input([prompt])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input() </a:t>
            </a:r>
            <a:r>
              <a:rPr lang="en-IN" sz="2400" dirty="0" smtClean="0"/>
              <a:t>function takes a </a:t>
            </a:r>
            <a:r>
              <a:rPr lang="en-IN" sz="2400" b="1" dirty="0" smtClean="0">
                <a:solidFill>
                  <a:srgbClr val="C00000"/>
                </a:solidFill>
              </a:rPr>
              <a:t>single optional argument </a:t>
            </a:r>
            <a:r>
              <a:rPr lang="en-IN" sz="2400" dirty="0" smtClean="0"/>
              <a:t>, which is the string to be displayed on console. 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help(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help( ) </a:t>
            </a:r>
            <a:r>
              <a:rPr lang="en-US" sz="2400" dirty="0" smtClean="0"/>
              <a:t>function accepts the name of a module as argument and displays complete documentation of all the members of the module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Here also ,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must be </a:t>
            </a:r>
            <a:r>
              <a:rPr lang="en-US" sz="2400" b="1" dirty="0" smtClean="0">
                <a:solidFill>
                  <a:srgbClr val="C00000"/>
                </a:solidFill>
              </a:rPr>
              <a:t>imported</a:t>
            </a:r>
            <a:r>
              <a:rPr lang="en-US" sz="2400" dirty="0" smtClean="0"/>
              <a:t> before using it.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71942"/>
            <a:ext cx="871543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Different Values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WAP to accept roll number , grade and percentage as input from the user and display it back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roll=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(input("Enter roll no:"))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name=input("Enter name:");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per=float(input("Enter per:"))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print("Roll no </a:t>
            </a:r>
            <a:r>
              <a:rPr lang="en-IN" sz="2400" b="1" dirty="0" err="1" smtClean="0">
                <a:solidFill>
                  <a:srgbClr val="7030A0"/>
                </a:solidFill>
              </a:rPr>
              <a:t>is",roll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print("Per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is",per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71" y="4714884"/>
            <a:ext cx="3771647" cy="16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Write a program that asks the user to enter his/her name and age. Print out a message , displaying the user’s name along with the year in which they will turn 100 years old.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5"/>
            <a:ext cx="7215238" cy="165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the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function can read and return a complete line of input as a string.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, we can split this input string into individual values by 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available in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, breaks a string into multiple strings by using </a:t>
            </a:r>
            <a:r>
              <a:rPr lang="en-US" sz="2400" b="1" dirty="0" smtClean="0">
                <a:solidFill>
                  <a:srgbClr val="C00000"/>
                </a:solidFill>
              </a:rPr>
              <a:t>space</a:t>
            </a:r>
            <a:r>
              <a:rPr lang="en-US" sz="2400" dirty="0" smtClean="0"/>
              <a:t> as a separator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understand , working of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, consider the following example: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text=“I Love You”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word1,word2,word3=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print(word3)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Love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You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text=input(“Type a 3 word message”)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word1,word2,word3=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print(“First word”,word1)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</a:t>
            </a:r>
            <a:r>
              <a:rPr lang="en-US" sz="2400" b="1" dirty="0" err="1" smtClean="0">
                <a:solidFill>
                  <a:srgbClr val="7030A0"/>
                </a:solidFill>
              </a:rPr>
              <a:t>Secnd</a:t>
            </a:r>
            <a:r>
              <a:rPr lang="en-US" sz="2400" b="1" dirty="0" smtClean="0">
                <a:solidFill>
                  <a:srgbClr val="7030A0"/>
                </a:solidFill>
              </a:rPr>
              <a:t> word”,word2)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print(“Third word”,word3)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4938"/>
            <a:ext cx="7373380" cy="1080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number of variables on left of assignment operator and number of values generated by </a:t>
            </a:r>
            <a:r>
              <a:rPr lang="en-US" sz="2400" b="1" dirty="0" smtClean="0">
                <a:solidFill>
                  <a:srgbClr val="C00000"/>
                </a:solidFill>
              </a:rPr>
              <a:t>split() </a:t>
            </a:r>
            <a:r>
              <a:rPr lang="en-US" sz="2400" dirty="0" smtClean="0"/>
              <a:t>must be the same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14752"/>
            <a:ext cx="8811855" cy="153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Write a program that asks the user to input 2 integers and adds them . Accept both the numbers in a single line only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5"/>
            <a:ext cx="7072362" cy="197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2 numbers:")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s.split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print("First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is",a</a:t>
            </a:r>
            <a:r>
              <a:rPr lang="en-IN" sz="24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print("Second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Multiple </a:t>
            </a:r>
            <a:br>
              <a:rPr lang="en-US" sz="2800" b="1" dirty="0" smtClean="0"/>
            </a:br>
            <a:r>
              <a:rPr lang="en-US" sz="2800" b="1" dirty="0" smtClean="0"/>
              <a:t>Values Separated With ,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default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function considers , space as a separator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, we can use any other symbol also as a separator if we pass that symbol as argument to </a:t>
            </a:r>
            <a:r>
              <a:rPr lang="en-US" sz="2400" b="1" dirty="0" smtClean="0">
                <a:solidFill>
                  <a:srgbClr val="C00000"/>
                </a:solidFill>
              </a:rPr>
              <a:t>split( ) </a:t>
            </a:r>
            <a:r>
              <a:rPr lang="en-US" sz="2400" dirty="0" smtClean="0"/>
              <a:t>function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if we use comma </a:t>
            </a:r>
            <a:r>
              <a:rPr lang="en-US" sz="2400" b="1" dirty="0" smtClean="0">
                <a:solidFill>
                  <a:srgbClr val="C00000"/>
                </a:solidFill>
              </a:rPr>
              <a:t>,</a:t>
            </a:r>
            <a:r>
              <a:rPr lang="en-US" sz="2400" dirty="0" smtClean="0"/>
              <a:t> as a separator then we can provide comma separated input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 Value Of input( 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</a:t>
            </a:r>
            <a:r>
              <a:rPr lang="en-IN" sz="2400" dirty="0" smtClean="0"/>
              <a:t>he </a:t>
            </a:r>
            <a:r>
              <a:rPr lang="en-IN" sz="2400" b="1" dirty="0" smtClean="0">
                <a:solidFill>
                  <a:srgbClr val="C00000"/>
                </a:solidFill>
              </a:rPr>
              <a:t>input() </a:t>
            </a:r>
            <a:r>
              <a:rPr lang="en-IN" sz="2400" dirty="0" smtClean="0"/>
              <a:t>function </a:t>
            </a:r>
            <a:r>
              <a:rPr lang="en-IN" sz="2400" b="1" dirty="0" smtClean="0">
                <a:solidFill>
                  <a:srgbClr val="C00000"/>
                </a:solidFill>
              </a:rPr>
              <a:t>reads a line </a:t>
            </a:r>
            <a:r>
              <a:rPr lang="en-IN" sz="2400" dirty="0" smtClean="0"/>
              <a:t>from keyboard , </a:t>
            </a:r>
            <a:r>
              <a:rPr lang="en-IN" sz="2400" b="1" dirty="0" smtClean="0">
                <a:solidFill>
                  <a:srgbClr val="C00000"/>
                </a:solidFill>
              </a:rPr>
              <a:t>converts the line into a string </a:t>
            </a:r>
            <a:r>
              <a:rPr lang="en-IN" sz="2400" dirty="0" smtClean="0"/>
              <a:t>by removing the trailing newline, and </a:t>
            </a:r>
            <a:r>
              <a:rPr lang="en-IN" sz="2400" b="1" dirty="0" smtClean="0">
                <a:solidFill>
                  <a:srgbClr val="C00000"/>
                </a:solidFill>
              </a:rPr>
              <a:t>returns it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2 numbers separated with comma:")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s.split</a:t>
            </a:r>
            <a:r>
              <a:rPr lang="en-IN" sz="2400" b="1" dirty="0" smtClean="0">
                <a:solidFill>
                  <a:srgbClr val="C00000"/>
                </a:solidFill>
              </a:rPr>
              <a:t>(",")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print("First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is",a</a:t>
            </a:r>
            <a:r>
              <a:rPr lang="en-IN" sz="24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print("Second number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(a)+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86388"/>
            <a:ext cx="7325748" cy="10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Different Values </a:t>
            </a:r>
            <a:br>
              <a:rPr lang="en-US" sz="2800" b="1" dirty="0" smtClean="0"/>
            </a:br>
            <a:r>
              <a:rPr lang="en-US" sz="2800" b="1" dirty="0" smtClean="0"/>
              <a:t>In One Line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roll </a:t>
            </a:r>
            <a:r>
              <a:rPr lang="en-IN" sz="2400" b="1" dirty="0" err="1" smtClean="0">
                <a:solidFill>
                  <a:srgbClr val="7030A0"/>
                </a:solidFill>
              </a:rPr>
              <a:t>no,name</a:t>
            </a:r>
            <a:r>
              <a:rPr lang="en-IN" sz="2400" b="1" dirty="0" smtClean="0">
                <a:solidFill>
                  <a:srgbClr val="7030A0"/>
                </a:solidFill>
              </a:rPr>
              <a:t> and per:")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roll,name,per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s.split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print("Roll no </a:t>
            </a:r>
            <a:r>
              <a:rPr lang="en-IN" sz="2400" b="1" dirty="0" err="1" smtClean="0">
                <a:solidFill>
                  <a:srgbClr val="7030A0"/>
                </a:solidFill>
              </a:rPr>
              <a:t>is",roll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print("Per </a:t>
            </a:r>
            <a:r>
              <a:rPr lang="en-IN" sz="2400" b="1" dirty="0" err="1" smtClean="0">
                <a:solidFill>
                  <a:srgbClr val="7030A0"/>
                </a:solidFill>
              </a:rPr>
              <a:t>is",per</a:t>
            </a:r>
            <a:r>
              <a:rPr lang="en-IN" sz="2400" b="1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92096"/>
            <a:ext cx="7325748" cy="106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1</a:t>
            </a:r>
            <a:br>
              <a:rPr lang="en-US" sz="2800" b="1" dirty="0" smtClean="0"/>
            </a:br>
            <a:r>
              <a:rPr lang="en-US" sz="2400" b="1" dirty="0" smtClean="0"/>
              <a:t>(Using input() without message)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print("enter your name")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name=input()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print("</a:t>
            </a:r>
            <a:r>
              <a:rPr lang="en-IN" b="1" dirty="0" err="1" smtClean="0">
                <a:solidFill>
                  <a:srgbClr val="7030A0"/>
                </a:solidFill>
              </a:rPr>
              <a:t>Hello",name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2</a:t>
            </a:r>
            <a:br>
              <a:rPr lang="en-US" sz="2800" b="1" dirty="0" smtClean="0"/>
            </a:br>
            <a:r>
              <a:rPr lang="en-US" sz="2800" b="1" dirty="0" smtClean="0"/>
              <a:t>(Using input( ) With Message)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name=input("enter your name")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45005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3</a:t>
            </a:r>
            <a:br>
              <a:rPr lang="en-US" sz="2800" b="1" dirty="0" smtClean="0"/>
            </a:br>
            <a:r>
              <a:rPr lang="en-US" sz="2800" b="1" dirty="0" smtClean="0"/>
              <a:t>(Using input( ) With Message)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name=input(“Enter your full name:”)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0922"/>
            <a:ext cx="5715040" cy="1115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default the function </a:t>
            </a:r>
            <a:r>
              <a:rPr lang="en-US" sz="2400" b="1" dirty="0" smtClean="0">
                <a:solidFill>
                  <a:srgbClr val="C00000"/>
                </a:solidFill>
              </a:rPr>
              <a:t>input( ) </a:t>
            </a:r>
            <a:r>
              <a:rPr lang="en-US" sz="2400" dirty="0" smtClean="0"/>
              <a:t>returns the inputted value as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even if we input a numeric value , still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considers it to be string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Accepting Integer Input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behavior , consider the following code: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757242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4733</TotalTime>
  <Words>1408</Words>
  <Application>Microsoft Office PowerPoint</Application>
  <PresentationFormat>On-screen Show (4:3)</PresentationFormat>
  <Paragraphs>300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Accepting Input In Python</vt:lpstr>
      <vt:lpstr>Return Value Of input( )</vt:lpstr>
      <vt:lpstr>Example 1 (Using input() without message)</vt:lpstr>
      <vt:lpstr>Example 2 (Using input( ) With Message)</vt:lpstr>
      <vt:lpstr>Example 3 (Using input( ) With Message)</vt:lpstr>
      <vt:lpstr>Accepting Integer Input</vt:lpstr>
      <vt:lpstr>Accepting Integer Input</vt:lpstr>
      <vt:lpstr>Accepting Integer Input</vt:lpstr>
      <vt:lpstr>Accepting Integer Input</vt:lpstr>
      <vt:lpstr>Accepting Float And Bool</vt:lpstr>
      <vt:lpstr>Exercise</vt:lpstr>
      <vt:lpstr>Exercise</vt:lpstr>
      <vt:lpstr>Exercise</vt:lpstr>
      <vt:lpstr>Exploring More About  math Module</vt:lpstr>
      <vt:lpstr>Exploring More About  math Module</vt:lpstr>
      <vt:lpstr>Modified Version Of Previous  Code Using math Module</vt:lpstr>
      <vt:lpstr>Second Way To Import  A Module</vt:lpstr>
      <vt:lpstr>Using as Keyword</vt:lpstr>
      <vt:lpstr>Second Way Of Writing Previous  Code Using math Module</vt:lpstr>
      <vt:lpstr>Third Way To Import  A Module</vt:lpstr>
      <vt:lpstr>Using from Keyword</vt:lpstr>
      <vt:lpstr>Third Way Of Writing Previous  Code Using math Module</vt:lpstr>
      <vt:lpstr>Fourth Way To Import  A Module</vt:lpstr>
      <vt:lpstr>Using WildCard Character</vt:lpstr>
      <vt:lpstr>Fourth Way Of Writing Previous  Code Using math Module</vt:lpstr>
      <vt:lpstr>How To List  All Members Of A Module</vt:lpstr>
      <vt:lpstr>Using dir( )</vt:lpstr>
      <vt:lpstr>Using help( )</vt:lpstr>
      <vt:lpstr>Accepting Different Values</vt:lpstr>
      <vt:lpstr>Exercise</vt:lpstr>
      <vt:lpstr>Accepting Multiple  Values In One Line</vt:lpstr>
      <vt:lpstr>Accepting Multiple  Values In One Line</vt:lpstr>
      <vt:lpstr>Accepting Multiple  Values In One Line</vt:lpstr>
      <vt:lpstr>An Important Point!</vt:lpstr>
      <vt:lpstr>Exercise</vt:lpstr>
      <vt:lpstr>Solution</vt:lpstr>
      <vt:lpstr>Accepting Multiple  Values Separated With ,</vt:lpstr>
      <vt:lpstr>Example</vt:lpstr>
      <vt:lpstr>Accepting Different Values  In One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426</cp:revision>
  <dcterms:created xsi:type="dcterms:W3CDTF">2015-12-21T13:46:48Z</dcterms:created>
  <dcterms:modified xsi:type="dcterms:W3CDTF">2018-12-01T06:50:33Z</dcterms:modified>
</cp:coreProperties>
</file>