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418" r:id="rId4"/>
    <p:sldId id="419" r:id="rId5"/>
    <p:sldId id="420" r:id="rId6"/>
    <p:sldId id="422" r:id="rId7"/>
    <p:sldId id="423" r:id="rId8"/>
    <p:sldId id="466" r:id="rId9"/>
    <p:sldId id="467" r:id="rId10"/>
    <p:sldId id="468" r:id="rId11"/>
    <p:sldId id="469" r:id="rId12"/>
    <p:sldId id="485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6" r:id="rId23"/>
    <p:sldId id="481" r:id="rId24"/>
    <p:sldId id="482" r:id="rId25"/>
    <p:sldId id="483" r:id="rId26"/>
    <p:sldId id="425" r:id="rId27"/>
    <p:sldId id="426" r:id="rId28"/>
    <p:sldId id="427" r:id="rId29"/>
    <p:sldId id="430" r:id="rId30"/>
    <p:sldId id="428" r:id="rId31"/>
    <p:sldId id="429" r:id="rId32"/>
    <p:sldId id="431" r:id="rId33"/>
    <p:sldId id="432" r:id="rId34"/>
    <p:sldId id="433" r:id="rId35"/>
    <p:sldId id="434" r:id="rId36"/>
    <p:sldId id="436" r:id="rId37"/>
    <p:sldId id="437" r:id="rId38"/>
    <p:sldId id="438" r:id="rId39"/>
    <p:sldId id="443" r:id="rId40"/>
    <p:sldId id="444" r:id="rId41"/>
    <p:sldId id="358" r:id="rId42"/>
    <p:sldId id="359" r:id="rId43"/>
    <p:sldId id="439" r:id="rId44"/>
    <p:sldId id="448" r:id="rId45"/>
    <p:sldId id="449" r:id="rId46"/>
    <p:sldId id="445" r:id="rId47"/>
    <p:sldId id="446" r:id="rId48"/>
    <p:sldId id="447" r:id="rId49"/>
    <p:sldId id="442" r:id="rId50"/>
    <p:sldId id="464" r:id="rId51"/>
    <p:sldId id="465" r:id="rId52"/>
    <p:sldId id="463" r:id="rId53"/>
    <p:sldId id="451" r:id="rId54"/>
    <p:sldId id="460" r:id="rId55"/>
    <p:sldId id="461" r:id="rId56"/>
    <p:sldId id="462" r:id="rId57"/>
    <p:sldId id="454" r:id="rId58"/>
    <p:sldId id="455" r:id="rId59"/>
    <p:sldId id="456" r:id="rId60"/>
    <p:sldId id="457" r:id="rId61"/>
    <p:sldId id="458" r:id="rId62"/>
    <p:sldId id="45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while 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pass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print("hi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,end=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print(</a:t>
            </a:r>
            <a:r>
              <a:rPr lang="en-US" b="1" dirty="0" err="1" smtClean="0">
                <a:solidFill>
                  <a:srgbClr val="0070C0"/>
                </a:solidFill>
              </a:rPr>
              <a:t>i,end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</a:rPr>
              <a:t>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while </a:t>
            </a: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print("hi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,end=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print(</a:t>
            </a:r>
            <a:r>
              <a:rPr lang="en-US" sz="2400" b="1" dirty="0" err="1" smtClean="0">
                <a:solidFill>
                  <a:srgbClr val="0070C0"/>
                </a:solidFill>
              </a:rPr>
              <a:t>i,end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3100" dirty="0" smtClean="0">
                <a:solidFill>
                  <a:srgbClr val="C00000"/>
                </a:solidFill>
              </a:rPr>
              <a:t>4.</a:t>
            </a:r>
            <a:r>
              <a:rPr lang="en-US" b="1" dirty="0" smtClean="0">
                <a:solidFill>
                  <a:schemeClr val="tx1"/>
                </a:solidFill>
              </a:rPr>
              <a:t>	W</a:t>
            </a:r>
            <a:r>
              <a:rPr lang="en-US" sz="2400" b="1" dirty="0" smtClean="0">
                <a:solidFill>
                  <a:schemeClr val="tx1"/>
                </a:solidFill>
              </a:rPr>
              <a:t>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while </a:t>
            </a: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break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print("hi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,end=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print(</a:t>
            </a:r>
            <a:r>
              <a:rPr lang="en-US" sz="2400" b="1" dirty="0" err="1" smtClean="0">
                <a:solidFill>
                  <a:srgbClr val="0070C0"/>
                </a:solidFill>
              </a:rPr>
              <a:t>i,end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x = 123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for </a:t>
            </a:r>
            <a:r>
              <a:rPr lang="en-IN" sz="2000" b="1" dirty="0" err="1" smtClean="0">
                <a:solidFill>
                  <a:srgbClr val="0070C0"/>
                </a:solidFill>
              </a:rPr>
              <a:t>i</a:t>
            </a:r>
            <a:r>
              <a:rPr lang="en-IN" sz="2000" b="1" dirty="0" smtClean="0">
                <a:solidFill>
                  <a:srgbClr val="0070C0"/>
                </a:solidFill>
              </a:rPr>
              <a:t> in x: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    print(</a:t>
            </a:r>
            <a:r>
              <a:rPr lang="en-IN" sz="2000" b="1" dirty="0" err="1" smtClean="0">
                <a:solidFill>
                  <a:srgbClr val="0070C0"/>
                </a:solidFill>
              </a:rPr>
              <a:t>i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123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	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	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 dirty="0" err="1" smtClean="0">
                <a:solidFill>
                  <a:schemeClr val="tx1"/>
                </a:solidFill>
              </a:rPr>
              <a:t>TypeError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6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1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i,end</a:t>
            </a:r>
            <a:r>
              <a:rPr lang="en-IN" b="1" dirty="0" smtClean="0">
                <a:solidFill>
                  <a:srgbClr val="0070C0"/>
                </a:solidFill>
              </a:rPr>
              <a:t>=“ “)  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+ = 1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1 2 3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Blank Screen(No Output)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7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1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if i%2 == 0: </a:t>
            </a:r>
            <a:br>
              <a:rPr lang="en-IN" b="1" dirty="0" smtClean="0">
                <a:solidFill>
                  <a:srgbClr val="0070C0"/>
                </a:solidFill>
              </a:rPr>
            </a:br>
            <a:r>
              <a:rPr lang="en-IN" b="1" dirty="0" smtClean="0">
                <a:solidFill>
                  <a:srgbClr val="0070C0"/>
                </a:solidFill>
              </a:rPr>
              <a:t>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i,end</a:t>
            </a:r>
            <a:r>
              <a:rPr lang="en-IN" b="1" dirty="0" smtClean="0">
                <a:solidFill>
                  <a:srgbClr val="0070C0"/>
                </a:solidFill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+= 2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8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"</a:t>
            </a:r>
            <a:r>
              <a:rPr lang="en-IN" b="1" dirty="0" err="1" smtClean="0">
                <a:solidFill>
                  <a:srgbClr val="0070C0"/>
                </a:solidFill>
              </a:rPr>
              <a:t>abcdef</a:t>
            </a:r>
            <a:r>
              <a:rPr lang="en-IN" b="1" dirty="0" smtClean="0">
                <a:solidFill>
                  <a:srgbClr val="0070C0"/>
                </a:solidFill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"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9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"</a:t>
            </a:r>
            <a:r>
              <a:rPr lang="en-IN" b="1" dirty="0" err="1" smtClean="0">
                <a:solidFill>
                  <a:srgbClr val="0070C0"/>
                </a:solidFill>
              </a:rPr>
              <a:t>abcdef</a:t>
            </a:r>
            <a:r>
              <a:rPr lang="en-IN" b="1" dirty="0" smtClean="0">
                <a:solidFill>
                  <a:srgbClr val="0070C0"/>
                </a:solidFill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“a"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0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"</a:t>
            </a:r>
            <a:r>
              <a:rPr lang="en-IN" b="1" dirty="0" err="1" smtClean="0">
                <a:solidFill>
                  <a:srgbClr val="0070C0"/>
                </a:solidFill>
              </a:rPr>
              <a:t>abcdef</a:t>
            </a:r>
            <a:r>
              <a:rPr lang="en-IN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"a"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x = x[1:]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print(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 = "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1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'</a:t>
            </a:r>
            <a:r>
              <a:rPr lang="en-IN" b="1" dirty="0" err="1" smtClean="0">
                <a:solidFill>
                  <a:srgbClr val="0070C0"/>
                </a:solidFill>
              </a:rPr>
              <a:t>abcd</a:t>
            </a:r>
            <a:r>
              <a:rPr lang="en-IN" b="1" dirty="0" smtClean="0">
                <a:solidFill>
                  <a:srgbClr val="0070C0"/>
                </a:solidFill>
              </a:rPr>
              <a:t>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i,end</a:t>
            </a:r>
            <a:r>
              <a:rPr lang="en-IN" b="1" dirty="0" smtClean="0">
                <a:solidFill>
                  <a:srgbClr val="0070C0"/>
                </a:solidFill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x.upper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The for Loop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Loop 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Differences with other languages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mtClean="0"/>
              <a:t>The </a:t>
            </a:r>
            <a:r>
              <a:rPr lang="en-US" b="1" smtClean="0">
                <a:solidFill>
                  <a:srgbClr val="C00000"/>
                </a:solidFill>
              </a:rPr>
              <a:t>range( ) </a:t>
            </a:r>
            <a:r>
              <a:rPr lang="en-US" dirty="0" smtClean="0"/>
              <a:t>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for with </a:t>
            </a:r>
            <a:r>
              <a:rPr lang="en-US" b="1" dirty="0" smtClean="0">
                <a:solidFill>
                  <a:srgbClr val="C00000"/>
                </a:solidFill>
              </a:rPr>
              <a:t>range(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'</a:t>
            </a:r>
            <a:r>
              <a:rPr lang="en-IN" b="1" dirty="0" err="1" smtClean="0">
                <a:solidFill>
                  <a:srgbClr val="0070C0"/>
                </a:solidFill>
              </a:rPr>
              <a:t>abcd</a:t>
            </a:r>
            <a:r>
              <a:rPr lang="en-IN" b="1" dirty="0" smtClean="0">
                <a:solidFill>
                  <a:srgbClr val="0070C0"/>
                </a:solidFill>
              </a:rPr>
              <a:t>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i.upper</a:t>
            </a:r>
            <a:r>
              <a:rPr lang="en-IN" b="1" dirty="0" smtClean="0">
                <a:solidFill>
                  <a:srgbClr val="0070C0"/>
                </a:solidFill>
              </a:rPr>
              <a:t>())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3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text = "my name is </a:t>
            </a:r>
            <a:r>
              <a:rPr lang="en-IN" b="1" dirty="0" err="1" smtClean="0">
                <a:solidFill>
                  <a:srgbClr val="0070C0"/>
                </a:solidFill>
              </a:rPr>
              <a:t>sachin</a:t>
            </a:r>
            <a:r>
              <a:rPr lang="en-IN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text: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print 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end=",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my,name,is,sachin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m,y</a:t>
            </a:r>
            <a:r>
              <a:rPr lang="en-US" sz="2300" dirty="0" smtClean="0">
                <a:solidFill>
                  <a:schemeClr val="tx1"/>
                </a:solidFill>
              </a:rPr>
              <a:t>, ,</a:t>
            </a:r>
            <a:r>
              <a:rPr lang="en-US" sz="2300" dirty="0" err="1" smtClean="0">
                <a:solidFill>
                  <a:schemeClr val="tx1"/>
                </a:solidFill>
              </a:rPr>
              <a:t>n,a,m,e</a:t>
            </a:r>
            <a:r>
              <a:rPr lang="en-US" sz="2300" dirty="0" smtClean="0">
                <a:solidFill>
                  <a:schemeClr val="tx1"/>
                </a:solidFill>
              </a:rPr>
              <a:t>, ,</a:t>
            </a:r>
            <a:r>
              <a:rPr lang="en-US" sz="2300" dirty="0" err="1" smtClean="0">
                <a:solidFill>
                  <a:schemeClr val="tx1"/>
                </a:solidFill>
              </a:rPr>
              <a:t>i,s</a:t>
            </a:r>
            <a:r>
              <a:rPr lang="en-US" sz="2300" dirty="0" smtClean="0">
                <a:solidFill>
                  <a:schemeClr val="tx1"/>
                </a:solidFill>
              </a:rPr>
              <a:t>, ,</a:t>
            </a:r>
            <a:r>
              <a:rPr lang="en-US" sz="2300" dirty="0" err="1" smtClean="0">
                <a:solidFill>
                  <a:schemeClr val="tx1"/>
                </a:solidFill>
              </a:rPr>
              <a:t>s,a,c,h,i,n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700" b="1" dirty="0" smtClean="0">
                <a:solidFill>
                  <a:srgbClr val="C00000"/>
                </a:solidFill>
              </a:rPr>
              <a:t>14.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text = "my name is </a:t>
            </a:r>
            <a:r>
              <a:rPr lang="en-IN" b="1" dirty="0" err="1" smtClean="0">
                <a:solidFill>
                  <a:srgbClr val="0070C0"/>
                </a:solidFill>
              </a:rPr>
              <a:t>sachin</a:t>
            </a:r>
            <a:r>
              <a:rPr lang="en-IN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</a:t>
            </a:r>
            <a:r>
              <a:rPr lang="en-IN" b="1" dirty="0" err="1" smtClean="0">
                <a:solidFill>
                  <a:srgbClr val="0070C0"/>
                </a:solidFill>
              </a:rPr>
              <a:t>text.split</a:t>
            </a:r>
            <a:r>
              <a:rPr lang="en-IN" b="1" dirty="0" smtClean="0">
                <a:solidFill>
                  <a:srgbClr val="0070C0"/>
                </a:solidFill>
              </a:rPr>
              <a:t>():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print 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end=",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my,name,is,sachin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m,y,n,a,m,e,i,s,s,a,c,h,i,n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5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text = "my name is </a:t>
            </a:r>
            <a:r>
              <a:rPr lang="en-IN" b="1" dirty="0" err="1" smtClean="0">
                <a:solidFill>
                  <a:srgbClr val="0070C0"/>
                </a:solidFill>
              </a:rPr>
              <a:t>sachin</a:t>
            </a:r>
            <a:r>
              <a:rPr lang="en-IN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not in text: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print 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end=",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my,name,is,sachin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m,y,n,a,m,e,i,s,s,a,c,h,i,n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r>
              <a:rPr lang="en-US" b="1" dirty="0" smtClean="0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True = False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print(True)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break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output(Blank Screen)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7"/>
            </a:pPr>
            <a:r>
              <a:rPr lang="en-US" b="1" dirty="0" smtClean="0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2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print(</a:t>
            </a:r>
            <a:r>
              <a:rPr lang="en-IN" b="1" dirty="0" err="1" smtClean="0">
                <a:solidFill>
                  <a:srgbClr val="0070C0"/>
                </a:solidFill>
              </a:rPr>
              <a:t>i,end</a:t>
            </a:r>
            <a:r>
              <a:rPr lang="en-IN" b="1" dirty="0" smtClean="0">
                <a:solidFill>
                  <a:srgbClr val="0070C0"/>
                </a:solidFill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+= 2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range() </a:t>
            </a:r>
            <a:r>
              <a:rPr lang="en-IN" sz="2400" dirty="0" smtClean="0"/>
              <a:t>function is an in-built function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and it returns a </a:t>
            </a:r>
            <a:r>
              <a:rPr lang="en-IN" sz="2400" b="1" dirty="0" smtClean="0">
                <a:solidFill>
                  <a:srgbClr val="C00000"/>
                </a:solidFill>
              </a:rPr>
              <a:t>range</a:t>
            </a:r>
            <a:r>
              <a:rPr lang="en-IN" sz="2400" dirty="0" smtClean="0"/>
              <a:t> object.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function is very useful to generate a sequence of numbers in the form of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range( ) </a:t>
            </a:r>
            <a:r>
              <a:rPr lang="en-IN" sz="2400" dirty="0" smtClean="0"/>
              <a:t>function takes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3</a:t>
            </a:r>
            <a:r>
              <a:rPr lang="en-IN" sz="2400" dirty="0" smtClean="0"/>
              <a:t> arguments  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One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range(n)</a:t>
            </a:r>
          </a:p>
          <a:p>
            <a:endParaRPr lang="en-IN" sz="2400" dirty="0" smtClean="0"/>
          </a:p>
          <a:p>
            <a:r>
              <a:rPr lang="en-IN" sz="2400" dirty="0" smtClean="0"/>
              <a:t>For an argument 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r>
              <a:rPr lang="en-IN" sz="2400" dirty="0" smtClean="0"/>
              <a:t>, the function returns a </a:t>
            </a:r>
            <a:r>
              <a:rPr lang="en-IN" sz="2400" b="1" dirty="0" smtClean="0">
                <a:solidFill>
                  <a:srgbClr val="C00000"/>
                </a:solidFill>
              </a:rPr>
              <a:t>range </a:t>
            </a:r>
            <a:r>
              <a:rPr lang="en-IN" sz="2400" dirty="0" smtClean="0"/>
              <a:t>object containing integer values from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n-1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print(a)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2238688" cy="333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68" y="4500570"/>
            <a:ext cx="5307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 we can see that when we display </a:t>
            </a:r>
          </a:p>
          <a:p>
            <a:r>
              <a:rPr lang="en-US" b="1" dirty="0" smtClean="0"/>
              <a:t>the variable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, </a:t>
            </a:r>
            <a:r>
              <a:rPr lang="en-US" b="1" dirty="0" smtClean="0"/>
              <a:t>we get to see the description</a:t>
            </a:r>
          </a:p>
          <a:p>
            <a:r>
              <a:rPr lang="en-US" b="1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</a:t>
            </a:r>
            <a:r>
              <a:rPr lang="en-US" b="1" dirty="0" smtClean="0"/>
              <a:t>object and not the values.</a:t>
            </a:r>
          </a:p>
          <a:p>
            <a:endParaRPr lang="en-US" b="1" dirty="0" smtClean="0"/>
          </a:p>
          <a:p>
            <a:r>
              <a:rPr lang="en-US" b="1" dirty="0" smtClean="0"/>
              <a:t>To see the values , we must convert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</a:t>
            </a:r>
            <a:r>
              <a:rPr lang="en-US" b="1" dirty="0" smtClean="0"/>
              <a:t>object to </a:t>
            </a:r>
            <a:r>
              <a:rPr lang="en-US" b="1" dirty="0" smtClean="0">
                <a:solidFill>
                  <a:srgbClr val="C00000"/>
                </a:solidFill>
              </a:rPr>
              <a:t>list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One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67310"/>
            <a:ext cx="5643602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5737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function </a:t>
            </a:r>
            <a:r>
              <a:rPr lang="en-US" b="1" dirty="0" smtClean="0">
                <a:solidFill>
                  <a:srgbClr val="C00000"/>
                </a:solidFill>
              </a:rPr>
              <a:t>list( ) </a:t>
            </a:r>
            <a:r>
              <a:rPr lang="en-US" b="1" dirty="0" smtClean="0"/>
              <a:t>accepts a range object </a:t>
            </a:r>
          </a:p>
          <a:p>
            <a:r>
              <a:rPr lang="en-US" b="1" dirty="0" smtClean="0"/>
              <a:t>and converts it into a list of values . </a:t>
            </a:r>
          </a:p>
          <a:p>
            <a:r>
              <a:rPr lang="en-US" b="1" dirty="0" smtClean="0"/>
              <a:t>These values are the numbers from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n-1</a:t>
            </a:r>
          </a:p>
          <a:p>
            <a:r>
              <a:rPr lang="en-US" b="1" dirty="0" smtClean="0"/>
              <a:t>where 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/>
              <a:t> is the argument passed to the function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range()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If We Pass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Negative Number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Guess: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a=range(-10)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000504"/>
            <a:ext cx="596517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5908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output is an </a:t>
            </a:r>
            <a:r>
              <a:rPr lang="en-US" b="1" dirty="0" smtClean="0">
                <a:solidFill>
                  <a:srgbClr val="C00000"/>
                </a:solidFill>
              </a:rPr>
              <a:t>empty list </a:t>
            </a:r>
            <a:r>
              <a:rPr lang="en-US" b="1" dirty="0" smtClean="0"/>
              <a:t>denoted by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[ ]</a:t>
            </a:r>
            <a:r>
              <a:rPr lang="en-US" b="1" dirty="0" smtClean="0"/>
              <a:t> and it tells us that the function </a:t>
            </a:r>
            <a:r>
              <a:rPr lang="en-US" b="1" dirty="0" smtClean="0">
                <a:solidFill>
                  <a:srgbClr val="C00000"/>
                </a:solidFill>
              </a:rPr>
              <a:t>range( )</a:t>
            </a:r>
          </a:p>
          <a:p>
            <a:r>
              <a:rPr lang="en-US" b="1" dirty="0" smtClean="0"/>
              <a:t>is coded in such a way that it always moves </a:t>
            </a:r>
          </a:p>
          <a:p>
            <a:r>
              <a:rPr lang="en-US" b="1" dirty="0" smtClean="0"/>
              <a:t>towards </a:t>
            </a:r>
            <a:r>
              <a:rPr lang="en-US" b="1" dirty="0" smtClean="0">
                <a:solidFill>
                  <a:srgbClr val="C00000"/>
                </a:solidFill>
              </a:rPr>
              <a:t>right side </a:t>
            </a:r>
            <a:r>
              <a:rPr lang="en-US" b="1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start value </a:t>
            </a:r>
            <a:r>
              <a:rPr lang="en-US" b="1" dirty="0" smtClean="0"/>
              <a:t>which here</a:t>
            </a:r>
          </a:p>
          <a:p>
            <a:r>
              <a:rPr lang="en-US" b="1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/>
              <a:t>. </a:t>
            </a:r>
          </a:p>
          <a:p>
            <a:endParaRPr lang="en-US" b="1" dirty="0" smtClean="0"/>
          </a:p>
          <a:p>
            <a:r>
              <a:rPr lang="en-US" b="1" dirty="0" smtClean="0"/>
              <a:t>But since </a:t>
            </a:r>
            <a:r>
              <a:rPr lang="en-US" b="1" dirty="0" smtClean="0">
                <a:solidFill>
                  <a:srgbClr val="C00000"/>
                </a:solidFill>
              </a:rPr>
              <a:t>-10 </a:t>
            </a:r>
            <a:r>
              <a:rPr lang="en-US" b="1" dirty="0" smtClean="0"/>
              <a:t>doesn’t come towards right of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/>
              <a:t>, so</a:t>
            </a:r>
          </a:p>
          <a:p>
            <a:r>
              <a:rPr lang="en-US" b="1" dirty="0" smtClean="0"/>
              <a:t>the output is an </a:t>
            </a:r>
            <a:r>
              <a:rPr lang="en-US" b="1" dirty="0" smtClean="0">
                <a:solidFill>
                  <a:srgbClr val="C00000"/>
                </a:solidFill>
              </a:rPr>
              <a:t>empty list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the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loop the 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 loop also is a programming language statement, i.e. an iteration statement, which allows a code block to be executed multiple number of times.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are hardly programming languages without 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 loops, but the 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 loop exists in many different flavours, i.e. both the syntax and the behaviour differs from language to language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Two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range(</a:t>
            </a:r>
            <a:r>
              <a:rPr lang="en-US" sz="1900" b="1" dirty="0" err="1" smtClean="0">
                <a:solidFill>
                  <a:srgbClr val="C00000"/>
                </a:solidFill>
              </a:rPr>
              <a:t>m,n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endParaRPr lang="en-IN" sz="2400" dirty="0" smtClean="0"/>
          </a:p>
          <a:p>
            <a:r>
              <a:rPr lang="en-IN" sz="2400" dirty="0" smtClean="0"/>
              <a:t>For an argument </a:t>
            </a:r>
            <a:r>
              <a:rPr lang="en-IN" sz="2400" b="1" dirty="0" err="1" smtClean="0">
                <a:solidFill>
                  <a:srgbClr val="C00000"/>
                </a:solidFill>
              </a:rPr>
              <a:t>m</a:t>
            </a:r>
            <a:r>
              <a:rPr lang="en-IN" sz="2400" dirty="0" err="1" smtClean="0"/>
              <a:t>,</a:t>
            </a:r>
            <a:r>
              <a:rPr lang="en-IN" sz="2400" b="1" dirty="0" err="1" smtClean="0">
                <a:solidFill>
                  <a:srgbClr val="C00000"/>
                </a:solidFill>
              </a:rPr>
              <a:t>n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, the function returns a </a:t>
            </a:r>
            <a:r>
              <a:rPr lang="en-IN" sz="2400" b="1" dirty="0" smtClean="0">
                <a:solidFill>
                  <a:srgbClr val="C00000"/>
                </a:solidFill>
              </a:rPr>
              <a:t>range </a:t>
            </a:r>
            <a:r>
              <a:rPr lang="en-IN" sz="2400" dirty="0" smtClean="0"/>
              <a:t>object containing integer values from </a:t>
            </a:r>
            <a:r>
              <a:rPr lang="en-IN" sz="2400" b="1" dirty="0" smtClean="0">
                <a:solidFill>
                  <a:srgbClr val="C00000"/>
                </a:solidFill>
              </a:rPr>
              <a:t>m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n-1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a=range(1,10)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print(a)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3" y="5857892"/>
            <a:ext cx="2018078" cy="333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68" y="4500570"/>
            <a:ext cx="5362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Here again when we display </a:t>
            </a:r>
          </a:p>
          <a:p>
            <a:r>
              <a:rPr lang="en-US" b="1" dirty="0" smtClean="0"/>
              <a:t>the variable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, </a:t>
            </a:r>
            <a:r>
              <a:rPr lang="en-US" b="1" dirty="0" smtClean="0"/>
              <a:t>we get to see the description</a:t>
            </a:r>
          </a:p>
          <a:p>
            <a:r>
              <a:rPr lang="en-US" b="1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</a:t>
            </a:r>
            <a:r>
              <a:rPr lang="en-US" b="1" dirty="0" smtClean="0"/>
              <a:t>object and not the values.</a:t>
            </a:r>
          </a:p>
          <a:p>
            <a:r>
              <a:rPr lang="en-US" b="1" dirty="0" smtClean="0"/>
              <a:t>So we must use the function </a:t>
            </a:r>
            <a:r>
              <a:rPr lang="en-US" b="1" dirty="0" smtClean="0">
                <a:solidFill>
                  <a:srgbClr val="C00000"/>
                </a:solidFill>
              </a:rPr>
              <a:t>list( ) </a:t>
            </a:r>
            <a:r>
              <a:rPr lang="en-US" b="1" dirty="0" smtClean="0"/>
              <a:t>to get </a:t>
            </a:r>
          </a:p>
          <a:p>
            <a:r>
              <a:rPr lang="en-US" b="1" dirty="0" smtClean="0"/>
              <a:t>the values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Two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a=range(1,10)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71942"/>
            <a:ext cx="4723246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493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output is </a:t>
            </a:r>
            <a:r>
              <a:rPr lang="en-US" b="1" dirty="0" smtClean="0">
                <a:solidFill>
                  <a:srgbClr val="C00000"/>
                </a:solidFill>
              </a:rPr>
              <a:t>list </a:t>
            </a:r>
            <a:r>
              <a:rPr lang="en-US" b="1" dirty="0" smtClean="0"/>
              <a:t>of numbers from 1 to 9</a:t>
            </a:r>
          </a:p>
          <a:p>
            <a:r>
              <a:rPr lang="en-US" b="1" dirty="0" smtClean="0"/>
              <a:t>because 10 falls towards right of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If We Pass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First Number Greater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Guess: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a=range(10,1)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000504"/>
            <a:ext cx="596517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5771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output is an </a:t>
            </a:r>
            <a:r>
              <a:rPr lang="en-US" b="1" dirty="0" smtClean="0">
                <a:solidFill>
                  <a:srgbClr val="C00000"/>
                </a:solidFill>
              </a:rPr>
              <a:t>empty list </a:t>
            </a:r>
            <a:r>
              <a:rPr lang="en-US" b="1" dirty="0" smtClean="0"/>
              <a:t>because </a:t>
            </a:r>
          </a:p>
          <a:p>
            <a:r>
              <a:rPr lang="en-US" b="1" dirty="0" smtClean="0"/>
              <a:t>as mentioned earlier </a:t>
            </a:r>
            <a:r>
              <a:rPr lang="en-US" b="1" dirty="0" err="1" smtClean="0"/>
              <a:t>i</a:t>
            </a:r>
            <a:r>
              <a:rPr lang="en-IN" b="1" dirty="0" smtClean="0"/>
              <a:t>t traverses towards right </a:t>
            </a:r>
          </a:p>
          <a:p>
            <a:r>
              <a:rPr lang="en-IN" b="1" dirty="0" smtClean="0"/>
              <a:t>of start value and </a:t>
            </a:r>
            <a:r>
              <a:rPr lang="en-IN" b="1" dirty="0" smtClean="0">
                <a:solidFill>
                  <a:srgbClr val="C00000"/>
                </a:solidFill>
              </a:rPr>
              <a:t>1</a:t>
            </a:r>
            <a:r>
              <a:rPr lang="en-IN" b="1" dirty="0" smtClean="0"/>
              <a:t> doesn’t come </a:t>
            </a:r>
          </a:p>
          <a:p>
            <a:r>
              <a:rPr lang="en-IN" b="1" dirty="0" smtClean="0"/>
              <a:t>to the right of </a:t>
            </a:r>
            <a:r>
              <a:rPr lang="en-IN" b="1" dirty="0" smtClean="0">
                <a:solidFill>
                  <a:srgbClr val="C00000"/>
                </a:solidFill>
              </a:rPr>
              <a:t>10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Passing Negative 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pass </a:t>
            </a:r>
            <a:r>
              <a:rPr lang="en-IN" sz="2400" b="1" dirty="0" smtClean="0">
                <a:solidFill>
                  <a:srgbClr val="C00000"/>
                </a:solidFill>
              </a:rPr>
              <a:t>negative start </a:t>
            </a:r>
            <a:r>
              <a:rPr lang="en-IN" sz="2400" dirty="0" smtClean="0"/>
              <a:t>or/and </a:t>
            </a:r>
            <a:r>
              <a:rPr lang="en-IN" sz="2400" b="1" dirty="0" smtClean="0">
                <a:solidFill>
                  <a:srgbClr val="C00000"/>
                </a:solidFill>
              </a:rPr>
              <a:t>negative stop value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range( ) </a:t>
            </a:r>
            <a:r>
              <a:rPr lang="en-IN" sz="2400" dirty="0" smtClean="0"/>
              <a:t>when we call it with </a:t>
            </a:r>
            <a:r>
              <a:rPr lang="en-IN" sz="2400" b="1" dirty="0" smtClean="0">
                <a:solidFill>
                  <a:srgbClr val="C00000"/>
                </a:solidFill>
              </a:rPr>
              <a:t>2 arguments 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a=range(-10,3)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print(b)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786454"/>
            <a:ext cx="7176371" cy="498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0430" y="3214686"/>
            <a:ext cx="5017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/>
              <a:t> falls on right of </a:t>
            </a:r>
            <a:r>
              <a:rPr lang="en-US" b="1" dirty="0" smtClean="0">
                <a:solidFill>
                  <a:srgbClr val="C00000"/>
                </a:solidFill>
              </a:rPr>
              <a:t>-10 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so we are getting range of numbers from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-10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a=range(-10,-3)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a=range(-3,-10)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00174"/>
            <a:ext cx="2488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a=range(-3,-3)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endParaRPr lang="en-IN" sz="2400" b="1" u="sng" dirty="0" smtClean="0">
              <a:solidFill>
                <a:srgbClr val="C0000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29000"/>
            <a:ext cx="4925113" cy="381053"/>
          </a:xfrm>
          <a:prstGeom prst="rect">
            <a:avLst/>
          </a:prstGeom>
        </p:spPr>
      </p:pic>
      <p:pic>
        <p:nvPicPr>
          <p:cNvPr id="9" name="Picture 8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6000768"/>
            <a:ext cx="596517" cy="361822"/>
          </a:xfrm>
          <a:prstGeom prst="rect">
            <a:avLst/>
          </a:prstGeom>
        </p:spPr>
      </p:pic>
      <p:pic>
        <p:nvPicPr>
          <p:cNvPr id="10" name="Picture 9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84" y="3429000"/>
            <a:ext cx="596517" cy="36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Three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range(</a:t>
            </a:r>
            <a:r>
              <a:rPr lang="en-US" sz="1900" b="1" dirty="0" err="1" smtClean="0">
                <a:solidFill>
                  <a:srgbClr val="C00000"/>
                </a:solidFill>
              </a:rPr>
              <a:t>m,n,s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IN" sz="2400" dirty="0" smtClean="0"/>
              <a:t>Finally, the </a:t>
            </a:r>
            <a:r>
              <a:rPr lang="en-IN" sz="2400" b="1" dirty="0" smtClean="0">
                <a:solidFill>
                  <a:srgbClr val="C00000"/>
                </a:solidFill>
              </a:rPr>
              <a:t>range() </a:t>
            </a:r>
            <a:r>
              <a:rPr lang="en-IN" sz="2400" dirty="0" smtClean="0"/>
              <a:t>function can also take the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</a:t>
            </a:r>
            <a:r>
              <a:rPr lang="en-IN" sz="2400" dirty="0" smtClean="0"/>
              <a:t> . This is for the </a:t>
            </a:r>
            <a:r>
              <a:rPr lang="en-IN" sz="2400" b="1" dirty="0" smtClean="0">
                <a:solidFill>
                  <a:srgbClr val="C00000"/>
                </a:solidFill>
              </a:rPr>
              <a:t>step value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a=range(1,10,2)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b=list(a)	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4738036" cy="428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68" y="4143380"/>
            <a:ext cx="430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Since step value is 2 , so we got </a:t>
            </a:r>
            <a:r>
              <a:rPr lang="en-US" b="1" dirty="0" err="1" smtClean="0"/>
              <a:t>nos</a:t>
            </a:r>
            <a:endParaRPr lang="en-US" b="1" dirty="0" smtClean="0"/>
          </a:p>
          <a:p>
            <a:r>
              <a:rPr lang="en-US" b="1" dirty="0" smtClean="0"/>
              <a:t>from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9</a:t>
            </a:r>
            <a:r>
              <a:rPr lang="en-US" b="1" dirty="0" smtClean="0"/>
              <a:t> with a difference of </a:t>
            </a:r>
            <a:r>
              <a:rPr lang="en-US" b="1" dirty="0" smtClean="0">
                <a:solidFill>
                  <a:srgbClr val="C00000"/>
                </a:solidFill>
              </a:rPr>
              <a:t>2 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a=range(7,1,-2)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a=range(5,10,20)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		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429000"/>
            <a:ext cx="2678917" cy="381053"/>
          </a:xfrm>
          <a:prstGeom prst="rect">
            <a:avLst/>
          </a:prstGeom>
        </p:spPr>
      </p:pic>
      <p:pic>
        <p:nvPicPr>
          <p:cNvPr id="9" name="Picture 8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6000768"/>
            <a:ext cx="1071570" cy="357190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close attention , that we are having </a:t>
            </a:r>
            <a:r>
              <a:rPr lang="en-US" b="1" dirty="0" smtClean="0">
                <a:solidFill>
                  <a:srgbClr val="FFFF00"/>
                </a:solidFill>
              </a:rPr>
              <a:t>start value </a:t>
            </a:r>
            <a:r>
              <a:rPr lang="en-US" b="1" dirty="0" smtClean="0">
                <a:solidFill>
                  <a:schemeClr val="bg1"/>
                </a:solidFill>
              </a:rPr>
              <a:t>greater than </a:t>
            </a:r>
            <a:r>
              <a:rPr lang="en-US" b="1" dirty="0" smtClean="0">
                <a:solidFill>
                  <a:srgbClr val="FFFF00"/>
                </a:solidFill>
              </a:rPr>
              <a:t>end value </a:t>
            </a:r>
            <a:r>
              <a:rPr lang="en-US" b="1" dirty="0" smtClean="0">
                <a:solidFill>
                  <a:schemeClr val="bg1"/>
                </a:solidFill>
              </a:rPr>
              <a:t>, but since </a:t>
            </a:r>
            <a:r>
              <a:rPr lang="en-US" b="1" dirty="0" smtClean="0">
                <a:solidFill>
                  <a:srgbClr val="FFFF00"/>
                </a:solidFill>
              </a:rPr>
              <a:t>step value </a:t>
            </a:r>
            <a:r>
              <a:rPr lang="en-US" b="1" dirty="0" smtClean="0">
                <a:solidFill>
                  <a:schemeClr val="bg1"/>
                </a:solidFill>
              </a:rPr>
              <a:t>is negative , so it is allowed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72066" y="4000504"/>
            <a:ext cx="3857652" cy="2571768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Here, note that the first integer, </a:t>
            </a:r>
            <a:r>
              <a:rPr lang="en-IN" b="1" dirty="0" smtClean="0">
                <a:solidFill>
                  <a:srgbClr val="FFFF00"/>
                </a:solidFill>
              </a:rPr>
              <a:t>5</a:t>
            </a:r>
            <a:r>
              <a:rPr lang="en-IN" b="1" dirty="0" smtClean="0"/>
              <a:t>, is always returned, even though the interval </a:t>
            </a:r>
            <a:r>
              <a:rPr lang="en-IN" b="1" dirty="0" smtClean="0">
                <a:solidFill>
                  <a:srgbClr val="FFFF00"/>
                </a:solidFill>
              </a:rPr>
              <a:t>20</a:t>
            </a:r>
            <a:r>
              <a:rPr lang="en-IN" b="1" dirty="0" smtClean="0"/>
              <a:t> sends it beyond </a:t>
            </a:r>
            <a:r>
              <a:rPr lang="en-IN" b="1" dirty="0" smtClean="0">
                <a:solidFill>
                  <a:srgbClr val="FFFF00"/>
                </a:solidFill>
              </a:rPr>
              <a:t>10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a=range(2,14,1.5)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a=range(5,10,0)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		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29000"/>
            <a:ext cx="5429288" cy="500066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29190" y="1428736"/>
            <a:ext cx="3857652" cy="1357322"/>
          </a:xfrm>
          <a:prstGeom prst="cloudCallout">
            <a:avLst>
              <a:gd name="adj1" fmla="val -98783"/>
              <a:gd name="adj2" fmla="val -1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Note that all three arguments must be integers only.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00628" y="4214818"/>
            <a:ext cx="3929090" cy="2357454"/>
          </a:xfrm>
          <a:prstGeom prst="cloudCallout">
            <a:avLst>
              <a:gd name="adj1" fmla="val -108547"/>
              <a:gd name="adj2" fmla="val 21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It raised a </a:t>
            </a:r>
            <a:r>
              <a:rPr lang="en-IN" b="1" dirty="0" err="1" smtClean="0">
                <a:solidFill>
                  <a:srgbClr val="FFFF00"/>
                </a:solidFill>
              </a:rPr>
              <a:t>ValueError</a:t>
            </a:r>
            <a:r>
              <a:rPr lang="en-IN" b="1" dirty="0" smtClean="0"/>
              <a:t> because the interval cannot be </a:t>
            </a:r>
            <a:r>
              <a:rPr lang="en-IN" b="1" dirty="0" smtClean="0">
                <a:solidFill>
                  <a:srgbClr val="FFFF00"/>
                </a:solidFill>
              </a:rPr>
              <a:t>zero </a:t>
            </a:r>
            <a:r>
              <a:rPr lang="en-IN" b="1" dirty="0" smtClean="0"/>
              <a:t>if we need to go from one number to another.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10" name="Picture 9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6000768"/>
            <a:ext cx="4572032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a=range(2,12)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a=range(12,2)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		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824433" cy="500066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29190" y="1428736"/>
            <a:ext cx="3857652" cy="1785950"/>
          </a:xfrm>
          <a:prstGeom prst="cloudCallout">
            <a:avLst>
              <a:gd name="adj1" fmla="val -110797"/>
              <a:gd name="adj2" fmla="val -23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The default value of </a:t>
            </a:r>
            <a:r>
              <a:rPr lang="en-IN" b="1" dirty="0" smtClean="0">
                <a:solidFill>
                  <a:srgbClr val="FFFF00"/>
                </a:solidFill>
              </a:rPr>
              <a:t>step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FFFF00"/>
                </a:solidFill>
              </a:rPr>
              <a:t>1</a:t>
            </a:r>
            <a:r>
              <a:rPr lang="en-IN" b="1" dirty="0" smtClean="0"/>
              <a:t> , so the output is from </a:t>
            </a:r>
            <a:r>
              <a:rPr lang="en-IN" b="1" dirty="0" smtClean="0">
                <a:solidFill>
                  <a:srgbClr val="FFFF00"/>
                </a:solidFill>
              </a:rPr>
              <a:t>2 </a:t>
            </a:r>
            <a:r>
              <a:rPr lang="en-IN" b="1" dirty="0" smtClean="0"/>
              <a:t>to </a:t>
            </a:r>
            <a:r>
              <a:rPr lang="en-IN" b="1" dirty="0" smtClean="0">
                <a:solidFill>
                  <a:srgbClr val="FFFF00"/>
                </a:solidFill>
              </a:rPr>
              <a:t>11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00628" y="4214818"/>
            <a:ext cx="3929090" cy="2357454"/>
          </a:xfrm>
          <a:prstGeom prst="cloudCallout">
            <a:avLst>
              <a:gd name="adj1" fmla="val -109823"/>
              <a:gd name="adj2" fmla="val -46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As usual , since the </a:t>
            </a:r>
            <a:r>
              <a:rPr lang="en-IN" b="1" dirty="0" smtClean="0">
                <a:solidFill>
                  <a:srgbClr val="FFFF00"/>
                </a:solidFill>
              </a:rPr>
              <a:t>start value </a:t>
            </a:r>
            <a:r>
              <a:rPr lang="en-IN" b="1" dirty="0" smtClean="0"/>
              <a:t>is greater than </a:t>
            </a:r>
            <a:r>
              <a:rPr lang="en-IN" b="1" dirty="0" smtClean="0">
                <a:solidFill>
                  <a:srgbClr val="FFFF00"/>
                </a:solidFill>
              </a:rPr>
              <a:t>end value</a:t>
            </a:r>
            <a:r>
              <a:rPr lang="en-IN" b="1" dirty="0" smtClean="0"/>
              <a:t> so we get an </a:t>
            </a:r>
            <a:r>
              <a:rPr lang="en-IN" b="1" dirty="0" smtClean="0">
                <a:solidFill>
                  <a:srgbClr val="FFFF00"/>
                </a:solidFill>
              </a:rPr>
              <a:t>empty</a:t>
            </a:r>
            <a:r>
              <a:rPr lang="en-IN" b="1" dirty="0" smtClean="0"/>
              <a:t> list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10" name="Picture 9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3500438"/>
            <a:ext cx="3571900" cy="511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range( ) </a:t>
            </a: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use </a:t>
            </a:r>
            <a:r>
              <a:rPr lang="en-US" sz="2400" b="1" dirty="0" smtClean="0">
                <a:solidFill>
                  <a:srgbClr val="C00000"/>
                </a:solidFill>
              </a:rPr>
              <a:t>range()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together for iterating through a list of </a:t>
            </a:r>
            <a:r>
              <a:rPr lang="en-US" sz="2400" b="1" dirty="0" smtClean="0">
                <a:solidFill>
                  <a:srgbClr val="C00000"/>
                </a:solidFill>
              </a:rPr>
              <a:t>numeric values</a:t>
            </a:r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range(end)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2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n</a:t>
            </a:r>
          </a:p>
          <a:p>
            <a:pPr lvl="2"/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Different Flavors Of “for” Loop: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Count-controlled for loop (Three-expression for loop):</a:t>
            </a:r>
          </a:p>
          <a:p>
            <a:pPr lvl="1"/>
            <a:r>
              <a:rPr lang="en-IN" sz="1900" dirty="0" smtClean="0"/>
              <a:t>This is by far the most common type. This statement is the one used by </a:t>
            </a:r>
            <a:r>
              <a:rPr lang="en-IN" sz="1900" b="1" dirty="0" smtClean="0">
                <a:solidFill>
                  <a:srgbClr val="C00000"/>
                </a:solidFill>
              </a:rPr>
              <a:t>C</a:t>
            </a:r>
            <a:r>
              <a:rPr lang="en-IN" sz="1900" dirty="0" smtClean="0">
                <a:solidFill>
                  <a:srgbClr val="C00000"/>
                </a:solidFill>
              </a:rPr>
              <a:t> 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C00000"/>
                </a:solidFill>
              </a:rPr>
              <a:t>C++ </a:t>
            </a:r>
            <a:r>
              <a:rPr lang="en-IN" sz="1900" dirty="0" smtClean="0"/>
              <a:t>and </a:t>
            </a:r>
            <a:r>
              <a:rPr lang="en-IN" sz="1900" b="1" dirty="0" smtClean="0">
                <a:solidFill>
                  <a:srgbClr val="C00000"/>
                </a:solidFill>
              </a:rPr>
              <a:t>Java</a:t>
            </a:r>
            <a:r>
              <a:rPr lang="en-IN" sz="1900" dirty="0" smtClean="0"/>
              <a:t> . Generally it has the form: </a:t>
            </a:r>
            <a:br>
              <a:rPr lang="en-IN" sz="1900" dirty="0" smtClean="0"/>
            </a:br>
            <a:r>
              <a:rPr lang="en-IN" sz="1900" b="1" dirty="0" smtClean="0">
                <a:solidFill>
                  <a:srgbClr val="002060"/>
                </a:solidFill>
              </a:rPr>
              <a:t>for (</a:t>
            </a:r>
            <a:r>
              <a:rPr lang="en-IN" sz="1900" b="1" dirty="0" err="1" smtClean="0">
                <a:solidFill>
                  <a:srgbClr val="002060"/>
                </a:solidFill>
              </a:rPr>
              <a:t>i</a:t>
            </a:r>
            <a:r>
              <a:rPr lang="en-IN" sz="1900" b="1" dirty="0" smtClean="0">
                <a:solidFill>
                  <a:srgbClr val="002060"/>
                </a:solidFill>
              </a:rPr>
              <a:t>=1; </a:t>
            </a:r>
            <a:r>
              <a:rPr lang="en-IN" sz="1900" b="1" dirty="0" err="1" smtClean="0">
                <a:solidFill>
                  <a:srgbClr val="002060"/>
                </a:solidFill>
              </a:rPr>
              <a:t>i</a:t>
            </a:r>
            <a:r>
              <a:rPr lang="en-IN" sz="1900" b="1" dirty="0" smtClean="0">
                <a:solidFill>
                  <a:srgbClr val="002060"/>
                </a:solidFill>
              </a:rPr>
              <a:t> &lt;= 10; </a:t>
            </a:r>
            <a:r>
              <a:rPr lang="en-IN" sz="1900" b="1" dirty="0" err="1" smtClean="0">
                <a:solidFill>
                  <a:srgbClr val="002060"/>
                </a:solidFill>
              </a:rPr>
              <a:t>i</a:t>
            </a:r>
            <a:r>
              <a:rPr lang="en-IN" sz="1900" b="1" dirty="0" smtClean="0">
                <a:solidFill>
                  <a:srgbClr val="002060"/>
                </a:solidFill>
              </a:rPr>
              <a:t>++) </a:t>
            </a:r>
            <a:r>
              <a:rPr lang="en-IN" sz="1900" dirty="0" smtClean="0"/>
              <a:t/>
            </a:r>
            <a:br>
              <a:rPr lang="en-IN" sz="1900" dirty="0" smtClean="0"/>
            </a:br>
            <a:r>
              <a:rPr lang="en-IN" sz="1900" b="1" u="sng" dirty="0" smtClean="0">
                <a:solidFill>
                  <a:srgbClr val="0070C0"/>
                </a:solidFill>
              </a:rPr>
              <a:t>This kind of for loop is not implemented in Python! </a:t>
            </a:r>
          </a:p>
          <a:p>
            <a:endParaRPr lang="en-IN" sz="2400" b="1" u="sng" dirty="0" smtClean="0">
              <a:solidFill>
                <a:srgbClr val="C0000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Numeric Ranges </a:t>
            </a:r>
          </a:p>
          <a:p>
            <a:pPr lvl="1"/>
            <a:r>
              <a:rPr lang="en-IN" sz="1900" dirty="0" smtClean="0"/>
              <a:t>This kind of for loop is a simplification of the previous kind. Starting with a start value and counting up to an end value, like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f</a:t>
            </a:r>
            <a:r>
              <a:rPr lang="en-IN" sz="1900" b="1" dirty="0" smtClean="0">
                <a:solidFill>
                  <a:srgbClr val="002060"/>
                </a:solidFill>
              </a:rPr>
              <a:t>or </a:t>
            </a:r>
            <a:r>
              <a:rPr lang="en-IN" sz="1900" b="1" dirty="0" err="1" smtClean="0">
                <a:solidFill>
                  <a:srgbClr val="002060"/>
                </a:solidFill>
              </a:rPr>
              <a:t>i</a:t>
            </a:r>
            <a:r>
              <a:rPr lang="en-IN" sz="1900" b="1" dirty="0" smtClean="0">
                <a:solidFill>
                  <a:srgbClr val="002060"/>
                </a:solidFill>
              </a:rPr>
              <a:t> = 1 to 100 </a:t>
            </a:r>
            <a:r>
              <a:rPr lang="en-IN" sz="1900" dirty="0" smtClean="0"/>
              <a:t/>
            </a:r>
            <a:br>
              <a:rPr lang="en-IN" sz="1900" dirty="0" smtClean="0"/>
            </a:br>
            <a:r>
              <a:rPr lang="en-IN" sz="1900" b="1" u="sng" dirty="0" smtClean="0">
                <a:solidFill>
                  <a:srgbClr val="0070C0"/>
                </a:solidFill>
              </a:rPr>
              <a:t>Python doesn't use this either.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range(11):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5" y="3429000"/>
            <a:ext cx="495762" cy="292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2 Parameter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range( ) </a:t>
            </a: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use 2 argument </a:t>
            </a:r>
            <a:r>
              <a:rPr lang="en-US" sz="2400" b="1" dirty="0" smtClean="0">
                <a:solidFill>
                  <a:srgbClr val="C00000"/>
                </a:solidFill>
              </a:rPr>
              <a:t>range()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also for iterating through a list of </a:t>
            </a:r>
            <a:r>
              <a:rPr lang="en-US" sz="2400" b="1" dirty="0" smtClean="0">
                <a:solidFill>
                  <a:srgbClr val="C00000"/>
                </a:solidFill>
              </a:rPr>
              <a:t>numeric values </a:t>
            </a:r>
            <a:r>
              <a:rPr lang="en-US" sz="2400" dirty="0" smtClean="0"/>
              <a:t>between a </a:t>
            </a:r>
            <a:r>
              <a:rPr lang="en-US" sz="2400" b="1" dirty="0" smtClean="0">
                <a:solidFill>
                  <a:srgbClr val="C00000"/>
                </a:solidFill>
              </a:rPr>
              <a:t>given range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range(</a:t>
            </a:r>
            <a:r>
              <a:rPr lang="en-US" sz="1900" b="1" dirty="0" err="1" smtClean="0">
                <a:solidFill>
                  <a:srgbClr val="C00000"/>
                </a:solidFill>
              </a:rPr>
              <a:t>start,end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2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n</a:t>
            </a:r>
          </a:p>
          <a:p>
            <a:pPr lvl="2"/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range(1,11):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29000"/>
            <a:ext cx="714380" cy="292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accept an integer from the user and display the sum of all the numbers from 1 to that number.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500438"/>
            <a:ext cx="4363199" cy="906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num=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an 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total=0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range(1,num+1):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total=</a:t>
            </a:r>
            <a:r>
              <a:rPr lang="en-IN" sz="2400" b="1" dirty="0" err="1" smtClean="0">
                <a:solidFill>
                  <a:srgbClr val="7030A0"/>
                </a:solidFill>
              </a:rPr>
              <a:t>total+i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300" b="1" dirty="0" smtClean="0">
                <a:solidFill>
                  <a:srgbClr val="7030A0"/>
                </a:solidFill>
              </a:rPr>
              <a:t>print("sum of </a:t>
            </a:r>
            <a:r>
              <a:rPr lang="en-IN" sz="2300" b="1" dirty="0" err="1" smtClean="0">
                <a:solidFill>
                  <a:srgbClr val="7030A0"/>
                </a:solidFill>
              </a:rPr>
              <a:t>nos</a:t>
            </a:r>
            <a:r>
              <a:rPr lang="en-IN" sz="2300" b="1" dirty="0" smtClean="0">
                <a:solidFill>
                  <a:srgbClr val="7030A0"/>
                </a:solidFill>
              </a:rPr>
              <a:t> from 1 to {} is {}".format(</a:t>
            </a:r>
            <a:r>
              <a:rPr lang="en-IN" sz="2300" b="1" dirty="0" err="1" smtClean="0">
                <a:solidFill>
                  <a:srgbClr val="7030A0"/>
                </a:solidFill>
              </a:rPr>
              <a:t>num,total</a:t>
            </a:r>
            <a:r>
              <a:rPr lang="en-IN" sz="2300" b="1" dirty="0" smtClean="0">
                <a:solidFill>
                  <a:srgbClr val="7030A0"/>
                </a:solidFill>
              </a:rPr>
              <a:t>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accept an integer from the user and calculate it’s factorial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600335"/>
            <a:ext cx="4363199" cy="70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3 Parameter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range( ) </a:t>
            </a: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range(</a:t>
            </a:r>
            <a:r>
              <a:rPr lang="en-US" sz="1900" b="1" dirty="0" err="1" smtClean="0">
                <a:solidFill>
                  <a:srgbClr val="C00000"/>
                </a:solidFill>
              </a:rPr>
              <a:t>start,end,step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2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n</a:t>
            </a:r>
          </a:p>
          <a:p>
            <a:pPr lvl="2"/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range(1,11,2):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00438"/>
            <a:ext cx="335018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range(100,0,-10):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00439"/>
            <a:ext cx="714380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With </a:t>
            </a:r>
            <a:r>
              <a:rPr lang="en-US" sz="2800" b="1" dirty="0" smtClean="0">
                <a:solidFill>
                  <a:srgbClr val="C00000"/>
                </a:solidFill>
              </a:rPr>
              <a:t>else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, the 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 loop can also have an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part , which executes if no </a:t>
            </a:r>
            <a:r>
              <a:rPr lang="en-IN" sz="2400" b="1" dirty="0" smtClean="0">
                <a:solidFill>
                  <a:srgbClr val="C00000"/>
                </a:solidFill>
              </a:rPr>
              <a:t>break</a:t>
            </a:r>
            <a:r>
              <a:rPr lang="en-IN" sz="2400" dirty="0" smtClean="0"/>
              <a:t> statements executes in the f</a:t>
            </a:r>
            <a:r>
              <a:rPr lang="en-IN" sz="2400" b="1" dirty="0" smtClean="0">
                <a:solidFill>
                  <a:srgbClr val="C00000"/>
                </a:solidFill>
              </a:rPr>
              <a:t>or loop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     </a:t>
            </a:r>
            <a:r>
              <a:rPr lang="en-US" sz="1900" b="1" dirty="0" smtClean="0">
                <a:solidFill>
                  <a:srgbClr val="C00000"/>
                </a:solidFill>
              </a:rPr>
              <a:t>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</a:t>
            </a:r>
            <a:r>
              <a:rPr lang="en-US" sz="1900" b="1" dirty="0" err="1" smtClean="0">
                <a:solidFill>
                  <a:srgbClr val="C00000"/>
                </a:solidFill>
              </a:rPr>
              <a:t>some_seq</a:t>
            </a:r>
            <a:r>
              <a:rPr lang="en-US" sz="1900" b="1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if </a:t>
            </a:r>
            <a:r>
              <a:rPr lang="en-US" sz="1700" b="1" dirty="0" err="1" smtClean="0">
                <a:solidFill>
                  <a:srgbClr val="C00000"/>
                </a:solidFill>
              </a:rPr>
              <a:t>test_cond</a:t>
            </a:r>
            <a:r>
              <a:rPr lang="en-US" sz="1700" b="1" dirty="0" smtClean="0">
                <a:solidFill>
                  <a:srgbClr val="C00000"/>
                </a:solidFill>
              </a:rPr>
              <a:t>: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    break		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else:</a:t>
            </a:r>
          </a:p>
          <a:p>
            <a:pPr lvl="1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3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4</a:t>
            </a:r>
          </a:p>
          <a:p>
            <a:pPr lvl="2">
              <a:buNone/>
            </a:pPr>
            <a:endParaRPr lang="en-US" sz="1700" b="1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err="1" smtClean="0">
                <a:solidFill>
                  <a:srgbClr val="C00000"/>
                </a:solidFill>
              </a:rPr>
              <a:t>Iterator</a:t>
            </a:r>
            <a:r>
              <a:rPr lang="en-IN" sz="2400" b="1" u="sng" dirty="0" smtClean="0">
                <a:solidFill>
                  <a:srgbClr val="C00000"/>
                </a:solidFill>
              </a:rPr>
              <a:t>-based for loop </a:t>
            </a:r>
          </a:p>
          <a:p>
            <a:pPr lvl="1"/>
            <a:r>
              <a:rPr lang="en-IN" sz="1900" dirty="0" smtClean="0"/>
              <a:t>Finally, we come to the one used by </a:t>
            </a:r>
            <a:r>
              <a:rPr lang="en-IN" sz="1900" b="1" dirty="0" smtClean="0">
                <a:solidFill>
                  <a:srgbClr val="C00000"/>
                </a:solidFill>
              </a:rPr>
              <a:t>Python</a:t>
            </a:r>
            <a:r>
              <a:rPr lang="en-IN" sz="1900" dirty="0" smtClean="0"/>
              <a:t>. This kind of a for loop iterates over a collection of items. In each iteration step a loop variable is set to a value in a sequence or other data collection.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u="sng" dirty="0" smtClean="0">
                <a:solidFill>
                  <a:srgbClr val="0070C0"/>
                </a:solidFill>
              </a:rPr>
              <a:t>This kind of for loop is known in most Unix and Linux shells and it is the one which is implemented in Python.</a:t>
            </a:r>
          </a:p>
          <a:p>
            <a:endParaRPr lang="en-IN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                                               </a:t>
            </a: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         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range(10):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print(“Loop complete”)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1" y="2143116"/>
            <a:ext cx="1938587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                                               </a:t>
            </a: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         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range(1,10):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if i%5==0: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break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print(“Loop complete”)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06" y="2143116"/>
            <a:ext cx="938454" cy="259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Nested Loop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Loops can be nested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as they can with other programming languages.</a:t>
            </a:r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nested loop </a:t>
            </a:r>
            <a:r>
              <a:rPr lang="en-IN" sz="2400" dirty="0" smtClean="0"/>
              <a:t>is a loop that occurs within another loop, and are constructed like so: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for &lt;</a:t>
            </a:r>
            <a:r>
              <a:rPr lang="en-US" sz="1900" b="1" dirty="0" err="1" smtClean="0">
                <a:solidFill>
                  <a:srgbClr val="002060"/>
                </a:solidFill>
              </a:rPr>
              <a:t>var_name</a:t>
            </a:r>
            <a:r>
              <a:rPr lang="en-US" sz="1900" b="1" dirty="0" smtClean="0">
                <a:solidFill>
                  <a:srgbClr val="002060"/>
                </a:solidFill>
              </a:rPr>
              <a:t>&gt; in </a:t>
            </a:r>
            <a:r>
              <a:rPr lang="en-US" sz="1900" b="1" dirty="0" err="1" smtClean="0">
                <a:solidFill>
                  <a:srgbClr val="002060"/>
                </a:solidFill>
              </a:rPr>
              <a:t>some_seq</a:t>
            </a:r>
            <a:r>
              <a:rPr lang="en-US" sz="1900" b="1" dirty="0" smtClean="0">
                <a:solidFill>
                  <a:srgbClr val="002060"/>
                </a:solidFill>
              </a:rPr>
              <a:t>:</a:t>
            </a:r>
          </a:p>
          <a:p>
            <a:pPr lvl="1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</a:t>
            </a:r>
            <a:r>
              <a:rPr lang="en-US" sz="1900" b="1" dirty="0" smtClean="0">
                <a:solidFill>
                  <a:srgbClr val="C00000"/>
                </a:solidFill>
              </a:rPr>
              <a:t> 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</a:t>
            </a:r>
            <a:r>
              <a:rPr lang="en-US" sz="1900" b="1" dirty="0" err="1" smtClean="0">
                <a:solidFill>
                  <a:srgbClr val="C00000"/>
                </a:solidFill>
              </a:rPr>
              <a:t>some_seq</a:t>
            </a:r>
            <a:r>
              <a:rPr lang="en-US" sz="1900" b="1" dirty="0" smtClean="0">
                <a:solidFill>
                  <a:srgbClr val="C00000"/>
                </a:solidFill>
              </a:rPr>
              <a:t>: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2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</a:t>
            </a:r>
            <a:r>
              <a:rPr lang="en-US" sz="1700" b="1" dirty="0" smtClean="0">
                <a:solidFill>
                  <a:srgbClr val="002060"/>
                </a:solidFill>
              </a:rPr>
              <a:t>indented statement n</a:t>
            </a:r>
          </a:p>
          <a:p>
            <a:pPr lvl="2">
              <a:buNone/>
            </a:pPr>
            <a:r>
              <a:rPr lang="en-US" sz="1700" b="1" dirty="0" err="1" smtClean="0">
                <a:solidFill>
                  <a:srgbClr val="00B050"/>
                </a:solidFill>
              </a:rPr>
              <a:t>unindented</a:t>
            </a:r>
            <a:r>
              <a:rPr lang="en-US" sz="1700" b="1" dirty="0" smtClean="0">
                <a:solidFill>
                  <a:srgbClr val="00B050"/>
                </a:solidFill>
              </a:rPr>
              <a:t> statement</a:t>
            </a:r>
          </a:p>
          <a:p>
            <a:pPr lvl="2">
              <a:buNone/>
            </a:pPr>
            <a:r>
              <a:rPr lang="en-US" sz="1700" b="1" dirty="0" err="1" smtClean="0">
                <a:solidFill>
                  <a:srgbClr val="00B050"/>
                </a:solidFill>
              </a:rPr>
              <a:t>unindented</a:t>
            </a:r>
            <a:r>
              <a:rPr lang="en-US" sz="1700" b="1" dirty="0" smtClean="0">
                <a:solidFill>
                  <a:srgbClr val="00B050"/>
                </a:solidFill>
              </a:rPr>
              <a:t> statement</a:t>
            </a:r>
          </a:p>
          <a:p>
            <a:pPr lvl="2">
              <a:buNone/>
            </a:pPr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numbers = [1, 2, 3]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alpha = ['a', 'b', 'c']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n in numbers: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print(n)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for </a:t>
            </a:r>
            <a:r>
              <a:rPr lang="en-IN" sz="2200" b="1" dirty="0" err="1" smtClean="0">
                <a:solidFill>
                  <a:srgbClr val="7030A0"/>
                </a:solidFill>
              </a:rPr>
              <a:t>ch</a:t>
            </a:r>
            <a:r>
              <a:rPr lang="en-IN" sz="2200" b="1" dirty="0" smtClean="0">
                <a:solidFill>
                  <a:srgbClr val="7030A0"/>
                </a:solidFill>
              </a:rPr>
              <a:t> in alpha: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</a:t>
            </a:r>
            <a:r>
              <a:rPr lang="en-IN" sz="2200" b="1" dirty="0" err="1" smtClean="0">
                <a:solidFill>
                  <a:srgbClr val="7030A0"/>
                </a:solidFill>
              </a:rPr>
              <a:t>ch</a:t>
            </a:r>
            <a:r>
              <a:rPr lang="en-IN" sz="2200" b="1" dirty="0" smtClean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2000240"/>
            <a:ext cx="600159" cy="320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print the following pattern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071810"/>
            <a:ext cx="144343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 in range(1,5):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for j in range(1,4):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print("*",end="")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9" name="Picture 8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2214554"/>
            <a:ext cx="144343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Can you write the same code using only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single loop ?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 in range(1,5):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print("*"*3)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2071678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9" name="Picture 8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2714620"/>
            <a:ext cx="144343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print the following pattern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071810"/>
            <a:ext cx="2435438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 in range(1,5):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for j in range(1,i+1):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print("*",end="")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46" y="2143116"/>
            <a:ext cx="2463262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print the following pattern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2" y="3071810"/>
            <a:ext cx="1935429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1700" b="1" dirty="0" smtClean="0">
                <a:solidFill>
                  <a:srgbClr val="002060"/>
                </a:solidFill>
              </a:rPr>
              <a:t>for </a:t>
            </a:r>
            <a:r>
              <a:rPr lang="en-IN" sz="1700" b="1" dirty="0" err="1" smtClean="0">
                <a:solidFill>
                  <a:srgbClr val="002060"/>
                </a:solidFill>
              </a:rPr>
              <a:t>some_var</a:t>
            </a:r>
            <a:r>
              <a:rPr lang="en-IN" sz="1700" b="1" dirty="0" smtClean="0">
                <a:solidFill>
                  <a:srgbClr val="002060"/>
                </a:solidFill>
              </a:rPr>
              <a:t> in </a:t>
            </a:r>
            <a:r>
              <a:rPr lang="en-IN" sz="1700" b="1" dirty="0" err="1" smtClean="0">
                <a:solidFill>
                  <a:srgbClr val="002060"/>
                </a:solidFill>
              </a:rPr>
              <a:t>some_collection</a:t>
            </a:r>
            <a:r>
              <a:rPr lang="en-IN" sz="1700" b="1" dirty="0" smtClean="0">
                <a:solidFill>
                  <a:srgbClr val="002060"/>
                </a:solidFill>
              </a:rPr>
              <a:t>: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</a:t>
            </a:r>
            <a:r>
              <a:rPr lang="en-IN" sz="1700" b="1" dirty="0" smtClean="0">
                <a:solidFill>
                  <a:srgbClr val="00B050"/>
                </a:solidFill>
              </a:rPr>
              <a:t># loop body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&lt;indented statement 2&gt;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 ...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&lt;indented statement n&gt;						</a:t>
            </a:r>
            <a:r>
              <a:rPr lang="en-IN" sz="1700" b="1" dirty="0" smtClean="0">
                <a:solidFill>
                  <a:srgbClr val="C00000"/>
                </a:solidFill>
              </a:rPr>
              <a:t>&lt;non-indented statement 1&gt;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			&lt;non-indented statement 2&gt;</a:t>
            </a:r>
            <a:endParaRPr lang="en-US" sz="17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The for loop in </a:t>
            </a:r>
            <a:r>
              <a:rPr lang="en-IN" sz="2100" b="1" dirty="0" smtClean="0">
                <a:solidFill>
                  <a:srgbClr val="002060"/>
                </a:solidFill>
              </a:rPr>
              <a:t>Python</a:t>
            </a:r>
            <a:r>
              <a:rPr lang="en-IN" sz="2100" dirty="0" smtClean="0">
                <a:solidFill>
                  <a:srgbClr val="C00000"/>
                </a:solidFill>
              </a:rPr>
              <a:t> can iterate over </a:t>
            </a:r>
            <a:r>
              <a:rPr lang="en-IN" sz="2100" b="1" dirty="0" smtClean="0">
                <a:solidFill>
                  <a:srgbClr val="002060"/>
                </a:solidFill>
              </a:rPr>
              <a:t>string</a:t>
            </a:r>
            <a:r>
              <a:rPr lang="en-IN" sz="2100" dirty="0" smtClean="0">
                <a:solidFill>
                  <a:srgbClr val="C00000"/>
                </a:solidFill>
              </a:rPr>
              <a:t> , </a:t>
            </a:r>
            <a:r>
              <a:rPr lang="en-IN" sz="2100" b="1" dirty="0" smtClean="0">
                <a:solidFill>
                  <a:srgbClr val="002060"/>
                </a:solidFill>
              </a:rPr>
              <a:t>list</a:t>
            </a:r>
            <a:r>
              <a:rPr lang="en-IN" sz="2100" dirty="0" smtClean="0">
                <a:solidFill>
                  <a:srgbClr val="C00000"/>
                </a:solidFill>
              </a:rPr>
              <a:t>, </a:t>
            </a:r>
            <a:r>
              <a:rPr lang="en-IN" sz="2100" b="1" dirty="0" err="1" smtClean="0">
                <a:solidFill>
                  <a:srgbClr val="002060"/>
                </a:solidFill>
              </a:rPr>
              <a:t>tuple</a:t>
            </a:r>
            <a:r>
              <a:rPr lang="en-IN" sz="2100" dirty="0" smtClean="0">
                <a:solidFill>
                  <a:srgbClr val="C00000"/>
                </a:solidFill>
              </a:rPr>
              <a:t> , </a:t>
            </a:r>
            <a:r>
              <a:rPr lang="en-IN" sz="2100" b="1" dirty="0" err="1" smtClean="0">
                <a:solidFill>
                  <a:srgbClr val="002060"/>
                </a:solidFill>
              </a:rPr>
              <a:t>set,frozenset</a:t>
            </a:r>
            <a:r>
              <a:rPr lang="en-IN" sz="2100" b="1" dirty="0" smtClean="0">
                <a:solidFill>
                  <a:srgbClr val="002060"/>
                </a:solidFill>
              </a:rPr>
              <a:t>, </a:t>
            </a:r>
            <a:r>
              <a:rPr lang="en-IN" sz="2100" b="1" dirty="0" err="1" smtClean="0">
                <a:solidFill>
                  <a:srgbClr val="002060"/>
                </a:solidFill>
              </a:rPr>
              <a:t>bytes,bytearray</a:t>
            </a:r>
            <a:r>
              <a:rPr lang="en-IN" sz="2100" dirty="0" smtClean="0">
                <a:solidFill>
                  <a:srgbClr val="C00000"/>
                </a:solidFill>
              </a:rPr>
              <a:t> and </a:t>
            </a:r>
            <a:r>
              <a:rPr lang="en-IN" sz="2100" b="1" dirty="0" smtClean="0">
                <a:solidFill>
                  <a:srgbClr val="002060"/>
                </a:solidFill>
              </a:rPr>
              <a:t>dictionary</a:t>
            </a:r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The </a:t>
            </a:r>
            <a:r>
              <a:rPr lang="en-IN" sz="2100" b="1" dirty="0" smtClean="0">
                <a:solidFill>
                  <a:srgbClr val="002060"/>
                </a:solidFill>
              </a:rPr>
              <a:t>first item </a:t>
            </a:r>
            <a:r>
              <a:rPr lang="en-IN" sz="2100" dirty="0" smtClean="0">
                <a:solidFill>
                  <a:srgbClr val="C00000"/>
                </a:solidFill>
              </a:rPr>
              <a:t>in the </a:t>
            </a:r>
            <a:r>
              <a:rPr lang="en-IN" sz="2100" b="1" dirty="0" smtClean="0">
                <a:solidFill>
                  <a:srgbClr val="002060"/>
                </a:solidFill>
              </a:rPr>
              <a:t>collection</a:t>
            </a:r>
            <a:r>
              <a:rPr lang="en-IN" sz="2100" dirty="0" smtClean="0">
                <a:solidFill>
                  <a:srgbClr val="C00000"/>
                </a:solidFill>
              </a:rPr>
              <a:t> is assigned to the </a:t>
            </a:r>
            <a:r>
              <a:rPr lang="en-IN" sz="2100" b="1" dirty="0" smtClean="0">
                <a:solidFill>
                  <a:srgbClr val="002060"/>
                </a:solidFill>
              </a:rPr>
              <a:t>loop variable</a:t>
            </a:r>
            <a:r>
              <a:rPr lang="en-IN" sz="210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Then the block is executed. </a:t>
            </a:r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Then again the </a:t>
            </a:r>
            <a:r>
              <a:rPr lang="en-IN" sz="2100" b="1" dirty="0" smtClean="0">
                <a:solidFill>
                  <a:srgbClr val="002060"/>
                </a:solidFill>
              </a:rPr>
              <a:t>next item </a:t>
            </a:r>
            <a:r>
              <a:rPr lang="en-IN" sz="2100" dirty="0" smtClean="0">
                <a:solidFill>
                  <a:srgbClr val="C00000"/>
                </a:solidFill>
              </a:rPr>
              <a:t>of </a:t>
            </a:r>
            <a:r>
              <a:rPr lang="en-IN" sz="2100" b="1" dirty="0" smtClean="0">
                <a:solidFill>
                  <a:srgbClr val="002060"/>
                </a:solidFill>
              </a:rPr>
              <a:t>collection</a:t>
            </a:r>
            <a:r>
              <a:rPr lang="en-IN" sz="2100" dirty="0" smtClean="0">
                <a:solidFill>
                  <a:srgbClr val="C00000"/>
                </a:solidFill>
              </a:rPr>
              <a:t> is assigned to the </a:t>
            </a:r>
            <a:r>
              <a:rPr lang="en-IN" sz="2100" b="1" dirty="0" smtClean="0">
                <a:solidFill>
                  <a:srgbClr val="002060"/>
                </a:solidFill>
              </a:rPr>
              <a:t>loop variable</a:t>
            </a:r>
            <a:r>
              <a:rPr lang="en-IN" sz="2100" dirty="0" smtClean="0">
                <a:solidFill>
                  <a:srgbClr val="C00000"/>
                </a:solidFill>
              </a:rPr>
              <a:t>, and the statement(s) block is executed </a:t>
            </a:r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This goes on until the entire </a:t>
            </a:r>
            <a:r>
              <a:rPr lang="en-IN" sz="2100" b="1" dirty="0" smtClean="0">
                <a:solidFill>
                  <a:srgbClr val="002060"/>
                </a:solidFill>
              </a:rPr>
              <a:t>collection</a:t>
            </a:r>
            <a:r>
              <a:rPr lang="en-IN" sz="2100" dirty="0" smtClean="0">
                <a:solidFill>
                  <a:srgbClr val="C00000"/>
                </a:solidFill>
              </a:rPr>
              <a:t> is exhausted.</a:t>
            </a:r>
            <a:endParaRPr lang="en-IN" sz="2100" b="1" u="sng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 in range(4,0,-1):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for j in range(1,i+1):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print("*",end="")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46" y="2269763"/>
            <a:ext cx="2463262" cy="281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accept an integer from the user and display all the numbers from 1 to that number. Repeat the process until the user enters 0.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3571900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x = </a:t>
            </a:r>
            <a:r>
              <a:rPr lang="en-IN" sz="2200" b="1" dirty="0" err="1" smtClean="0">
                <a:solidFill>
                  <a:srgbClr val="7030A0"/>
                </a:solidFill>
              </a:rPr>
              <a:t>int</a:t>
            </a:r>
            <a:r>
              <a:rPr lang="en-IN" sz="2200" b="1" dirty="0" smtClean="0">
                <a:solidFill>
                  <a:srgbClr val="7030A0"/>
                </a:solidFill>
              </a:rPr>
              <a:t>(input('Enter a number: '))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while x != 0: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    for y in range (1, x+1):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        print (y)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        y+=1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    x = </a:t>
            </a:r>
            <a:r>
              <a:rPr lang="en-IN" sz="2200" b="1" dirty="0" err="1" smtClean="0">
                <a:solidFill>
                  <a:srgbClr val="7030A0"/>
                </a:solidFill>
              </a:rPr>
              <a:t>int</a:t>
            </a:r>
            <a:r>
              <a:rPr lang="en-IN" sz="2200" b="1" dirty="0" smtClean="0">
                <a:solidFill>
                  <a:srgbClr val="7030A0"/>
                </a:solidFill>
              </a:rPr>
              <a:t>(input('Enter a number: '))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2143116"/>
            <a:ext cx="2786082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word="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for </a:t>
            </a:r>
            <a:r>
              <a:rPr lang="en-IN" b="1" dirty="0" err="1" smtClean="0">
                <a:solidFill>
                  <a:srgbClr val="7030A0"/>
                </a:solidFill>
              </a:rPr>
              <a:t>ch</a:t>
            </a:r>
            <a:r>
              <a:rPr lang="en-IN" b="1" dirty="0" smtClean="0">
                <a:solidFill>
                  <a:srgbClr val="7030A0"/>
                </a:solidFill>
              </a:rPr>
              <a:t> in word: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</a:t>
            </a:r>
            <a:r>
              <a:rPr lang="en-IN" b="1" dirty="0" err="1" smtClean="0">
                <a:solidFill>
                  <a:srgbClr val="7030A0"/>
                </a:solidFill>
              </a:rPr>
              <a:t>ch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nn-NO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700" b="1" dirty="0" smtClean="0">
                <a:solidFill>
                  <a:srgbClr val="7030A0"/>
                </a:solidFill>
              </a:rPr>
              <a:t>fruits=["Apple","Banana","Guava","Orange"]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700" b="1" dirty="0" smtClean="0">
                <a:solidFill>
                  <a:srgbClr val="7030A0"/>
                </a:solidFill>
              </a:rPr>
              <a:t>for fruit in fruits: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700" b="1" dirty="0" smtClean="0">
                <a:solidFill>
                  <a:srgbClr val="7030A0"/>
                </a:solidFill>
              </a:rPr>
              <a:t>	print(fruit)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143380"/>
            <a:ext cx="3233061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94" y="4117403"/>
            <a:ext cx="2786082" cy="2026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</a:t>
            </a:r>
            <a:r>
              <a:rPr lang="en-US" sz="2400" b="1" dirty="0" smtClean="0">
                <a:solidFill>
                  <a:srgbClr val="C00000"/>
                </a:solidFill>
              </a:rPr>
              <a:t>using for loop </a:t>
            </a:r>
            <a:r>
              <a:rPr lang="en-US" sz="2400" b="1" dirty="0" smtClean="0"/>
              <a:t>to accept a string from the user and display it vertically but don’t display the vowels in it.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500438"/>
            <a:ext cx="4363199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rgbClr val="0070C0"/>
                </a:solidFill>
              </a:rPr>
              <a:t>word="</a:t>
            </a:r>
            <a:r>
              <a:rPr lang="en-IN" sz="2300" b="1" dirty="0" err="1" smtClean="0">
                <a:solidFill>
                  <a:srgbClr val="0070C0"/>
                </a:solidFill>
              </a:rPr>
              <a:t>sachin</a:t>
            </a:r>
            <a:r>
              <a:rPr lang="en-IN" sz="2300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rgbClr val="0070C0"/>
                </a:solidFill>
              </a:rPr>
              <a:t>if(</a:t>
            </a:r>
            <a:r>
              <a:rPr lang="en-IN" sz="2300" b="1" dirty="0" err="1" smtClean="0">
                <a:solidFill>
                  <a:srgbClr val="0070C0"/>
                </a:solidFill>
              </a:rPr>
              <a:t>ch</a:t>
            </a:r>
            <a:r>
              <a:rPr lang="en-IN" sz="2300" b="1" dirty="0" smtClean="0">
                <a:solidFill>
                  <a:srgbClr val="0070C0"/>
                </a:solidFill>
              </a:rPr>
              <a:t> in ["</a:t>
            </a:r>
            <a:r>
              <a:rPr lang="en-IN" sz="2300" b="1" dirty="0" err="1" smtClean="0">
                <a:solidFill>
                  <a:srgbClr val="0070C0"/>
                </a:solidFill>
              </a:rPr>
              <a:t>a","e","i","o","u</a:t>
            </a:r>
            <a:r>
              <a:rPr lang="en-IN" sz="2300" b="1" dirty="0" smtClean="0">
                <a:solidFill>
                  <a:srgbClr val="0070C0"/>
                </a:solidFill>
              </a:rPr>
              <a:t>"]):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rgbClr val="0070C0"/>
                </a:solidFill>
              </a:rPr>
              <a:t>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rgbClr val="0070C0"/>
                </a:solidFill>
              </a:rPr>
              <a:t>print(</a:t>
            </a:r>
            <a:r>
              <a:rPr lang="en-IN" sz="2300" b="1" dirty="0" err="1" smtClean="0">
                <a:solidFill>
                  <a:srgbClr val="0070C0"/>
                </a:solidFill>
              </a:rPr>
              <a:t>ch,end</a:t>
            </a:r>
            <a:r>
              <a:rPr lang="en-IN" sz="2300" b="1" dirty="0" smtClean="0">
                <a:solidFill>
                  <a:srgbClr val="0070C0"/>
                </a:solidFill>
              </a:rPr>
              <a:t>=" ")</a:t>
            </a:r>
            <a:endParaRPr lang="en-US" sz="23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 c h 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 a c h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Exception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6204</TotalTime>
  <Words>1730</Words>
  <Application>Microsoft Office PowerPoint</Application>
  <PresentationFormat>On-screen Show (4:3)</PresentationFormat>
  <Paragraphs>727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Civic</vt:lpstr>
      <vt:lpstr>Slide 1</vt:lpstr>
      <vt:lpstr>Today’s Agenda</vt:lpstr>
      <vt:lpstr>The for Loop</vt:lpstr>
      <vt:lpstr>The for Loop</vt:lpstr>
      <vt:lpstr>The for Loop</vt:lpstr>
      <vt:lpstr>Syntax Of  for Loop  In Python</vt:lpstr>
      <vt:lpstr>Examples</vt:lpstr>
      <vt:lpstr>Exercise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The range Function</vt:lpstr>
      <vt:lpstr>The range Function  With One Parameter</vt:lpstr>
      <vt:lpstr>The range Function  With One Parameter</vt:lpstr>
      <vt:lpstr>What If We Pass  Negative Number ?</vt:lpstr>
      <vt:lpstr>The range Function  With Two Parameter</vt:lpstr>
      <vt:lpstr>The range Function  With Two Parameter</vt:lpstr>
      <vt:lpstr>What If We Pass  First Number Greater?</vt:lpstr>
      <vt:lpstr>Passing Negative Values</vt:lpstr>
      <vt:lpstr>Guess The Output</vt:lpstr>
      <vt:lpstr>The range Function  With Three Parameter</vt:lpstr>
      <vt:lpstr>Guess The Output</vt:lpstr>
      <vt:lpstr>Guess The Output</vt:lpstr>
      <vt:lpstr>Guess The Output</vt:lpstr>
      <vt:lpstr>Using range( ) With for Loop</vt:lpstr>
      <vt:lpstr>Example</vt:lpstr>
      <vt:lpstr>Using 2 Parameter  range( ) With for Loop</vt:lpstr>
      <vt:lpstr>Example</vt:lpstr>
      <vt:lpstr>Exercise</vt:lpstr>
      <vt:lpstr>Solution</vt:lpstr>
      <vt:lpstr>Exercise</vt:lpstr>
      <vt:lpstr>Using 3 Parameter  range( ) With for Loop</vt:lpstr>
      <vt:lpstr>Example</vt:lpstr>
      <vt:lpstr>Example</vt:lpstr>
      <vt:lpstr>Using for With else</vt:lpstr>
      <vt:lpstr>Example</vt:lpstr>
      <vt:lpstr>Example</vt:lpstr>
      <vt:lpstr>Using Nested Loop</vt:lpstr>
      <vt:lpstr>Example</vt:lpstr>
      <vt:lpstr>Exercise</vt:lpstr>
      <vt:lpstr>Solution</vt:lpstr>
      <vt:lpstr>Solution</vt:lpstr>
      <vt:lpstr>Exercise</vt:lpstr>
      <vt:lpstr>Solution</vt:lpstr>
      <vt:lpstr>Exercise</vt:lpstr>
      <vt:lpstr>Solution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583</cp:revision>
  <dcterms:created xsi:type="dcterms:W3CDTF">2015-12-21T13:46:48Z</dcterms:created>
  <dcterms:modified xsi:type="dcterms:W3CDTF">2018-08-11T21:24:17Z</dcterms:modified>
</cp:coreProperties>
</file>