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418" r:id="rId4"/>
    <p:sldId id="514" r:id="rId5"/>
    <p:sldId id="515" r:id="rId6"/>
    <p:sldId id="516" r:id="rId7"/>
    <p:sldId id="539" r:id="rId8"/>
    <p:sldId id="517" r:id="rId9"/>
    <p:sldId id="518" r:id="rId10"/>
    <p:sldId id="522" r:id="rId11"/>
    <p:sldId id="523" r:id="rId12"/>
    <p:sldId id="519" r:id="rId13"/>
    <p:sldId id="520" r:id="rId14"/>
    <p:sldId id="521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40" r:id="rId31"/>
    <p:sldId id="541" r:id="rId32"/>
    <p:sldId id="542" r:id="rId33"/>
    <p:sldId id="54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</a:t>
            </a:r>
            <a:r>
              <a:rPr lang="en-IN" sz="2400" b="1" dirty="0" smtClean="0">
                <a:solidFill>
                  <a:srgbClr val="C00000"/>
                </a:solidFill>
              </a:rPr>
              <a:t>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68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now becomes a </a:t>
            </a:r>
            <a:r>
              <a:rPr lang="en-US" b="1" dirty="0" smtClean="0">
                <a:solidFill>
                  <a:srgbClr val="FFFF00"/>
                </a:solidFill>
              </a:rPr>
              <a:t>local variable</a:t>
            </a:r>
            <a:r>
              <a:rPr lang="en-US" b="1" dirty="0" smtClean="0">
                <a:solidFill>
                  <a:schemeClr val="bg1"/>
                </a:solidFill>
              </a:rPr>
              <a:t> and a </a:t>
            </a:r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chemeClr val="bg1"/>
                </a:solidFill>
              </a:rPr>
              <a:t> can easily access all the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r>
              <a:rPr lang="en-US" b="1" dirty="0" smtClean="0">
                <a:solidFill>
                  <a:schemeClr val="bg1"/>
                </a:solidFill>
              </a:rPr>
              <a:t> inside it’s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4161"/>
              <a:gd name="adj2" fmla="val -29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local </a:t>
            </a:r>
            <a:r>
              <a:rPr lang="en-US" b="1" dirty="0" smtClean="0">
                <a:solidFill>
                  <a:schemeClr val="bg1"/>
                </a:solidFill>
              </a:rPr>
              <a:t>and cannot be accessed from outside it’s function’s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400"/>
              <a:gd name="adj2" fmla="val -5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If a variable with </a:t>
            </a:r>
            <a:r>
              <a:rPr lang="en-IN" b="1" dirty="0" smtClean="0">
                <a:solidFill>
                  <a:srgbClr val="FFFF00"/>
                </a:solidFill>
              </a:rPr>
              <a:t>same name</a:t>
            </a:r>
            <a:r>
              <a:rPr lang="en-IN" b="1" dirty="0" smtClean="0"/>
              <a:t> is defined inside the scope of function as well then Python creates a </a:t>
            </a:r>
            <a:r>
              <a:rPr lang="en-IN" b="1" dirty="0" smtClean="0">
                <a:solidFill>
                  <a:srgbClr val="FFFF00"/>
                </a:solidFill>
              </a:rPr>
              <a:t>new variable</a:t>
            </a:r>
            <a:r>
              <a:rPr lang="en-IN" b="1" dirty="0" smtClean="0"/>
              <a:t> in </a:t>
            </a:r>
            <a:r>
              <a:rPr lang="en-IN" b="1" dirty="0" smtClean="0">
                <a:solidFill>
                  <a:srgbClr val="FFFF00"/>
                </a:solidFill>
              </a:rPr>
              <a:t>local scope</a:t>
            </a:r>
            <a:r>
              <a:rPr lang="en-IN" b="1" dirty="0" smtClean="0"/>
              <a:t> of the function and uses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What if we want to use the same global variable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inside the function also ?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357686" y="2714620"/>
            <a:ext cx="4429156" cy="3143272"/>
          </a:xfrm>
          <a:prstGeom prst="cloudCallout">
            <a:avLst>
              <a:gd name="adj1" fmla="val -107814"/>
              <a:gd name="adj2" fmla="val -34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To do this , we need a special keyword in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called </a:t>
            </a:r>
            <a:r>
              <a:rPr lang="en-IN" b="1" dirty="0" smtClean="0">
                <a:solidFill>
                  <a:srgbClr val="FFFF00"/>
                </a:solidFill>
              </a:rPr>
              <a:t>global</a:t>
            </a:r>
            <a:r>
              <a:rPr lang="en-IN" b="1" dirty="0" smtClean="0"/>
              <a:t>. This keyword tells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, not to create any new variable , rather use the variable from </a:t>
            </a:r>
            <a:r>
              <a:rPr lang="en-IN" b="1" dirty="0" smtClean="0">
                <a:solidFill>
                  <a:srgbClr val="FFFF00"/>
                </a:solidFill>
              </a:rPr>
              <a:t>global scope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UnboundLocalError</a:t>
            </a:r>
            <a:r>
              <a:rPr lang="en-US" sz="2400" b="1" dirty="0" smtClean="0">
                <a:solidFill>
                  <a:srgbClr val="7030A0"/>
                </a:solidFill>
              </a:rPr>
              <a:t>!: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Local variable s referenced before assignment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928802"/>
            <a:ext cx="4786346" cy="3929090"/>
          </a:xfrm>
          <a:prstGeom prst="cloudCallout">
            <a:avLst>
              <a:gd name="adj1" fmla="val -85831"/>
              <a:gd name="adj2" fmla="val -33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Now , this is a special case! . In Python </a:t>
            </a:r>
            <a:r>
              <a:rPr lang="en-IN" sz="1600" b="1" dirty="0" smtClean="0"/>
              <a:t>any variable which is changed or created inside of a function is </a:t>
            </a:r>
            <a:r>
              <a:rPr lang="en-IN" sz="1600" b="1" dirty="0" smtClean="0">
                <a:solidFill>
                  <a:srgbClr val="FFFF00"/>
                </a:solidFill>
              </a:rPr>
              <a:t>local</a:t>
            </a:r>
            <a:r>
              <a:rPr lang="en-IN" sz="1600" b="1" dirty="0" smtClean="0"/>
              <a:t>, if it hasn't been declared as a </a:t>
            </a:r>
            <a:r>
              <a:rPr lang="en-IN" sz="1600" b="1" dirty="0" smtClean="0">
                <a:solidFill>
                  <a:srgbClr val="FFFF00"/>
                </a:solidFill>
              </a:rPr>
              <a:t>global</a:t>
            </a:r>
            <a:r>
              <a:rPr lang="en-IN" sz="1600" b="1" dirty="0" smtClean="0"/>
              <a:t> variable. To tell Python, that we want to use the </a:t>
            </a:r>
            <a:r>
              <a:rPr lang="en-IN" sz="1600" b="1" dirty="0" smtClean="0">
                <a:solidFill>
                  <a:srgbClr val="FFFF00"/>
                </a:solidFill>
              </a:rPr>
              <a:t>global </a:t>
            </a:r>
            <a:r>
              <a:rPr lang="en-IN" sz="1600" b="1" dirty="0" smtClean="0"/>
              <a:t>variable, we have to explicitly state this by using the keyword "</a:t>
            </a:r>
            <a:r>
              <a:rPr lang="en-IN" sz="1600" b="1" dirty="0" smtClean="0">
                <a:solidFill>
                  <a:srgbClr val="FFFF00"/>
                </a:solidFill>
              </a:rPr>
              <a:t>globa</a:t>
            </a:r>
            <a:r>
              <a:rPr lang="en-IN" sz="1600" b="1" dirty="0" smtClean="0"/>
              <a:t>l"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a=1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f() : ', 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g():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2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g()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h():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3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h()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h()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f( ):1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g( ): 2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h( ): 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3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 a == 0: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b = 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(c):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 = 3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print(c)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print(d)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(7)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print(c)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0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1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NameError</a:t>
            </a:r>
            <a:r>
              <a:rPr lang="en-US" b="1" dirty="0" smtClean="0">
                <a:solidFill>
                  <a:srgbClr val="7030A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def</a:t>
            </a:r>
            <a:r>
              <a:rPr lang="es-ES" sz="2400" b="1" dirty="0" smtClean="0">
                <a:solidFill>
                  <a:srgbClr val="C00000"/>
                </a:solidFill>
              </a:rPr>
              <a:t> </a:t>
            </a: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(x, y):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a = 42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x,y</a:t>
            </a:r>
            <a:r>
              <a:rPr lang="es-ES" sz="2400" b="1" dirty="0" smtClean="0">
                <a:solidFill>
                  <a:srgbClr val="C00000"/>
                </a:solidFill>
              </a:rPr>
              <a:t> = </a:t>
            </a:r>
            <a:r>
              <a:rPr lang="es-ES" sz="2400" b="1" dirty="0" err="1" smtClean="0">
                <a:solidFill>
                  <a:srgbClr val="C00000"/>
                </a:solidFill>
              </a:rPr>
              <a:t>y,x</a:t>
            </a: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33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17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c = 100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</a:t>
            </a:r>
            <a:r>
              <a:rPr lang="es-ES" sz="2400" b="1" dirty="0" err="1" smtClean="0">
                <a:solidFill>
                  <a:srgbClr val="C00000"/>
                </a:solidFill>
              </a:rPr>
              <a:t>a,b,x,y</a:t>
            </a:r>
            <a:r>
              <a:rPr lang="es-E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a, b, x, y = 1, 15, 3,4 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(17, 4)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(a, b, x, y)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2132" y="157161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42 17 4 17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42 15 3 4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Argument Passing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two </a:t>
            </a:r>
            <a:r>
              <a:rPr lang="en-IN" sz="2400" dirty="0" smtClean="0"/>
              <a:t>ways to pass arguments/parameters to function calls in </a:t>
            </a:r>
            <a:r>
              <a:rPr lang="en-IN" sz="2400" b="1" dirty="0" smtClean="0">
                <a:solidFill>
                  <a:srgbClr val="C00000"/>
                </a:solidFill>
              </a:rPr>
              <a:t>C programming</a:t>
            </a:r>
            <a:r>
              <a:rPr lang="en-IN" sz="2400" dirty="0" smtClean="0"/>
              <a:t>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value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reference.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Variable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Global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Argument Passing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Value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not modified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 the value being passed to the function is locally stored by the function parameter as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if we change the value of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  <a:r>
              <a:rPr lang="en-IN" sz="2400" dirty="0" smtClean="0"/>
              <a:t>, it is changed for the </a:t>
            </a:r>
            <a:r>
              <a:rPr lang="en-IN" sz="2400" b="1" dirty="0" smtClean="0">
                <a:solidFill>
                  <a:srgbClr val="C00000"/>
                </a:solidFill>
              </a:rPr>
              <a:t>current function </a:t>
            </a:r>
            <a:r>
              <a:rPr lang="en-IN" sz="2400" dirty="0" smtClean="0"/>
              <a:t>only.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These changes are not reflected in the </a:t>
            </a:r>
            <a:r>
              <a:rPr lang="en-US" sz="2400" b="1" dirty="0" smtClean="0">
                <a:solidFill>
                  <a:srgbClr val="C00000"/>
                </a:solidFill>
              </a:rPr>
              <a:t>actual argument’s </a:t>
            </a:r>
            <a:r>
              <a:rPr lang="en-US" sz="2400" dirty="0" smtClean="0"/>
              <a:t>value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Reference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the location (address) of </a:t>
            </a:r>
            <a:r>
              <a:rPr lang="en-IN" sz="2400" b="1" dirty="0" smtClean="0">
                <a:solidFill>
                  <a:srgbClr val="C00000"/>
                </a:solidFill>
              </a:rPr>
              <a:t>actual argument</a:t>
            </a:r>
            <a:r>
              <a:rPr lang="en-IN" sz="2400" dirty="0" smtClean="0"/>
              <a:t> is passed to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arguments</a:t>
            </a:r>
            <a:r>
              <a:rPr lang="en-IN" sz="2400" dirty="0" smtClean="0"/>
              <a:t>, hence any change made to formal arguments will also reflect in actual arguments.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modified</a:t>
            </a:r>
            <a:r>
              <a:rPr lang="en-IN" sz="2400" dirty="0" smtClean="0"/>
              <a:t> because we pass reference (address).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 When asked whether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function calling model is "</a:t>
            </a:r>
            <a:r>
              <a:rPr lang="en-IN" sz="2400" b="1" dirty="0" smtClean="0">
                <a:solidFill>
                  <a:srgbClr val="C00000"/>
                </a:solidFill>
              </a:rPr>
              <a:t>call-by-value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call-by-reference</a:t>
            </a:r>
            <a:r>
              <a:rPr lang="en-IN" sz="2400" dirty="0" smtClean="0"/>
              <a:t>", the correct answer is: </a:t>
            </a:r>
            <a:r>
              <a:rPr lang="en-IN" sz="2400" b="1" dirty="0" smtClean="0">
                <a:solidFill>
                  <a:srgbClr val="C00000"/>
                </a:solidFill>
              </a:rPr>
              <a:t>neither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What Python uses , is actually called  "</a:t>
            </a:r>
            <a:r>
              <a:rPr lang="en-IN" sz="2400" b="1" dirty="0" smtClean="0">
                <a:solidFill>
                  <a:srgbClr val="C00000"/>
                </a:solidFill>
              </a:rPr>
              <a:t>call-by-object-reference</a:t>
            </a:r>
            <a:r>
              <a:rPr lang="en-IN" sz="2400" dirty="0" smtClean="0"/>
              <a:t>"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 We know that everything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All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 etc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 objects.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, recall , what happens when we write the following statement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pPr lvl="1"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x=10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is created in </a:t>
            </a:r>
            <a:r>
              <a:rPr lang="en-US" sz="2400" b="1" dirty="0" smtClean="0">
                <a:solidFill>
                  <a:srgbClr val="C00000"/>
                </a:solidFill>
              </a:rPr>
              <a:t>heap </a:t>
            </a:r>
            <a:r>
              <a:rPr lang="en-US" sz="2400" dirty="0" smtClean="0"/>
              <a:t>, storing the value </a:t>
            </a:r>
            <a:r>
              <a:rPr lang="en-US" sz="2400" b="1" dirty="0" smtClean="0">
                <a:solidFill>
                  <a:srgbClr val="C00000"/>
                </a:solidFill>
              </a:rPr>
              <a:t>10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/>
              <a:t>becomes the reference to that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Also we must recall that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2 types of data : </a:t>
            </a:r>
            <a:r>
              <a:rPr lang="en-US" sz="2400" b="1" dirty="0" smtClean="0">
                <a:solidFill>
                  <a:srgbClr val="C00000"/>
                </a:solidFill>
              </a:rPr>
              <a:t>mutable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Mutable types </a:t>
            </a:r>
            <a:r>
              <a:rPr lang="en-US" sz="2400" dirty="0" smtClean="0"/>
              <a:t>are those which do not allow modification in object’s data and examples are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,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etc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Immutable types </a:t>
            </a:r>
            <a:r>
              <a:rPr lang="en-US" sz="2400" dirty="0" smtClean="0"/>
              <a:t>are those which allow us to modify object’s data and examples are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, when we pass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arguments like </a:t>
            </a:r>
            <a:r>
              <a:rPr lang="en-IN" sz="2400" b="1" dirty="0" smtClean="0">
                <a:solidFill>
                  <a:srgbClr val="C00000"/>
                </a:solidFill>
              </a:rPr>
              <a:t>integers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to a function, the passing acts like </a:t>
            </a:r>
            <a:r>
              <a:rPr lang="en-IN" sz="2400" b="1" dirty="0" smtClean="0">
                <a:solidFill>
                  <a:srgbClr val="C00000"/>
                </a:solidFill>
              </a:rPr>
              <a:t>call-by-value.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i="1" dirty="0" smtClean="0">
                <a:solidFill>
                  <a:srgbClr val="C00000"/>
                </a:solidFill>
              </a:rPr>
              <a:t>object reference is passed </a:t>
            </a:r>
            <a:r>
              <a:rPr lang="en-IN" sz="2400" dirty="0" smtClean="0"/>
              <a:t>to the function parameters.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can't be changed within the function, because they can't be changed at all, i.e. they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It's different, if we pass </a:t>
            </a:r>
            <a:r>
              <a:rPr lang="en-IN" sz="2400" b="1" dirty="0" smtClean="0">
                <a:solidFill>
                  <a:srgbClr val="C00000"/>
                </a:solidFill>
              </a:rPr>
              <a:t>mutable arguments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are also </a:t>
            </a:r>
            <a:r>
              <a:rPr lang="en-IN" sz="2400" b="1" dirty="0" smtClean="0">
                <a:solidFill>
                  <a:srgbClr val="C00000"/>
                </a:solidFill>
              </a:rPr>
              <a:t>passed by object reference</a:t>
            </a:r>
            <a:r>
              <a:rPr lang="en-IN" sz="2400" dirty="0" smtClean="0"/>
              <a:t>, but they can be </a:t>
            </a:r>
            <a:r>
              <a:rPr lang="en-IN" sz="2400" b="1" dirty="0" smtClean="0">
                <a:solidFill>
                  <a:srgbClr val="C00000"/>
                </a:solidFill>
              </a:rPr>
              <a:t>changed in place </a:t>
            </a:r>
            <a:r>
              <a:rPr lang="en-IN" sz="2400" dirty="0" smtClean="0"/>
              <a:t>in the function.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we pass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a function, elements of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list </a:t>
            </a:r>
            <a:r>
              <a:rPr lang="en-IN" sz="2400" dirty="0" smtClean="0"/>
              <a:t>can be changed in place, i.e.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will be changed even in the caller's scope. 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show(a):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print("Inside show 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print("Outside show,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487960" cy="45726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uses </a:t>
            </a:r>
            <a:r>
              <a:rPr lang="en-US" sz="1600" b="1" dirty="0" smtClean="0">
                <a:solidFill>
                  <a:srgbClr val="FFFF00"/>
                </a:solidFill>
              </a:rPr>
              <a:t>Pass by object reference </a:t>
            </a:r>
            <a:r>
              <a:rPr lang="en-US" sz="1600" b="1" dirty="0" smtClean="0">
                <a:solidFill>
                  <a:schemeClr val="bg1"/>
                </a:solidFill>
              </a:rPr>
              <a:t>, so when we passed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passed the </a:t>
            </a:r>
            <a:r>
              <a:rPr lang="en-US" sz="16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1600" b="1" dirty="0" smtClean="0">
                <a:solidFill>
                  <a:schemeClr val="bg1"/>
                </a:solidFill>
              </a:rPr>
              <a:t>pointed by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and this address was received by the formal variable </a:t>
            </a:r>
            <a:r>
              <a:rPr lang="en-US" sz="1600" b="1" dirty="0" smtClean="0">
                <a:solidFill>
                  <a:srgbClr val="FFFF00"/>
                </a:solidFill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</a:rPr>
              <a:t> in the function’s argument list. So both the references are pointing to the same object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mynumbers.append</a:t>
            </a:r>
            <a:r>
              <a:rPr lang="en-IN" sz="2000" b="1" dirty="0" smtClean="0">
                <a:solidFill>
                  <a:srgbClr val="7030A0"/>
                </a:solidFill>
              </a:rPr>
              <a:t>(40)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72140"/>
            <a:ext cx="7064026" cy="78581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list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mutable type </a:t>
            </a:r>
            <a:r>
              <a:rPr lang="en-US" sz="1600" b="1" dirty="0" smtClean="0">
                <a:solidFill>
                  <a:schemeClr val="bg1"/>
                </a:solidFill>
              </a:rPr>
              <a:t>, so any change made in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</a:t>
            </a:r>
            <a:r>
              <a:rPr lang="en-US" sz="1600" b="1" dirty="0" smtClean="0">
                <a:solidFill>
                  <a:srgbClr val="002060"/>
                </a:solidFill>
              </a:rPr>
              <a:t> a </a:t>
            </a:r>
            <a:r>
              <a:rPr lang="en-US" sz="1600" b="1" dirty="0" smtClean="0">
                <a:solidFill>
                  <a:schemeClr val="bg1"/>
                </a:solidFill>
              </a:rPr>
              <a:t>does not create a new object in memory . Rather it changes the data stored in original list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=[50,60,70]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93478"/>
            <a:ext cx="7064026" cy="74314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714876" y="2285992"/>
            <a:ext cx="4071966" cy="307183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If we create a </a:t>
            </a:r>
            <a:r>
              <a:rPr lang="en-US" sz="1600" b="1" dirty="0" smtClean="0">
                <a:solidFill>
                  <a:srgbClr val="FFFF00"/>
                </a:solidFill>
              </a:rPr>
              <a:t>new object</a:t>
            </a:r>
            <a:r>
              <a:rPr lang="en-US" sz="1600" b="1" dirty="0" smtClean="0">
                <a:solidFill>
                  <a:schemeClr val="bg1"/>
                </a:solidFill>
              </a:rPr>
              <a:t> inside the function , then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>
                <a:solidFill>
                  <a:schemeClr val="bg1"/>
                </a:solidFill>
              </a:rPr>
              <a:t>will make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refer to that new object but the </a:t>
            </a:r>
            <a:r>
              <a:rPr lang="en-US" sz="1600" b="1" dirty="0" smtClean="0">
                <a:solidFill>
                  <a:srgbClr val="FFFF00"/>
                </a:solidFill>
              </a:rPr>
              <a:t>actual argument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chemeClr val="bg1"/>
                </a:solidFill>
              </a:rPr>
              <a:t> , will still be </a:t>
            </a:r>
            <a:r>
              <a:rPr lang="en-US" sz="1600" b="1" dirty="0" err="1" smtClean="0">
                <a:solidFill>
                  <a:schemeClr val="bg1"/>
                </a:solidFill>
              </a:rPr>
              <a:t>refering</a:t>
            </a:r>
            <a:r>
              <a:rPr lang="en-US" sz="1600" b="1" dirty="0" smtClean="0">
                <a:solidFill>
                  <a:schemeClr val="bg1"/>
                </a:solidFill>
              </a:rPr>
              <a:t> to the actual object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Variable Scopes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i="1" dirty="0" smtClean="0">
                <a:solidFill>
                  <a:srgbClr val="7030A0"/>
                </a:solidFill>
              </a:rPr>
              <a:t>scope</a:t>
            </a:r>
            <a:r>
              <a:rPr lang="en-IN" sz="2400" dirty="0" smtClean="0"/>
              <a:t> of a variable refers to the places </a:t>
            </a:r>
            <a:r>
              <a:rPr lang="en-IN" sz="2400" dirty="0" smtClean="0"/>
              <a:t>from where </a:t>
            </a:r>
            <a:r>
              <a:rPr lang="en-IN" sz="2400" dirty="0" smtClean="0"/>
              <a:t>we can see or access a variable.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In Python , there are 4 types of scopes: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Local : </a:t>
            </a:r>
            <a:r>
              <a:rPr lang="en-US" sz="1900" b="1" dirty="0" smtClean="0">
                <a:solidFill>
                  <a:srgbClr val="0070C0"/>
                </a:solidFill>
              </a:rPr>
              <a:t>Inside a function body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Enclosing: </a:t>
            </a:r>
            <a:r>
              <a:rPr lang="en-US" sz="1900" b="1" dirty="0" smtClean="0">
                <a:solidFill>
                  <a:srgbClr val="0070C0"/>
                </a:solidFill>
              </a:rPr>
              <a:t>Inside an outer function’s body . We will discuss it later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Global: </a:t>
            </a:r>
            <a:r>
              <a:rPr lang="en-US" sz="1900" b="1" dirty="0" smtClean="0">
                <a:solidFill>
                  <a:srgbClr val="0070C0"/>
                </a:solidFill>
              </a:rPr>
              <a:t>At the module level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Built In: </a:t>
            </a:r>
            <a:r>
              <a:rPr lang="en-US" sz="1900" b="1" dirty="0" smtClean="0">
                <a:solidFill>
                  <a:srgbClr val="0070C0"/>
                </a:solidFill>
              </a:rPr>
              <a:t>At the interpreter level</a:t>
            </a:r>
          </a:p>
          <a:p>
            <a:endParaRPr lang="en-US" sz="2400" dirty="0" smtClean="0"/>
          </a:p>
          <a:p>
            <a:r>
              <a:rPr lang="en-US" sz="2400" dirty="0" smtClean="0"/>
              <a:t>In short we pronounce it as </a:t>
            </a:r>
            <a:r>
              <a:rPr lang="en-US" sz="2400" b="1" dirty="0" smtClean="0">
                <a:solidFill>
                  <a:srgbClr val="C00000"/>
                </a:solidFill>
              </a:rPr>
              <a:t>LEGB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increment(a):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a=a+1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increment(a)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86346" cy="342902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When we pass </a:t>
            </a:r>
            <a:r>
              <a:rPr lang="en-IN" sz="1600" b="1" dirty="0" smtClean="0">
                <a:solidFill>
                  <a:srgbClr val="FFFF00"/>
                </a:solidFill>
              </a:rPr>
              <a:t>n</a:t>
            </a:r>
            <a:r>
              <a:rPr lang="en-IN" sz="1600" dirty="0" smtClean="0"/>
              <a:t> </a:t>
            </a:r>
            <a:r>
              <a:rPr lang="en-IN" sz="1600" dirty="0" smtClean="0"/>
              <a:t>to </a:t>
            </a:r>
            <a:r>
              <a:rPr lang="en-IN" sz="1600" b="1" dirty="0" smtClean="0">
                <a:solidFill>
                  <a:srgbClr val="FFFF00"/>
                </a:solidFill>
              </a:rPr>
              <a:t>increment(n)</a:t>
            </a:r>
            <a:r>
              <a:rPr lang="en-IN" sz="1600" dirty="0" smtClean="0"/>
              <a:t>, the function has the local variable</a:t>
            </a:r>
            <a:r>
              <a:rPr lang="en-IN" sz="1600" b="1" dirty="0" smtClean="0">
                <a:solidFill>
                  <a:srgbClr val="FFFF00"/>
                </a:solidFill>
              </a:rPr>
              <a:t> n </a:t>
            </a:r>
            <a:r>
              <a:rPr lang="en-IN" sz="1600" dirty="0" smtClean="0"/>
              <a:t>referring to the </a:t>
            </a:r>
            <a:r>
              <a:rPr lang="en-IN" sz="1600" dirty="0" smtClean="0"/>
              <a:t>same </a:t>
            </a:r>
            <a:r>
              <a:rPr lang="en-IN" sz="1600" dirty="0" smtClean="0"/>
              <a:t>object.</a:t>
            </a:r>
            <a:r>
              <a:rPr lang="en-IN" sz="1600" dirty="0" smtClean="0"/>
              <a:t> Since integer is </a:t>
            </a:r>
            <a:r>
              <a:rPr lang="en-IN" sz="1600" b="1" dirty="0" smtClean="0">
                <a:solidFill>
                  <a:srgbClr val="FFFF00"/>
                </a:solidFill>
              </a:rPr>
              <a:t>immutable</a:t>
            </a:r>
            <a:r>
              <a:rPr lang="en-IN" sz="1600" dirty="0" smtClean="0"/>
              <a:t>, so Python is not able to </a:t>
            </a:r>
            <a:r>
              <a:rPr lang="en-IN" sz="1600" b="1" dirty="0" smtClean="0">
                <a:solidFill>
                  <a:srgbClr val="FFFF00"/>
                </a:solidFill>
              </a:rPr>
              <a:t>modify</a:t>
            </a:r>
            <a:r>
              <a:rPr lang="en-IN" sz="1600" dirty="0" smtClean="0"/>
              <a:t> the object’s value to </a:t>
            </a:r>
            <a:r>
              <a:rPr lang="en-IN" sz="1600" b="1" dirty="0" smtClean="0">
                <a:solidFill>
                  <a:srgbClr val="FFFF00"/>
                </a:solidFill>
              </a:rPr>
              <a:t>11 </a:t>
            </a:r>
            <a:r>
              <a:rPr lang="en-IN" sz="1600" dirty="0" smtClean="0"/>
              <a:t>in </a:t>
            </a:r>
            <a:r>
              <a:rPr lang="en-IN" sz="1600" dirty="0" smtClean="0"/>
              <a:t>place and thus it created a new object. But the original variable </a:t>
            </a:r>
            <a:r>
              <a:rPr lang="en-IN" sz="1600" b="1" dirty="0" smtClean="0">
                <a:solidFill>
                  <a:srgbClr val="FFFF00"/>
                </a:solidFill>
              </a:rPr>
              <a:t>n </a:t>
            </a:r>
            <a:r>
              <a:rPr lang="en-IN" sz="1600" dirty="0" smtClean="0"/>
              <a:t>is still referring to the </a:t>
            </a:r>
            <a:r>
              <a:rPr lang="en-IN" sz="1600" b="1" dirty="0" smtClean="0">
                <a:solidFill>
                  <a:srgbClr val="FFFF00"/>
                </a:solidFill>
              </a:rPr>
              <a:t>same object </a:t>
            </a:r>
            <a:r>
              <a:rPr lang="en-IN" sz="1600" dirty="0" smtClean="0">
                <a:solidFill>
                  <a:schemeClr val="bg1"/>
                </a:solidFill>
              </a:rPr>
              <a:t>with the value </a:t>
            </a:r>
            <a:r>
              <a:rPr lang="en-IN" sz="1600" b="1" dirty="0" smtClean="0">
                <a:solidFill>
                  <a:srgbClr val="FFFF00"/>
                </a:solidFill>
              </a:rPr>
              <a:t>10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b,a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b=20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bhopal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</a:t>
            </a:r>
            <a:r>
              <a:rPr lang="en-US" sz="2400" b="1" u="sng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BHOPAL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Global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GLOBAL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in the main body of a file is called a</a:t>
            </a:r>
            <a:r>
              <a:rPr lang="en-IN" sz="1900" dirty="0" smtClean="0">
                <a:solidFill>
                  <a:srgbClr val="C00000"/>
                </a:solidFill>
              </a:rPr>
              <a:t> </a:t>
            </a:r>
            <a:r>
              <a:rPr lang="en-IN" sz="1900" b="1" i="1" dirty="0" smtClean="0">
                <a:solidFill>
                  <a:srgbClr val="C00000"/>
                </a:solidFill>
              </a:rPr>
              <a:t>global</a:t>
            </a:r>
            <a:r>
              <a:rPr lang="en-IN" sz="1900" dirty="0" smtClean="0">
                <a:solidFill>
                  <a:srgbClr val="0070C0"/>
                </a:solidFill>
              </a:rPr>
              <a:t> </a:t>
            </a:r>
            <a:r>
              <a:rPr lang="en-IN" sz="1900" dirty="0" smtClean="0">
                <a:solidFill>
                  <a:schemeClr val="tx1"/>
                </a:solidFill>
              </a:rPr>
              <a:t>variable.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will be visible throughout the </a:t>
            </a:r>
            <a:r>
              <a:rPr lang="en-IN" sz="1900" dirty="0" smtClean="0">
                <a:solidFill>
                  <a:schemeClr val="tx1"/>
                </a:solidFill>
              </a:rPr>
              <a:t>file</a:t>
            </a:r>
            <a:endParaRPr lang="en-IN" sz="1900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Local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LOCAL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inside a function is 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 to that function.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is accessible from the point at which it is defined until the end of the function.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exists for as long as the function is executing.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Even 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>
                <a:solidFill>
                  <a:schemeClr val="tx1"/>
                </a:solidFill>
              </a:rPr>
              <a:t> in the function definition behave like 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variables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When we use the assignment operator (=) inside a function, </a:t>
            </a:r>
            <a:r>
              <a:rPr lang="en-IN" sz="1900" b="1" dirty="0" smtClean="0">
                <a:solidFill>
                  <a:srgbClr val="C00000"/>
                </a:solidFill>
              </a:rPr>
              <a:t>it’s </a:t>
            </a:r>
            <a:r>
              <a:rPr lang="en-IN" sz="1900" b="1" dirty="0" smtClean="0">
                <a:solidFill>
                  <a:srgbClr val="C00000"/>
                </a:solidFill>
              </a:rPr>
              <a:t>default behaviour is to create a new local variable – unless a variable with the same name is already defined in the local scope.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, we can access it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>
                <a:solidFill>
                  <a:schemeClr val="bg1"/>
                </a:solidFill>
              </a:rPr>
              <a:t>we have not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so the statement </a:t>
            </a:r>
            <a:r>
              <a:rPr lang="en-US" b="1" dirty="0" smtClean="0">
                <a:solidFill>
                  <a:srgbClr val="FFFF00"/>
                </a:solidFill>
              </a:rPr>
              <a:t>print(s) </a:t>
            </a:r>
            <a:r>
              <a:rPr lang="en-US" b="1" dirty="0" smtClean="0">
                <a:solidFill>
                  <a:schemeClr val="bg1"/>
                </a:solidFill>
              </a:rPr>
              <a:t>will never get a chance to run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</a:t>
            </a:r>
            <a:r>
              <a:rPr lang="en-IN" sz="2400" b="1" dirty="0" smtClean="0">
                <a:solidFill>
                  <a:srgbClr val="C00000"/>
                </a:solidFill>
              </a:rPr>
              <a:t>Python"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0999"/>
              <a:gd name="adj2" fmla="val -51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Even though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has been declared after the function </a:t>
            </a:r>
            <a:r>
              <a:rPr lang="en-US" b="1" dirty="0" smtClean="0">
                <a:solidFill>
                  <a:srgbClr val="FFFF00"/>
                </a:solidFill>
              </a:rPr>
              <a:t>f( )</a:t>
            </a:r>
            <a:r>
              <a:rPr lang="en-US" b="1" dirty="0" smtClean="0">
                <a:solidFill>
                  <a:schemeClr val="bg1"/>
                </a:solidFill>
              </a:rPr>
              <a:t> , still it is considered to be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 and can be accessed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 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36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we have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before declaring variable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 , so we get </a:t>
            </a:r>
            <a:r>
              <a:rPr lang="en-US" b="1" dirty="0" err="1" smtClean="0">
                <a:solidFill>
                  <a:srgbClr val="FFFF00"/>
                </a:solidFill>
              </a:rPr>
              <a:t>NameError</a:t>
            </a:r>
            <a:r>
              <a:rPr lang="en-US" b="1" dirty="0" smtClean="0">
                <a:solidFill>
                  <a:srgbClr val="FFFF00"/>
                </a:solidFill>
              </a:rPr>
              <a:t>!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7088</TotalTime>
  <Words>1102</Words>
  <Application>Microsoft Office PowerPoint</Application>
  <PresentationFormat>On-screen Show (4:3)</PresentationFormat>
  <Paragraphs>362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Variable Scopes</vt:lpstr>
      <vt:lpstr>Global Variable</vt:lpstr>
      <vt:lpstr>Local Variable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Guess The Output ?</vt:lpstr>
      <vt:lpstr>Guess The Output ?</vt:lpstr>
      <vt:lpstr>Guess The Output ?</vt:lpstr>
      <vt:lpstr>Guess The Output ?</vt:lpstr>
      <vt:lpstr>Guess The Output ?</vt:lpstr>
      <vt:lpstr>Argument Passing</vt:lpstr>
      <vt:lpstr>Call By Value</vt:lpstr>
      <vt:lpstr>Call By Reference</vt:lpstr>
      <vt:lpstr>What About Python ?</vt:lpstr>
      <vt:lpstr>A Quick Recap Of Variables</vt:lpstr>
      <vt:lpstr>A Quick Recap Of Variables</vt:lpstr>
      <vt:lpstr>What Is  Call By Object Reference ?</vt:lpstr>
      <vt:lpstr>What Is  Call By Object Reference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651</cp:revision>
  <dcterms:created xsi:type="dcterms:W3CDTF">2015-12-21T13:46:48Z</dcterms:created>
  <dcterms:modified xsi:type="dcterms:W3CDTF">2018-08-22T10:55:52Z</dcterms:modified>
</cp:coreProperties>
</file>