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57" r:id="rId3"/>
    <p:sldId id="418" r:id="rId4"/>
    <p:sldId id="553" r:id="rId5"/>
    <p:sldId id="554" r:id="rId6"/>
    <p:sldId id="555" r:id="rId7"/>
    <p:sldId id="556" r:id="rId8"/>
    <p:sldId id="557" r:id="rId9"/>
    <p:sldId id="558" r:id="rId10"/>
    <p:sldId id="559" r:id="rId11"/>
    <p:sldId id="560" r:id="rId12"/>
    <p:sldId id="562" r:id="rId13"/>
    <p:sldId id="561" r:id="rId14"/>
    <p:sldId id="563" r:id="rId15"/>
    <p:sldId id="564" r:id="rId16"/>
    <p:sldId id="566" r:id="rId17"/>
    <p:sldId id="567" r:id="rId18"/>
    <p:sldId id="568" r:id="rId19"/>
    <p:sldId id="569" r:id="rId20"/>
    <p:sldId id="570" r:id="rId21"/>
    <p:sldId id="572" r:id="rId22"/>
    <p:sldId id="582" r:id="rId23"/>
    <p:sldId id="583" r:id="rId24"/>
    <p:sldId id="584" r:id="rId25"/>
    <p:sldId id="585" r:id="rId26"/>
    <p:sldId id="586" r:id="rId27"/>
    <p:sldId id="590" r:id="rId28"/>
    <p:sldId id="589" r:id="rId29"/>
    <p:sldId id="588" r:id="rId30"/>
    <p:sldId id="587" r:id="rId31"/>
    <p:sldId id="573" r:id="rId32"/>
    <p:sldId id="543" r:id="rId33"/>
    <p:sldId id="574" r:id="rId34"/>
    <p:sldId id="577" r:id="rId35"/>
    <p:sldId id="576" r:id="rId36"/>
    <p:sldId id="575" r:id="rId37"/>
    <p:sldId id="578" r:id="rId38"/>
    <p:sldId id="579" r:id="rId39"/>
    <p:sldId id="580" r:id="rId40"/>
    <p:sldId id="581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15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05-09-2018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05-09-2018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05-09-2018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05-09-2018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05-09-2018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05-09-2018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24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Previous Code Using map( )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/>
              <a:t>To make it even shorter we can directly pass the </a:t>
            </a:r>
            <a:r>
              <a:rPr lang="en-US" sz="2200" b="1" dirty="0" smtClean="0">
                <a:solidFill>
                  <a:srgbClr val="C00000"/>
                </a:solidFill>
              </a:rPr>
              <a:t>list( ) </a:t>
            </a:r>
            <a:r>
              <a:rPr lang="en-US" sz="2200" dirty="0" smtClean="0"/>
              <a:t>function to </a:t>
            </a:r>
          </a:p>
          <a:p>
            <a:pPr>
              <a:buNone/>
            </a:pPr>
            <a:r>
              <a:rPr lang="en-US" sz="2200" dirty="0" smtClean="0"/>
              <a:t>the function </a:t>
            </a:r>
            <a:r>
              <a:rPr lang="en-US" sz="2200" b="1" dirty="0" smtClean="0">
                <a:solidFill>
                  <a:srgbClr val="C00000"/>
                </a:solidFill>
              </a:rPr>
              <a:t>print()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def square(num):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	return num**2</a:t>
            </a:r>
          </a:p>
          <a:p>
            <a:endParaRPr lang="en-US" sz="22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200" b="1" dirty="0" err="1" smtClean="0">
                <a:solidFill>
                  <a:srgbClr val="C00000"/>
                </a:solidFill>
              </a:rPr>
              <a:t>mynums</a:t>
            </a:r>
            <a:r>
              <a:rPr lang="en-US" sz="2200" b="1" dirty="0" smtClean="0">
                <a:solidFill>
                  <a:srgbClr val="C00000"/>
                </a:solidFill>
              </a:rPr>
              <a:t>=[1,2,3,4,5]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</a:rPr>
              <a:t>print(list(map(</a:t>
            </a:r>
            <a:r>
              <a:rPr lang="en-US" sz="2200" b="1" dirty="0" err="1" smtClean="0">
                <a:solidFill>
                  <a:srgbClr val="002060"/>
                </a:solidFill>
              </a:rPr>
              <a:t>square,mynums</a:t>
            </a:r>
            <a:r>
              <a:rPr lang="en-US" sz="2200" b="1" dirty="0" smtClean="0">
                <a:solidFill>
                  <a:srgbClr val="002060"/>
                </a:solidFill>
              </a:rPr>
              <a:t>)))</a:t>
            </a:r>
          </a:p>
          <a:p>
            <a:pPr>
              <a:buNone/>
            </a:pPr>
            <a:endParaRPr lang="en-US" sz="2200" b="1" u="sng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200" b="1" u="sng" dirty="0" smtClean="0">
                <a:solidFill>
                  <a:srgbClr val="0070C0"/>
                </a:solidFill>
              </a:rPr>
              <a:t>Output:</a:t>
            </a: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mapdemo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214950"/>
            <a:ext cx="2891887" cy="3429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Previous Code Using map( )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/>
              <a:t>In case we want to </a:t>
            </a:r>
            <a:r>
              <a:rPr lang="en-US" sz="2200" b="1" dirty="0" smtClean="0">
                <a:solidFill>
                  <a:srgbClr val="C00000"/>
                </a:solidFill>
              </a:rPr>
              <a:t>iterate</a:t>
            </a:r>
            <a:r>
              <a:rPr lang="en-US" sz="2200" dirty="0" smtClean="0"/>
              <a:t> over this </a:t>
            </a:r>
            <a:r>
              <a:rPr lang="en-US" sz="2200" b="1" dirty="0" smtClean="0">
                <a:solidFill>
                  <a:srgbClr val="C00000"/>
                </a:solidFill>
              </a:rPr>
              <a:t>list</a:t>
            </a:r>
            <a:r>
              <a:rPr lang="en-US" sz="2200" dirty="0" smtClean="0"/>
              <a:t> , then we can use </a:t>
            </a:r>
            <a:r>
              <a:rPr lang="en-US" sz="2200" b="1" dirty="0" smtClean="0">
                <a:solidFill>
                  <a:srgbClr val="C00000"/>
                </a:solidFill>
              </a:rPr>
              <a:t>for loop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def square(num):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	return num**2</a:t>
            </a:r>
          </a:p>
          <a:p>
            <a:pPr>
              <a:buNone/>
            </a:pPr>
            <a:endParaRPr lang="en-IN" sz="22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200" b="1" dirty="0" err="1" smtClean="0">
                <a:solidFill>
                  <a:srgbClr val="C00000"/>
                </a:solidFill>
              </a:rPr>
              <a:t>mynums</a:t>
            </a:r>
            <a:r>
              <a:rPr lang="en-IN" sz="2200" b="1" dirty="0" smtClean="0">
                <a:solidFill>
                  <a:srgbClr val="C00000"/>
                </a:solidFill>
              </a:rPr>
              <a:t>=[1,2,3,4,5]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for x in map(</a:t>
            </a:r>
            <a:r>
              <a:rPr lang="en-IN" sz="2200" b="1" dirty="0" err="1" smtClean="0">
                <a:solidFill>
                  <a:srgbClr val="C00000"/>
                </a:solidFill>
              </a:rPr>
              <a:t>square,mynums</a:t>
            </a:r>
            <a:r>
              <a:rPr lang="en-IN" sz="2200" b="1" dirty="0" smtClean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	print(x)</a:t>
            </a:r>
            <a:endParaRPr lang="en-US" sz="2200" b="1" u="sng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200" b="1" u="sng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200" b="1" u="sng" dirty="0" smtClean="0">
                <a:solidFill>
                  <a:srgbClr val="0070C0"/>
                </a:solidFill>
              </a:rPr>
              <a:t>Output:</a:t>
            </a: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mapdemo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143512"/>
            <a:ext cx="423035" cy="12049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Write a function called </a:t>
            </a:r>
            <a:r>
              <a:rPr lang="en-US" sz="2400" b="1" dirty="0" smtClean="0">
                <a:solidFill>
                  <a:srgbClr val="C00000"/>
                </a:solidFill>
              </a:rPr>
              <a:t>inspect( ) </a:t>
            </a:r>
            <a:r>
              <a:rPr lang="en-US" sz="2400" b="1" dirty="0" smtClean="0"/>
              <a:t>that accepts a string as argument and returns the word </a:t>
            </a:r>
            <a:r>
              <a:rPr lang="en-US" sz="2400" b="1" dirty="0" smtClean="0">
                <a:solidFill>
                  <a:srgbClr val="C00000"/>
                </a:solidFill>
              </a:rPr>
              <a:t>EVEN</a:t>
            </a:r>
            <a:r>
              <a:rPr lang="en-US" sz="2400" b="1" dirty="0" smtClean="0"/>
              <a:t> if the string is of </a:t>
            </a:r>
            <a:r>
              <a:rPr lang="en-US" sz="2400" b="1" dirty="0" smtClean="0">
                <a:solidFill>
                  <a:srgbClr val="C00000"/>
                </a:solidFill>
              </a:rPr>
              <a:t>even length </a:t>
            </a:r>
            <a:r>
              <a:rPr lang="en-US" sz="2400" b="1" dirty="0" smtClean="0"/>
              <a:t>and returns it’s </a:t>
            </a:r>
            <a:r>
              <a:rPr lang="en-US" sz="2400" b="1" dirty="0" smtClean="0">
                <a:solidFill>
                  <a:srgbClr val="C00000"/>
                </a:solidFill>
              </a:rPr>
              <a:t>first character</a:t>
            </a:r>
            <a:r>
              <a:rPr lang="en-US" sz="2400" b="1" dirty="0" smtClean="0"/>
              <a:t> if the string is of </a:t>
            </a:r>
            <a:r>
              <a:rPr lang="en-US" sz="2400" b="1" dirty="0" smtClean="0">
                <a:solidFill>
                  <a:srgbClr val="C00000"/>
                </a:solidFill>
              </a:rPr>
              <a:t>odd length</a:t>
            </a:r>
            <a:endParaRPr lang="en-IN" sz="1900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Now call this function for first 3 month names</a:t>
            </a: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def inspect(</a:t>
            </a:r>
            <a:r>
              <a:rPr lang="en-IN" sz="2400" b="1" dirty="0" err="1" smtClean="0">
                <a:solidFill>
                  <a:srgbClr val="C00000"/>
                </a:solidFill>
              </a:rPr>
              <a:t>mystring</a:t>
            </a:r>
            <a:r>
              <a:rPr lang="en-IN" sz="2400" b="1" dirty="0" smtClean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if </a:t>
            </a:r>
            <a:r>
              <a:rPr lang="en-IN" sz="2400" b="1" dirty="0" err="1" smtClean="0">
                <a:solidFill>
                  <a:srgbClr val="C00000"/>
                </a:solidFill>
              </a:rPr>
              <a:t>len</a:t>
            </a:r>
            <a:r>
              <a:rPr lang="en-IN" sz="2400" b="1" dirty="0" smtClean="0">
                <a:solidFill>
                  <a:srgbClr val="C00000"/>
                </a:solidFill>
              </a:rPr>
              <a:t>(</a:t>
            </a:r>
            <a:r>
              <a:rPr lang="en-IN" sz="2400" b="1" dirty="0" err="1" smtClean="0">
                <a:solidFill>
                  <a:srgbClr val="C00000"/>
                </a:solidFill>
              </a:rPr>
              <a:t>mystring</a:t>
            </a:r>
            <a:r>
              <a:rPr lang="en-IN" sz="2400" b="1" dirty="0" smtClean="0">
                <a:solidFill>
                  <a:srgbClr val="C00000"/>
                </a:solidFill>
              </a:rPr>
              <a:t>)%2==0: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	return "EVEN"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else: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	return </a:t>
            </a:r>
            <a:r>
              <a:rPr lang="en-IN" sz="2400" b="1" dirty="0" err="1" smtClean="0">
                <a:solidFill>
                  <a:srgbClr val="C00000"/>
                </a:solidFill>
              </a:rPr>
              <a:t>mystring</a:t>
            </a:r>
            <a:r>
              <a:rPr lang="en-IN" sz="2400" b="1" dirty="0" smtClean="0">
                <a:solidFill>
                  <a:srgbClr val="C00000"/>
                </a:solidFill>
              </a:rPr>
              <a:t>[0]</a:t>
            </a:r>
          </a:p>
          <a:p>
            <a:pPr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months=["</a:t>
            </a:r>
            <a:r>
              <a:rPr lang="en-IN" sz="2400" b="1" dirty="0" err="1" smtClean="0">
                <a:solidFill>
                  <a:srgbClr val="C00000"/>
                </a:solidFill>
              </a:rPr>
              <a:t>January","February","March</a:t>
            </a:r>
            <a:r>
              <a:rPr lang="en-IN" sz="24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print(list(map(</a:t>
            </a:r>
            <a:r>
              <a:rPr lang="en-IN" sz="2400" b="1" dirty="0" err="1" smtClean="0">
                <a:solidFill>
                  <a:srgbClr val="C00000"/>
                </a:solidFill>
              </a:rPr>
              <a:t>inspect,months</a:t>
            </a:r>
            <a:r>
              <a:rPr lang="en-IN" sz="2400" b="1" dirty="0" smtClean="0">
                <a:solidFill>
                  <a:srgbClr val="C00000"/>
                </a:solidFill>
              </a:rPr>
              <a:t>))) 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Output: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map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6000768"/>
            <a:ext cx="3010320" cy="3334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What Is filter( ) Function?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r>
              <a:rPr lang="en-IN" sz="2400" dirty="0" smtClean="0"/>
              <a:t>Like </a:t>
            </a:r>
            <a:r>
              <a:rPr lang="en-IN" sz="2400" b="1" dirty="0" smtClean="0">
                <a:solidFill>
                  <a:srgbClr val="C00000"/>
                </a:solidFill>
              </a:rPr>
              <a:t>map( ) 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C00000"/>
                </a:solidFill>
              </a:rPr>
              <a:t>filter( ) </a:t>
            </a:r>
            <a:r>
              <a:rPr lang="en-IN" sz="2400" dirty="0" smtClean="0"/>
              <a:t>is also a function that is very commonly used in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.</a:t>
            </a:r>
          </a:p>
          <a:p>
            <a:endParaRPr lang="en-IN" sz="2400" dirty="0" smtClean="0"/>
          </a:p>
          <a:p>
            <a:r>
              <a:rPr lang="en-IN" sz="2400" dirty="0" smtClean="0"/>
              <a:t>The function </a:t>
            </a:r>
            <a:r>
              <a:rPr lang="en-IN" sz="2400" b="1" dirty="0" smtClean="0">
                <a:solidFill>
                  <a:srgbClr val="C00000"/>
                </a:solidFill>
              </a:rPr>
              <a:t>filter ( ) </a:t>
            </a:r>
            <a:r>
              <a:rPr lang="en-IN" sz="2400" dirty="0" smtClean="0"/>
              <a:t>takes 2 arguments:</a:t>
            </a:r>
            <a:br>
              <a:rPr lang="en-IN" sz="2400" dirty="0" smtClean="0"/>
            </a:b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b="1" dirty="0" smtClean="0"/>
              <a:t>filter(function, sequence)</a:t>
            </a:r>
          </a:p>
          <a:p>
            <a:endParaRPr lang="en-IN" sz="2400" b="1" dirty="0" smtClean="0"/>
          </a:p>
          <a:p>
            <a:pPr lvl="1"/>
            <a:r>
              <a:rPr lang="en-IN" sz="1900" dirty="0" smtClean="0"/>
              <a:t>The </a:t>
            </a:r>
            <a:r>
              <a:rPr lang="en-IN" sz="1900" b="1" dirty="0" smtClean="0">
                <a:solidFill>
                  <a:srgbClr val="C00000"/>
                </a:solidFill>
              </a:rPr>
              <a:t>first argument </a:t>
            </a:r>
            <a:r>
              <a:rPr lang="en-IN" sz="1900" dirty="0" smtClean="0"/>
              <a:t>should be a </a:t>
            </a:r>
            <a:r>
              <a:rPr lang="en-IN" sz="1900" b="1" dirty="0" smtClean="0">
                <a:solidFill>
                  <a:srgbClr val="C00000"/>
                </a:solidFill>
              </a:rPr>
              <a:t>function</a:t>
            </a:r>
            <a:r>
              <a:rPr lang="en-IN" sz="1900" dirty="0" smtClean="0"/>
              <a:t> which must return a </a:t>
            </a:r>
            <a:r>
              <a:rPr lang="en-IN" sz="1900" b="1" dirty="0" err="1" smtClean="0">
                <a:solidFill>
                  <a:srgbClr val="C00000"/>
                </a:solidFill>
              </a:rPr>
              <a:t>boolean</a:t>
            </a:r>
            <a:r>
              <a:rPr lang="en-IN" sz="1900" b="1" dirty="0" smtClean="0">
                <a:solidFill>
                  <a:srgbClr val="C00000"/>
                </a:solidFill>
              </a:rPr>
              <a:t> value </a:t>
            </a:r>
          </a:p>
          <a:p>
            <a:pPr lvl="1"/>
            <a:endParaRPr lang="en-IN" sz="1900" dirty="0" smtClean="0"/>
          </a:p>
          <a:p>
            <a:pPr lvl="1"/>
            <a:r>
              <a:rPr lang="en-IN" sz="1900" dirty="0" smtClean="0"/>
              <a:t>The </a:t>
            </a:r>
            <a:r>
              <a:rPr lang="en-IN" sz="1900" b="1" dirty="0" smtClean="0">
                <a:solidFill>
                  <a:srgbClr val="C00000"/>
                </a:solidFill>
              </a:rPr>
              <a:t>second argument </a:t>
            </a:r>
            <a:r>
              <a:rPr lang="en-IN" sz="1900" dirty="0" smtClean="0"/>
              <a:t>should be a </a:t>
            </a:r>
            <a:r>
              <a:rPr lang="en-IN" sz="1900" b="1" dirty="0" smtClean="0">
                <a:solidFill>
                  <a:srgbClr val="C00000"/>
                </a:solidFill>
              </a:rPr>
              <a:t>sequence</a:t>
            </a:r>
            <a:r>
              <a:rPr lang="en-IN" sz="1900" dirty="0" smtClean="0"/>
              <a:t> of </a:t>
            </a:r>
            <a:r>
              <a:rPr lang="en-IN" sz="1900" b="1" dirty="0" smtClean="0">
                <a:solidFill>
                  <a:srgbClr val="C00000"/>
                </a:solidFill>
              </a:rPr>
              <a:t>items</a:t>
            </a:r>
            <a:r>
              <a:rPr lang="en-IN" sz="1900" dirty="0" smtClean="0"/>
              <a:t>.</a:t>
            </a:r>
          </a:p>
          <a:p>
            <a:endParaRPr lang="en-IN" sz="2400" b="1" dirty="0" smtClean="0"/>
          </a:p>
          <a:p>
            <a:endParaRPr lang="en-IN" sz="2400" dirty="0" smtClean="0"/>
          </a:p>
          <a:p>
            <a:r>
              <a:rPr lang="en-IN" sz="2400" dirty="0" smtClean="0"/>
              <a:t>Now the function </a:t>
            </a:r>
            <a:r>
              <a:rPr lang="en-IN" sz="2400" b="1" dirty="0" smtClean="0">
                <a:solidFill>
                  <a:srgbClr val="C00000"/>
                </a:solidFill>
              </a:rPr>
              <a:t>filter( ) </a:t>
            </a:r>
            <a:r>
              <a:rPr lang="en-IN" sz="2400" dirty="0" smtClean="0"/>
              <a:t>applies the function passed as argument to every </a:t>
            </a:r>
            <a:r>
              <a:rPr lang="en-IN" sz="2400" b="1" dirty="0" smtClean="0">
                <a:solidFill>
                  <a:srgbClr val="C00000"/>
                </a:solidFill>
              </a:rPr>
              <a:t>item</a:t>
            </a:r>
            <a:r>
              <a:rPr lang="en-IN" sz="2400" dirty="0" smtClean="0"/>
              <a:t> of the </a:t>
            </a:r>
            <a:r>
              <a:rPr lang="en-IN" sz="2400" b="1" dirty="0" smtClean="0">
                <a:solidFill>
                  <a:srgbClr val="C00000"/>
                </a:solidFill>
              </a:rPr>
              <a:t>sequence </a:t>
            </a:r>
            <a:r>
              <a:rPr lang="en-IN" sz="2400" dirty="0" smtClean="0"/>
              <a:t>passed as second argument. </a:t>
            </a:r>
          </a:p>
          <a:p>
            <a:endParaRPr lang="en-IN" sz="2400" dirty="0" smtClean="0"/>
          </a:p>
          <a:p>
            <a:r>
              <a:rPr lang="en-IN" sz="2400" dirty="0" smtClean="0"/>
              <a:t>If the function returned </a:t>
            </a:r>
            <a:r>
              <a:rPr lang="en-IN" sz="2400" b="1" dirty="0" smtClean="0">
                <a:solidFill>
                  <a:srgbClr val="C00000"/>
                </a:solidFill>
              </a:rPr>
              <a:t>True</a:t>
            </a:r>
            <a:r>
              <a:rPr lang="en-IN" sz="2400" dirty="0" smtClean="0"/>
              <a:t> for that item , </a:t>
            </a:r>
            <a:r>
              <a:rPr lang="en-IN" sz="2400" b="1" dirty="0" smtClean="0">
                <a:solidFill>
                  <a:srgbClr val="C00000"/>
                </a:solidFill>
              </a:rPr>
              <a:t>filter( ) </a:t>
            </a:r>
            <a:r>
              <a:rPr lang="en-IN" sz="2400" dirty="0" smtClean="0"/>
              <a:t>returns that </a:t>
            </a:r>
            <a:r>
              <a:rPr lang="en-IN" sz="2400" b="1" dirty="0" smtClean="0">
                <a:solidFill>
                  <a:srgbClr val="C00000"/>
                </a:solidFill>
              </a:rPr>
              <a:t>item </a:t>
            </a:r>
            <a:r>
              <a:rPr lang="en-IN" sz="2400" dirty="0" smtClean="0"/>
              <a:t>as part of it’s return value otherwise the </a:t>
            </a:r>
            <a:r>
              <a:rPr lang="en-IN" sz="2400" b="1" dirty="0" smtClean="0">
                <a:solidFill>
                  <a:srgbClr val="C00000"/>
                </a:solidFill>
              </a:rPr>
              <a:t>item</a:t>
            </a:r>
            <a:r>
              <a:rPr lang="en-IN" sz="2400" dirty="0" smtClean="0"/>
              <a:t> is </a:t>
            </a:r>
            <a:r>
              <a:rPr lang="en-IN" sz="2400" b="1" dirty="0" smtClean="0">
                <a:solidFill>
                  <a:srgbClr val="C00000"/>
                </a:solidFill>
              </a:rPr>
              <a:t>not returned</a:t>
            </a:r>
            <a:r>
              <a:rPr lang="en-IN" sz="2400" dirty="0" smtClean="0"/>
              <a:t>.</a:t>
            </a:r>
            <a:endParaRPr lang="en-US" sz="24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What Is filter( ) Function?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/>
              <a:t>To understand this , let’s solve a problem.</a:t>
            </a: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Suppose we want to define a function called   </a:t>
            </a:r>
            <a:r>
              <a:rPr lang="en-US" sz="2400" b="1" dirty="0" err="1" smtClean="0">
                <a:solidFill>
                  <a:srgbClr val="C00000"/>
                </a:solidFill>
              </a:rPr>
              <a:t>check_even</a:t>
            </a:r>
            <a:r>
              <a:rPr lang="en-US" sz="2400" b="1" dirty="0" smtClean="0">
                <a:solidFill>
                  <a:srgbClr val="C00000"/>
                </a:solidFill>
              </a:rPr>
              <a:t>( ) </a:t>
            </a:r>
            <a:r>
              <a:rPr lang="en-US" sz="2400" dirty="0" smtClean="0"/>
              <a:t>that can accept a </a:t>
            </a:r>
            <a:r>
              <a:rPr lang="en-US" sz="2400" b="1" dirty="0" smtClean="0">
                <a:solidFill>
                  <a:srgbClr val="7030A0"/>
                </a:solidFill>
              </a:rPr>
              <a:t>number</a:t>
            </a:r>
            <a:r>
              <a:rPr lang="en-US" sz="2400" dirty="0" smtClean="0"/>
              <a:t> as argument and return </a:t>
            </a:r>
            <a:r>
              <a:rPr lang="en-US" sz="2400" b="1" dirty="0" smtClean="0">
                <a:solidFill>
                  <a:srgbClr val="7030A0"/>
                </a:solidFill>
              </a:rPr>
              <a:t>True</a:t>
            </a:r>
            <a:r>
              <a:rPr lang="en-US" sz="2400" dirty="0" smtClean="0"/>
              <a:t> if it is even , otherwise it should return </a:t>
            </a:r>
            <a:r>
              <a:rPr lang="en-US" sz="2400" b="1" dirty="0" smtClean="0">
                <a:solidFill>
                  <a:srgbClr val="7030A0"/>
                </a:solidFill>
              </a:rPr>
              <a:t>False</a:t>
            </a:r>
          </a:p>
          <a:p>
            <a:endParaRPr lang="en-US" sz="2400" dirty="0" smtClean="0"/>
          </a:p>
          <a:p>
            <a:r>
              <a:rPr lang="pt-BR" sz="2400" dirty="0" smtClean="0"/>
              <a:t>The definition of this function would be :</a:t>
            </a:r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r>
              <a:rPr lang="pt-BR" sz="2400" b="1" dirty="0" smtClean="0">
                <a:solidFill>
                  <a:srgbClr val="7030A0"/>
                </a:solidFill>
              </a:rPr>
              <a:t>def check_even(num):</a:t>
            </a:r>
          </a:p>
          <a:p>
            <a:pPr>
              <a:buNone/>
            </a:pPr>
            <a:r>
              <a:rPr lang="pt-BR" sz="2400" b="1" dirty="0" smtClean="0">
                <a:solidFill>
                  <a:srgbClr val="7030A0"/>
                </a:solidFill>
              </a:rPr>
              <a:t>	return num%2==0</a:t>
            </a: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What Is filter( ) Function?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Now suppose we have a list of numbers and we want to extract only even numbers from this list</a:t>
            </a:r>
          </a:p>
          <a:p>
            <a:endParaRPr lang="en-US" sz="2400" dirty="0" smtClean="0"/>
          </a:p>
          <a:p>
            <a:pPr lvl="1"/>
            <a:r>
              <a:rPr lang="en-US" sz="1900" b="1" dirty="0" err="1" smtClean="0">
                <a:solidFill>
                  <a:srgbClr val="7030A0"/>
                </a:solidFill>
              </a:rPr>
              <a:t>mynums</a:t>
            </a:r>
            <a:r>
              <a:rPr lang="en-US" sz="1900" b="1" dirty="0" smtClean="0">
                <a:solidFill>
                  <a:srgbClr val="7030A0"/>
                </a:solidFill>
              </a:rPr>
              <a:t>=[1,2,3,4,5,6]</a:t>
            </a:r>
          </a:p>
          <a:p>
            <a:endParaRPr lang="en-US" sz="2400" dirty="0" smtClean="0"/>
          </a:p>
          <a:p>
            <a:r>
              <a:rPr lang="en-US" sz="2400" dirty="0" smtClean="0"/>
              <a:t>One way to do this , will be to use a </a:t>
            </a:r>
            <a:r>
              <a:rPr lang="en-US" sz="2400" b="1" dirty="0" smtClean="0">
                <a:solidFill>
                  <a:srgbClr val="C00000"/>
                </a:solidFill>
              </a:rPr>
              <a:t>for</a:t>
            </a:r>
            <a:r>
              <a:rPr lang="en-US" sz="2400" dirty="0" smtClean="0"/>
              <a:t> loop </a:t>
            </a:r>
            <a:endParaRPr lang="pt-BR" sz="2400" dirty="0" smtClean="0"/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mynums</a:t>
            </a:r>
            <a:r>
              <a:rPr lang="en-IN" sz="2400" b="1" dirty="0" smtClean="0">
                <a:solidFill>
                  <a:srgbClr val="7030A0"/>
                </a:solidFill>
              </a:rPr>
              <a:t>=[1,2,3,4,5,6]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for x in </a:t>
            </a:r>
            <a:r>
              <a:rPr lang="en-IN" sz="2400" b="1" dirty="0" err="1" smtClean="0">
                <a:solidFill>
                  <a:srgbClr val="7030A0"/>
                </a:solidFill>
              </a:rPr>
              <a:t>mynums</a:t>
            </a:r>
            <a:r>
              <a:rPr lang="en-IN" sz="2400" b="1" dirty="0" smtClean="0">
                <a:solidFill>
                  <a:srgbClr val="7030A0"/>
                </a:solidFill>
              </a:rPr>
              <a:t>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if </a:t>
            </a:r>
            <a:r>
              <a:rPr lang="en-IN" sz="2400" b="1" dirty="0" err="1" smtClean="0">
                <a:solidFill>
                  <a:srgbClr val="7030A0"/>
                </a:solidFill>
              </a:rPr>
              <a:t>check_even</a:t>
            </a:r>
            <a:r>
              <a:rPr lang="en-IN" sz="2400" b="1" dirty="0" smtClean="0">
                <a:solidFill>
                  <a:srgbClr val="7030A0"/>
                </a:solidFill>
              </a:rPr>
              <a:t>(x):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	print(x)</a:t>
            </a: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Complete Code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def </a:t>
            </a:r>
            <a:r>
              <a:rPr lang="en-IN" sz="2400" b="1" dirty="0" err="1" smtClean="0">
                <a:solidFill>
                  <a:srgbClr val="C00000"/>
                </a:solidFill>
              </a:rPr>
              <a:t>check_even</a:t>
            </a:r>
            <a:r>
              <a:rPr lang="en-IN" sz="2400" b="1" dirty="0" smtClean="0">
                <a:solidFill>
                  <a:srgbClr val="C00000"/>
                </a:solidFill>
              </a:rPr>
              <a:t>(num):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return num%2==0</a:t>
            </a:r>
          </a:p>
          <a:p>
            <a:pPr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mynums</a:t>
            </a:r>
            <a:r>
              <a:rPr lang="en-IN" sz="2400" b="1" dirty="0" smtClean="0">
                <a:solidFill>
                  <a:srgbClr val="C00000"/>
                </a:solidFill>
              </a:rPr>
              <a:t>=[1,2,3,4,5,6]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for x in </a:t>
            </a:r>
            <a:r>
              <a:rPr lang="en-IN" sz="2400" b="1" dirty="0" err="1" smtClean="0">
                <a:solidFill>
                  <a:srgbClr val="C00000"/>
                </a:solidFill>
              </a:rPr>
              <a:t>mynums</a:t>
            </a:r>
            <a:r>
              <a:rPr lang="en-IN" sz="24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if </a:t>
            </a:r>
            <a:r>
              <a:rPr lang="en-IN" sz="2400" b="1" dirty="0" err="1" smtClean="0">
                <a:solidFill>
                  <a:srgbClr val="C00000"/>
                </a:solidFill>
              </a:rPr>
              <a:t>check_even</a:t>
            </a:r>
            <a:r>
              <a:rPr lang="en-IN" sz="2400" b="1" dirty="0" smtClean="0">
                <a:solidFill>
                  <a:srgbClr val="C00000"/>
                </a:solidFill>
              </a:rPr>
              <a:t>(x):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	print(x)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2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4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6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filter( ) Function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Another way to solve the previous problem is to use the </a:t>
            </a:r>
            <a:r>
              <a:rPr lang="en-US" sz="2400" b="1" dirty="0" smtClean="0">
                <a:solidFill>
                  <a:srgbClr val="C00000"/>
                </a:solidFill>
              </a:rPr>
              <a:t>filter( ) </a:t>
            </a:r>
            <a:r>
              <a:rPr lang="en-US" sz="2400" dirty="0" smtClean="0"/>
              <a:t>function 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b="1" dirty="0" err="1" smtClean="0">
                <a:solidFill>
                  <a:srgbClr val="C00000"/>
                </a:solidFill>
              </a:rPr>
              <a:t>flter</a:t>
            </a:r>
            <a:r>
              <a:rPr lang="en-US" sz="2400" b="1" dirty="0" smtClean="0">
                <a:solidFill>
                  <a:srgbClr val="C00000"/>
                </a:solidFill>
              </a:rPr>
              <a:t>( ) </a:t>
            </a:r>
            <a:r>
              <a:rPr lang="en-US" sz="2400" dirty="0" smtClean="0"/>
              <a:t>function will accept 2 arguments from us. </a:t>
            </a:r>
          </a:p>
          <a:p>
            <a:pPr lvl="1"/>
            <a:endParaRPr lang="en-US" sz="1900" dirty="0" smtClean="0"/>
          </a:p>
          <a:p>
            <a:pPr lvl="1"/>
            <a:r>
              <a:rPr lang="en-US" sz="1900" dirty="0" smtClean="0"/>
              <a:t>The </a:t>
            </a:r>
            <a:r>
              <a:rPr lang="en-US" sz="1900" b="1" dirty="0" smtClean="0">
                <a:solidFill>
                  <a:srgbClr val="C00000"/>
                </a:solidFill>
              </a:rPr>
              <a:t>first</a:t>
            </a:r>
            <a:r>
              <a:rPr lang="en-US" sz="1900" dirty="0" smtClean="0"/>
              <a:t> argument will be the </a:t>
            </a:r>
            <a:r>
              <a:rPr lang="en-US" sz="1900" b="1" dirty="0" smtClean="0">
                <a:solidFill>
                  <a:srgbClr val="C00000"/>
                </a:solidFill>
              </a:rPr>
              <a:t>name of the function </a:t>
            </a:r>
            <a:r>
              <a:rPr lang="en-US" sz="1900" b="1" dirty="0" err="1" smtClean="0">
                <a:solidFill>
                  <a:srgbClr val="7030A0"/>
                </a:solidFill>
              </a:rPr>
              <a:t>check_even</a:t>
            </a:r>
            <a:r>
              <a:rPr lang="en-US" sz="1900" b="1" dirty="0" smtClean="0">
                <a:solidFill>
                  <a:srgbClr val="C00000"/>
                </a:solidFill>
              </a:rPr>
              <a:t> </a:t>
            </a:r>
          </a:p>
          <a:p>
            <a:pPr lvl="1"/>
            <a:endParaRPr lang="en-US" sz="1900" dirty="0" smtClean="0"/>
          </a:p>
          <a:p>
            <a:pPr lvl="1"/>
            <a:r>
              <a:rPr lang="en-US" sz="1900" dirty="0" smtClean="0"/>
              <a:t>The </a:t>
            </a:r>
            <a:r>
              <a:rPr lang="en-US" sz="1900" b="1" dirty="0" smtClean="0">
                <a:solidFill>
                  <a:srgbClr val="C00000"/>
                </a:solidFill>
              </a:rPr>
              <a:t>second</a:t>
            </a:r>
            <a:r>
              <a:rPr lang="en-US" sz="1900" dirty="0" smtClean="0"/>
              <a:t> argument will be </a:t>
            </a:r>
            <a:r>
              <a:rPr lang="en-US" sz="1900" b="1" dirty="0" smtClean="0">
                <a:solidFill>
                  <a:srgbClr val="C00000"/>
                </a:solidFill>
              </a:rPr>
              <a:t>the list </a:t>
            </a:r>
            <a:r>
              <a:rPr lang="en-US" sz="1900" b="1" dirty="0" err="1" smtClean="0">
                <a:solidFill>
                  <a:srgbClr val="7030A0"/>
                </a:solidFill>
              </a:rPr>
              <a:t>mynums</a:t>
            </a:r>
            <a:r>
              <a:rPr lang="en-US" sz="1900" b="1" dirty="0" smtClean="0">
                <a:solidFill>
                  <a:srgbClr val="7030A0"/>
                </a:solidFill>
              </a:rPr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It will then apply the function </a:t>
            </a:r>
            <a:r>
              <a:rPr lang="en-US" sz="2400" b="1" dirty="0" err="1" smtClean="0">
                <a:solidFill>
                  <a:srgbClr val="C00000"/>
                </a:solidFill>
              </a:rPr>
              <a:t>check_even</a:t>
            </a:r>
            <a:r>
              <a:rPr lang="en-US" sz="2400" dirty="0" smtClean="0"/>
              <a:t> on every element of </a:t>
            </a:r>
            <a:r>
              <a:rPr lang="en-US" sz="2400" b="1" dirty="0" err="1" smtClean="0">
                <a:solidFill>
                  <a:srgbClr val="C00000"/>
                </a:solidFill>
              </a:rPr>
              <a:t>mynum</a:t>
            </a:r>
            <a:r>
              <a:rPr lang="en-US" sz="2400" dirty="0" smtClean="0"/>
              <a:t> and if </a:t>
            </a:r>
            <a:r>
              <a:rPr lang="en-US" sz="2400" b="1" dirty="0" err="1" smtClean="0">
                <a:solidFill>
                  <a:srgbClr val="C00000"/>
                </a:solidFill>
              </a:rPr>
              <a:t>check_even</a:t>
            </a:r>
            <a:r>
              <a:rPr lang="en-US" sz="2400" dirty="0" smtClean="0"/>
              <a:t> returned </a:t>
            </a:r>
            <a:r>
              <a:rPr lang="en-US" sz="2400" b="1" dirty="0" smtClean="0">
                <a:solidFill>
                  <a:srgbClr val="C00000"/>
                </a:solidFill>
              </a:rPr>
              <a:t>True</a:t>
            </a:r>
            <a:r>
              <a:rPr lang="en-US" sz="2400" dirty="0" smtClean="0"/>
              <a:t> for that element then </a:t>
            </a:r>
            <a:r>
              <a:rPr lang="en-US" sz="2400" b="1" dirty="0" smtClean="0">
                <a:solidFill>
                  <a:srgbClr val="C00000"/>
                </a:solidFill>
              </a:rPr>
              <a:t>filter( ) </a:t>
            </a:r>
            <a:r>
              <a:rPr lang="en-US" sz="2400" dirty="0" smtClean="0"/>
              <a:t>will return that element as a part of it’s return value otherwise that element will not be returned</a:t>
            </a:r>
            <a:endParaRPr lang="pt-BR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Previous Code Using filter( )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def </a:t>
            </a:r>
            <a:r>
              <a:rPr lang="en-IN" sz="2400" b="1" dirty="0" err="1" smtClean="0">
                <a:solidFill>
                  <a:srgbClr val="C00000"/>
                </a:solidFill>
              </a:rPr>
              <a:t>check_even</a:t>
            </a:r>
            <a:r>
              <a:rPr lang="en-IN" sz="2400" b="1" dirty="0" smtClean="0">
                <a:solidFill>
                  <a:srgbClr val="C00000"/>
                </a:solidFill>
              </a:rPr>
              <a:t>(num):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return num%2==0</a:t>
            </a:r>
          </a:p>
          <a:p>
            <a:pPr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mynums</a:t>
            </a:r>
            <a:r>
              <a:rPr lang="en-IN" sz="2400" b="1" dirty="0" smtClean="0">
                <a:solidFill>
                  <a:srgbClr val="C00000"/>
                </a:solidFill>
              </a:rPr>
              <a:t>=[1,2,3,4,5,6]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print(filter(</a:t>
            </a:r>
            <a:r>
              <a:rPr lang="en-IN" sz="2400" b="1" dirty="0" err="1" smtClean="0">
                <a:solidFill>
                  <a:srgbClr val="C00000"/>
                </a:solidFill>
              </a:rPr>
              <a:t>check_even,mynums</a:t>
            </a:r>
            <a:r>
              <a:rPr lang="en-IN" sz="2400" b="1" dirty="0" smtClean="0">
                <a:solidFill>
                  <a:srgbClr val="C00000"/>
                </a:solidFill>
              </a:rPr>
              <a:t>))</a:t>
            </a:r>
          </a:p>
          <a:p>
            <a:pPr>
              <a:buNone/>
            </a:pP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Output: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As we can observe , the return value of </a:t>
            </a:r>
            <a:r>
              <a:rPr lang="en-US" sz="2400" b="1" dirty="0" smtClean="0">
                <a:solidFill>
                  <a:srgbClr val="C00000"/>
                </a:solidFill>
              </a:rPr>
              <a:t>filter( ) </a:t>
            </a:r>
            <a:r>
              <a:rPr lang="en-US" sz="2400" dirty="0" smtClean="0"/>
              <a:t>function is a  </a:t>
            </a:r>
            <a:r>
              <a:rPr lang="en-US" sz="2400" b="1" dirty="0" smtClean="0">
                <a:solidFill>
                  <a:srgbClr val="C00000"/>
                </a:solidFill>
              </a:rPr>
              <a:t>filter object </a:t>
            </a:r>
          </a:p>
          <a:p>
            <a:endParaRPr lang="en-US" sz="2400" dirty="0" smtClean="0"/>
          </a:p>
          <a:p>
            <a:r>
              <a:rPr lang="en-US" sz="2400" dirty="0" smtClean="0"/>
              <a:t>To convert it into actual numbers we can pass it to the </a:t>
            </a:r>
            <a:r>
              <a:rPr lang="en-US" sz="2400" b="1" dirty="0" smtClean="0">
                <a:solidFill>
                  <a:srgbClr val="C00000"/>
                </a:solidFill>
              </a:rPr>
              <a:t>function list( 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mapdemo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255749"/>
            <a:ext cx="5839640" cy="2610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User Defined Functions V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The map( ) Function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The filter( ) Function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Using map( ) and filter( ) with Lambda Expressions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Previous Code Using filter( )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def </a:t>
            </a:r>
            <a:r>
              <a:rPr lang="en-IN" sz="2200" b="1" dirty="0" err="1" smtClean="0">
                <a:solidFill>
                  <a:srgbClr val="C00000"/>
                </a:solidFill>
              </a:rPr>
              <a:t>check_even</a:t>
            </a:r>
            <a:r>
              <a:rPr lang="en-IN" sz="2200" b="1" dirty="0" smtClean="0">
                <a:solidFill>
                  <a:srgbClr val="C00000"/>
                </a:solidFill>
              </a:rPr>
              <a:t>(num):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	return num%2==0</a:t>
            </a:r>
          </a:p>
          <a:p>
            <a:pPr>
              <a:buNone/>
            </a:pPr>
            <a:endParaRPr lang="en-IN" sz="22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200" b="1" dirty="0" err="1" smtClean="0">
                <a:solidFill>
                  <a:srgbClr val="C00000"/>
                </a:solidFill>
              </a:rPr>
              <a:t>mynums</a:t>
            </a:r>
            <a:r>
              <a:rPr lang="en-IN" sz="2200" b="1" dirty="0" smtClean="0">
                <a:solidFill>
                  <a:srgbClr val="C00000"/>
                </a:solidFill>
              </a:rPr>
              <a:t>=[1,2,3,4,5,6]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print(list(filter(</a:t>
            </a:r>
            <a:r>
              <a:rPr lang="en-IN" sz="2200" b="1" dirty="0" err="1" smtClean="0">
                <a:solidFill>
                  <a:srgbClr val="C00000"/>
                </a:solidFill>
              </a:rPr>
              <a:t>check_even,mynums</a:t>
            </a:r>
            <a:r>
              <a:rPr lang="en-IN" sz="2200" b="1" dirty="0" smtClean="0">
                <a:solidFill>
                  <a:srgbClr val="C00000"/>
                </a:solidFill>
              </a:rPr>
              <a:t>)))</a:t>
            </a:r>
            <a:endParaRPr lang="en-US" sz="2200" b="1" u="sng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200" b="1" u="sng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200" b="1" u="sng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200" b="1" u="sng" dirty="0" smtClean="0">
                <a:solidFill>
                  <a:srgbClr val="0070C0"/>
                </a:solidFill>
              </a:rPr>
              <a:t>Output: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mapdemo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5000636"/>
            <a:ext cx="1268111" cy="3429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Previous Code Using filter( )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/>
              <a:t>In case we want to </a:t>
            </a:r>
            <a:r>
              <a:rPr lang="en-US" sz="2200" b="1" dirty="0" smtClean="0">
                <a:solidFill>
                  <a:srgbClr val="C00000"/>
                </a:solidFill>
              </a:rPr>
              <a:t>iterate</a:t>
            </a:r>
            <a:r>
              <a:rPr lang="en-US" sz="2200" dirty="0" smtClean="0"/>
              <a:t> over this </a:t>
            </a:r>
            <a:r>
              <a:rPr lang="en-US" sz="2200" b="1" dirty="0" smtClean="0">
                <a:solidFill>
                  <a:srgbClr val="C00000"/>
                </a:solidFill>
              </a:rPr>
              <a:t>list</a:t>
            </a:r>
            <a:r>
              <a:rPr lang="en-US" sz="2200" dirty="0" smtClean="0"/>
              <a:t> , then we can use </a:t>
            </a:r>
            <a:r>
              <a:rPr lang="en-US" sz="2200" b="1" dirty="0" smtClean="0">
                <a:solidFill>
                  <a:srgbClr val="C00000"/>
                </a:solidFill>
              </a:rPr>
              <a:t>for loop </a:t>
            </a:r>
          </a:p>
          <a:p>
            <a:pPr>
              <a:buNone/>
            </a:pPr>
            <a:r>
              <a:rPr lang="en-US" sz="2200" dirty="0" smtClean="0"/>
              <a:t>as shown below: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def </a:t>
            </a:r>
            <a:r>
              <a:rPr lang="en-IN" sz="2200" b="1" dirty="0" err="1" smtClean="0">
                <a:solidFill>
                  <a:srgbClr val="C00000"/>
                </a:solidFill>
              </a:rPr>
              <a:t>check_even</a:t>
            </a:r>
            <a:r>
              <a:rPr lang="en-IN" sz="2200" b="1" dirty="0" smtClean="0">
                <a:solidFill>
                  <a:srgbClr val="C00000"/>
                </a:solidFill>
              </a:rPr>
              <a:t>(num):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	return num%2==0</a:t>
            </a:r>
          </a:p>
          <a:p>
            <a:pPr>
              <a:buNone/>
            </a:pPr>
            <a:endParaRPr lang="en-IN" sz="22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200" b="1" dirty="0" err="1" smtClean="0">
                <a:solidFill>
                  <a:srgbClr val="C00000"/>
                </a:solidFill>
              </a:rPr>
              <a:t>mynums</a:t>
            </a:r>
            <a:r>
              <a:rPr lang="en-IN" sz="2200" b="1" dirty="0" smtClean="0">
                <a:solidFill>
                  <a:srgbClr val="C00000"/>
                </a:solidFill>
              </a:rPr>
              <a:t>=[1,2,3,4,5,6]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for x in filter(</a:t>
            </a:r>
            <a:r>
              <a:rPr lang="en-IN" sz="2200" b="1" dirty="0" err="1" smtClean="0">
                <a:solidFill>
                  <a:srgbClr val="C00000"/>
                </a:solidFill>
              </a:rPr>
              <a:t>check_even,mynums</a:t>
            </a:r>
            <a:r>
              <a:rPr lang="en-IN" sz="2200" b="1" dirty="0" smtClean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	print(x)</a:t>
            </a:r>
            <a:endParaRPr lang="en-US" sz="2200" b="1" u="sng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200" b="1" u="sng" dirty="0" smtClean="0">
                <a:solidFill>
                  <a:srgbClr val="0070C0"/>
                </a:solidFill>
              </a:rPr>
              <a:t>Output:</a:t>
            </a: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mapdemo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5357826"/>
            <a:ext cx="310552" cy="990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def f1(num):</a:t>
            </a:r>
          </a:p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	return num*num</a:t>
            </a:r>
          </a:p>
          <a:p>
            <a:pPr fontAlgn="base">
              <a:buNone/>
            </a:pPr>
            <a:endParaRPr lang="pt-BR" sz="20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mynums=[1,2,3,4,5]</a:t>
            </a:r>
          </a:p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print(list(filter(f1,mynums)))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[1,2,3,4,5]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4000496" y="1714488"/>
            <a:ext cx="4929222" cy="4572032"/>
          </a:xfrm>
          <a:prstGeom prst="cloudCallout">
            <a:avLst>
              <a:gd name="adj1" fmla="val -48267"/>
              <a:gd name="adj2" fmla="val 8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Ideally , the function passed to </a:t>
            </a:r>
            <a:r>
              <a:rPr lang="en-US" sz="1600" b="1" dirty="0" smtClean="0">
                <a:solidFill>
                  <a:srgbClr val="FFFF00"/>
                </a:solidFill>
              </a:rPr>
              <a:t>filter( ) </a:t>
            </a:r>
            <a:r>
              <a:rPr lang="en-US" sz="1600" b="1" dirty="0" smtClean="0">
                <a:solidFill>
                  <a:schemeClr val="bg1"/>
                </a:solidFill>
              </a:rPr>
              <a:t>should return a </a:t>
            </a:r>
            <a:r>
              <a:rPr lang="en-US" sz="1600" b="1" dirty="0" err="1" smtClean="0">
                <a:solidFill>
                  <a:srgbClr val="FFFF00"/>
                </a:solidFill>
              </a:rPr>
              <a:t>boolean</a:t>
            </a:r>
            <a:r>
              <a:rPr lang="en-US" sz="1600" b="1" dirty="0" smtClean="0">
                <a:solidFill>
                  <a:schemeClr val="bg1"/>
                </a:solidFill>
              </a:rPr>
              <a:t> value. But if it doesn’t return </a:t>
            </a:r>
            <a:r>
              <a:rPr lang="en-US" sz="1600" b="1" dirty="0" err="1" smtClean="0">
                <a:solidFill>
                  <a:schemeClr val="bg1"/>
                </a:solidFill>
              </a:rPr>
              <a:t>boolean</a:t>
            </a:r>
            <a:r>
              <a:rPr lang="en-US" sz="1600" b="1" dirty="0" smtClean="0">
                <a:solidFill>
                  <a:schemeClr val="bg1"/>
                </a:solidFill>
              </a:rPr>
              <a:t> value , then whatever value it returns </a:t>
            </a:r>
            <a:r>
              <a:rPr lang="en-US" sz="1600" b="1" dirty="0" smtClean="0">
                <a:solidFill>
                  <a:srgbClr val="FFFF00"/>
                </a:solidFill>
              </a:rPr>
              <a:t>Python converts it to </a:t>
            </a:r>
            <a:r>
              <a:rPr lang="en-US" sz="1600" b="1" dirty="0" err="1" smtClean="0">
                <a:solidFill>
                  <a:srgbClr val="FFFF00"/>
                </a:solidFill>
              </a:rPr>
              <a:t>boolean</a:t>
            </a:r>
            <a:r>
              <a:rPr lang="en-US" sz="1600" b="1" dirty="0" smtClean="0">
                <a:solidFill>
                  <a:srgbClr val="FFFF00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. In our case for each value in </a:t>
            </a:r>
            <a:r>
              <a:rPr lang="en-US" sz="1600" b="1" dirty="0" err="1" smtClean="0">
                <a:solidFill>
                  <a:srgbClr val="FFFF00"/>
                </a:solidFill>
              </a:rPr>
              <a:t>mynums</a:t>
            </a:r>
            <a:r>
              <a:rPr lang="en-US" sz="1600" b="1" dirty="0" smtClean="0">
                <a:solidFill>
                  <a:schemeClr val="bg1"/>
                </a:solidFill>
              </a:rPr>
              <a:t> the return value will be it’s square which is a non-zero value and thus assumed to be </a:t>
            </a:r>
            <a:r>
              <a:rPr lang="en-US" sz="1600" b="1" dirty="0" smtClean="0">
                <a:solidFill>
                  <a:srgbClr val="FFFF00"/>
                </a:solidFill>
              </a:rPr>
              <a:t>True</a:t>
            </a:r>
            <a:r>
              <a:rPr lang="en-US" sz="1600" b="1" dirty="0" smtClean="0">
                <a:solidFill>
                  <a:schemeClr val="bg1"/>
                </a:solidFill>
              </a:rPr>
              <a:t>. So all the elements are returned by </a:t>
            </a:r>
            <a:r>
              <a:rPr lang="en-US" sz="1600" b="1" dirty="0" smtClean="0">
                <a:solidFill>
                  <a:srgbClr val="FFFF00"/>
                </a:solidFill>
              </a:rPr>
              <a:t>filter() </a:t>
            </a:r>
            <a:endParaRPr lang="en-IN" sz="16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def f1(num):</a:t>
            </a:r>
          </a:p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	return num%2</a:t>
            </a:r>
          </a:p>
          <a:p>
            <a:pPr fontAlgn="base">
              <a:buNone/>
            </a:pPr>
            <a:endParaRPr lang="pt-BR" sz="20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mynums=[1,2,3,4,5]</a:t>
            </a:r>
          </a:p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print(list(filter(f1,mynums)))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[1,3,5]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4000496" y="1714488"/>
            <a:ext cx="4929222" cy="4572032"/>
          </a:xfrm>
          <a:prstGeom prst="cloudCallout">
            <a:avLst>
              <a:gd name="adj1" fmla="val -48267"/>
              <a:gd name="adj2" fmla="val 8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For every </a:t>
            </a:r>
            <a:r>
              <a:rPr lang="en-US" b="1" dirty="0" smtClean="0">
                <a:solidFill>
                  <a:srgbClr val="FFFF00"/>
                </a:solidFill>
              </a:rPr>
              <a:t>even number </a:t>
            </a:r>
            <a:r>
              <a:rPr lang="en-US" b="1" dirty="0" smtClean="0">
                <a:solidFill>
                  <a:schemeClr val="bg1"/>
                </a:solidFill>
              </a:rPr>
              <a:t>the return value of the function </a:t>
            </a:r>
            <a:r>
              <a:rPr lang="en-US" b="1" dirty="0" smtClean="0">
                <a:solidFill>
                  <a:srgbClr val="FFFF00"/>
                </a:solidFill>
              </a:rPr>
              <a:t>f1( ) </a:t>
            </a:r>
            <a:r>
              <a:rPr lang="en-US" b="1" dirty="0" smtClean="0">
                <a:solidFill>
                  <a:schemeClr val="bg1"/>
                </a:solidFill>
              </a:rPr>
              <a:t>will be </a:t>
            </a:r>
            <a:r>
              <a:rPr lang="en-US" b="1" dirty="0" smtClean="0">
                <a:solidFill>
                  <a:srgbClr val="FFFF00"/>
                </a:solidFill>
              </a:rPr>
              <a:t>0</a:t>
            </a:r>
            <a:r>
              <a:rPr lang="en-US" b="1" dirty="0" smtClean="0">
                <a:solidFill>
                  <a:schemeClr val="bg1"/>
                </a:solidFill>
              </a:rPr>
              <a:t> which is assumed to be </a:t>
            </a:r>
            <a:r>
              <a:rPr lang="en-US" b="1" dirty="0" smtClean="0">
                <a:solidFill>
                  <a:srgbClr val="FFFF00"/>
                </a:solidFill>
              </a:rPr>
              <a:t>False </a:t>
            </a:r>
            <a:r>
              <a:rPr lang="en-US" b="1" dirty="0" smtClean="0">
                <a:solidFill>
                  <a:schemeClr val="bg1"/>
                </a:solidFill>
              </a:rPr>
              <a:t>and for every </a:t>
            </a:r>
            <a:r>
              <a:rPr lang="en-US" b="1" dirty="0" smtClean="0">
                <a:solidFill>
                  <a:srgbClr val="FFFF00"/>
                </a:solidFill>
              </a:rPr>
              <a:t>odd number</a:t>
            </a:r>
            <a:r>
              <a:rPr lang="en-US" b="1" dirty="0" smtClean="0">
                <a:solidFill>
                  <a:schemeClr val="bg1"/>
                </a:solidFill>
              </a:rPr>
              <a:t> the return value will be </a:t>
            </a:r>
            <a:r>
              <a:rPr lang="en-US" b="1" dirty="0" smtClean="0">
                <a:solidFill>
                  <a:srgbClr val="FFFF00"/>
                </a:solidFill>
              </a:rPr>
              <a:t>1</a:t>
            </a:r>
            <a:r>
              <a:rPr lang="en-US" b="1" dirty="0" smtClean="0">
                <a:solidFill>
                  <a:schemeClr val="bg1"/>
                </a:solidFill>
              </a:rPr>
              <a:t> which is assumed to be </a:t>
            </a:r>
            <a:r>
              <a:rPr lang="en-US" b="1" dirty="0" smtClean="0">
                <a:solidFill>
                  <a:srgbClr val="FFFF00"/>
                </a:solidFill>
              </a:rPr>
              <a:t>True </a:t>
            </a:r>
            <a:r>
              <a:rPr lang="en-US" b="1" dirty="0" smtClean="0">
                <a:solidFill>
                  <a:schemeClr val="bg1"/>
                </a:solidFill>
              </a:rPr>
              <a:t>. Thus </a:t>
            </a:r>
            <a:r>
              <a:rPr lang="en-US" b="1" dirty="0" smtClean="0">
                <a:solidFill>
                  <a:srgbClr val="FFFF00"/>
                </a:solidFill>
              </a:rPr>
              <a:t>filter( ) </a:t>
            </a:r>
            <a:r>
              <a:rPr lang="en-US" b="1" dirty="0" smtClean="0">
                <a:solidFill>
                  <a:schemeClr val="bg1"/>
                </a:solidFill>
              </a:rPr>
              <a:t>returns only those numbers for which </a:t>
            </a:r>
            <a:r>
              <a:rPr lang="en-US" b="1" dirty="0" smtClean="0">
                <a:solidFill>
                  <a:srgbClr val="FFFF00"/>
                </a:solidFill>
              </a:rPr>
              <a:t>f1( )</a:t>
            </a:r>
            <a:r>
              <a:rPr lang="en-US" b="1" dirty="0" smtClean="0">
                <a:solidFill>
                  <a:schemeClr val="bg1"/>
                </a:solidFill>
              </a:rPr>
              <a:t> has returned </a:t>
            </a:r>
            <a:r>
              <a:rPr lang="en-US" b="1" dirty="0" smtClean="0">
                <a:solidFill>
                  <a:srgbClr val="FFFF00"/>
                </a:solidFill>
              </a:rPr>
              <a:t>1</a:t>
            </a:r>
            <a:r>
              <a:rPr lang="en-US" b="1" dirty="0" smtClean="0">
                <a:solidFill>
                  <a:schemeClr val="bg1"/>
                </a:solidFill>
              </a:rPr>
              <a:t>.</a:t>
            </a:r>
            <a:endParaRPr lang="en-IN" sz="16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def f1(num):</a:t>
            </a:r>
          </a:p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	print("Hello")</a:t>
            </a:r>
          </a:p>
          <a:p>
            <a:pPr fontAlgn="base">
              <a:buNone/>
            </a:pPr>
            <a:endParaRPr lang="pt-BR" sz="20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mynums=[1,2,3,4,5]</a:t>
            </a:r>
          </a:p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print(list(filter(f1,mynums)))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Hello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Hello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Hello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Hello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Hello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[ ]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4000496" y="1714488"/>
            <a:ext cx="4929222" cy="4572032"/>
          </a:xfrm>
          <a:prstGeom prst="cloudCallout">
            <a:avLst>
              <a:gd name="adj1" fmla="val -48267"/>
              <a:gd name="adj2" fmla="val 8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Hello</a:t>
            </a:r>
            <a:r>
              <a:rPr lang="en-US" b="1" dirty="0" smtClean="0">
                <a:solidFill>
                  <a:schemeClr val="bg1"/>
                </a:solidFill>
              </a:rPr>
              <a:t> is displayed </a:t>
            </a:r>
            <a:r>
              <a:rPr lang="en-US" b="1" dirty="0" smtClean="0">
                <a:solidFill>
                  <a:srgbClr val="FFFF00"/>
                </a:solidFill>
              </a:rPr>
              <a:t>5</a:t>
            </a:r>
            <a:r>
              <a:rPr lang="en-US" b="1" dirty="0" smtClean="0">
                <a:solidFill>
                  <a:schemeClr val="bg1"/>
                </a:solidFill>
              </a:rPr>
              <a:t> times because the </a:t>
            </a:r>
            <a:r>
              <a:rPr lang="en-US" b="1" dirty="0" smtClean="0">
                <a:solidFill>
                  <a:srgbClr val="FFFF00"/>
                </a:solidFill>
              </a:rPr>
              <a:t>filter( ) </a:t>
            </a:r>
            <a:r>
              <a:rPr lang="en-US" b="1" dirty="0" smtClean="0">
                <a:solidFill>
                  <a:schemeClr val="bg1"/>
                </a:solidFill>
              </a:rPr>
              <a:t>function has called </a:t>
            </a:r>
            <a:r>
              <a:rPr lang="en-US" b="1" dirty="0" smtClean="0">
                <a:solidFill>
                  <a:srgbClr val="FFFF00"/>
                </a:solidFill>
              </a:rPr>
              <a:t>f1( ) </a:t>
            </a:r>
            <a:r>
              <a:rPr lang="en-US" b="1" dirty="0" smtClean="0">
                <a:solidFill>
                  <a:schemeClr val="bg1"/>
                </a:solidFill>
              </a:rPr>
              <a:t>function </a:t>
            </a:r>
            <a:r>
              <a:rPr lang="en-US" b="1" dirty="0" smtClean="0">
                <a:solidFill>
                  <a:srgbClr val="FFFF00"/>
                </a:solidFill>
              </a:rPr>
              <a:t>5</a:t>
            </a:r>
            <a:r>
              <a:rPr lang="en-US" b="1" dirty="0" smtClean="0">
                <a:solidFill>
                  <a:schemeClr val="bg1"/>
                </a:solidFill>
              </a:rPr>
              <a:t> times. Now for each value in </a:t>
            </a:r>
            <a:r>
              <a:rPr lang="en-US" b="1" dirty="0" err="1" smtClean="0">
                <a:solidFill>
                  <a:srgbClr val="FFFF00"/>
                </a:solidFill>
              </a:rPr>
              <a:t>mynums</a:t>
            </a:r>
            <a:r>
              <a:rPr lang="en-US" b="1" dirty="0" smtClean="0">
                <a:solidFill>
                  <a:schemeClr val="bg1"/>
                </a:solidFill>
              </a:rPr>
              <a:t> , since </a:t>
            </a:r>
            <a:r>
              <a:rPr lang="en-US" b="1" dirty="0" smtClean="0">
                <a:solidFill>
                  <a:srgbClr val="FFFF00"/>
                </a:solidFill>
              </a:rPr>
              <a:t>f1( ) </a:t>
            </a:r>
            <a:r>
              <a:rPr lang="en-US" b="1" dirty="0" smtClean="0">
                <a:solidFill>
                  <a:schemeClr val="bg1"/>
                </a:solidFill>
              </a:rPr>
              <a:t>has not returned any value , by default it’s return value is assumed to be </a:t>
            </a:r>
            <a:r>
              <a:rPr lang="en-US" b="1" dirty="0" smtClean="0">
                <a:solidFill>
                  <a:srgbClr val="FFFF00"/>
                </a:solidFill>
              </a:rPr>
              <a:t>None</a:t>
            </a:r>
            <a:r>
              <a:rPr lang="en-US" b="1" dirty="0" smtClean="0">
                <a:solidFill>
                  <a:schemeClr val="bg1"/>
                </a:solidFill>
              </a:rPr>
              <a:t> which is a representation of </a:t>
            </a:r>
            <a:r>
              <a:rPr lang="en-US" b="1" dirty="0" smtClean="0">
                <a:solidFill>
                  <a:srgbClr val="FFFF00"/>
                </a:solidFill>
              </a:rPr>
              <a:t>False</a:t>
            </a:r>
            <a:r>
              <a:rPr lang="en-US" b="1" dirty="0" smtClean="0">
                <a:solidFill>
                  <a:schemeClr val="bg1"/>
                </a:solidFill>
              </a:rPr>
              <a:t>. Thus </a:t>
            </a:r>
            <a:r>
              <a:rPr lang="en-US" b="1" dirty="0" smtClean="0">
                <a:solidFill>
                  <a:srgbClr val="FFFF00"/>
                </a:solidFill>
              </a:rPr>
              <a:t>filter( ) </a:t>
            </a:r>
            <a:r>
              <a:rPr lang="en-US" b="1" dirty="0" smtClean="0">
                <a:solidFill>
                  <a:schemeClr val="bg1"/>
                </a:solidFill>
              </a:rPr>
              <a:t>returned an empty list.</a:t>
            </a:r>
            <a:endParaRPr lang="en-IN" sz="16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def f1(num):</a:t>
            </a:r>
          </a:p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	pass</a:t>
            </a:r>
          </a:p>
          <a:p>
            <a:pPr fontAlgn="base">
              <a:buNone/>
            </a:pPr>
            <a:endParaRPr lang="pt-BR" sz="20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mynums=[1,2,3,4,5]</a:t>
            </a:r>
          </a:p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print(list(filter(f1,mynums)))</a:t>
            </a: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[ ]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4000496" y="1714488"/>
            <a:ext cx="4929222" cy="4572032"/>
          </a:xfrm>
          <a:prstGeom prst="cloudCallout">
            <a:avLst>
              <a:gd name="adj1" fmla="val -48267"/>
              <a:gd name="adj2" fmla="val 8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For each value in </a:t>
            </a:r>
            <a:r>
              <a:rPr lang="en-US" b="1" dirty="0" err="1" smtClean="0">
                <a:solidFill>
                  <a:srgbClr val="FFFF00"/>
                </a:solidFill>
              </a:rPr>
              <a:t>mynums</a:t>
            </a:r>
            <a:r>
              <a:rPr lang="en-US" b="1" dirty="0" smtClean="0">
                <a:solidFill>
                  <a:schemeClr val="bg1"/>
                </a:solidFill>
              </a:rPr>
              <a:t> , since </a:t>
            </a:r>
            <a:r>
              <a:rPr lang="en-US" b="1" dirty="0" smtClean="0">
                <a:solidFill>
                  <a:srgbClr val="FFFF00"/>
                </a:solidFill>
              </a:rPr>
              <a:t>f1( ) </a:t>
            </a:r>
            <a:r>
              <a:rPr lang="en-US" b="1" dirty="0" smtClean="0">
                <a:solidFill>
                  <a:schemeClr val="bg1"/>
                </a:solidFill>
              </a:rPr>
              <a:t>has not returned any value , by default it’s return value is assumed to be </a:t>
            </a:r>
            <a:r>
              <a:rPr lang="en-US" b="1" dirty="0" smtClean="0">
                <a:solidFill>
                  <a:srgbClr val="FFFF00"/>
                </a:solidFill>
              </a:rPr>
              <a:t>None</a:t>
            </a:r>
            <a:r>
              <a:rPr lang="en-US" b="1" dirty="0" smtClean="0">
                <a:solidFill>
                  <a:schemeClr val="bg1"/>
                </a:solidFill>
              </a:rPr>
              <a:t> which is a representation of </a:t>
            </a:r>
            <a:r>
              <a:rPr lang="en-US" b="1" dirty="0" smtClean="0">
                <a:solidFill>
                  <a:srgbClr val="FFFF00"/>
                </a:solidFill>
              </a:rPr>
              <a:t>False</a:t>
            </a:r>
            <a:r>
              <a:rPr lang="en-US" b="1" dirty="0" smtClean="0">
                <a:solidFill>
                  <a:schemeClr val="bg1"/>
                </a:solidFill>
              </a:rPr>
              <a:t>. Thus </a:t>
            </a:r>
            <a:r>
              <a:rPr lang="en-US" b="1" dirty="0" smtClean="0">
                <a:solidFill>
                  <a:srgbClr val="FFFF00"/>
                </a:solidFill>
              </a:rPr>
              <a:t>filter( ) </a:t>
            </a:r>
            <a:r>
              <a:rPr lang="en-US" b="1" dirty="0" smtClean="0">
                <a:solidFill>
                  <a:schemeClr val="bg1"/>
                </a:solidFill>
              </a:rPr>
              <a:t>returned an empty list.</a:t>
            </a:r>
            <a:endParaRPr lang="en-IN" sz="16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def f1():</a:t>
            </a:r>
          </a:p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	pass</a:t>
            </a:r>
          </a:p>
          <a:p>
            <a:pPr fontAlgn="base">
              <a:buNone/>
            </a:pPr>
            <a:endParaRPr lang="pt-BR" sz="20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mynums=[1,2,3,4,5]</a:t>
            </a:r>
          </a:p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print(list(filter(f1,mynums)))</a:t>
            </a:r>
          </a:p>
          <a:p>
            <a:pPr fontAlgn="base">
              <a:buNone/>
            </a:pPr>
            <a:endParaRPr lang="pt-BR" sz="20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4000496" y="1714488"/>
            <a:ext cx="4929222" cy="2286016"/>
          </a:xfrm>
          <a:prstGeom prst="cloudCallout">
            <a:avLst>
              <a:gd name="adj1" fmla="val -48267"/>
              <a:gd name="adj2" fmla="val 8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The function </a:t>
            </a:r>
            <a:r>
              <a:rPr lang="en-US" sz="1600" b="1" dirty="0" smtClean="0">
                <a:solidFill>
                  <a:srgbClr val="FFFF00"/>
                </a:solidFill>
              </a:rPr>
              <a:t>filter()</a:t>
            </a:r>
            <a:r>
              <a:rPr lang="en-US" sz="1600" b="1" dirty="0" smtClean="0">
                <a:solidFill>
                  <a:schemeClr val="bg1"/>
                </a:solidFill>
              </a:rPr>
              <a:t> is trying to call </a:t>
            </a:r>
            <a:r>
              <a:rPr lang="en-US" sz="1600" b="1" dirty="0" smtClean="0">
                <a:solidFill>
                  <a:srgbClr val="FFFF00"/>
                </a:solidFill>
              </a:rPr>
              <a:t>f1( ) </a:t>
            </a:r>
            <a:r>
              <a:rPr lang="en-US" sz="1600" b="1" dirty="0" smtClean="0">
                <a:solidFill>
                  <a:schemeClr val="bg1"/>
                </a:solidFill>
              </a:rPr>
              <a:t>for every value in the list </a:t>
            </a:r>
            <a:r>
              <a:rPr lang="en-US" sz="1600" b="1" dirty="0" err="1" smtClean="0">
                <a:solidFill>
                  <a:srgbClr val="FFFF00"/>
                </a:solidFill>
              </a:rPr>
              <a:t>mynums</a:t>
            </a:r>
            <a:r>
              <a:rPr lang="en-US" sz="1600" b="1" dirty="0" smtClean="0">
                <a:solidFill>
                  <a:schemeClr val="bg1"/>
                </a:solidFill>
              </a:rPr>
              <a:t>. But since </a:t>
            </a:r>
            <a:r>
              <a:rPr lang="en-US" sz="1600" b="1" dirty="0" smtClean="0">
                <a:solidFill>
                  <a:srgbClr val="FFFF00"/>
                </a:solidFill>
              </a:rPr>
              <a:t>f1( ) </a:t>
            </a:r>
            <a:r>
              <a:rPr lang="en-US" sz="1600" b="1" dirty="0" smtClean="0">
                <a:solidFill>
                  <a:schemeClr val="bg1"/>
                </a:solidFill>
              </a:rPr>
              <a:t>is a </a:t>
            </a:r>
            <a:r>
              <a:rPr lang="en-US" sz="1600" b="1" dirty="0" smtClean="0">
                <a:solidFill>
                  <a:srgbClr val="FFFF00"/>
                </a:solidFill>
              </a:rPr>
              <a:t>non-</a:t>
            </a:r>
            <a:r>
              <a:rPr lang="en-US" sz="1600" b="1" dirty="0" err="1" smtClean="0">
                <a:solidFill>
                  <a:srgbClr val="FFFF00"/>
                </a:solidFill>
              </a:rPr>
              <a:t>parametrized</a:t>
            </a:r>
            <a:r>
              <a:rPr lang="en-US" sz="1600" b="1" dirty="0" smtClean="0">
                <a:solidFill>
                  <a:srgbClr val="FFFF00"/>
                </a:solidFill>
              </a:rPr>
              <a:t> function </a:t>
            </a:r>
            <a:r>
              <a:rPr lang="en-US" sz="1600" b="1" dirty="0" smtClean="0">
                <a:solidFill>
                  <a:schemeClr val="bg1"/>
                </a:solidFill>
              </a:rPr>
              <a:t>, this call generates </a:t>
            </a:r>
            <a:r>
              <a:rPr lang="en-US" sz="1600" b="1" dirty="0" err="1" smtClean="0">
                <a:solidFill>
                  <a:srgbClr val="FFFF00"/>
                </a:solidFill>
              </a:rPr>
              <a:t>TypeError</a:t>
            </a:r>
            <a:endParaRPr lang="en-IN" sz="1600" b="1" dirty="0">
              <a:solidFill>
                <a:srgbClr val="FFFF00"/>
              </a:solidFill>
            </a:endParaRPr>
          </a:p>
        </p:txBody>
      </p:sp>
      <p:pic>
        <p:nvPicPr>
          <p:cNvPr id="7" name="Picture 6" descr="filter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4557265"/>
            <a:ext cx="8001056" cy="3719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def f1():</a:t>
            </a:r>
          </a:p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	pass</a:t>
            </a:r>
          </a:p>
          <a:p>
            <a:pPr fontAlgn="base">
              <a:buNone/>
            </a:pPr>
            <a:endParaRPr lang="pt-BR" sz="20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mynums=[]</a:t>
            </a:r>
          </a:p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print(list(filter(f1,mynums)))</a:t>
            </a:r>
          </a:p>
          <a:p>
            <a:pPr fontAlgn="base">
              <a:buNone/>
            </a:pPr>
            <a:endParaRPr lang="pt-BR" sz="20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[ ]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def f1(num):</a:t>
            </a:r>
          </a:p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	return num%2</a:t>
            </a:r>
          </a:p>
          <a:p>
            <a:pPr fontAlgn="base">
              <a:buNone/>
            </a:pPr>
            <a:endParaRPr lang="pt-BR" sz="20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mynums=[1,2,3,4,5]</a:t>
            </a:r>
          </a:p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print(list(map(f1,mynums)))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[1,0,1,o,1]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4000496" y="1714488"/>
            <a:ext cx="4929222" cy="4572032"/>
          </a:xfrm>
          <a:prstGeom prst="cloudCallout">
            <a:avLst>
              <a:gd name="adj1" fmla="val -48267"/>
              <a:gd name="adj2" fmla="val 8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For every </a:t>
            </a:r>
            <a:r>
              <a:rPr lang="en-US" b="1" dirty="0" smtClean="0">
                <a:solidFill>
                  <a:srgbClr val="FFFF00"/>
                </a:solidFill>
              </a:rPr>
              <a:t>even number </a:t>
            </a:r>
            <a:r>
              <a:rPr lang="en-US" b="1" dirty="0" smtClean="0">
                <a:solidFill>
                  <a:schemeClr val="bg1"/>
                </a:solidFill>
              </a:rPr>
              <a:t>the return value of the function </a:t>
            </a:r>
            <a:r>
              <a:rPr lang="en-US" b="1" dirty="0" smtClean="0">
                <a:solidFill>
                  <a:srgbClr val="FFFF00"/>
                </a:solidFill>
              </a:rPr>
              <a:t>f1( ) </a:t>
            </a:r>
            <a:r>
              <a:rPr lang="en-US" b="1" dirty="0" smtClean="0">
                <a:solidFill>
                  <a:schemeClr val="bg1"/>
                </a:solidFill>
              </a:rPr>
              <a:t>will be </a:t>
            </a:r>
            <a:r>
              <a:rPr lang="en-US" b="1" dirty="0" smtClean="0">
                <a:solidFill>
                  <a:srgbClr val="FFFF00"/>
                </a:solidFill>
              </a:rPr>
              <a:t>0</a:t>
            </a:r>
            <a:r>
              <a:rPr lang="en-US" b="1" dirty="0" smtClean="0">
                <a:solidFill>
                  <a:schemeClr val="bg1"/>
                </a:solidFill>
              </a:rPr>
              <a:t> and for every </a:t>
            </a:r>
            <a:r>
              <a:rPr lang="en-US" b="1" dirty="0" smtClean="0">
                <a:solidFill>
                  <a:srgbClr val="FFFF00"/>
                </a:solidFill>
              </a:rPr>
              <a:t>odd number</a:t>
            </a:r>
            <a:r>
              <a:rPr lang="en-US" b="1" dirty="0" smtClean="0">
                <a:solidFill>
                  <a:schemeClr val="bg1"/>
                </a:solidFill>
              </a:rPr>
              <a:t> the return value will be </a:t>
            </a:r>
            <a:r>
              <a:rPr lang="en-US" b="1" dirty="0" smtClean="0">
                <a:solidFill>
                  <a:srgbClr val="FFFF00"/>
                </a:solidFill>
              </a:rPr>
              <a:t>1</a:t>
            </a:r>
            <a:r>
              <a:rPr lang="en-US" b="1" dirty="0" smtClean="0">
                <a:solidFill>
                  <a:schemeClr val="bg1"/>
                </a:solidFill>
              </a:rPr>
              <a:t>. Thus </a:t>
            </a:r>
            <a:r>
              <a:rPr lang="en-US" b="1" dirty="0" smtClean="0">
                <a:solidFill>
                  <a:srgbClr val="FFFF00"/>
                </a:solidFill>
              </a:rPr>
              <a:t>map( ) </a:t>
            </a:r>
            <a:r>
              <a:rPr lang="en-US" b="1" dirty="0" smtClean="0">
                <a:solidFill>
                  <a:schemeClr val="bg1"/>
                </a:solidFill>
              </a:rPr>
              <a:t>has returned a list containing 1 and 0 for each number in </a:t>
            </a:r>
            <a:r>
              <a:rPr lang="en-US" b="1" dirty="0" err="1" smtClean="0">
                <a:solidFill>
                  <a:schemeClr val="bg1"/>
                </a:solidFill>
              </a:rPr>
              <a:t>mynums</a:t>
            </a:r>
            <a:r>
              <a:rPr lang="en-US" b="1" dirty="0" smtClean="0">
                <a:solidFill>
                  <a:schemeClr val="bg1"/>
                </a:solidFill>
              </a:rPr>
              <a:t> based upon even and odd.</a:t>
            </a:r>
            <a:endParaRPr lang="en-IN" sz="16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def f1(num):</a:t>
            </a:r>
          </a:p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	pass</a:t>
            </a:r>
          </a:p>
          <a:p>
            <a:pPr fontAlgn="base">
              <a:buNone/>
            </a:pPr>
            <a:endParaRPr lang="pt-BR" sz="20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mynums=[1,2,3,4,5]</a:t>
            </a:r>
          </a:p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print(list(map(f1,mynums)))</a:t>
            </a:r>
          </a:p>
          <a:p>
            <a:pPr fontAlgn="base">
              <a:buNone/>
            </a:pPr>
            <a:endParaRPr lang="en-US" sz="2400" b="1" u="sng" dirty="0" smtClean="0"/>
          </a:p>
          <a:p>
            <a:pPr fontAlgn="base">
              <a:buNone/>
            </a:pPr>
            <a:endParaRPr lang="en-US" sz="2400" b="1" u="sng" dirty="0" smtClean="0"/>
          </a:p>
          <a:p>
            <a:pPr fontAlgn="base"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[ </a:t>
            </a:r>
            <a:r>
              <a:rPr lang="en-US" sz="2400" b="1" dirty="0" err="1" smtClean="0">
                <a:solidFill>
                  <a:srgbClr val="0070C0"/>
                </a:solidFill>
              </a:rPr>
              <a:t>None,None,None,None</a:t>
            </a:r>
            <a:r>
              <a:rPr lang="en-US" sz="2400" b="1" dirty="0" smtClean="0">
                <a:solidFill>
                  <a:srgbClr val="0070C0"/>
                </a:solidFill>
              </a:rPr>
              <a:t> ,None ]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4000496" y="1714488"/>
            <a:ext cx="4929222" cy="2643206"/>
          </a:xfrm>
          <a:prstGeom prst="cloudCallout">
            <a:avLst>
              <a:gd name="adj1" fmla="val -48267"/>
              <a:gd name="adj2" fmla="val 8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Since </a:t>
            </a:r>
            <a:r>
              <a:rPr lang="en-US" sz="1600" b="1" dirty="0" smtClean="0">
                <a:solidFill>
                  <a:srgbClr val="FFFF00"/>
                </a:solidFill>
              </a:rPr>
              <a:t>f1( ) </a:t>
            </a:r>
            <a:r>
              <a:rPr lang="en-US" sz="1600" b="1" dirty="0" smtClean="0">
                <a:solidFill>
                  <a:schemeClr val="bg1"/>
                </a:solidFill>
              </a:rPr>
              <a:t>is not returning anything , so it’s return value by default is assumed to be </a:t>
            </a:r>
            <a:r>
              <a:rPr lang="en-US" sz="1600" b="1" dirty="0" smtClean="0">
                <a:solidFill>
                  <a:srgbClr val="FFFF00"/>
                </a:solidFill>
              </a:rPr>
              <a:t>None </a:t>
            </a:r>
            <a:r>
              <a:rPr lang="en-US" sz="1600" b="1" dirty="0" smtClean="0">
                <a:solidFill>
                  <a:schemeClr val="bg1"/>
                </a:solidFill>
              </a:rPr>
              <a:t> and because </a:t>
            </a:r>
            <a:r>
              <a:rPr lang="en-US" sz="1600" b="1" dirty="0" smtClean="0">
                <a:solidFill>
                  <a:srgbClr val="FFFF00"/>
                </a:solidFill>
              </a:rPr>
              <a:t>map( ) </a:t>
            </a:r>
            <a:r>
              <a:rPr lang="en-US" sz="1600" b="1" dirty="0" smtClean="0">
                <a:solidFill>
                  <a:schemeClr val="bg1"/>
                </a:solidFill>
              </a:rPr>
              <a:t>has internally called </a:t>
            </a:r>
            <a:r>
              <a:rPr lang="en-US" sz="1600" b="1" dirty="0" smtClean="0">
                <a:solidFill>
                  <a:srgbClr val="FFFF00"/>
                </a:solidFill>
              </a:rPr>
              <a:t>f1 () </a:t>
            </a:r>
            <a:r>
              <a:rPr lang="en-US" sz="1600" b="1" dirty="0" smtClean="0">
                <a:solidFill>
                  <a:schemeClr val="bg1"/>
                </a:solidFill>
              </a:rPr>
              <a:t>5 times , so the list returned contains </a:t>
            </a:r>
            <a:r>
              <a:rPr lang="en-US" sz="1600" b="1" dirty="0" smtClean="0">
                <a:solidFill>
                  <a:srgbClr val="FFFF00"/>
                </a:solidFill>
              </a:rPr>
              <a:t>None</a:t>
            </a:r>
            <a:r>
              <a:rPr lang="en-US" sz="1600" b="1" dirty="0" smtClean="0">
                <a:solidFill>
                  <a:schemeClr val="bg1"/>
                </a:solidFill>
              </a:rPr>
              <a:t> 5 times</a:t>
            </a:r>
            <a:endParaRPr lang="en-IN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What Is map( ) Function?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IN" sz="2400" dirty="0" smtClean="0"/>
              <a:t>As we have mentioned earlier, the advantage of the lambda operator can be seen when it is used in combination with the </a:t>
            </a:r>
            <a:r>
              <a:rPr lang="en-IN" sz="2400" b="1" dirty="0" smtClean="0">
                <a:solidFill>
                  <a:srgbClr val="C00000"/>
                </a:solidFill>
              </a:rPr>
              <a:t>map() </a:t>
            </a:r>
            <a:r>
              <a:rPr lang="en-IN" sz="2400" dirty="0" smtClean="0"/>
              <a:t>function.</a:t>
            </a:r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C00000"/>
                </a:solidFill>
              </a:rPr>
              <a:t>map() </a:t>
            </a:r>
            <a:r>
              <a:rPr lang="en-IN" sz="2400" dirty="0" smtClean="0"/>
              <a:t>is a function which takes two arguments: </a:t>
            </a:r>
            <a:br>
              <a:rPr lang="en-IN" sz="2400" dirty="0" smtClean="0"/>
            </a:br>
            <a:endParaRPr lang="en-IN" sz="2400" dirty="0" smtClean="0"/>
          </a:p>
          <a:p>
            <a:pPr lvl="1"/>
            <a:r>
              <a:rPr lang="en-IN" sz="1900" b="1" dirty="0" smtClean="0">
                <a:solidFill>
                  <a:srgbClr val="7030A0"/>
                </a:solidFill>
              </a:rPr>
              <a:t>r = map(</a:t>
            </a:r>
            <a:r>
              <a:rPr lang="en-IN" sz="1900" b="1" dirty="0" err="1" smtClean="0">
                <a:solidFill>
                  <a:srgbClr val="7030A0"/>
                </a:solidFill>
              </a:rPr>
              <a:t>func</a:t>
            </a:r>
            <a:r>
              <a:rPr lang="en-IN" sz="1900" b="1" dirty="0" smtClean="0">
                <a:solidFill>
                  <a:srgbClr val="7030A0"/>
                </a:solidFill>
              </a:rPr>
              <a:t>, </a:t>
            </a:r>
            <a:r>
              <a:rPr lang="en-IN" sz="1900" b="1" dirty="0" err="1" smtClean="0">
                <a:solidFill>
                  <a:srgbClr val="7030A0"/>
                </a:solidFill>
              </a:rPr>
              <a:t>iterable</a:t>
            </a:r>
            <a:r>
              <a:rPr lang="en-IN" sz="1900" b="1" dirty="0" smtClean="0">
                <a:solidFill>
                  <a:srgbClr val="7030A0"/>
                </a:solidFill>
              </a:rPr>
              <a:t>)</a:t>
            </a:r>
            <a:r>
              <a:rPr lang="en-IN" sz="1900" dirty="0" smtClean="0"/>
              <a:t/>
            </a:r>
            <a:br>
              <a:rPr lang="en-IN" sz="1900" dirty="0" smtClean="0"/>
            </a:br>
            <a:endParaRPr lang="en-IN" sz="1900" dirty="0" smtClean="0"/>
          </a:p>
          <a:p>
            <a:r>
              <a:rPr lang="en-IN" sz="2400" dirty="0" smtClean="0"/>
              <a:t>The first argument </a:t>
            </a:r>
            <a:r>
              <a:rPr lang="en-IN" sz="2400" b="1" i="1" dirty="0" err="1" smtClean="0">
                <a:solidFill>
                  <a:srgbClr val="7030A0"/>
                </a:solidFill>
              </a:rPr>
              <a:t>func</a:t>
            </a:r>
            <a:r>
              <a:rPr lang="en-IN" sz="2400" dirty="0" smtClean="0"/>
              <a:t> is the </a:t>
            </a:r>
            <a:r>
              <a:rPr lang="en-IN" sz="2400" b="1" dirty="0" smtClean="0">
                <a:solidFill>
                  <a:srgbClr val="C00000"/>
                </a:solidFill>
              </a:rPr>
              <a:t>name of a function </a:t>
            </a:r>
            <a:r>
              <a:rPr lang="en-IN" sz="2400" dirty="0" smtClean="0"/>
              <a:t>and the second argument  , </a:t>
            </a:r>
            <a:r>
              <a:rPr lang="en-IN" sz="2400" b="1" i="1" dirty="0" err="1" smtClean="0">
                <a:solidFill>
                  <a:srgbClr val="7030A0"/>
                </a:solidFill>
              </a:rPr>
              <a:t>iterable</a:t>
            </a:r>
            <a:r>
              <a:rPr lang="en-IN" sz="2400" dirty="0" smtClean="0"/>
              <a:t>  ,should be a </a:t>
            </a:r>
            <a:r>
              <a:rPr lang="en-IN" sz="2400" b="1" dirty="0" smtClean="0">
                <a:solidFill>
                  <a:srgbClr val="C00000"/>
                </a:solidFill>
              </a:rPr>
              <a:t>sequence</a:t>
            </a:r>
            <a:r>
              <a:rPr lang="en-IN" sz="2400" dirty="0" smtClean="0"/>
              <a:t> (e.g. a list , </a:t>
            </a:r>
            <a:r>
              <a:rPr lang="en-IN" sz="2400" dirty="0" err="1" smtClean="0"/>
              <a:t>tuple</a:t>
            </a:r>
            <a:r>
              <a:rPr lang="en-IN" sz="2400" dirty="0" smtClean="0"/>
              <a:t> ,string etc) or anything that can be used with </a:t>
            </a:r>
            <a:r>
              <a:rPr lang="en-IN" sz="2400" b="1" i="1" dirty="0" smtClean="0">
                <a:solidFill>
                  <a:srgbClr val="7030A0"/>
                </a:solidFill>
              </a:rPr>
              <a:t>for</a:t>
            </a:r>
            <a:r>
              <a:rPr lang="en-IN" sz="2400" dirty="0" smtClean="0"/>
              <a:t> loop. </a:t>
            </a:r>
          </a:p>
          <a:p>
            <a:endParaRPr lang="en-IN" sz="2400" b="1" i="1" dirty="0" smtClean="0">
              <a:solidFill>
                <a:srgbClr val="C00000"/>
              </a:solidFill>
            </a:endParaRPr>
          </a:p>
          <a:p>
            <a:r>
              <a:rPr lang="en-IN" sz="2400" b="1" i="1" dirty="0" smtClean="0">
                <a:solidFill>
                  <a:srgbClr val="C00000"/>
                </a:solidFill>
              </a:rPr>
              <a:t>map()</a:t>
            </a:r>
            <a:r>
              <a:rPr lang="en-IN" sz="2400" dirty="0" smtClean="0"/>
              <a:t> applies the function </a:t>
            </a:r>
            <a:r>
              <a:rPr lang="en-IN" sz="2400" b="1" i="1" dirty="0" err="1" smtClean="0">
                <a:solidFill>
                  <a:srgbClr val="7030A0"/>
                </a:solidFill>
              </a:rPr>
              <a:t>func</a:t>
            </a:r>
            <a:r>
              <a:rPr lang="en-IN" sz="2400" dirty="0" smtClean="0"/>
              <a:t> to all the elements of the sequence </a:t>
            </a:r>
            <a:r>
              <a:rPr lang="en-IN" sz="2400" b="1" i="1" dirty="0" err="1" smtClean="0">
                <a:solidFill>
                  <a:srgbClr val="7030A0"/>
                </a:solidFill>
              </a:rPr>
              <a:t>iterable</a:t>
            </a:r>
            <a:endParaRPr lang="en-US" sz="24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def f1():</a:t>
            </a:r>
          </a:p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	pass</a:t>
            </a:r>
          </a:p>
          <a:p>
            <a:pPr fontAlgn="base">
              <a:buNone/>
            </a:pPr>
            <a:endParaRPr lang="pt-BR" sz="20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mynums=[]</a:t>
            </a:r>
          </a:p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print(list(map(f1,mynums)))</a:t>
            </a:r>
          </a:p>
          <a:p>
            <a:pPr fontAlgn="base">
              <a:buNone/>
            </a:pPr>
            <a:endParaRPr lang="pt-BR" sz="20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[ ]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Lambda Expression </a:t>
            </a:r>
            <a:br>
              <a:rPr lang="en-US" sz="2800" b="1" dirty="0" smtClean="0"/>
            </a:br>
            <a:r>
              <a:rPr lang="en-US" sz="2800" b="1" dirty="0" smtClean="0"/>
              <a:t>With map( ) And filter( )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best use of </a:t>
            </a:r>
            <a:r>
              <a:rPr lang="en-IN" sz="2400" b="1" dirty="0" smtClean="0">
                <a:solidFill>
                  <a:srgbClr val="C00000"/>
                </a:solidFill>
              </a:rPr>
              <a:t>Lambda Expression </a:t>
            </a:r>
            <a:r>
              <a:rPr lang="en-IN" sz="2400" dirty="0" smtClean="0"/>
              <a:t>is to use it with </a:t>
            </a:r>
            <a:r>
              <a:rPr lang="en-IN" sz="2400" b="1" dirty="0" smtClean="0">
                <a:solidFill>
                  <a:srgbClr val="C00000"/>
                </a:solidFill>
              </a:rPr>
              <a:t>map( )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rgbClr val="C00000"/>
                </a:solidFill>
              </a:rPr>
              <a:t>filter( ) </a:t>
            </a:r>
            <a:r>
              <a:rPr lang="en-IN" sz="2400" dirty="0" smtClean="0"/>
              <a:t>functions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Recall that the keyword </a:t>
            </a:r>
            <a:r>
              <a:rPr lang="en-IN" sz="2400" b="1" dirty="0" smtClean="0">
                <a:solidFill>
                  <a:srgbClr val="C00000"/>
                </a:solidFill>
              </a:rPr>
              <a:t>lambda</a:t>
            </a:r>
            <a:r>
              <a:rPr lang="en-IN" sz="2400" dirty="0" smtClean="0"/>
              <a:t> creates an </a:t>
            </a:r>
            <a:r>
              <a:rPr lang="en-IN" sz="2400" b="1" dirty="0" smtClean="0">
                <a:solidFill>
                  <a:srgbClr val="C00000"/>
                </a:solidFill>
              </a:rPr>
              <a:t>anonymous function </a:t>
            </a:r>
            <a:r>
              <a:rPr lang="en-IN" sz="2400" dirty="0" smtClean="0"/>
              <a:t>and returns it’s </a:t>
            </a:r>
            <a:r>
              <a:rPr lang="en-IN" sz="2400" b="1" dirty="0" smtClean="0">
                <a:solidFill>
                  <a:srgbClr val="C00000"/>
                </a:solidFill>
              </a:rPr>
              <a:t>address</a:t>
            </a:r>
            <a:r>
              <a:rPr lang="en-IN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IN" sz="1900" b="1" dirty="0" smtClean="0"/>
          </a:p>
          <a:p>
            <a:endParaRPr lang="en-IN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Lambda Expression </a:t>
            </a:r>
            <a:br>
              <a:rPr lang="en-US" sz="2800" b="1" dirty="0" smtClean="0"/>
            </a:br>
            <a:r>
              <a:rPr lang="en-US" sz="2800" b="1" dirty="0" smtClean="0"/>
              <a:t>With map( ) And filter( )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So , we can pass this </a:t>
            </a:r>
            <a:r>
              <a:rPr lang="en-US" sz="2400" b="1" dirty="0" smtClean="0">
                <a:solidFill>
                  <a:srgbClr val="C00000"/>
                </a:solidFill>
              </a:rPr>
              <a:t>lambda expression </a:t>
            </a:r>
            <a:r>
              <a:rPr lang="en-US" sz="2400" dirty="0" smtClean="0"/>
              <a:t>as first argument to </a:t>
            </a:r>
            <a:r>
              <a:rPr lang="en-US" sz="2400" b="1" dirty="0" smtClean="0">
                <a:solidFill>
                  <a:srgbClr val="C00000"/>
                </a:solidFill>
              </a:rPr>
              <a:t>map( )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rgbClr val="C00000"/>
                </a:solidFill>
              </a:rPr>
              <a:t>filter() </a:t>
            </a:r>
            <a:r>
              <a:rPr lang="en-US" sz="2400" dirty="0" smtClean="0"/>
              <a:t>functions , since their first argument is the a </a:t>
            </a:r>
            <a:r>
              <a:rPr lang="en-US" sz="2400" b="1" dirty="0" smtClean="0">
                <a:solidFill>
                  <a:srgbClr val="C00000"/>
                </a:solidFill>
              </a:rPr>
              <a:t>function object reference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In this way , we wouldn’t be required to specially create a separate function using the keyword </a:t>
            </a:r>
            <a:r>
              <a:rPr lang="en-US" sz="2400" b="1" dirty="0" smtClean="0">
                <a:solidFill>
                  <a:srgbClr val="C00000"/>
                </a:solidFill>
              </a:rPr>
              <a:t>def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 lvl="1"/>
            <a:endParaRPr lang="en-IN" sz="1900" b="1" dirty="0" smtClean="0"/>
          </a:p>
          <a:p>
            <a:endParaRPr lang="en-IN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Lambdas With map( )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85720" y="1428736"/>
            <a:ext cx="44291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def square(num):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	return num**2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mynums</a:t>
            </a:r>
            <a:r>
              <a:rPr lang="en-US" b="1" dirty="0" smtClean="0">
                <a:solidFill>
                  <a:srgbClr val="C00000"/>
                </a:solidFill>
              </a:rPr>
              <a:t>=[1,2,3,4,5]</a:t>
            </a:r>
          </a:p>
          <a:p>
            <a:pPr>
              <a:buNone/>
            </a:pPr>
            <a:r>
              <a:rPr lang="en-US" sz="1700" b="1" dirty="0" err="1" smtClean="0">
                <a:solidFill>
                  <a:srgbClr val="C00000"/>
                </a:solidFill>
              </a:rPr>
              <a:t>sqrnum</a:t>
            </a:r>
            <a:r>
              <a:rPr lang="en-US" sz="1700" b="1" dirty="0" smtClean="0">
                <a:solidFill>
                  <a:srgbClr val="C00000"/>
                </a:solidFill>
              </a:rPr>
              <a:t>=list(map(</a:t>
            </a:r>
            <a:r>
              <a:rPr lang="en-US" sz="1700" b="1" dirty="0" err="1" smtClean="0">
                <a:solidFill>
                  <a:srgbClr val="C00000"/>
                </a:solidFill>
              </a:rPr>
              <a:t>square,mynums</a:t>
            </a:r>
            <a:r>
              <a:rPr lang="en-US" sz="17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print(</a:t>
            </a:r>
            <a:r>
              <a:rPr lang="en-US" b="1" dirty="0" err="1" smtClean="0">
                <a:solidFill>
                  <a:srgbClr val="C00000"/>
                </a:solidFill>
              </a:rPr>
              <a:t>squrnum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214282" y="4429132"/>
            <a:ext cx="742955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 smtClean="0"/>
              <a:t>Following will be the resultant code:</a:t>
            </a:r>
          </a:p>
          <a:p>
            <a:pPr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000" b="1" dirty="0" err="1" smtClean="0">
                <a:solidFill>
                  <a:srgbClr val="C00000"/>
                </a:solidFill>
              </a:rPr>
              <a:t>mynums</a:t>
            </a:r>
            <a:r>
              <a:rPr lang="en-US" sz="2000" b="1" dirty="0" smtClean="0">
                <a:solidFill>
                  <a:srgbClr val="C00000"/>
                </a:solidFill>
              </a:rPr>
              <a:t>=[1,2,3,4,5]</a:t>
            </a:r>
          </a:p>
          <a:p>
            <a:pPr>
              <a:buNone/>
            </a:pPr>
            <a:r>
              <a:rPr lang="en-US" sz="2000" b="1" dirty="0" err="1" smtClean="0">
                <a:solidFill>
                  <a:srgbClr val="C00000"/>
                </a:solidFill>
              </a:rPr>
              <a:t>sqrnum</a:t>
            </a:r>
            <a:r>
              <a:rPr lang="en-US" sz="2000" b="1" dirty="0" smtClean="0">
                <a:solidFill>
                  <a:srgbClr val="C00000"/>
                </a:solidFill>
              </a:rPr>
              <a:t>=list(map(</a:t>
            </a:r>
            <a:r>
              <a:rPr lang="en-US" sz="2000" b="1" dirty="0" smtClean="0">
                <a:solidFill>
                  <a:srgbClr val="7030A0"/>
                </a:solidFill>
              </a:rPr>
              <a:t>lambda num: num*</a:t>
            </a:r>
            <a:r>
              <a:rPr lang="en-US" sz="2000" b="1" dirty="0" err="1" smtClean="0">
                <a:solidFill>
                  <a:srgbClr val="7030A0"/>
                </a:solidFill>
              </a:rPr>
              <a:t>num</a:t>
            </a:r>
            <a:r>
              <a:rPr lang="en-US" sz="2000" b="1" dirty="0" err="1" smtClean="0">
                <a:solidFill>
                  <a:srgbClr val="C00000"/>
                </a:solidFill>
              </a:rPr>
              <a:t>,mynums</a:t>
            </a:r>
            <a:r>
              <a:rPr lang="en-US" sz="2000" b="1" dirty="0" smtClean="0">
                <a:solidFill>
                  <a:srgbClr val="C00000"/>
                </a:solidFill>
              </a:rPr>
              <a:t>))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print(</a:t>
            </a:r>
            <a:r>
              <a:rPr lang="en-US" sz="2000" b="1" dirty="0" err="1" smtClean="0">
                <a:solidFill>
                  <a:srgbClr val="C00000"/>
                </a:solidFill>
              </a:rPr>
              <a:t>sqrnum</a:t>
            </a:r>
            <a:r>
              <a:rPr lang="en-US" sz="2000" b="1" dirty="0" smtClean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4357686" y="1428736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dirty="0" smtClean="0"/>
              <a:t>To convert the above code using </a:t>
            </a:r>
            <a:r>
              <a:rPr lang="en-US" b="1" dirty="0" smtClean="0">
                <a:solidFill>
                  <a:srgbClr val="C00000"/>
                </a:solidFill>
              </a:rPr>
              <a:t>lambda</a:t>
            </a:r>
            <a:r>
              <a:rPr lang="en-US" dirty="0" smtClean="0"/>
              <a:t> ,we have to do 2 changes:</a:t>
            </a:r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Remove the function </a:t>
            </a:r>
            <a:r>
              <a:rPr lang="en-US" b="1" dirty="0" smtClean="0">
                <a:solidFill>
                  <a:srgbClr val="C00000"/>
                </a:solidFill>
              </a:rPr>
              <a:t>square( )</a:t>
            </a:r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Rewrite this function as </a:t>
            </a:r>
            <a:r>
              <a:rPr lang="en-US" b="1" dirty="0" smtClean="0">
                <a:solidFill>
                  <a:srgbClr val="C00000"/>
                </a:solidFill>
              </a:rPr>
              <a:t>lambda</a:t>
            </a:r>
            <a:r>
              <a:rPr lang="en-US" dirty="0" smtClean="0"/>
              <a:t> in place of </a:t>
            </a:r>
            <a:r>
              <a:rPr lang="en-US" b="1" dirty="0" smtClean="0">
                <a:solidFill>
                  <a:srgbClr val="C00000"/>
                </a:solidFill>
              </a:rPr>
              <a:t>first argument </a:t>
            </a:r>
            <a:r>
              <a:rPr lang="en-US" dirty="0" smtClean="0"/>
              <a:t>while calling the function </a:t>
            </a:r>
            <a:r>
              <a:rPr lang="en-US" b="1" dirty="0" smtClean="0">
                <a:solidFill>
                  <a:srgbClr val="C00000"/>
                </a:solidFill>
              </a:rPr>
              <a:t>map( )</a:t>
            </a:r>
          </a:p>
          <a:p>
            <a:pPr>
              <a:buNone/>
            </a:pPr>
            <a:endParaRPr lang="en-US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Write a </a:t>
            </a:r>
            <a:r>
              <a:rPr lang="en-US" sz="2400" b="1" dirty="0" smtClean="0">
                <a:solidFill>
                  <a:srgbClr val="C00000"/>
                </a:solidFill>
              </a:rPr>
              <a:t>lambda expression </a:t>
            </a:r>
            <a:r>
              <a:rPr lang="en-US" sz="2400" b="1" dirty="0" smtClean="0"/>
              <a:t>that accepts a string as argument and returns it’s </a:t>
            </a:r>
            <a:r>
              <a:rPr lang="en-US" sz="2400" b="1" dirty="0" smtClean="0">
                <a:solidFill>
                  <a:srgbClr val="C00000"/>
                </a:solidFill>
              </a:rPr>
              <a:t>first character</a:t>
            </a:r>
            <a:endParaRPr lang="en-IN" sz="1900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Now use this lambda expression in </a:t>
            </a:r>
            <a:r>
              <a:rPr lang="en-US" sz="2400" b="1" dirty="0" smtClean="0">
                <a:solidFill>
                  <a:srgbClr val="C00000"/>
                </a:solidFill>
              </a:rPr>
              <a:t>map( ) </a:t>
            </a:r>
            <a:r>
              <a:rPr lang="en-US" sz="2400" b="1" dirty="0" smtClean="0"/>
              <a:t>function </a:t>
            </a:r>
          </a:p>
          <a:p>
            <a:pPr>
              <a:buNone/>
            </a:pPr>
            <a:r>
              <a:rPr lang="en-US" sz="2400" b="1" dirty="0" smtClean="0"/>
              <a:t>to work on for first 3 month names</a:t>
            </a: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months=["</a:t>
            </a:r>
            <a:r>
              <a:rPr lang="en-IN" sz="2000" b="1" dirty="0" err="1" smtClean="0">
                <a:solidFill>
                  <a:srgbClr val="C00000"/>
                </a:solidFill>
              </a:rPr>
              <a:t>January","February","March</a:t>
            </a:r>
            <a:r>
              <a:rPr lang="en-IN" sz="20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print(list(map(lambda </a:t>
            </a:r>
            <a:r>
              <a:rPr lang="en-IN" sz="2000" b="1" dirty="0" err="1" smtClean="0">
                <a:solidFill>
                  <a:srgbClr val="C00000"/>
                </a:solidFill>
              </a:rPr>
              <a:t>mystring</a:t>
            </a:r>
            <a:r>
              <a:rPr lang="en-IN" sz="2000" b="1" dirty="0" smtClean="0">
                <a:solidFill>
                  <a:srgbClr val="C00000"/>
                </a:solidFill>
              </a:rPr>
              <a:t>: </a:t>
            </a:r>
            <a:r>
              <a:rPr lang="en-IN" sz="2000" b="1" dirty="0" err="1" smtClean="0">
                <a:solidFill>
                  <a:srgbClr val="C00000"/>
                </a:solidFill>
              </a:rPr>
              <a:t>mystring</a:t>
            </a:r>
            <a:r>
              <a:rPr lang="en-IN" sz="2000" b="1" dirty="0" smtClean="0">
                <a:solidFill>
                  <a:srgbClr val="C00000"/>
                </a:solidFill>
              </a:rPr>
              <a:t>[0],months)))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400" b="1" u="sng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400" b="1" u="sng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Output: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map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714884"/>
            <a:ext cx="2619741" cy="3334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Write a </a:t>
            </a:r>
            <a:r>
              <a:rPr lang="en-US" sz="2400" b="1" dirty="0" smtClean="0">
                <a:solidFill>
                  <a:srgbClr val="C00000"/>
                </a:solidFill>
              </a:rPr>
              <a:t>lambda expression </a:t>
            </a:r>
            <a:r>
              <a:rPr lang="en-US" sz="2400" b="1" dirty="0" smtClean="0"/>
              <a:t>that accepts a string as argument and returns the word </a:t>
            </a:r>
            <a:r>
              <a:rPr lang="en-US" sz="2400" b="1" dirty="0" smtClean="0">
                <a:solidFill>
                  <a:srgbClr val="C00000"/>
                </a:solidFill>
              </a:rPr>
              <a:t>EVEN</a:t>
            </a:r>
            <a:r>
              <a:rPr lang="en-US" sz="2400" b="1" dirty="0" smtClean="0"/>
              <a:t> if the string is of </a:t>
            </a:r>
            <a:r>
              <a:rPr lang="en-US" sz="2400" b="1" dirty="0" smtClean="0">
                <a:solidFill>
                  <a:srgbClr val="C00000"/>
                </a:solidFill>
              </a:rPr>
              <a:t>even length </a:t>
            </a:r>
            <a:r>
              <a:rPr lang="en-US" sz="2400" b="1" dirty="0" smtClean="0"/>
              <a:t>and returns it’s </a:t>
            </a:r>
            <a:r>
              <a:rPr lang="en-US" sz="2400" b="1" dirty="0" smtClean="0">
                <a:solidFill>
                  <a:srgbClr val="C00000"/>
                </a:solidFill>
              </a:rPr>
              <a:t>first character</a:t>
            </a:r>
            <a:r>
              <a:rPr lang="en-US" sz="2400" b="1" dirty="0" smtClean="0"/>
              <a:t> if the string is of </a:t>
            </a:r>
            <a:r>
              <a:rPr lang="en-US" sz="2400" b="1" dirty="0" smtClean="0">
                <a:solidFill>
                  <a:srgbClr val="C00000"/>
                </a:solidFill>
              </a:rPr>
              <a:t>odd length</a:t>
            </a:r>
            <a:endParaRPr lang="en-IN" sz="1900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Now use this lambda expression in </a:t>
            </a:r>
            <a:r>
              <a:rPr lang="en-US" sz="2400" b="1" dirty="0" smtClean="0">
                <a:solidFill>
                  <a:srgbClr val="C00000"/>
                </a:solidFill>
              </a:rPr>
              <a:t>map( ) </a:t>
            </a:r>
            <a:r>
              <a:rPr lang="en-US" sz="2400" b="1" dirty="0" smtClean="0"/>
              <a:t>function </a:t>
            </a:r>
          </a:p>
          <a:p>
            <a:pPr>
              <a:buNone/>
            </a:pPr>
            <a:r>
              <a:rPr lang="en-US" sz="2400" b="1" dirty="0" smtClean="0"/>
              <a:t>to work on for first 3 month names</a:t>
            </a: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months=["</a:t>
            </a:r>
            <a:r>
              <a:rPr lang="en-IN" sz="2000" b="1" dirty="0" err="1" smtClean="0">
                <a:solidFill>
                  <a:srgbClr val="C00000"/>
                </a:solidFill>
              </a:rPr>
              <a:t>January","February","March</a:t>
            </a:r>
            <a:r>
              <a:rPr lang="en-IN" sz="20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print(list(map(lambda </a:t>
            </a:r>
            <a:r>
              <a:rPr lang="en-IN" sz="1800" b="1" dirty="0" err="1" smtClean="0">
                <a:solidFill>
                  <a:srgbClr val="C00000"/>
                </a:solidFill>
              </a:rPr>
              <a:t>mystring</a:t>
            </a:r>
            <a:r>
              <a:rPr lang="en-IN" sz="1800" b="1" dirty="0" smtClean="0">
                <a:solidFill>
                  <a:srgbClr val="C00000"/>
                </a:solidFill>
              </a:rPr>
              <a:t>: "EVEN" if </a:t>
            </a:r>
            <a:r>
              <a:rPr lang="en-IN" sz="1800" b="1" dirty="0" err="1" smtClean="0">
                <a:solidFill>
                  <a:srgbClr val="C00000"/>
                </a:solidFill>
              </a:rPr>
              <a:t>len</a:t>
            </a:r>
            <a:r>
              <a:rPr lang="en-IN" sz="1800" b="1" dirty="0" smtClean="0">
                <a:solidFill>
                  <a:srgbClr val="C00000"/>
                </a:solidFill>
              </a:rPr>
              <a:t>(</a:t>
            </a:r>
            <a:r>
              <a:rPr lang="en-IN" sz="1800" b="1" dirty="0" err="1" smtClean="0">
                <a:solidFill>
                  <a:srgbClr val="C00000"/>
                </a:solidFill>
              </a:rPr>
              <a:t>mystring</a:t>
            </a:r>
            <a:r>
              <a:rPr lang="en-IN" sz="1800" b="1" dirty="0" smtClean="0">
                <a:solidFill>
                  <a:srgbClr val="C00000"/>
                </a:solidFill>
              </a:rPr>
              <a:t>)%2==0 else </a:t>
            </a:r>
          </a:p>
          <a:p>
            <a:pPr>
              <a:buNone/>
            </a:pPr>
            <a:r>
              <a:rPr lang="en-IN" sz="1800" b="1" dirty="0" err="1" smtClean="0">
                <a:solidFill>
                  <a:srgbClr val="C00000"/>
                </a:solidFill>
              </a:rPr>
              <a:t>mystring</a:t>
            </a:r>
            <a:r>
              <a:rPr lang="en-IN" sz="1800" b="1" dirty="0" smtClean="0">
                <a:solidFill>
                  <a:srgbClr val="C00000"/>
                </a:solidFill>
              </a:rPr>
              <a:t>[0],months)))</a:t>
            </a:r>
            <a:endParaRPr lang="en-US" sz="1800" b="1" u="sng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400" b="1" u="sng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400" b="1" u="sng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Output: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map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214818"/>
            <a:ext cx="2619741" cy="2901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Lambdas With filter( )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85720" y="1428736"/>
            <a:ext cx="650085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def </a:t>
            </a:r>
            <a:r>
              <a:rPr lang="en-IN" sz="2000" b="1" dirty="0" err="1" smtClean="0">
                <a:solidFill>
                  <a:srgbClr val="C00000"/>
                </a:solidFill>
              </a:rPr>
              <a:t>check_even</a:t>
            </a:r>
            <a:r>
              <a:rPr lang="en-IN" sz="2000" b="1" dirty="0" smtClean="0">
                <a:solidFill>
                  <a:srgbClr val="C00000"/>
                </a:solidFill>
              </a:rPr>
              <a:t>(num):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return num%2==0</a:t>
            </a:r>
          </a:p>
          <a:p>
            <a:pPr>
              <a:buNone/>
            </a:pPr>
            <a:endParaRPr lang="en-IN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000" b="1" dirty="0" err="1" smtClean="0">
                <a:solidFill>
                  <a:srgbClr val="C00000"/>
                </a:solidFill>
              </a:rPr>
              <a:t>mynums</a:t>
            </a:r>
            <a:r>
              <a:rPr lang="en-IN" sz="2000" b="1" dirty="0" smtClean="0">
                <a:solidFill>
                  <a:srgbClr val="C00000"/>
                </a:solidFill>
              </a:rPr>
              <a:t>=[1,2,3,4,5,6]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print(list(filter(</a:t>
            </a:r>
            <a:r>
              <a:rPr lang="en-IN" sz="2000" b="1" dirty="0" err="1" smtClean="0">
                <a:solidFill>
                  <a:srgbClr val="C00000"/>
                </a:solidFill>
              </a:rPr>
              <a:t>check_even,mynums</a:t>
            </a:r>
            <a:r>
              <a:rPr lang="en-IN" sz="2000" b="1" dirty="0" smtClean="0">
                <a:solidFill>
                  <a:srgbClr val="C00000"/>
                </a:solidFill>
              </a:rPr>
              <a:t>)))</a:t>
            </a:r>
            <a:endParaRPr lang="en-US" sz="2000" b="1" u="sng" dirty="0" smtClean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4282" y="4643446"/>
            <a:ext cx="74295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 smtClean="0"/>
              <a:t>Following will be the resultant code:</a:t>
            </a:r>
          </a:p>
          <a:p>
            <a:pPr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mynums=[1,2,3,4,5,6]</a:t>
            </a:r>
          </a:p>
          <a:p>
            <a:pPr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print(list(filter(lambda num:num%2==0 ,mynums)))</a:t>
            </a:r>
            <a:endParaRPr lang="en-US" sz="2000" b="1" dirty="0" smtClean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4282" y="3286124"/>
            <a:ext cx="87154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 smtClean="0"/>
              <a:t>To convert the above code using </a:t>
            </a:r>
            <a:r>
              <a:rPr lang="en-US" sz="2400" b="1" dirty="0" smtClean="0">
                <a:solidFill>
                  <a:srgbClr val="C00000"/>
                </a:solidFill>
              </a:rPr>
              <a:t>lambda</a:t>
            </a:r>
            <a:r>
              <a:rPr lang="en-US" sz="2400" dirty="0" smtClean="0"/>
              <a:t> ,we have to same 2 steps as before.</a:t>
            </a:r>
          </a:p>
          <a:p>
            <a:pPr marL="457200" indent="-457200">
              <a:buAutoNum type="arabicPeriod"/>
            </a:pPr>
            <a:endParaRPr lang="en-US" dirty="0" smtClean="0"/>
          </a:p>
          <a:p>
            <a:pPr>
              <a:buNone/>
            </a:pPr>
            <a:endParaRPr lang="en-US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Write a lambda expression that accepts a </a:t>
            </a:r>
            <a:r>
              <a:rPr lang="en-US" sz="2400" b="1" dirty="0" smtClean="0">
                <a:solidFill>
                  <a:srgbClr val="C00000"/>
                </a:solidFill>
              </a:rPr>
              <a:t>character</a:t>
            </a:r>
            <a:r>
              <a:rPr lang="en-US" sz="2400" b="1" dirty="0" smtClean="0"/>
              <a:t> as argument and returns </a:t>
            </a:r>
            <a:r>
              <a:rPr lang="en-US" sz="2400" b="1" dirty="0" smtClean="0">
                <a:solidFill>
                  <a:srgbClr val="C00000"/>
                </a:solidFill>
              </a:rPr>
              <a:t>True</a:t>
            </a:r>
            <a:r>
              <a:rPr lang="en-US" sz="2400" b="1" dirty="0" smtClean="0"/>
              <a:t> if it is a vowel otherwise </a:t>
            </a:r>
            <a:r>
              <a:rPr lang="en-US" sz="2400" b="1" dirty="0" smtClean="0">
                <a:solidFill>
                  <a:srgbClr val="C00000"/>
                </a:solidFill>
              </a:rPr>
              <a:t>False</a:t>
            </a:r>
            <a:endParaRPr lang="en-IN" sz="1900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Now ask the user to input his/her name and display </a:t>
            </a:r>
          </a:p>
          <a:p>
            <a:pPr>
              <a:buNone/>
            </a:pPr>
            <a:r>
              <a:rPr lang="en-US" sz="2400" b="1" dirty="0" smtClean="0"/>
              <a:t>only the vowels in the name . In case the name does </a:t>
            </a:r>
          </a:p>
          <a:p>
            <a:pPr>
              <a:buNone/>
            </a:pPr>
            <a:r>
              <a:rPr lang="en-US" sz="2400" b="1" dirty="0" smtClean="0"/>
              <a:t>not contain any vowel display the message </a:t>
            </a:r>
            <a:r>
              <a:rPr lang="en-US" sz="2400" b="1" dirty="0" smtClean="0">
                <a:solidFill>
                  <a:srgbClr val="C00000"/>
                </a:solidFill>
              </a:rPr>
              <a:t>No vowels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in your name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What Is map( ) Function?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To understand this , let’s solve a problem.</a:t>
            </a: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Suppose we want to define a function called </a:t>
            </a:r>
            <a:r>
              <a:rPr lang="en-US" sz="2400" b="1" dirty="0" smtClean="0">
                <a:solidFill>
                  <a:srgbClr val="C00000"/>
                </a:solidFill>
              </a:rPr>
              <a:t>square( ) </a:t>
            </a:r>
            <a:r>
              <a:rPr lang="en-US" sz="2400" dirty="0" smtClean="0"/>
              <a:t>that can accept a number as argument and returns it’s square.</a:t>
            </a:r>
          </a:p>
          <a:p>
            <a:endParaRPr lang="en-US" sz="2400" dirty="0" smtClean="0"/>
          </a:p>
          <a:p>
            <a:r>
              <a:rPr lang="pt-BR" sz="2400" dirty="0" smtClean="0"/>
              <a:t>The definition of this function would be :</a:t>
            </a:r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r>
              <a:rPr lang="pt-BR" sz="2400" b="1" dirty="0" smtClean="0">
                <a:solidFill>
                  <a:srgbClr val="7030A0"/>
                </a:solidFill>
              </a:rPr>
              <a:t>def square(num):</a:t>
            </a:r>
          </a:p>
          <a:p>
            <a:pPr>
              <a:buNone/>
            </a:pPr>
            <a:r>
              <a:rPr lang="pt-BR" sz="2400" b="1" dirty="0" smtClean="0">
                <a:solidFill>
                  <a:srgbClr val="7030A0"/>
                </a:solidFill>
              </a:rPr>
              <a:t>	return num**2</a:t>
            </a: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name=input("Enter your name:")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vowels=list(filter(lambda </a:t>
            </a:r>
            <a:r>
              <a:rPr lang="en-IN" sz="2000" b="1" dirty="0" err="1" smtClean="0">
                <a:solidFill>
                  <a:srgbClr val="C00000"/>
                </a:solidFill>
              </a:rPr>
              <a:t>ch</a:t>
            </a:r>
            <a:r>
              <a:rPr lang="en-IN" sz="2000" b="1" dirty="0" smtClean="0">
                <a:solidFill>
                  <a:srgbClr val="C00000"/>
                </a:solidFill>
              </a:rPr>
              <a:t>: </a:t>
            </a:r>
            <a:r>
              <a:rPr lang="en-IN" sz="2000" b="1" dirty="0" err="1" smtClean="0">
                <a:solidFill>
                  <a:srgbClr val="C00000"/>
                </a:solidFill>
              </a:rPr>
              <a:t>ch</a:t>
            </a:r>
            <a:r>
              <a:rPr lang="en-IN" sz="2000" b="1" dirty="0" smtClean="0">
                <a:solidFill>
                  <a:srgbClr val="C00000"/>
                </a:solidFill>
              </a:rPr>
              <a:t> in "</a:t>
            </a:r>
            <a:r>
              <a:rPr lang="en-IN" sz="2000" b="1" dirty="0" err="1" smtClean="0">
                <a:solidFill>
                  <a:srgbClr val="C00000"/>
                </a:solidFill>
              </a:rPr>
              <a:t>aeiou</a:t>
            </a:r>
            <a:r>
              <a:rPr lang="en-IN" sz="2000" b="1" dirty="0" smtClean="0">
                <a:solidFill>
                  <a:srgbClr val="C00000"/>
                </a:solidFill>
              </a:rPr>
              <a:t>" ,name))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if </a:t>
            </a:r>
            <a:r>
              <a:rPr lang="en-IN" sz="2000" b="1" dirty="0" err="1" smtClean="0">
                <a:solidFill>
                  <a:srgbClr val="C00000"/>
                </a:solidFill>
              </a:rPr>
              <a:t>len</a:t>
            </a:r>
            <a:r>
              <a:rPr lang="en-IN" sz="2000" b="1" dirty="0" smtClean="0">
                <a:solidFill>
                  <a:srgbClr val="C00000"/>
                </a:solidFill>
              </a:rPr>
              <a:t>(vowels)==0: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print("No vowels in your name")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else: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print("Vowels in your name are:",vowels)</a:t>
            </a:r>
            <a:endParaRPr lang="en-US" sz="2400" b="1" u="sng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400" b="1" u="sng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400" b="1" u="sng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Output: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map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143512"/>
            <a:ext cx="5357850" cy="548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What Is map( ) Function?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Now suppose we want to call this function for the following list of numbers:</a:t>
            </a:r>
          </a:p>
          <a:p>
            <a:endParaRPr lang="en-US" sz="2400" dirty="0" smtClean="0"/>
          </a:p>
          <a:p>
            <a:pPr lvl="1"/>
            <a:r>
              <a:rPr lang="en-US" sz="1900" b="1" dirty="0" err="1" smtClean="0">
                <a:solidFill>
                  <a:srgbClr val="7030A0"/>
                </a:solidFill>
              </a:rPr>
              <a:t>mynums</a:t>
            </a:r>
            <a:r>
              <a:rPr lang="en-US" sz="1900" b="1" dirty="0" smtClean="0">
                <a:solidFill>
                  <a:srgbClr val="7030A0"/>
                </a:solidFill>
              </a:rPr>
              <a:t>=[1,2,3,4,5]</a:t>
            </a:r>
          </a:p>
          <a:p>
            <a:endParaRPr lang="en-US" sz="2400" dirty="0" smtClean="0"/>
          </a:p>
          <a:p>
            <a:r>
              <a:rPr lang="en-US" sz="2400" dirty="0" smtClean="0"/>
              <a:t>One way to do this , will be to use a </a:t>
            </a:r>
            <a:r>
              <a:rPr lang="en-US" sz="2400" b="1" dirty="0" smtClean="0">
                <a:solidFill>
                  <a:srgbClr val="C00000"/>
                </a:solidFill>
              </a:rPr>
              <a:t>for</a:t>
            </a:r>
            <a:r>
              <a:rPr lang="en-US" sz="2400" dirty="0" smtClean="0"/>
              <a:t> loop </a:t>
            </a:r>
            <a:endParaRPr lang="pt-BR" sz="2400" dirty="0" smtClean="0"/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mynums</a:t>
            </a:r>
            <a:r>
              <a:rPr lang="en-IN" sz="2400" b="1" dirty="0" smtClean="0">
                <a:solidFill>
                  <a:srgbClr val="7030A0"/>
                </a:solidFill>
              </a:rPr>
              <a:t>=[1,2,3,4,5]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for x in </a:t>
            </a:r>
            <a:r>
              <a:rPr lang="en-IN" sz="2400" b="1" dirty="0" err="1" smtClean="0">
                <a:solidFill>
                  <a:srgbClr val="7030A0"/>
                </a:solidFill>
              </a:rPr>
              <a:t>mynums</a:t>
            </a:r>
            <a:r>
              <a:rPr lang="en-IN" sz="2400" b="1" dirty="0" smtClean="0">
                <a:solidFill>
                  <a:srgbClr val="7030A0"/>
                </a:solidFill>
              </a:rPr>
              <a:t>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print(square(x))</a:t>
            </a: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Complete Code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def square(num):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return num**2</a:t>
            </a:r>
          </a:p>
          <a:p>
            <a:pPr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mynums</a:t>
            </a:r>
            <a:r>
              <a:rPr lang="en-IN" sz="2400" b="1" dirty="0" smtClean="0">
                <a:solidFill>
                  <a:srgbClr val="C00000"/>
                </a:solidFill>
              </a:rPr>
              <a:t>=[1,2,3,4,5]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for x in </a:t>
            </a:r>
            <a:r>
              <a:rPr lang="en-IN" sz="2400" b="1" dirty="0" err="1" smtClean="0">
                <a:solidFill>
                  <a:srgbClr val="C00000"/>
                </a:solidFill>
              </a:rPr>
              <a:t>mynums</a:t>
            </a:r>
            <a:r>
              <a:rPr lang="en-IN" sz="24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print(square(x)) 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1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4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9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16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25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map( ) Function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Another way to solve the previous problem is to use the </a:t>
            </a:r>
            <a:r>
              <a:rPr lang="en-US" sz="2400" b="1" dirty="0" smtClean="0">
                <a:solidFill>
                  <a:srgbClr val="C00000"/>
                </a:solidFill>
              </a:rPr>
              <a:t>map( ) </a:t>
            </a:r>
            <a:r>
              <a:rPr lang="en-US" sz="2400" dirty="0" smtClean="0"/>
              <a:t>function 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C00000"/>
                </a:solidFill>
              </a:rPr>
              <a:t>map( ) </a:t>
            </a:r>
            <a:r>
              <a:rPr lang="en-US" sz="2400" dirty="0" smtClean="0"/>
              <a:t>function will accept 2 arguments from us. </a:t>
            </a:r>
          </a:p>
          <a:p>
            <a:pPr lvl="1"/>
            <a:endParaRPr lang="en-US" sz="1900" dirty="0" smtClean="0"/>
          </a:p>
          <a:p>
            <a:pPr lvl="1"/>
            <a:r>
              <a:rPr lang="en-US" sz="1900" dirty="0" smtClean="0"/>
              <a:t>The </a:t>
            </a:r>
            <a:r>
              <a:rPr lang="en-US" sz="1900" b="1" dirty="0" smtClean="0">
                <a:solidFill>
                  <a:srgbClr val="C00000"/>
                </a:solidFill>
              </a:rPr>
              <a:t>first</a:t>
            </a:r>
            <a:r>
              <a:rPr lang="en-US" sz="1900" dirty="0" smtClean="0"/>
              <a:t> argument will be the </a:t>
            </a:r>
            <a:r>
              <a:rPr lang="en-US" sz="1900" b="1" dirty="0" smtClean="0">
                <a:solidFill>
                  <a:srgbClr val="C00000"/>
                </a:solidFill>
              </a:rPr>
              <a:t>name of the function </a:t>
            </a:r>
            <a:r>
              <a:rPr lang="en-US" sz="1900" b="1" dirty="0" smtClean="0">
                <a:solidFill>
                  <a:srgbClr val="7030A0"/>
                </a:solidFill>
              </a:rPr>
              <a:t>square</a:t>
            </a:r>
            <a:r>
              <a:rPr lang="en-US" sz="1900" b="1" dirty="0" smtClean="0">
                <a:solidFill>
                  <a:srgbClr val="C00000"/>
                </a:solidFill>
              </a:rPr>
              <a:t> </a:t>
            </a:r>
          </a:p>
          <a:p>
            <a:pPr lvl="1"/>
            <a:endParaRPr lang="en-US" sz="1900" dirty="0" smtClean="0"/>
          </a:p>
          <a:p>
            <a:pPr lvl="1"/>
            <a:r>
              <a:rPr lang="en-US" sz="1900" dirty="0" smtClean="0"/>
              <a:t>The </a:t>
            </a:r>
            <a:r>
              <a:rPr lang="en-US" sz="1900" b="1" dirty="0" smtClean="0">
                <a:solidFill>
                  <a:srgbClr val="C00000"/>
                </a:solidFill>
              </a:rPr>
              <a:t>second</a:t>
            </a:r>
            <a:r>
              <a:rPr lang="en-US" sz="1900" dirty="0" smtClean="0"/>
              <a:t> argument will be </a:t>
            </a:r>
            <a:r>
              <a:rPr lang="en-US" sz="1900" b="1" dirty="0" smtClean="0">
                <a:solidFill>
                  <a:srgbClr val="C00000"/>
                </a:solidFill>
              </a:rPr>
              <a:t>the list </a:t>
            </a:r>
            <a:r>
              <a:rPr lang="en-US" sz="1900" b="1" dirty="0" err="1" smtClean="0">
                <a:solidFill>
                  <a:srgbClr val="7030A0"/>
                </a:solidFill>
              </a:rPr>
              <a:t>mynums</a:t>
            </a:r>
            <a:r>
              <a:rPr lang="en-US" sz="1900" b="1" dirty="0" smtClean="0">
                <a:solidFill>
                  <a:srgbClr val="7030A0"/>
                </a:solidFill>
              </a:rPr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It will then apply the function </a:t>
            </a:r>
            <a:r>
              <a:rPr lang="en-US" sz="2400" b="1" dirty="0" smtClean="0">
                <a:solidFill>
                  <a:srgbClr val="C00000"/>
                </a:solidFill>
              </a:rPr>
              <a:t>square</a:t>
            </a:r>
            <a:r>
              <a:rPr lang="en-US" sz="2400" dirty="0" smtClean="0"/>
              <a:t> on every element of </a:t>
            </a:r>
            <a:r>
              <a:rPr lang="en-US" sz="2400" b="1" dirty="0" err="1" smtClean="0">
                <a:solidFill>
                  <a:srgbClr val="C00000"/>
                </a:solidFill>
              </a:rPr>
              <a:t>mynum</a:t>
            </a:r>
            <a:r>
              <a:rPr lang="en-US" sz="2400" dirty="0" smtClean="0"/>
              <a:t> and return the corresponding result as </a:t>
            </a:r>
            <a:r>
              <a:rPr lang="en-US" sz="2400" b="1" dirty="0" smtClean="0">
                <a:solidFill>
                  <a:srgbClr val="C00000"/>
                </a:solidFill>
              </a:rPr>
              <a:t>map</a:t>
            </a:r>
            <a:r>
              <a:rPr lang="en-US" sz="2400" dirty="0" smtClean="0"/>
              <a:t> object </a:t>
            </a:r>
            <a:endParaRPr lang="pt-BR" sz="2400" dirty="0" smtClean="0"/>
          </a:p>
          <a:p>
            <a:pPr>
              <a:buNone/>
            </a:pPr>
            <a:endParaRPr lang="pt-BR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Previous Code Using map( )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def square(num):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return num**2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mynums</a:t>
            </a:r>
            <a:r>
              <a:rPr lang="en-US" sz="2400" b="1" dirty="0" smtClean="0">
                <a:solidFill>
                  <a:srgbClr val="C00000"/>
                </a:solidFill>
              </a:rPr>
              <a:t>=[1,2,3,4,5]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result=map(</a:t>
            </a:r>
            <a:r>
              <a:rPr lang="en-US" sz="2400" b="1" dirty="0" err="1" smtClean="0">
                <a:solidFill>
                  <a:srgbClr val="C00000"/>
                </a:solidFill>
              </a:rPr>
              <a:t>square,mynums</a:t>
            </a:r>
            <a:r>
              <a:rPr lang="en-US" sz="24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print(result)</a:t>
            </a:r>
          </a:p>
          <a:p>
            <a:pPr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Output: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As we can observe , the return value of </a:t>
            </a:r>
            <a:r>
              <a:rPr lang="en-US" sz="2400" b="1" dirty="0" smtClean="0">
                <a:solidFill>
                  <a:srgbClr val="C00000"/>
                </a:solidFill>
              </a:rPr>
              <a:t>map( ) </a:t>
            </a:r>
            <a:r>
              <a:rPr lang="en-US" sz="2400" dirty="0" smtClean="0"/>
              <a:t>function is a </a:t>
            </a:r>
            <a:r>
              <a:rPr lang="en-US" sz="2400" b="1" dirty="0" smtClean="0">
                <a:solidFill>
                  <a:srgbClr val="C00000"/>
                </a:solidFill>
              </a:rPr>
              <a:t>map object </a:t>
            </a:r>
          </a:p>
          <a:p>
            <a:endParaRPr lang="en-US" sz="2400" dirty="0" smtClean="0"/>
          </a:p>
          <a:p>
            <a:r>
              <a:rPr lang="en-US" sz="2400" dirty="0" smtClean="0"/>
              <a:t>To convert it into actual numbers we can pass it to the </a:t>
            </a:r>
            <a:r>
              <a:rPr lang="en-US" sz="2400" b="1" dirty="0" smtClean="0">
                <a:solidFill>
                  <a:srgbClr val="C00000"/>
                </a:solidFill>
              </a:rPr>
              <a:t>function list( 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mapdemo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214818"/>
            <a:ext cx="5839640" cy="3429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Previous Code Using map( )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def square(num):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	return num**2</a:t>
            </a:r>
          </a:p>
          <a:p>
            <a:endParaRPr lang="en-US" sz="22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200" b="1" dirty="0" err="1" smtClean="0">
                <a:solidFill>
                  <a:srgbClr val="C00000"/>
                </a:solidFill>
              </a:rPr>
              <a:t>mynums</a:t>
            </a:r>
            <a:r>
              <a:rPr lang="en-US" sz="2200" b="1" dirty="0" smtClean="0">
                <a:solidFill>
                  <a:srgbClr val="C00000"/>
                </a:solidFill>
              </a:rPr>
              <a:t>=[1,2,3,4,5]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result=map(</a:t>
            </a:r>
            <a:r>
              <a:rPr lang="en-US" sz="2200" b="1" dirty="0" err="1" smtClean="0">
                <a:solidFill>
                  <a:srgbClr val="C00000"/>
                </a:solidFill>
              </a:rPr>
              <a:t>square,mynums</a:t>
            </a:r>
            <a:r>
              <a:rPr lang="en-US" sz="22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US" sz="2200" b="1" dirty="0" err="1" smtClean="0">
                <a:solidFill>
                  <a:srgbClr val="C00000"/>
                </a:solidFill>
              </a:rPr>
              <a:t>sqrnum</a:t>
            </a:r>
            <a:r>
              <a:rPr lang="en-US" sz="2200" b="1" dirty="0" smtClean="0">
                <a:solidFill>
                  <a:srgbClr val="C00000"/>
                </a:solidFill>
              </a:rPr>
              <a:t>=list(result)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print(</a:t>
            </a:r>
            <a:r>
              <a:rPr lang="en-US" sz="2200" b="1" dirty="0" err="1" smtClean="0">
                <a:solidFill>
                  <a:srgbClr val="C00000"/>
                </a:solidFill>
              </a:rPr>
              <a:t>squrnum</a:t>
            </a:r>
            <a:r>
              <a:rPr lang="en-US" sz="22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endParaRPr lang="en-US" sz="2200" b="1" u="sng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200" b="1" u="sng" dirty="0" smtClean="0">
                <a:solidFill>
                  <a:srgbClr val="0070C0"/>
                </a:solidFill>
              </a:rPr>
              <a:t>Output: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mapdemo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429264"/>
            <a:ext cx="2891887" cy="34294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14876" y="1500174"/>
            <a:ext cx="4429124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def square(num):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return num**2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mynums</a:t>
            </a:r>
            <a:r>
              <a:rPr lang="en-US" sz="2400" b="1" dirty="0" smtClean="0">
                <a:solidFill>
                  <a:srgbClr val="C00000"/>
                </a:solidFill>
              </a:rPr>
              <a:t>=[1,2,3,4,5]</a:t>
            </a:r>
          </a:p>
          <a:p>
            <a:r>
              <a:rPr lang="en-US" sz="1700" b="1" dirty="0" smtClean="0">
                <a:solidFill>
                  <a:srgbClr val="7030A0"/>
                </a:solidFill>
              </a:rPr>
              <a:t># we can club the 2 lines in 1 line</a:t>
            </a:r>
          </a:p>
          <a:p>
            <a:endParaRPr lang="en-US" sz="1700" b="1" dirty="0" smtClean="0">
              <a:solidFill>
                <a:srgbClr val="002060"/>
              </a:solidFill>
            </a:endParaRPr>
          </a:p>
          <a:p>
            <a:r>
              <a:rPr lang="en-US" sz="1700" b="1" dirty="0" err="1" smtClean="0">
                <a:solidFill>
                  <a:srgbClr val="002060"/>
                </a:solidFill>
              </a:rPr>
              <a:t>sqrnum</a:t>
            </a:r>
            <a:r>
              <a:rPr lang="en-US" sz="1700" b="1" dirty="0" smtClean="0">
                <a:solidFill>
                  <a:srgbClr val="002060"/>
                </a:solidFill>
              </a:rPr>
              <a:t>=list(map(</a:t>
            </a:r>
            <a:r>
              <a:rPr lang="en-US" sz="1700" b="1" dirty="0" err="1" smtClean="0">
                <a:solidFill>
                  <a:srgbClr val="002060"/>
                </a:solidFill>
              </a:rPr>
              <a:t>square,mynums</a:t>
            </a:r>
            <a:r>
              <a:rPr lang="en-US" sz="1700" b="1" dirty="0" smtClean="0">
                <a:solidFill>
                  <a:srgbClr val="002060"/>
                </a:solidFill>
              </a:rPr>
              <a:t>))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sz="2400" b="1" dirty="0" smtClean="0">
                <a:solidFill>
                  <a:srgbClr val="C00000"/>
                </a:solidFill>
              </a:rPr>
              <a:t>print(</a:t>
            </a:r>
            <a:r>
              <a:rPr lang="en-US" sz="2400" b="1" dirty="0" err="1" smtClean="0">
                <a:solidFill>
                  <a:srgbClr val="C00000"/>
                </a:solidFill>
              </a:rPr>
              <a:t>sqrnum</a:t>
            </a:r>
            <a:r>
              <a:rPr lang="en-US" sz="2400" b="1" dirty="0" smtClean="0">
                <a:solidFill>
                  <a:srgbClr val="C00000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7691</TotalTime>
  <Words>1479</Words>
  <Application>Microsoft Office PowerPoint</Application>
  <PresentationFormat>On-screen Show (4:3)</PresentationFormat>
  <Paragraphs>430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Civic</vt:lpstr>
      <vt:lpstr>Slide 1</vt:lpstr>
      <vt:lpstr>Today’s Agenda</vt:lpstr>
      <vt:lpstr>What Is map( ) Function?</vt:lpstr>
      <vt:lpstr>What Is map( ) Function?</vt:lpstr>
      <vt:lpstr>What Is map( ) Function?</vt:lpstr>
      <vt:lpstr>Complete Code</vt:lpstr>
      <vt:lpstr>Using map( ) Function</vt:lpstr>
      <vt:lpstr>Previous Code Using map( )</vt:lpstr>
      <vt:lpstr>Previous Code Using map( )</vt:lpstr>
      <vt:lpstr>Previous Code Using map( )</vt:lpstr>
      <vt:lpstr>Previous Code Using map( )</vt:lpstr>
      <vt:lpstr>Exercise</vt:lpstr>
      <vt:lpstr>Solution</vt:lpstr>
      <vt:lpstr>What Is filter( ) Function?</vt:lpstr>
      <vt:lpstr>What Is filter( ) Function?</vt:lpstr>
      <vt:lpstr>What Is filter( ) Function?</vt:lpstr>
      <vt:lpstr>Complete Code</vt:lpstr>
      <vt:lpstr>Using filter( ) Function</vt:lpstr>
      <vt:lpstr>Previous Code Using filter( )</vt:lpstr>
      <vt:lpstr>Previous Code Using filter( )</vt:lpstr>
      <vt:lpstr>Previous Code Using filter( )</vt:lpstr>
      <vt:lpstr>Guess The Output</vt:lpstr>
      <vt:lpstr>Guess The Output</vt:lpstr>
      <vt:lpstr>Guess The Output</vt:lpstr>
      <vt:lpstr>Guess The Output</vt:lpstr>
      <vt:lpstr>Guess The Output</vt:lpstr>
      <vt:lpstr>Guess The Output</vt:lpstr>
      <vt:lpstr>Guess The Output</vt:lpstr>
      <vt:lpstr>Guess The Output</vt:lpstr>
      <vt:lpstr>Guess The Output</vt:lpstr>
      <vt:lpstr>Using Lambda Expression  With map( ) And filter( )</vt:lpstr>
      <vt:lpstr>Using Lambda Expression  With map( ) And filter( )</vt:lpstr>
      <vt:lpstr>Using Lambdas With map( )</vt:lpstr>
      <vt:lpstr>Exercise</vt:lpstr>
      <vt:lpstr>Solution</vt:lpstr>
      <vt:lpstr>Exercise</vt:lpstr>
      <vt:lpstr>Solution</vt:lpstr>
      <vt:lpstr>Using Lambdas With filter( )</vt:lpstr>
      <vt:lpstr>Exercise</vt:lpstr>
      <vt:lpstr>Solution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720</cp:revision>
  <dcterms:created xsi:type="dcterms:W3CDTF">2015-12-21T13:46:48Z</dcterms:created>
  <dcterms:modified xsi:type="dcterms:W3CDTF">2018-09-05T08:17:59Z</dcterms:modified>
</cp:coreProperties>
</file>