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654" r:id="rId4"/>
    <p:sldId id="655" r:id="rId5"/>
    <p:sldId id="656" r:id="rId6"/>
    <p:sldId id="657" r:id="rId7"/>
    <p:sldId id="666" r:id="rId8"/>
    <p:sldId id="667" r:id="rId9"/>
    <p:sldId id="658" r:id="rId10"/>
    <p:sldId id="659" r:id="rId11"/>
    <p:sldId id="664" r:id="rId12"/>
    <p:sldId id="663" r:id="rId13"/>
    <p:sldId id="660" r:id="rId14"/>
    <p:sldId id="661" r:id="rId15"/>
    <p:sldId id="662" r:id="rId16"/>
    <p:sldId id="665" r:id="rId17"/>
    <p:sldId id="668" r:id="rId18"/>
    <p:sldId id="672" r:id="rId19"/>
    <p:sldId id="673" r:id="rId20"/>
    <p:sldId id="674" r:id="rId21"/>
    <p:sldId id="670" r:id="rId22"/>
    <p:sldId id="671" r:id="rId23"/>
    <p:sldId id="675" r:id="rId24"/>
    <p:sldId id="676" r:id="rId25"/>
    <p:sldId id="684" r:id="rId26"/>
    <p:sldId id="677" r:id="rId27"/>
    <p:sldId id="678" r:id="rId28"/>
    <p:sldId id="679" r:id="rId29"/>
    <p:sldId id="680" r:id="rId30"/>
    <p:sldId id="681" r:id="rId31"/>
    <p:sldId id="682" r:id="rId32"/>
    <p:sldId id="683" r:id="rId33"/>
    <p:sldId id="685" r:id="rId34"/>
    <p:sldId id="686" r:id="rId35"/>
    <p:sldId id="687" r:id="rId36"/>
    <p:sldId id="688" r:id="rId37"/>
    <p:sldId id="689" r:id="rId38"/>
    <p:sldId id="690" r:id="rId39"/>
    <p:sldId id="691" r:id="rId40"/>
    <p:sldId id="692" r:id="rId41"/>
    <p:sldId id="693" r:id="rId42"/>
    <p:sldId id="695" r:id="rId43"/>
    <p:sldId id="694" r:id="rId44"/>
    <p:sldId id="696" r:id="rId45"/>
    <p:sldId id="697" r:id="rId46"/>
    <p:sldId id="698" r:id="rId47"/>
    <p:sldId id="699" r:id="rId48"/>
    <p:sldId id="700" r:id="rId49"/>
    <p:sldId id="701" r:id="rId50"/>
    <p:sldId id="702" r:id="rId51"/>
    <p:sldId id="703" r:id="rId52"/>
    <p:sldId id="705" r:id="rId53"/>
    <p:sldId id="706" r:id="rId54"/>
    <p:sldId id="707" r:id="rId55"/>
    <p:sldId id="708" r:id="rId56"/>
    <p:sldId id="70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400" b="1" dirty="0" smtClean="0">
                <a:solidFill>
                  <a:srgbClr val="7030A0"/>
                </a:solidFill>
              </a:rPr>
              <a:t>(11)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6717068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400" b="1" dirty="0" smtClean="0">
                <a:solidFill>
                  <a:srgbClr val="7030A0"/>
                </a:solidFill>
              </a:rPr>
              <a:t>([11])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3390257" cy="40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animal.extend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print(animal)</a:t>
            </a:r>
            <a:endParaRPr lang="en-US" sz="22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30918"/>
            <a:ext cx="6500858" cy="327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animal.extend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print(animal[3])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print(animal[3][0])</a:t>
            </a:r>
            <a:endParaRPr lang="en-US" sz="2200" b="1" dirty="0" smtClean="0"/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(animal[3][1])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81" y="5000636"/>
            <a:ext cx="1370390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=["</a:t>
            </a:r>
            <a:r>
              <a:rPr lang="en-IN" sz="2200" b="1" dirty="0" err="1" smtClean="0">
                <a:solidFill>
                  <a:srgbClr val="C00000"/>
                </a:solidFill>
              </a:rPr>
              <a:t>red","green</a:t>
            </a:r>
            <a:r>
              <a:rPr lang="en-IN" sz="22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colors.extend</a:t>
            </a:r>
            <a:r>
              <a:rPr lang="en-IN" sz="2200" b="1" dirty="0" smtClean="0">
                <a:solidFill>
                  <a:srgbClr val="7030A0"/>
                </a:solidFill>
              </a:rPr>
              <a:t>("blue")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5757293" cy="50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=["</a:t>
            </a:r>
            <a:r>
              <a:rPr lang="en-IN" sz="2200" b="1" dirty="0" err="1" smtClean="0">
                <a:solidFill>
                  <a:srgbClr val="C00000"/>
                </a:solidFill>
              </a:rPr>
              <a:t>red","green</a:t>
            </a:r>
            <a:r>
              <a:rPr lang="en-IN" sz="22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colors.extend</a:t>
            </a:r>
            <a:r>
              <a:rPr lang="en-IN" sz="2200" b="1" dirty="0" smtClean="0">
                <a:solidFill>
                  <a:srgbClr val="7030A0"/>
                </a:solidFill>
              </a:rPr>
              <a:t>(["blue"])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9283"/>
            <a:ext cx="5757293" cy="49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 = [1, 2, 3]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b = [4, 5, 6].extend(a)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print(b)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1089648" cy="49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insert(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insert() </a:t>
            </a:r>
            <a:r>
              <a:rPr lang="en-IN" sz="2400" dirty="0" smtClean="0"/>
              <a:t>method inserts the element to the list at the given index. </a:t>
            </a:r>
          </a:p>
          <a:p>
            <a:r>
              <a:rPr lang="en-IN" sz="2400" dirty="0" smtClean="0"/>
              <a:t>Modifies the list in place but </a:t>
            </a:r>
            <a:r>
              <a:rPr lang="en-IN" sz="2400" b="1" dirty="0" smtClean="0">
                <a:solidFill>
                  <a:srgbClr val="C00000"/>
                </a:solidFill>
              </a:rPr>
              <a:t>doesn’t return anything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list_var.insert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index,item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primes=[2,3,7,9]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000" b="1" dirty="0" smtClean="0">
                <a:solidFill>
                  <a:srgbClr val="7030A0"/>
                </a:solidFill>
              </a:rPr>
              <a:t>(2,5)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5072074"/>
            <a:ext cx="2543530" cy="36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primes=[2,3,7,9]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(-2,5)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554525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(5,9)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554525" cy="35719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357554" y="2500306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The method </a:t>
            </a:r>
            <a:r>
              <a:rPr lang="en-IN" sz="1500" b="1" dirty="0" smtClean="0">
                <a:solidFill>
                  <a:srgbClr val="FFFF00"/>
                </a:solidFill>
              </a:rPr>
              <a:t>insert( ) </a:t>
            </a:r>
            <a:r>
              <a:rPr lang="en-IN" sz="1500" b="1" dirty="0" smtClean="0"/>
              <a:t>works like slicing operator . So even if the index given is beyond range , it will </a:t>
            </a:r>
            <a:r>
              <a:rPr lang="en-IN" sz="1500" b="1" dirty="0" smtClean="0">
                <a:solidFill>
                  <a:srgbClr val="FFFF00"/>
                </a:solidFill>
              </a:rPr>
              <a:t>add the element at the end.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Methods Of List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(-5,9)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43380"/>
            <a:ext cx="2639236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any 5 random integers from the user and add them in a list in such a way that list always remains sorted. </a:t>
            </a:r>
            <a:r>
              <a:rPr lang="en-US" sz="2400" b="1" dirty="0" smtClean="0">
                <a:solidFill>
                  <a:srgbClr val="0070C0"/>
                </a:solidFill>
              </a:rPr>
              <a:t>DO NOT USE THE FUNCTION sort( 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507209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=1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sortednums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any 5 random integers:")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&lt;=5: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n=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pos=0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sortednums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if x&gt;n: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   break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pos=pos+1   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sortednums.insert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pos,n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print("Sorted list is:")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sortednums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index(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index() </a:t>
            </a:r>
            <a:r>
              <a:rPr lang="en-IN" sz="2400" dirty="0" smtClean="0"/>
              <a:t>method searches an element in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the element occurs </a:t>
            </a:r>
            <a:r>
              <a:rPr lang="en-IN" sz="2400" b="1" dirty="0" smtClean="0">
                <a:solidFill>
                  <a:srgbClr val="C00000"/>
                </a:solidFill>
              </a:rPr>
              <a:t>more than once </a:t>
            </a:r>
            <a:r>
              <a:rPr lang="en-IN" sz="2400" dirty="0" smtClean="0"/>
              <a:t>it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smallest/first position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element is </a:t>
            </a:r>
            <a:r>
              <a:rPr lang="en-IN" sz="2400" b="1" dirty="0" smtClean="0">
                <a:solidFill>
                  <a:srgbClr val="C00000"/>
                </a:solidFill>
              </a:rPr>
              <a:t>not found</a:t>
            </a:r>
            <a:r>
              <a:rPr lang="en-IN" sz="2400" dirty="0" smtClean="0"/>
              <a:t>, it raises a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 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list_var.index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pos=</a:t>
            </a:r>
            <a:r>
              <a:rPr lang="en-IN" sz="2000" b="1" dirty="0" err="1" smtClean="0">
                <a:solidFill>
                  <a:srgbClr val="7030A0"/>
                </a:solidFill>
              </a:rPr>
              <a:t>primes.index</a:t>
            </a:r>
            <a:r>
              <a:rPr lang="en-IN" sz="2000" b="1" dirty="0" smtClean="0">
                <a:solidFill>
                  <a:srgbClr val="7030A0"/>
                </a:solidFill>
              </a:rPr>
              <a:t>(5)</a:t>
            </a: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print("position of 5 </a:t>
            </a:r>
            <a:r>
              <a:rPr lang="en-IN" sz="2000" b="1" dirty="0" err="1" smtClean="0">
                <a:solidFill>
                  <a:srgbClr val="C00000"/>
                </a:solidFill>
              </a:rPr>
              <a:t>is",pos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842054"/>
            <a:ext cx="3214710" cy="444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28625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e:',pos)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i:',pos)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3655242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 = [10,20,30,40,50]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print("20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(60)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print("60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(10)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print("10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" y="5286388"/>
            <a:ext cx="8001056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('f')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e:',pos)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i:',pos)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" y="4929198"/>
            <a:ext cx="652573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count(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count() </a:t>
            </a:r>
            <a:r>
              <a:rPr lang="en-IN" sz="2400" dirty="0" smtClean="0"/>
              <a:t>method 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occurrences </a:t>
            </a:r>
            <a:r>
              <a:rPr lang="en-IN" sz="2400" dirty="0" smtClean="0"/>
              <a:t>of an element in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 smtClean="0"/>
              <a:t>simple terms, it </a:t>
            </a:r>
            <a:r>
              <a:rPr lang="en-IN" sz="2400" b="1" dirty="0" smtClean="0">
                <a:solidFill>
                  <a:srgbClr val="C00000"/>
                </a:solidFill>
              </a:rPr>
              <a:t>counts</a:t>
            </a:r>
            <a:r>
              <a:rPr lang="en-IN" sz="2400" dirty="0" smtClean="0"/>
              <a:t> how many times an element has occurred in a 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returns it.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list_var.count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country=['</a:t>
            </a:r>
            <a:r>
              <a:rPr lang="en-IN" sz="2000" b="1" dirty="0" err="1" smtClean="0">
                <a:solidFill>
                  <a:srgbClr val="C00000"/>
                </a:solidFill>
              </a:rPr>
              <a:t>i','n','d','i','a</a:t>
            </a:r>
            <a:r>
              <a:rPr lang="en-IN" sz="20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country.count</a:t>
            </a:r>
            <a:r>
              <a:rPr lang="en-IN" sz="2000" b="1" dirty="0" smtClean="0">
                <a:solidFill>
                  <a:srgbClr val="7030A0"/>
                </a:solidFill>
              </a:rPr>
              <a:t>('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in",country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5000636"/>
            <a:ext cx="4572032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('j')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print("j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407196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points = [1, 4, 2, 9, 7, 8, 9, 3, 1]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points.count</a:t>
            </a:r>
            <a:r>
              <a:rPr lang="en-IN" sz="2400" b="1" dirty="0" smtClean="0">
                <a:solidFill>
                  <a:srgbClr val="7030A0"/>
                </a:solidFill>
              </a:rPr>
              <a:t>(9)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print("9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3286148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List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methods </a:t>
            </a:r>
            <a:r>
              <a:rPr lang="en-IN" sz="2400" dirty="0" smtClean="0"/>
              <a:t>also in 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append()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extend()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insert()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index()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count()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remove()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reverse()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strings = ['Cat', 'Bat', 'Sat', 'Cat', 'cat', 'Mat']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strings.count</a:t>
            </a:r>
            <a:r>
              <a:rPr lang="en-IN" sz="2400" b="1" dirty="0" smtClean="0">
                <a:solidFill>
                  <a:srgbClr val="7030A0"/>
                </a:solidFill>
              </a:rPr>
              <a:t>("Cat")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print("Cat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2901275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remove(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remove()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searches</a:t>
            </a:r>
            <a:r>
              <a:rPr lang="en-IN" sz="2400" dirty="0" smtClean="0"/>
              <a:t> for the given element in the list and </a:t>
            </a:r>
            <a:r>
              <a:rPr lang="en-IN" sz="2400" b="1" dirty="0" smtClean="0">
                <a:solidFill>
                  <a:srgbClr val="C00000"/>
                </a:solidFill>
              </a:rPr>
              <a:t>removes the first matching element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element</a:t>
            </a:r>
            <a:r>
              <a:rPr lang="en-IN" sz="2400" dirty="0" smtClean="0"/>
              <a:t>(argument) passed to the </a:t>
            </a:r>
            <a:r>
              <a:rPr lang="en-IN" sz="2400" b="1" dirty="0" smtClean="0">
                <a:solidFill>
                  <a:srgbClr val="7030A0"/>
                </a:solidFill>
              </a:rPr>
              <a:t>remove() </a:t>
            </a:r>
            <a:r>
              <a:rPr lang="en-IN" sz="2400" dirty="0" smtClean="0"/>
              <a:t>method doesn't exist,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 is thrown.</a:t>
            </a:r>
          </a:p>
          <a:p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list_var.remove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vowels=['</a:t>
            </a:r>
            <a:r>
              <a:rPr lang="en-IN" sz="2000" b="1" dirty="0" err="1" smtClean="0">
                <a:solidFill>
                  <a:srgbClr val="C00000"/>
                </a:solidFill>
              </a:rPr>
              <a:t>a','e','i','o','u</a:t>
            </a:r>
            <a:r>
              <a:rPr lang="en-IN" sz="20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vowels.remove</a:t>
            </a:r>
            <a:r>
              <a:rPr lang="en-IN" sz="2000" b="1" dirty="0" smtClean="0">
                <a:solidFill>
                  <a:srgbClr val="7030A0"/>
                </a:solidFill>
              </a:rPr>
              <a:t>('a')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print(vowels)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460" y="5000636"/>
            <a:ext cx="4396483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subjects=["</a:t>
            </a:r>
            <a:r>
              <a:rPr lang="en-IN" sz="2400" b="1" dirty="0" err="1" smtClean="0">
                <a:solidFill>
                  <a:srgbClr val="C00000"/>
                </a:solidFill>
              </a:rPr>
              <a:t>phy","chem","maths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4071966" cy="37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subjects=["</a:t>
            </a:r>
            <a:r>
              <a:rPr lang="en-IN" sz="2400" b="1" dirty="0" err="1" smtClean="0">
                <a:solidFill>
                  <a:srgbClr val="C00000"/>
                </a:solidFill>
              </a:rPr>
              <a:t>phy","chem","maths","chem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72074"/>
            <a:ext cx="785818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pop(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pop()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removes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returns</a:t>
            </a:r>
            <a:r>
              <a:rPr lang="en-IN" sz="2400" dirty="0" smtClean="0"/>
              <a:t> the element at the given index (passed as an argument) from the list.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list_var.pop(index)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Important points about </a:t>
            </a:r>
            <a:r>
              <a:rPr lang="en-US" sz="2400" b="1" dirty="0" smtClean="0">
                <a:solidFill>
                  <a:srgbClr val="7030A0"/>
                </a:solidFill>
              </a:rPr>
              <a:t>pop( ) </a:t>
            </a:r>
            <a:r>
              <a:rPr lang="en-US" sz="2400" dirty="0" smtClean="0"/>
              <a:t>method: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If the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  <a:r>
              <a:rPr lang="en-IN" sz="1900" dirty="0" smtClean="0"/>
              <a:t> passed to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is not in the range, it throws </a:t>
            </a:r>
            <a:r>
              <a:rPr lang="en-IN" sz="1900" b="1" dirty="0" err="1" smtClean="0">
                <a:solidFill>
                  <a:srgbClr val="C00000"/>
                </a:solidFill>
              </a:rPr>
              <a:t>IndexError</a:t>
            </a:r>
            <a:r>
              <a:rPr lang="en-IN" sz="1900" b="1" dirty="0" smtClean="0">
                <a:solidFill>
                  <a:srgbClr val="C00000"/>
                </a:solidFill>
              </a:rPr>
              <a:t>: pop index out of range</a:t>
            </a:r>
            <a:r>
              <a:rPr lang="en-IN" sz="1900" b="1" dirty="0" smtClean="0"/>
              <a:t> </a:t>
            </a:r>
            <a:r>
              <a:rPr lang="en-IN" sz="1900" dirty="0" smtClean="0"/>
              <a:t>exception.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parameter</a:t>
            </a:r>
            <a:r>
              <a:rPr lang="en-IN" sz="1900" dirty="0" smtClean="0"/>
              <a:t> passed to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is </a:t>
            </a:r>
            <a:r>
              <a:rPr lang="en-IN" sz="1900" b="1" dirty="0" smtClean="0">
                <a:solidFill>
                  <a:srgbClr val="C00000"/>
                </a:solidFill>
              </a:rPr>
              <a:t>optional</a:t>
            </a:r>
            <a:r>
              <a:rPr lang="en-IN" sz="1900" dirty="0" smtClean="0"/>
              <a:t>. If no parameter is passed, the </a:t>
            </a:r>
            <a:r>
              <a:rPr lang="en-IN" sz="1900" b="1" dirty="0" smtClean="0">
                <a:solidFill>
                  <a:srgbClr val="C00000"/>
                </a:solidFill>
              </a:rPr>
              <a:t>default</a:t>
            </a:r>
            <a:r>
              <a:rPr lang="en-IN" sz="1900" dirty="0" smtClean="0"/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index -1 is passed </a:t>
            </a:r>
            <a:r>
              <a:rPr lang="en-IN" sz="1900" dirty="0" smtClean="0"/>
              <a:t>as an argument which </a:t>
            </a:r>
            <a:r>
              <a:rPr lang="en-IN" sz="1900" b="1" dirty="0" smtClean="0">
                <a:solidFill>
                  <a:srgbClr val="C00000"/>
                </a:solidFill>
              </a:rPr>
              <a:t>returns the last element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returns the element present at the given index.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Also,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updates the list after removing the element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print(fruits.pop(1))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538642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96" y="4357694"/>
            <a:ext cx="5363471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print(fruits.pop(3))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8" y="4357694"/>
            <a:ext cx="738557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print(fruits.pop(-3))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8" y="4691286"/>
            <a:ext cx="5956816" cy="1001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print(fruits.pop(-4))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14884"/>
            <a:ext cx="7680927" cy="1452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append(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Adds a </a:t>
            </a:r>
            <a:r>
              <a:rPr lang="en-IN" sz="2400" b="1" dirty="0" smtClean="0">
                <a:solidFill>
                  <a:srgbClr val="7030A0"/>
                </a:solidFill>
              </a:rPr>
              <a:t>single element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7030A0"/>
                </a:solidFill>
              </a:rPr>
              <a:t>end</a:t>
            </a:r>
            <a:r>
              <a:rPr lang="en-IN" sz="2400" dirty="0" smtClean="0"/>
              <a:t> of the list . Modifies the list in place but doesn’t return anything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list_var.append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primes.append</a:t>
            </a:r>
            <a:r>
              <a:rPr lang="en-IN" sz="2000" b="1" dirty="0" smtClean="0">
                <a:solidFill>
                  <a:srgbClr val="7030A0"/>
                </a:solidFill>
              </a:rPr>
              <a:t>(11)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2214578" cy="434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del</a:t>
            </a:r>
            <a:r>
              <a:rPr lang="en-US" sz="2800" b="1" dirty="0" smtClean="0"/>
              <a:t> v/s </a:t>
            </a:r>
            <a:r>
              <a:rPr lang="en-US" sz="2800" b="1" dirty="0" smtClean="0">
                <a:solidFill>
                  <a:srgbClr val="C00000"/>
                </a:solidFill>
              </a:rPr>
              <a:t>pop( ) </a:t>
            </a:r>
            <a:r>
              <a:rPr lang="en-US" sz="2800" b="1" dirty="0" smtClean="0"/>
              <a:t>v/s </a:t>
            </a:r>
            <a:r>
              <a:rPr lang="en-US" sz="2800" b="1" dirty="0" smtClean="0">
                <a:solidFill>
                  <a:srgbClr val="C00000"/>
                </a:solidFill>
              </a:rPr>
              <a:t>remove(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pop( )</a:t>
            </a:r>
            <a:r>
              <a:rPr lang="en-IN" sz="2400" dirty="0" smtClean="0"/>
              <a:t> : Takes Index , removes element &amp; returns it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remove( ) </a:t>
            </a:r>
            <a:r>
              <a:rPr lang="en-IN" sz="2400" dirty="0" smtClean="0"/>
              <a:t>: Takes value, removes first occurrence and returns nothing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: Takes index, removes value at that index and returns nothing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Even their exceptions are also different if index is wrong or element is not present:</a:t>
            </a:r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</a:rPr>
              <a:t>pop() </a:t>
            </a:r>
            <a:r>
              <a:rPr lang="en-US" sz="19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IndexError</a:t>
            </a:r>
            <a:r>
              <a:rPr lang="en-IN" sz="2000" dirty="0" smtClean="0"/>
              <a:t>: pop index out of range</a:t>
            </a:r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remove()</a:t>
            </a:r>
            <a:r>
              <a:rPr lang="en-US" sz="20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ValueError</a:t>
            </a:r>
            <a:r>
              <a:rPr lang="en-IN" sz="2000" dirty="0" smtClean="0"/>
              <a:t>: </a:t>
            </a:r>
            <a:r>
              <a:rPr lang="en-IN" sz="2000" dirty="0" err="1" smtClean="0"/>
              <a:t>list.remove</a:t>
            </a:r>
            <a:r>
              <a:rPr lang="en-IN" sz="2000" dirty="0" smtClean="0"/>
              <a:t>(x): x not in list</a:t>
            </a:r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del</a:t>
            </a:r>
            <a:r>
              <a:rPr lang="en-US" sz="20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IndexError</a:t>
            </a:r>
            <a:r>
              <a:rPr lang="en-IN" sz="2000" dirty="0" smtClean="0"/>
              <a:t>: list assignment index out of range</a:t>
            </a:r>
            <a:endParaRPr lang="en-IN" sz="1900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clear(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clear() </a:t>
            </a:r>
            <a:r>
              <a:rPr lang="en-IN" sz="2400" dirty="0" smtClean="0"/>
              <a:t>method removes all items from the list</a:t>
            </a:r>
            <a:r>
              <a:rPr lang="en-IN" sz="2400" b="1" dirty="0" smtClean="0"/>
              <a:t>.</a:t>
            </a:r>
            <a:r>
              <a:rPr lang="en-IN" sz="2400" dirty="0" smtClean="0"/>
              <a:t> </a:t>
            </a:r>
          </a:p>
          <a:p>
            <a:r>
              <a:rPr lang="en-US" sz="2400" dirty="0" smtClean="0"/>
              <a:t>It</a:t>
            </a:r>
            <a:r>
              <a:rPr lang="en-US" sz="2400" b="1" dirty="0" smtClean="0"/>
              <a:t> </a:t>
            </a:r>
            <a:r>
              <a:rPr lang="en-IN" sz="2400" dirty="0" smtClean="0"/>
              <a:t>only empties the given 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 doesn't return any value.</a:t>
            </a:r>
            <a:endParaRPr lang="en-US" sz="2400" b="1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list_var.clear</a:t>
            </a:r>
            <a:r>
              <a:rPr lang="en-US" sz="20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fruits.clear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print(fruits)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5500702"/>
            <a:ext cx="3956189" cy="705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4876" y="500063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sort()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sorts</a:t>
            </a:r>
            <a:r>
              <a:rPr lang="en-IN" sz="2400" dirty="0" smtClean="0"/>
              <a:t> the elements of a given list.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order can be </a:t>
            </a:r>
            <a:r>
              <a:rPr lang="en-US" sz="2400" b="1" dirty="0" smtClean="0">
                <a:solidFill>
                  <a:srgbClr val="C00000"/>
                </a:solidFill>
              </a:rPr>
              <a:t>ascending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descending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list_var.sort</a:t>
            </a:r>
            <a:r>
              <a:rPr lang="en-IN" sz="2000" b="1" dirty="0" smtClean="0">
                <a:solidFill>
                  <a:srgbClr val="0070C0"/>
                </a:solidFill>
              </a:rPr>
              <a:t>(reverse=</a:t>
            </a:r>
            <a:r>
              <a:rPr lang="en-IN" sz="2000" b="1" dirty="0" err="1" smtClean="0">
                <a:solidFill>
                  <a:srgbClr val="0070C0"/>
                </a:solidFill>
              </a:rPr>
              <a:t>True|False</a:t>
            </a:r>
            <a:r>
              <a:rPr lang="en-IN" sz="2000" b="1" dirty="0" smtClean="0">
                <a:solidFill>
                  <a:srgbClr val="0070C0"/>
                </a:solidFill>
              </a:rPr>
              <a:t>, </a:t>
            </a:r>
            <a:r>
              <a:rPr lang="en-IN" sz="2000" b="1" dirty="0" smtClean="0">
                <a:solidFill>
                  <a:srgbClr val="0070C0"/>
                </a:solidFill>
              </a:rPr>
              <a:t>key=name of </a:t>
            </a:r>
            <a:r>
              <a:rPr lang="en-IN" sz="2000" b="1" dirty="0" err="1" smtClean="0">
                <a:solidFill>
                  <a:srgbClr val="0070C0"/>
                </a:solidFill>
              </a:rPr>
              <a:t>func</a:t>
            </a:r>
            <a:r>
              <a:rPr lang="en-IN" sz="2000" b="1" dirty="0" smtClean="0">
                <a:solidFill>
                  <a:srgbClr val="0070C0"/>
                </a:solidFill>
              </a:rPr>
              <a:t>) 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Parameter Values: 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4685510"/>
          <a:ext cx="8572560" cy="200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4286280"/>
              </a:tblGrid>
              <a:tr h="446388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7290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reverse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reverse=True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sort the list descending. Default is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reverse=False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10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Optional. 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to specify the sorting criteria(s)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['e', 'a', 'u',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vowels.sort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print(vowels)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21056"/>
            <a:ext cx="4143404" cy="55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['e', 'a', 'u',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vowels.sort</a:t>
            </a:r>
            <a:r>
              <a:rPr lang="en-IN" sz="2400" b="1" dirty="0" smtClean="0">
                <a:solidFill>
                  <a:srgbClr val="7030A0"/>
                </a:solidFill>
              </a:rPr>
              <a:t>(reverse=True)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print(vowels)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4143404" cy="589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81388"/>
            <a:ext cx="4643470" cy="562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(reverse=True)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173588"/>
            <a:ext cx="4643470" cy="54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67628"/>
            <a:ext cx="4857784" cy="59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</a:t>
            </a:r>
            <a:r>
              <a:rPr lang="en-IN" sz="2400" b="1" dirty="0" smtClean="0">
                <a:solidFill>
                  <a:srgbClr val="C00000"/>
                </a:solidFill>
              </a:rPr>
              <a:t>", "</a:t>
            </a:r>
            <a:r>
              <a:rPr lang="en-IN" sz="2400" b="1" dirty="0" err="1" smtClean="0">
                <a:solidFill>
                  <a:srgbClr val="C00000"/>
                </a:solidFill>
              </a:rPr>
              <a:t>february</a:t>
            </a:r>
            <a:r>
              <a:rPr lang="en-IN" sz="2400" b="1" dirty="0" smtClean="0">
                <a:solidFill>
                  <a:srgbClr val="C00000"/>
                </a:solidFill>
              </a:rPr>
              <a:t>", "march"]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len,reverse</a:t>
            </a:r>
            <a:r>
              <a:rPr lang="en-IN" sz="2400" b="1" dirty="0" smtClean="0">
                <a:solidFill>
                  <a:srgbClr val="7030A0"/>
                </a:solidFill>
              </a:rPr>
              <a:t>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17812"/>
            <a:ext cx="4857784" cy="289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["a",10,True]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7572428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animal.append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print(animal)</a:t>
            </a:r>
            <a:endParaRPr lang="en-US" sz="22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02764"/>
            <a:ext cx="6500858" cy="38362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071802" y="2500306"/>
            <a:ext cx="5786478" cy="2286016"/>
          </a:xfrm>
          <a:prstGeom prst="cloudCallout">
            <a:avLst>
              <a:gd name="adj1" fmla="val -62168"/>
              <a:gd name="adj2" fmla="val -4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/>
              <a:t>It's important to notice that, </a:t>
            </a:r>
            <a:r>
              <a:rPr lang="en-IN" sz="1600" b="1" dirty="0" smtClean="0">
                <a:solidFill>
                  <a:srgbClr val="FFFF00"/>
                </a:solidFill>
              </a:rPr>
              <a:t>append() </a:t>
            </a:r>
            <a:r>
              <a:rPr lang="en-IN" sz="1600" b="1" dirty="0" smtClean="0"/>
              <a:t>adds entire list as a single element .</a:t>
            </a:r>
          </a:p>
          <a:p>
            <a:r>
              <a:rPr lang="en-IN" sz="1600" b="1" dirty="0" smtClean="0"/>
              <a:t>If we need to add items of a list to the another list (rather than the list itself), then we must use the </a:t>
            </a:r>
            <a:r>
              <a:rPr lang="en-IN" sz="1600" b="1" dirty="0" smtClean="0">
                <a:solidFill>
                  <a:srgbClr val="FFFF00"/>
                </a:solidFill>
              </a:rPr>
              <a:t>extend() </a:t>
            </a:r>
            <a:r>
              <a:rPr lang="en-IN" sz="1600" b="1" dirty="0" smtClean="0"/>
              <a:t>method .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[25,10,True,False]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4500594" cy="48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Passing Our </a:t>
            </a:r>
            <a:br>
              <a:rPr lang="en-US" sz="2800" b="1" dirty="0" smtClean="0"/>
            </a:br>
            <a:r>
              <a:rPr lang="en-US" sz="2800" b="1" dirty="0" smtClean="0"/>
              <a:t>Own Function As Key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also can pass our own function name to be used as key but it should take only 1 argument and return some value based on that argument.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This return value will be used by Python as key to sorting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[1]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[(1,2),(3,3),(1,1)]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list1.sort(key=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)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print(list1)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4572033" cy="41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return 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[(1,2),(3,3),(1,1)]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list1.sort(key=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)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print(list1) 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4204722" cy="41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 = [['john', 'A', 12],['</a:t>
            </a:r>
            <a:r>
              <a:rPr lang="en-IN" sz="2400" b="1" dirty="0" err="1" smtClean="0">
                <a:solidFill>
                  <a:srgbClr val="C00000"/>
                </a:solidFill>
              </a:rPr>
              <a:t>jane</a:t>
            </a:r>
            <a:r>
              <a:rPr lang="en-IN" sz="2400" b="1" dirty="0" smtClean="0">
                <a:solidFill>
                  <a:srgbClr val="C00000"/>
                </a:solidFill>
              </a:rPr>
              <a:t>', 'B', 7],['</a:t>
            </a:r>
            <a:r>
              <a:rPr lang="en-IN" sz="2400" b="1" dirty="0" err="1" smtClean="0">
                <a:solidFill>
                  <a:srgbClr val="C00000"/>
                </a:solidFill>
              </a:rPr>
              <a:t>dave</a:t>
            </a:r>
            <a:r>
              <a:rPr lang="en-IN" sz="2400" b="1" dirty="0" smtClean="0">
                <a:solidFill>
                  <a:srgbClr val="C00000"/>
                </a:solidFill>
              </a:rPr>
              <a:t>', 'B', 10]]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student_rec.sort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59806"/>
            <a:ext cx="7929618" cy="512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myFunc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[2]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 = [['john', 'A', 12],['</a:t>
            </a:r>
            <a:r>
              <a:rPr lang="en-IN" sz="2400" b="1" dirty="0" err="1" smtClean="0">
                <a:solidFill>
                  <a:srgbClr val="C00000"/>
                </a:solidFill>
              </a:rPr>
              <a:t>jane</a:t>
            </a:r>
            <a:r>
              <a:rPr lang="en-IN" sz="2400" b="1" dirty="0" smtClean="0">
                <a:solidFill>
                  <a:srgbClr val="C00000"/>
                </a:solidFill>
              </a:rPr>
              <a:t>', 'B', 7],['</a:t>
            </a:r>
            <a:r>
              <a:rPr lang="en-IN" sz="2400" b="1" dirty="0" err="1" smtClean="0">
                <a:solidFill>
                  <a:srgbClr val="C00000"/>
                </a:solidFill>
              </a:rPr>
              <a:t>dave</a:t>
            </a:r>
            <a:r>
              <a:rPr lang="en-IN" sz="2400" b="1" dirty="0" smtClean="0">
                <a:solidFill>
                  <a:srgbClr val="C00000"/>
                </a:solidFill>
              </a:rPr>
              <a:t>', 'B', 10]]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student_rec.sort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myFunc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72140"/>
            <a:ext cx="7929618" cy="57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reverse(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reverse()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reverses</a:t>
            </a:r>
            <a:r>
              <a:rPr lang="en-IN" sz="2400" dirty="0" smtClean="0"/>
              <a:t> the elements of a given list.</a:t>
            </a:r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 smtClean="0"/>
              <a:t>doesn't return any value. It only </a:t>
            </a:r>
            <a:r>
              <a:rPr lang="en-IN" sz="2400" b="1" dirty="0" smtClean="0">
                <a:solidFill>
                  <a:srgbClr val="C00000"/>
                </a:solidFill>
              </a:rPr>
              <a:t>reverses the elements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updates the list</a:t>
            </a:r>
            <a:r>
              <a:rPr lang="en-IN" sz="2400" dirty="0" smtClean="0"/>
              <a:t>.</a:t>
            </a:r>
            <a:endParaRPr lang="en-US" sz="2400" b="1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list_var.reverse</a:t>
            </a:r>
            <a:r>
              <a:rPr lang="en-US" sz="20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 = ['Windows', '</a:t>
            </a:r>
            <a:r>
              <a:rPr lang="en-IN" sz="2000" b="1" dirty="0" err="1" smtClean="0">
                <a:solidFill>
                  <a:srgbClr val="C00000"/>
                </a:solidFill>
              </a:rPr>
              <a:t>macOS</a:t>
            </a:r>
            <a:r>
              <a:rPr lang="en-IN" sz="2000" b="1" dirty="0" smtClean="0">
                <a:solidFill>
                  <a:srgbClr val="C00000"/>
                </a:solidFill>
              </a:rPr>
              <a:t>', 'Linux']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 List:', </a:t>
            </a: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os.reverse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print('Updated List:', </a:t>
            </a: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5643578"/>
            <a:ext cx="5000660" cy="714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9058" y="5214950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animal.append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print(animal[3])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print(animal[3][0])</a:t>
            </a:r>
            <a:endParaRPr lang="en-US" sz="2200" b="1" dirty="0" smtClean="0"/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(animal[3][0][0])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(animal[3][1][0])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239159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an alphanumeric string from the user. Now extract only digits from the given input and add it to the list . Finally print the list. </a:t>
            </a:r>
            <a:r>
              <a:rPr lang="en-US" sz="2400" b="1" dirty="0" smtClean="0">
                <a:solidFill>
                  <a:srgbClr val="0070C0"/>
                </a:solidFill>
              </a:rPr>
              <a:t>Make sure your list contains numeric representation of digits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00636"/>
            <a:ext cx="6429420" cy="616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text=input("Enter an alphanumeric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text: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x in "0123456789":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nums.append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(x))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extend(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extend()</a:t>
            </a:r>
            <a:r>
              <a:rPr lang="en-IN" sz="2400" dirty="0" smtClean="0"/>
              <a:t> also adds to the </a:t>
            </a:r>
            <a:r>
              <a:rPr lang="en-IN" sz="2400" b="1" dirty="0" smtClean="0">
                <a:solidFill>
                  <a:srgbClr val="C00000"/>
                </a:solidFill>
              </a:rPr>
              <a:t>end of a list</a:t>
            </a:r>
            <a:r>
              <a:rPr lang="en-IN" sz="2400" dirty="0" smtClean="0"/>
              <a:t>, </a:t>
            </a:r>
            <a:r>
              <a:rPr lang="en-IN" sz="2400" i="1" dirty="0" smtClean="0">
                <a:solidFill>
                  <a:srgbClr val="7030A0"/>
                </a:solidFill>
              </a:rPr>
              <a:t>but the argument is expected to be an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 items in </a:t>
            </a:r>
            <a:r>
              <a:rPr lang="en-IN" sz="2400" b="1" i="1" dirty="0" smtClean="0">
                <a:solidFill>
                  <a:srgbClr val="7030A0"/>
                </a:solidFill>
              </a:rPr>
              <a:t>&lt;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b="1" i="1" dirty="0" smtClean="0">
                <a:solidFill>
                  <a:srgbClr val="7030A0"/>
                </a:solidFill>
              </a:rPr>
              <a:t>&gt;</a:t>
            </a:r>
            <a:r>
              <a:rPr lang="en-IN" sz="2400" dirty="0" smtClean="0"/>
              <a:t> are added individually. </a:t>
            </a:r>
          </a:p>
          <a:p>
            <a:r>
              <a:rPr lang="en-IN" sz="2400" dirty="0" smtClean="0"/>
              <a:t>Modifies the list in place but </a:t>
            </a:r>
            <a:r>
              <a:rPr lang="en-IN" sz="2400" b="1" dirty="0" smtClean="0">
                <a:solidFill>
                  <a:srgbClr val="C00000"/>
                </a:solidFill>
              </a:rPr>
              <a:t>doesn’t return anything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list_var.extend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000" b="1" dirty="0" smtClean="0">
                <a:solidFill>
                  <a:srgbClr val="7030A0"/>
                </a:solidFill>
              </a:rPr>
              <a:t>([11,13,17])	</a:t>
            </a:r>
            <a:endParaRPr lang="en-US" sz="2000" b="1" u="sng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714884"/>
            <a:ext cx="3214710" cy="539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143380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8871</TotalTime>
  <Words>1729</Words>
  <Application>Microsoft Office PowerPoint</Application>
  <PresentationFormat>On-screen Show (4:3)</PresentationFormat>
  <Paragraphs>512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Civic</vt:lpstr>
      <vt:lpstr>Slide 1</vt:lpstr>
      <vt:lpstr>Today’s Agenda</vt:lpstr>
      <vt:lpstr>List Methods</vt:lpstr>
      <vt:lpstr>The append( ) Method</vt:lpstr>
      <vt:lpstr>Guess The Output ?</vt:lpstr>
      <vt:lpstr>Guess The Output ?</vt:lpstr>
      <vt:lpstr>Exercise</vt:lpstr>
      <vt:lpstr>Solution</vt:lpstr>
      <vt:lpstr>The extend( ) Method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insert( ) Method</vt:lpstr>
      <vt:lpstr>Guess The Output ?</vt:lpstr>
      <vt:lpstr>Guess The Output ?</vt:lpstr>
      <vt:lpstr>Guess The Output ?</vt:lpstr>
      <vt:lpstr>Exercise</vt:lpstr>
      <vt:lpstr>Solution</vt:lpstr>
      <vt:lpstr>The index( ) Method</vt:lpstr>
      <vt:lpstr>Guess The Output ?</vt:lpstr>
      <vt:lpstr>Guess The Output ?</vt:lpstr>
      <vt:lpstr>Guess The Output ?</vt:lpstr>
      <vt:lpstr>The count( ) Method</vt:lpstr>
      <vt:lpstr>Guess The Output ?</vt:lpstr>
      <vt:lpstr>Guess The Output ?</vt:lpstr>
      <vt:lpstr>Guess The Output ?</vt:lpstr>
      <vt:lpstr>The remove( ) Method</vt:lpstr>
      <vt:lpstr>Guess The Output ?</vt:lpstr>
      <vt:lpstr>Guess The Output ?</vt:lpstr>
      <vt:lpstr>The pop( ) Method</vt:lpstr>
      <vt:lpstr>Guess The Output ?</vt:lpstr>
      <vt:lpstr>Guess The Output ?</vt:lpstr>
      <vt:lpstr>Guess The Output ?</vt:lpstr>
      <vt:lpstr>Guess The Output ?</vt:lpstr>
      <vt:lpstr>Guess The Output ?</vt:lpstr>
      <vt:lpstr>del v/s pop( ) v/s remove( )</vt:lpstr>
      <vt:lpstr>The clear( ) Method</vt:lpstr>
      <vt:lpstr>The sort( ) Method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Passing Our  Own Function As Key</vt:lpstr>
      <vt:lpstr>Guess The Output ?</vt:lpstr>
      <vt:lpstr>Guess The Output ?</vt:lpstr>
      <vt:lpstr>Guess The Output ?</vt:lpstr>
      <vt:lpstr>Guess The Output ?</vt:lpstr>
      <vt:lpstr>The reverse( )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909</cp:revision>
  <dcterms:created xsi:type="dcterms:W3CDTF">2015-12-21T13:46:48Z</dcterms:created>
  <dcterms:modified xsi:type="dcterms:W3CDTF">2018-09-22T13:41:39Z</dcterms:modified>
</cp:coreProperties>
</file>