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654" r:id="rId4"/>
    <p:sldId id="655" r:id="rId5"/>
    <p:sldId id="709" r:id="rId6"/>
    <p:sldId id="710" r:id="rId7"/>
    <p:sldId id="711" r:id="rId8"/>
    <p:sldId id="712" r:id="rId9"/>
    <p:sldId id="713" r:id="rId10"/>
    <p:sldId id="732" r:id="rId11"/>
    <p:sldId id="733" r:id="rId12"/>
    <p:sldId id="734" r:id="rId13"/>
    <p:sldId id="728" r:id="rId14"/>
    <p:sldId id="736" r:id="rId15"/>
    <p:sldId id="737" r:id="rId16"/>
    <p:sldId id="735" r:id="rId17"/>
    <p:sldId id="731" r:id="rId18"/>
    <p:sldId id="730" r:id="rId19"/>
    <p:sldId id="715" r:id="rId20"/>
    <p:sldId id="716" r:id="rId21"/>
    <p:sldId id="717" r:id="rId22"/>
    <p:sldId id="719" r:id="rId23"/>
    <p:sldId id="720" r:id="rId24"/>
    <p:sldId id="721" r:id="rId25"/>
    <p:sldId id="722" r:id="rId26"/>
    <p:sldId id="725" r:id="rId27"/>
    <p:sldId id="726" r:id="rId28"/>
    <p:sldId id="723" r:id="rId29"/>
    <p:sldId id="727" r:id="rId30"/>
    <p:sldId id="738" r:id="rId31"/>
    <p:sldId id="724" r:id="rId32"/>
    <p:sldId id="718" r:id="rId33"/>
    <p:sldId id="739" r:id="rId34"/>
    <p:sldId id="740" r:id="rId35"/>
    <p:sldId id="741" r:id="rId36"/>
    <p:sldId id="742" r:id="rId37"/>
    <p:sldId id="743" r:id="rId38"/>
    <p:sldId id="744" r:id="rId39"/>
    <p:sldId id="746" r:id="rId40"/>
    <p:sldId id="747" r:id="rId41"/>
    <p:sldId id="745" r:id="rId42"/>
    <p:sldId id="748" r:id="rId43"/>
    <p:sldId id="74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</a:t>
            </a:r>
            <a:r>
              <a:rPr lang="en-US" sz="2400" b="1" dirty="0" smtClean="0">
                <a:solidFill>
                  <a:srgbClr val="C00000"/>
                </a:solidFill>
              </a:rPr>
              <a:t>square</a:t>
            </a:r>
            <a:r>
              <a:rPr lang="en-US" sz="2400" b="1" dirty="0" smtClean="0"/>
              <a:t> of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from </a:t>
            </a:r>
            <a:r>
              <a:rPr lang="en-US" sz="2400" b="1" dirty="0" smtClean="0">
                <a:solidFill>
                  <a:srgbClr val="C00000"/>
                </a:solidFill>
              </a:rPr>
              <a:t>1 to 5 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store them </a:t>
            </a:r>
            <a:r>
              <a:rPr lang="en-US" sz="2400" b="1" dirty="0" smtClean="0"/>
              <a:t>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643578"/>
            <a:ext cx="3071834" cy="3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squaresList.append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**2)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=[x**2 for x in range(1,6)]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 string from the user and </a:t>
            </a:r>
            <a:r>
              <a:rPr lang="en-US" sz="2400" b="1" dirty="0" smtClean="0">
                <a:solidFill>
                  <a:srgbClr val="C00000"/>
                </a:solidFill>
              </a:rPr>
              <a:t>convert</a:t>
            </a:r>
            <a:r>
              <a:rPr lang="en-US" sz="2400" b="1" dirty="0" smtClean="0"/>
              <a:t> each word of the given string to </a:t>
            </a:r>
            <a:r>
              <a:rPr lang="en-US" sz="2400" b="1" dirty="0" smtClean="0">
                <a:solidFill>
                  <a:srgbClr val="C00000"/>
                </a:solidFill>
              </a:rPr>
              <a:t>uppercase</a:t>
            </a:r>
            <a:r>
              <a:rPr lang="en-US" sz="2400" b="1" dirty="0" smtClean="0"/>
              <a:t> , store it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37376"/>
            <a:ext cx="5072098" cy="569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uppersList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x in 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uppersList.append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x.upper</a:t>
            </a:r>
            <a:r>
              <a:rPr lang="en-US" sz="24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uppersList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uppersList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7030A0"/>
                </a:solidFill>
              </a:rPr>
              <a:t>x.upper</a:t>
            </a:r>
            <a:r>
              <a:rPr lang="en-IN" sz="2400" b="1" dirty="0" smtClean="0">
                <a:solidFill>
                  <a:srgbClr val="7030A0"/>
                </a:solidFill>
              </a:rPr>
              <a:t>()for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IN" sz="2400" b="1" dirty="0" smtClean="0">
                <a:solidFill>
                  <a:srgbClr val="7030A0"/>
                </a:solidFill>
              </a:rPr>
              <a:t>()]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uppersList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5 integers from the user and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b="1" dirty="0" smtClean="0"/>
              <a:t>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. Now display the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sum </a:t>
            </a:r>
            <a:r>
              <a:rPr lang="en-US" sz="2400" b="1" dirty="0" smtClean="0"/>
              <a:t>of the elements.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507209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myNums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text=input("Enter 5 integers:")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x in 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myNums.append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(x))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print("List is:",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print("Sum is:",sum(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text=input("Enter 5 integers:")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(x) 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IN" sz="2400" b="1" dirty="0" smtClean="0">
                <a:solidFill>
                  <a:srgbClr val="7030A0"/>
                </a:solidFill>
              </a:rPr>
              <a:t>()]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print("List is:",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is:",sum(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Conditions In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previously mentioned , it is possible to add a </a:t>
            </a:r>
            <a:r>
              <a:rPr lang="en-IN" sz="2400" b="1" dirty="0" smtClean="0">
                <a:solidFill>
                  <a:srgbClr val="7030A0"/>
                </a:solidFill>
              </a:rPr>
              <a:t>test condition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we do this , we get only those items from the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for which the condition is </a:t>
            </a:r>
            <a:r>
              <a:rPr lang="en-IN" sz="2400" b="1" dirty="0" smtClean="0">
                <a:solidFill>
                  <a:srgbClr val="7030A0"/>
                </a:solidFill>
              </a:rPr>
              <a:t>True</a:t>
            </a:r>
            <a:r>
              <a:rPr lang="en-IN" sz="2400" dirty="0" smtClean="0"/>
              <a:t>. 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24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24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400" b="1" dirty="0" smtClean="0">
                <a:solidFill>
                  <a:srgbClr val="0070C0"/>
                </a:solidFill>
              </a:rPr>
              <a:t>  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</a:rPr>
              <a:t>test_cond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b="1" dirty="0" smtClean="0">
                <a:solidFill>
                  <a:srgbClr val="0070C0"/>
                </a:solidFill>
              </a:rPr>
              <a:t>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Comprehension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square of </a:t>
            </a:r>
            <a:r>
              <a:rPr lang="en-US" sz="2400" b="1" dirty="0" smtClean="0">
                <a:solidFill>
                  <a:srgbClr val="C00000"/>
                </a:solidFill>
              </a:rPr>
              <a:t>only odd </a:t>
            </a:r>
            <a:r>
              <a:rPr lang="en-US" sz="2400" b="1" dirty="0" err="1" smtClean="0">
                <a:solidFill>
                  <a:srgbClr val="C00000"/>
                </a:solidFill>
              </a:rPr>
              <a:t>nos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from 1 to 5 , store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x**2</a:t>
            </a:r>
            <a:r>
              <a:rPr lang="en-IN" sz="2400" b="1" dirty="0" smtClean="0">
                <a:solidFill>
                  <a:srgbClr val="7030A0"/>
                </a:solidFill>
              </a:rPr>
              <a:t>   </a:t>
            </a:r>
            <a:r>
              <a:rPr lang="en-IN" sz="2400" b="1" dirty="0" smtClean="0">
                <a:solidFill>
                  <a:srgbClr val="FF0000"/>
                </a:solidFill>
              </a:rPr>
              <a:t>for x in range(1,6)  </a:t>
            </a:r>
            <a:r>
              <a:rPr lang="en-IN" sz="2400" b="1" dirty="0" smtClean="0">
                <a:solidFill>
                  <a:srgbClr val="00B050"/>
                </a:solidFill>
              </a:rPr>
              <a:t>if x%2!=0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1845231" cy="3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removevowels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 as 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all the vowels removed </a:t>
            </a:r>
            <a:r>
              <a:rPr lang="en-US" sz="2400" b="1" dirty="0" smtClean="0"/>
              <a:t>from that string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Do this code using: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</a:rPr>
              <a:t>Normal for loop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8429684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 </a:t>
            </a:r>
            <a:r>
              <a:rPr lang="en-US" sz="2400" b="1" dirty="0" err="1" smtClean="0">
                <a:solidFill>
                  <a:srgbClr val="7030A0"/>
                </a:solidFill>
              </a:rPr>
              <a:t>removevowels</a:t>
            </a:r>
            <a:r>
              <a:rPr lang="en-US" sz="2400" b="1" dirty="0" smtClean="0">
                <a:solidFill>
                  <a:srgbClr val="7030A0"/>
                </a:solidFill>
              </a:rPr>
              <a:t>(text):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myList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for x in text: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if x not in "</a:t>
            </a:r>
            <a:r>
              <a:rPr lang="en-US" sz="2400" b="1" dirty="0" err="1" smtClean="0">
                <a:solidFill>
                  <a:srgbClr val="7030A0"/>
                </a:solidFill>
              </a:rPr>
              <a:t>aeiou</a:t>
            </a:r>
            <a:r>
              <a:rPr lang="en-US" sz="2400" b="1" dirty="0" smtClean="0">
                <a:solidFill>
                  <a:srgbClr val="7030A0"/>
                </a:solidFill>
              </a:rPr>
              <a:t>":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b="1" dirty="0" err="1" smtClean="0">
                <a:solidFill>
                  <a:srgbClr val="7030A0"/>
                </a:solidFill>
              </a:rPr>
              <a:t>myList.append</a:t>
            </a:r>
            <a:r>
              <a:rPr lang="en-US" sz="2400" b="1" dirty="0" smtClean="0">
                <a:solidFill>
                  <a:srgbClr val="7030A0"/>
                </a:solidFill>
              </a:rPr>
              <a:t>(x)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return </a:t>
            </a:r>
            <a:r>
              <a:rPr lang="en-US" sz="2400" b="1" dirty="0" err="1" smtClean="0">
                <a:solidFill>
                  <a:srgbClr val="7030A0"/>
                </a:solidFill>
              </a:rPr>
              <a:t>myList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finalList</a:t>
            </a:r>
            <a:r>
              <a:rPr lang="en-US" sz="2400" b="1" dirty="0" smtClean="0">
                <a:solidFill>
                  <a:srgbClr val="002060"/>
                </a:solidFill>
              </a:rPr>
              <a:t>=</a:t>
            </a:r>
            <a:r>
              <a:rPr lang="en-US" sz="2400" b="1" dirty="0" err="1" smtClean="0">
                <a:solidFill>
                  <a:srgbClr val="002060"/>
                </a:solidFill>
              </a:rPr>
              <a:t>removevowels</a:t>
            </a:r>
            <a:r>
              <a:rPr lang="en-US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finalList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removevowels</a:t>
            </a:r>
            <a:r>
              <a:rPr lang="en-IN" sz="2400" b="1" dirty="0" smtClean="0">
                <a:solidFill>
                  <a:srgbClr val="7030A0"/>
                </a:solidFill>
              </a:rPr>
              <a:t>(text):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text </a:t>
            </a:r>
            <a:r>
              <a:rPr lang="en-IN" sz="2400" b="1" dirty="0" smtClean="0">
                <a:solidFill>
                  <a:srgbClr val="00B050"/>
                </a:solidFill>
              </a:rPr>
              <a:t>if x not in "</a:t>
            </a:r>
            <a:r>
              <a:rPr lang="en-IN" sz="2400" b="1" dirty="0" err="1" smtClean="0">
                <a:solidFill>
                  <a:srgbClr val="00B050"/>
                </a:solidFill>
              </a:rPr>
              <a:t>aeiou</a:t>
            </a:r>
            <a:r>
              <a:rPr lang="en-IN" sz="2400" b="1" dirty="0" smtClean="0">
                <a:solidFill>
                  <a:srgbClr val="00B050"/>
                </a:solidFill>
              </a:rPr>
              <a:t>"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finalList</a:t>
            </a:r>
            <a:r>
              <a:rPr lang="en-US" sz="2400" b="1" dirty="0" smtClean="0">
                <a:solidFill>
                  <a:srgbClr val="002060"/>
                </a:solidFill>
              </a:rPr>
              <a:t>=</a:t>
            </a:r>
            <a:r>
              <a:rPr lang="en-US" sz="2400" b="1" dirty="0" err="1" smtClean="0">
                <a:solidFill>
                  <a:srgbClr val="002060"/>
                </a:solidFill>
              </a:rPr>
              <a:t>removevowels</a:t>
            </a:r>
            <a:r>
              <a:rPr lang="en-US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finalList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get_numbers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list of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b="1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symbols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numbers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containing  </a:t>
            </a:r>
            <a:r>
              <a:rPr lang="en-US" sz="2400" b="1" dirty="0" smtClean="0">
                <a:solidFill>
                  <a:srgbClr val="C00000"/>
                </a:solidFill>
              </a:rPr>
              <a:t>only numbers </a:t>
            </a:r>
            <a:r>
              <a:rPr lang="en-US" sz="2400" b="1" dirty="0" smtClean="0"/>
              <a:t>from that list.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643446"/>
            <a:ext cx="8643998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get_numbers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mynumberList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FF0000"/>
                </a:solidFill>
              </a:rPr>
              <a:t>myList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if type(x) is </a:t>
            </a:r>
            <a:r>
              <a:rPr lang="en-IN" sz="2400" b="1" dirty="0" err="1" smtClean="0">
                <a:solidFill>
                  <a:srgbClr val="00B05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mynumberList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=["bhopal",25,"$","hello",34,21,"indore",22]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print("Actual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print("List with numbers only")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mynumberList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get_numbers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myList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mynumberList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getlength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 as </a:t>
            </a:r>
            <a:r>
              <a:rPr lang="en-US" sz="2400" b="1" dirty="0" smtClean="0">
                <a:solidFill>
                  <a:srgbClr val="C00000"/>
                </a:solidFill>
              </a:rPr>
              <a:t>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containing the </a:t>
            </a:r>
            <a:r>
              <a:rPr lang="en-US" sz="2400" b="1" dirty="0" smtClean="0">
                <a:solidFill>
                  <a:srgbClr val="C00000"/>
                </a:solidFill>
              </a:rPr>
              <a:t>length</a:t>
            </a:r>
            <a:r>
              <a:rPr lang="en-US" sz="2400" b="1" dirty="0" smtClean="0"/>
              <a:t> of all the words of that string except the word “</a:t>
            </a:r>
            <a:r>
              <a:rPr lang="en-US" sz="2400" b="1" dirty="0" smtClean="0">
                <a:solidFill>
                  <a:srgbClr val="C00000"/>
                </a:solidFill>
              </a:rPr>
              <a:t>the</a:t>
            </a:r>
            <a:r>
              <a:rPr lang="en-US" sz="2400" b="1" dirty="0" smtClean="0"/>
              <a:t>”. Accept the string from the user.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0156"/>
            <a:ext cx="8643998" cy="86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getlength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0070C0"/>
                </a:solidFill>
              </a:rPr>
              <a:t>len</a:t>
            </a:r>
            <a:r>
              <a:rPr lang="en-IN" sz="2400" b="1" dirty="0" smtClean="0">
                <a:solidFill>
                  <a:srgbClr val="0070C0"/>
                </a:solidFill>
              </a:rPr>
              <a:t>(x)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FF0000"/>
                </a:solidFill>
              </a:rPr>
              <a:t>str.split</a:t>
            </a:r>
            <a:r>
              <a:rPr lang="en-IN" sz="2400" b="1" dirty="0" smtClean="0">
                <a:solidFill>
                  <a:srgbClr val="FF0000"/>
                </a:solidFill>
              </a:rPr>
              <a:t>()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if x!="the"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myList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getlength</a:t>
            </a:r>
            <a:r>
              <a:rPr lang="en-IN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Multiple Conditions</a:t>
            </a:r>
            <a:br>
              <a:rPr lang="en-US" sz="2800" b="1" dirty="0" smtClean="0"/>
            </a:br>
            <a:r>
              <a:rPr lang="en-US" sz="2800" b="1" dirty="0" smtClean="0"/>
              <a:t>In 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mention </a:t>
            </a:r>
            <a:r>
              <a:rPr lang="en-IN" sz="2400" b="1" dirty="0" smtClean="0">
                <a:solidFill>
                  <a:srgbClr val="C00000"/>
                </a:solidFill>
              </a:rPr>
              <a:t>more than one </a:t>
            </a:r>
            <a:r>
              <a:rPr lang="en-IN" sz="2400" b="1" dirty="0" smtClean="0">
                <a:solidFill>
                  <a:srgbClr val="0070C0"/>
                </a:solidFill>
              </a:rPr>
              <a:t>if condition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we simply have to mention the </a:t>
            </a:r>
            <a:r>
              <a:rPr lang="en-US" sz="2400" b="1" dirty="0" smtClean="0">
                <a:solidFill>
                  <a:srgbClr val="C00000"/>
                </a:solidFill>
              </a:rPr>
              <a:t>next if </a:t>
            </a:r>
            <a:r>
              <a:rPr lang="en-US" sz="2400" dirty="0" smtClean="0"/>
              <a:t>after the condition of </a:t>
            </a:r>
            <a:r>
              <a:rPr lang="en-US" sz="2400" b="1" dirty="0" smtClean="0">
                <a:solidFill>
                  <a:srgbClr val="C00000"/>
                </a:solidFill>
              </a:rPr>
              <a:t>first if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18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 </a:t>
            </a: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test_cond</a:t>
            </a:r>
            <a:r>
              <a:rPr lang="en-IN" sz="1800" b="1" dirty="0" smtClean="0">
                <a:solidFill>
                  <a:srgbClr val="C00000"/>
                </a:solidFill>
              </a:rPr>
              <a:t> 1&gt; &lt;test </a:t>
            </a:r>
            <a:r>
              <a:rPr lang="en-IN" sz="1800" b="1" dirty="0" err="1" smtClean="0">
                <a:solidFill>
                  <a:srgbClr val="C00000"/>
                </a:solidFill>
              </a:rPr>
              <a:t>cond</a:t>
            </a:r>
            <a:r>
              <a:rPr lang="en-IN" sz="1800" b="1" dirty="0" smtClean="0">
                <a:solidFill>
                  <a:srgbClr val="C00000"/>
                </a:solidFill>
              </a:rPr>
              <a:t> 2&gt;</a:t>
            </a:r>
            <a:r>
              <a:rPr lang="en-IN" sz="1800" b="1" dirty="0" smtClean="0">
                <a:solidFill>
                  <a:srgbClr val="0070C0"/>
                </a:solidFill>
              </a:rPr>
              <a:t>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square of </a:t>
            </a:r>
            <a:r>
              <a:rPr lang="en-US" sz="2400" b="1" dirty="0" smtClean="0">
                <a:solidFill>
                  <a:srgbClr val="0070C0"/>
                </a:solidFill>
              </a:rPr>
              <a:t>only those numbers which are divisible by 2 as well as 3 </a:t>
            </a:r>
            <a:r>
              <a:rPr lang="en-US" sz="2400" b="1" dirty="0" smtClean="0"/>
              <a:t>from 1 to 20 ,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b="1" dirty="0" smtClean="0"/>
              <a:t>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</a:t>
            </a:r>
            <a:r>
              <a:rPr lang="en-US" sz="2400" b="1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</a:t>
            </a:r>
          </a:p>
          <a:p>
            <a:pPr fontAlgn="base"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myList</a:t>
            </a:r>
            <a:r>
              <a:rPr lang="en-IN" sz="2200" b="1" dirty="0" smtClean="0">
                <a:solidFill>
                  <a:srgbClr val="7030A0"/>
                </a:solidFill>
              </a:rPr>
              <a:t>=[x**2 for x in range(1,21) </a:t>
            </a:r>
            <a:r>
              <a:rPr lang="en-IN" sz="2200" b="1" dirty="0" smtClean="0">
                <a:solidFill>
                  <a:srgbClr val="C00000"/>
                </a:solidFill>
              </a:rPr>
              <a:t>if x%2==0 </a:t>
            </a:r>
            <a:r>
              <a:rPr lang="en-IN" sz="2200" b="1" dirty="0" smtClean="0">
                <a:solidFill>
                  <a:srgbClr val="00B050"/>
                </a:solidFill>
              </a:rPr>
              <a:t>if x%3==0</a:t>
            </a:r>
            <a:r>
              <a:rPr lang="en-IN" sz="22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46580"/>
            <a:ext cx="2571768" cy="3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Comprehension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Comprehensions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constructs</a:t>
            </a:r>
            <a:r>
              <a:rPr lang="en-IN" sz="2400" dirty="0" smtClean="0"/>
              <a:t> that allow </a:t>
            </a:r>
            <a:r>
              <a:rPr lang="en-IN" sz="2400" b="1" dirty="0" smtClean="0">
                <a:solidFill>
                  <a:srgbClr val="C00000"/>
                </a:solidFill>
              </a:rPr>
              <a:t>sequences</a:t>
            </a:r>
            <a:r>
              <a:rPr lang="en-IN" sz="2400" dirty="0" smtClean="0"/>
              <a:t> to be </a:t>
            </a:r>
            <a:r>
              <a:rPr lang="en-IN" sz="2400" b="1" dirty="0" smtClean="0">
                <a:solidFill>
                  <a:srgbClr val="C00000"/>
                </a:solidFill>
              </a:rPr>
              <a:t>built from other sequences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simple words to build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C00000"/>
                </a:solidFill>
              </a:rPr>
              <a:t>another List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Set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another Set </a:t>
            </a:r>
            <a:r>
              <a:rPr lang="en-IN" sz="2400" dirty="0" smtClean="0"/>
              <a:t>, we can use </a:t>
            </a:r>
            <a:r>
              <a:rPr lang="en-IN" sz="2400" b="1" dirty="0" smtClean="0">
                <a:solidFill>
                  <a:srgbClr val="C00000"/>
                </a:solidFill>
              </a:rPr>
              <a:t>Comprehensions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 2.0 </a:t>
            </a:r>
            <a:r>
              <a:rPr lang="en-IN" sz="2400" dirty="0" smtClean="0"/>
              <a:t>introduced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Python 3.0 </a:t>
            </a:r>
            <a:r>
              <a:rPr lang="en-IN" sz="2400" dirty="0" smtClean="0"/>
              <a:t>comes with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set comprehensions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range(1,21):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x%2==0: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x%3==0: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myNums.append</a:t>
            </a:r>
            <a:r>
              <a:rPr lang="en-IN" sz="2400" b="1" dirty="0" smtClean="0">
                <a:solidFill>
                  <a:srgbClr val="7030A0"/>
                </a:solidFill>
              </a:rPr>
              <a:t>(x**2)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get_upper</a:t>
            </a:r>
            <a:r>
              <a:rPr lang="en-US" sz="2400" b="1" dirty="0" smtClean="0">
                <a:solidFill>
                  <a:srgbClr val="C00000"/>
                </a:solidFill>
              </a:rPr>
              <a:t>( 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r>
              <a:rPr lang="en-US" sz="2400" b="1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b="1" dirty="0" smtClean="0"/>
              <a:t> and returns </a:t>
            </a:r>
            <a:r>
              <a:rPr lang="en-US" sz="2400" b="1" dirty="0" smtClean="0">
                <a:solidFill>
                  <a:srgbClr val="C00000"/>
                </a:solidFill>
              </a:rPr>
              <a:t>a list </a:t>
            </a:r>
            <a:r>
              <a:rPr lang="en-US" sz="2400" b="1" dirty="0" smtClean="0"/>
              <a:t>containing </a:t>
            </a:r>
            <a:r>
              <a:rPr lang="en-US" sz="2400" b="1" dirty="0" smtClean="0"/>
              <a:t>only </a:t>
            </a:r>
            <a:r>
              <a:rPr lang="en-US" sz="2400" b="1" dirty="0" smtClean="0">
                <a:solidFill>
                  <a:srgbClr val="C00000"/>
                </a:solidFill>
              </a:rPr>
              <a:t>upper </a:t>
            </a:r>
            <a:r>
              <a:rPr lang="en-US" sz="2400" b="1" dirty="0" smtClean="0">
                <a:solidFill>
                  <a:srgbClr val="C00000"/>
                </a:solidFill>
              </a:rPr>
              <a:t>case </a:t>
            </a:r>
            <a:r>
              <a:rPr lang="en-US" sz="2400" b="1" dirty="0" smtClean="0">
                <a:solidFill>
                  <a:srgbClr val="C00000"/>
                </a:solidFill>
              </a:rPr>
              <a:t>letters but without any vowels </a:t>
            </a:r>
            <a:r>
              <a:rPr lang="en-US" sz="2400" b="1" dirty="0" smtClean="0"/>
              <a:t>of that string. Accept the string from the user as input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857760"/>
            <a:ext cx="4115690" cy="498414"/>
          </a:xfrm>
          <a:prstGeom prst="rect">
            <a:avLst/>
          </a:prstGeom>
        </p:spPr>
      </p:pic>
      <p:pic>
        <p:nvPicPr>
          <p:cNvPr id="7" name="Picture 6" descr="listcomp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5643578"/>
            <a:ext cx="5420482" cy="60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get_upper</a:t>
            </a:r>
            <a:r>
              <a:rPr lang="en-IN" sz="2400" b="1" dirty="0" smtClean="0">
                <a:solidFill>
                  <a:srgbClr val="7030A0"/>
                </a:solidFill>
              </a:rPr>
              <a:t> (</a:t>
            </a:r>
            <a:r>
              <a:rPr lang="en-IN" sz="2400" b="1" dirty="0" smtClean="0">
                <a:solidFill>
                  <a:srgbClr val="7030A0"/>
                </a:solidFill>
              </a:rPr>
              <a:t>text):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myList</a:t>
            </a:r>
            <a:r>
              <a:rPr lang="en-IN" sz="1800" b="1" dirty="0" smtClean="0">
                <a:solidFill>
                  <a:srgbClr val="C00000"/>
                </a:solidFill>
              </a:rPr>
              <a:t>=[x for x in text if 65&lt;=</a:t>
            </a:r>
            <a:r>
              <a:rPr lang="en-IN" sz="1800" b="1" dirty="0" err="1" smtClean="0">
                <a:solidFill>
                  <a:srgbClr val="C00000"/>
                </a:solidFill>
              </a:rPr>
              <a:t>ord</a:t>
            </a:r>
            <a:r>
              <a:rPr lang="en-IN" sz="1800" b="1" dirty="0" smtClean="0">
                <a:solidFill>
                  <a:srgbClr val="C00000"/>
                </a:solidFill>
              </a:rPr>
              <a:t>(x)&lt;=90 if x not in "AEIOU"]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/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get_upper</a:t>
            </a:r>
            <a:r>
              <a:rPr lang="en-IN" sz="2400" b="1" dirty="0" smtClean="0">
                <a:solidFill>
                  <a:srgbClr val="C00000"/>
                </a:solidFill>
              </a:rPr>
              <a:t>(text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</a:t>
            </a:r>
            <a:br>
              <a:rPr lang="en-US" sz="2800" b="1" dirty="0" smtClean="0"/>
            </a:br>
            <a:r>
              <a:rPr lang="en-US" sz="2800" b="1" dirty="0" smtClean="0"/>
              <a:t>Logical Operators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use </a:t>
            </a:r>
            <a:r>
              <a:rPr lang="en-IN" sz="2400" b="1" dirty="0" smtClean="0">
                <a:solidFill>
                  <a:srgbClr val="C00000"/>
                </a:solidFill>
              </a:rPr>
              <a:t>logical or/and </a:t>
            </a:r>
            <a:r>
              <a:rPr lang="en-IN" sz="2400" dirty="0" smtClean="0"/>
              <a:t>operator also but we should use </a:t>
            </a:r>
            <a:r>
              <a:rPr lang="en-IN" sz="2400" b="1" dirty="0" smtClean="0">
                <a:solidFill>
                  <a:srgbClr val="C00000"/>
                </a:solidFill>
              </a:rPr>
              <a:t>only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1 if statement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 = [1,2,3,4,5,6,7,8,9,10]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 = 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a </a:t>
            </a:r>
            <a:r>
              <a:rPr lang="en-IN" sz="2400" b="1" dirty="0" smtClean="0">
                <a:solidFill>
                  <a:srgbClr val="00B050"/>
                </a:solidFill>
              </a:rPr>
              <a:t>if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x % 2 == 0 </a:t>
            </a:r>
            <a:r>
              <a:rPr lang="en-IN" sz="2400" b="1" dirty="0" smtClean="0">
                <a:solidFill>
                  <a:srgbClr val="7030A0"/>
                </a:solidFill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</a:rPr>
              <a:t>x % 3 == 0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667637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remove_min_max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b="1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b="1" dirty="0" smtClean="0"/>
              <a:t> and removes the </a:t>
            </a:r>
            <a:r>
              <a:rPr lang="en-US" sz="2400" b="1" dirty="0" smtClean="0">
                <a:solidFill>
                  <a:srgbClr val="C00000"/>
                </a:solidFill>
              </a:rPr>
              <a:t>minimum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maximum</a:t>
            </a:r>
            <a:r>
              <a:rPr lang="en-US" sz="2400" b="1" dirty="0" smtClean="0"/>
              <a:t> elements from the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b="1" dirty="0" smtClean="0"/>
              <a:t>and returns it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7038989" cy="1212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remove_min_max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1600" b="1" dirty="0" err="1" smtClean="0">
                <a:solidFill>
                  <a:srgbClr val="002060"/>
                </a:solidFill>
              </a:rPr>
              <a:t>myNewList</a:t>
            </a:r>
            <a:r>
              <a:rPr lang="en-IN" sz="1600" b="1" dirty="0" smtClean="0">
                <a:solidFill>
                  <a:srgbClr val="002060"/>
                </a:solidFill>
              </a:rPr>
              <a:t>=[</a:t>
            </a:r>
            <a:r>
              <a:rPr lang="en-IN" sz="1600" b="1" dirty="0" smtClean="0">
                <a:solidFill>
                  <a:srgbClr val="0070C0"/>
                </a:solidFill>
              </a:rPr>
              <a:t>x</a:t>
            </a:r>
            <a:r>
              <a:rPr lang="en-IN" sz="1600" b="1" dirty="0" smtClean="0">
                <a:solidFill>
                  <a:srgbClr val="002060"/>
                </a:solidFill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</a:rPr>
              <a:t>for x in </a:t>
            </a:r>
            <a:r>
              <a:rPr lang="en-IN" sz="1600" b="1" dirty="0" err="1" smtClean="0">
                <a:solidFill>
                  <a:srgbClr val="FF0000"/>
                </a:solidFill>
              </a:rPr>
              <a:t>myList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smtClean="0">
                <a:solidFill>
                  <a:srgbClr val="00B050"/>
                </a:solidFill>
              </a:rPr>
              <a:t>if x!=min(</a:t>
            </a:r>
            <a:r>
              <a:rPr lang="en-IN" sz="1600" b="1" dirty="0" err="1" smtClean="0">
                <a:solidFill>
                  <a:srgbClr val="00B050"/>
                </a:solidFill>
              </a:rPr>
              <a:t>myList</a:t>
            </a:r>
            <a:r>
              <a:rPr lang="en-IN" sz="1600" b="1" dirty="0" smtClean="0">
                <a:solidFill>
                  <a:srgbClr val="00B050"/>
                </a:solidFill>
              </a:rPr>
              <a:t>) </a:t>
            </a:r>
            <a:r>
              <a:rPr lang="en-IN" sz="1600" b="1" dirty="0" smtClean="0">
                <a:solidFill>
                  <a:srgbClr val="002060"/>
                </a:solidFill>
              </a:rPr>
              <a:t>and </a:t>
            </a:r>
            <a:r>
              <a:rPr lang="en-IN" sz="1600" b="1" dirty="0" smtClean="0">
                <a:solidFill>
                  <a:srgbClr val="00B050"/>
                </a:solidFill>
              </a:rPr>
              <a:t>x!=max(</a:t>
            </a:r>
            <a:r>
              <a:rPr lang="en-IN" sz="1600" b="1" dirty="0" err="1" smtClean="0">
                <a:solidFill>
                  <a:srgbClr val="00B050"/>
                </a:solidFill>
              </a:rPr>
              <a:t>myList</a:t>
            </a:r>
            <a:r>
              <a:rPr lang="en-IN" sz="1600" b="1" dirty="0" smtClean="0">
                <a:solidFill>
                  <a:srgbClr val="00B050"/>
                </a:solidFill>
              </a:rPr>
              <a:t>)</a:t>
            </a:r>
            <a:r>
              <a:rPr lang="en-IN" sz="16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myNewList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a=[10,3,15,12,24,6,1,18]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print("Original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print("After removing min and max element")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remove_min_max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If – else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put </a:t>
            </a:r>
            <a:r>
              <a:rPr lang="en-IN" sz="2400" b="1" dirty="0" smtClean="0">
                <a:solidFill>
                  <a:srgbClr val="C00000"/>
                </a:solidFill>
              </a:rPr>
              <a:t>if- else </a:t>
            </a:r>
            <a:r>
              <a:rPr lang="en-IN" sz="2400" dirty="0" smtClean="0"/>
              <a:t>statements also </a:t>
            </a:r>
          </a:p>
          <a:p>
            <a:endParaRPr lang="en-US" sz="2400" dirty="0" smtClean="0"/>
          </a:p>
          <a:p>
            <a:r>
              <a:rPr lang="en-IN" sz="2400" dirty="0" smtClean="0"/>
              <a:t>But since in a comprehension, the first thing we specify is the value to put in a list, so we put our </a:t>
            </a:r>
            <a:r>
              <a:rPr lang="en-IN" sz="2400" b="1" dirty="0" smtClean="0">
                <a:solidFill>
                  <a:srgbClr val="C00000"/>
                </a:solidFill>
              </a:rPr>
              <a:t>if-else</a:t>
            </a:r>
            <a:r>
              <a:rPr lang="en-IN" sz="2400" dirty="0" smtClean="0"/>
              <a:t> in place of value.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1800" b="1" dirty="0" smtClean="0">
                <a:solidFill>
                  <a:srgbClr val="0070C0"/>
                </a:solidFill>
              </a:rPr>
              <a:t> = [</a:t>
            </a:r>
            <a:r>
              <a:rPr lang="en-IN" sz="1800" b="1" dirty="0" smtClean="0">
                <a:solidFill>
                  <a:srgbClr val="C00000"/>
                </a:solidFill>
              </a:rPr>
              <a:t>expr1 if </a:t>
            </a:r>
            <a:r>
              <a:rPr lang="en-IN" sz="1800" b="1" dirty="0" err="1" smtClean="0">
                <a:solidFill>
                  <a:srgbClr val="C00000"/>
                </a:solidFill>
              </a:rPr>
              <a:t>cond</a:t>
            </a:r>
            <a:r>
              <a:rPr lang="en-IN" sz="1800" b="1" dirty="0" smtClean="0">
                <a:solidFill>
                  <a:srgbClr val="C00000"/>
                </a:solidFill>
              </a:rPr>
              <a:t> else expr2   </a:t>
            </a:r>
            <a:r>
              <a:rPr lang="en-IN" sz="1800" b="1" dirty="0" smtClean="0">
                <a:solidFill>
                  <a:srgbClr val="0070C0"/>
                </a:solidFill>
              </a:rPr>
              <a:t>for x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 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myList</a:t>
            </a:r>
            <a:r>
              <a:rPr lang="en-IN" sz="2000" b="1" dirty="0" smtClean="0">
                <a:solidFill>
                  <a:srgbClr val="7030A0"/>
                </a:solidFill>
              </a:rPr>
              <a:t>=["Even" if i%2==0 else "Odd" for 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 in range(1,11)]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myList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143900" cy="439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</a:t>
            </a:r>
            <a:r>
              <a:rPr lang="en-US" sz="2400" dirty="0" smtClean="0"/>
              <a:t>can be nested also.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understand this , look at the code in the next slide and figure out it’s output</a:t>
            </a:r>
            <a:endParaRPr lang="en-IN" sz="2400" dirty="0" smtClean="0"/>
          </a:p>
          <a:p>
            <a:endParaRPr lang="en-US" sz="2400" b="1" u="sng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a=[20,40,60]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b=[2,4,6]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c=[]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a: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y in b: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c.append</a:t>
            </a:r>
            <a:r>
              <a:rPr lang="en-IN" sz="2400" b="1" dirty="0" smtClean="0">
                <a:solidFill>
                  <a:srgbClr val="7030A0"/>
                </a:solidFill>
              </a:rPr>
              <a:t>(x * y)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[40, 80, 120, 80, 160, 240, 120, 240, 360]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9190" y="1928802"/>
            <a:ext cx="3719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The code is multiplying </a:t>
            </a:r>
          </a:p>
          <a:p>
            <a:r>
              <a:rPr lang="en-US" dirty="0" smtClean="0"/>
              <a:t>every element of list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, with</a:t>
            </a:r>
          </a:p>
          <a:p>
            <a:r>
              <a:rPr lang="en-US" dirty="0" smtClean="0"/>
              <a:t>every element of list </a:t>
            </a:r>
            <a:r>
              <a:rPr lang="en-US" b="1" dirty="0" smtClean="0">
                <a:solidFill>
                  <a:srgbClr val="C00000"/>
                </a:solidFill>
              </a:rPr>
              <a:t>b </a:t>
            </a:r>
            <a:r>
              <a:rPr lang="en-US" dirty="0" smtClean="0"/>
              <a:t> and storing</a:t>
            </a:r>
          </a:p>
          <a:p>
            <a:r>
              <a:rPr lang="en-US" dirty="0" smtClean="0"/>
              <a:t>the product in list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understand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comprehensions </a:t>
            </a:r>
            <a:r>
              <a:rPr lang="en-IN" sz="2400" dirty="0" smtClean="0"/>
              <a:t>let’s take a </a:t>
            </a:r>
            <a:r>
              <a:rPr lang="en-IN" sz="2400" b="1" dirty="0" smtClean="0">
                <a:solidFill>
                  <a:srgbClr val="7030A0"/>
                </a:solidFill>
              </a:rPr>
              <a:t>programming challenge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Suppose you want to take the letters in the word “</a:t>
            </a:r>
            <a:r>
              <a:rPr lang="en-IN" sz="2400" b="1" dirty="0" smtClean="0">
                <a:solidFill>
                  <a:srgbClr val="C00000"/>
                </a:solidFill>
              </a:rPr>
              <a:t>Bhopal</a:t>
            </a:r>
            <a:r>
              <a:rPr lang="en-IN" sz="2400" dirty="0" smtClean="0"/>
              <a:t>”, and put them in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Can you tell in how many ways can you do this ?</a:t>
            </a:r>
          </a:p>
          <a:p>
            <a:endParaRPr lang="en-US" sz="2400" dirty="0" smtClean="0"/>
          </a:p>
          <a:p>
            <a:r>
              <a:rPr lang="en-US" sz="2400" dirty="0" smtClean="0"/>
              <a:t>Till now , we know </a:t>
            </a:r>
            <a:r>
              <a:rPr lang="en-US" sz="2400" b="1" dirty="0" smtClean="0">
                <a:solidFill>
                  <a:srgbClr val="C00000"/>
                </a:solidFill>
              </a:rPr>
              <a:t>2 ways </a:t>
            </a:r>
            <a:r>
              <a:rPr lang="en-US" sz="2400" dirty="0" smtClean="0"/>
              <a:t>to achieve this: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for loop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lambda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the same code can be rewritten using </a:t>
            </a:r>
            <a:r>
              <a:rPr lang="en-US" sz="2400" b="1" dirty="0" smtClean="0">
                <a:solidFill>
                  <a:srgbClr val="C00000"/>
                </a:solidFill>
              </a:rPr>
              <a:t>Nested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To do this , we will condense each of the lines of code into one line, beginning with the </a:t>
            </a:r>
            <a:r>
              <a:rPr lang="en-IN" sz="2400" b="1" dirty="0" smtClean="0">
                <a:solidFill>
                  <a:srgbClr val="C00000"/>
                </a:solidFill>
              </a:rPr>
              <a:t>x * y</a:t>
            </a:r>
            <a:r>
              <a:rPr lang="en-IN" sz="2400" dirty="0" smtClean="0"/>
              <a:t> operation.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will be followed by the </a:t>
            </a:r>
            <a:r>
              <a:rPr lang="en-IN" sz="2400" b="1" dirty="0" smtClean="0">
                <a:solidFill>
                  <a:srgbClr val="C00000"/>
                </a:solidFill>
              </a:rPr>
              <a:t>outer for loop</a:t>
            </a:r>
            <a:r>
              <a:rPr lang="en-IN" sz="2400" dirty="0" smtClean="0"/>
              <a:t>, then the </a:t>
            </a:r>
            <a:r>
              <a:rPr lang="en-IN" sz="2400" b="1" dirty="0" smtClean="0">
                <a:solidFill>
                  <a:srgbClr val="C00000"/>
                </a:solidFill>
              </a:rPr>
              <a:t>inner for loop</a:t>
            </a:r>
            <a:r>
              <a:rPr lang="en-IN" sz="2400" dirty="0" smtClean="0"/>
              <a:t>. 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a=[20,40,60]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b=[2,4,6]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smtClean="0">
                <a:solidFill>
                  <a:srgbClr val="7030A0"/>
                </a:solidFill>
              </a:rPr>
              <a:t>[x * y </a:t>
            </a:r>
            <a:r>
              <a:rPr lang="en-IN" sz="2400" b="1" dirty="0" smtClean="0">
                <a:solidFill>
                  <a:srgbClr val="C00000"/>
                </a:solidFill>
              </a:rPr>
              <a:t>for x in a </a:t>
            </a:r>
            <a:r>
              <a:rPr lang="en-IN" sz="2400" b="1" dirty="0" smtClean="0">
                <a:solidFill>
                  <a:srgbClr val="002060"/>
                </a:solidFill>
              </a:rPr>
              <a:t>for y in b</a:t>
            </a:r>
            <a:r>
              <a:rPr lang="en-IN" sz="2400" b="1" dirty="0" smtClean="0">
                <a:solidFill>
                  <a:srgbClr val="7030A0"/>
                </a:solidFill>
              </a:rPr>
              <a:t>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[40, 80, 120, 80, 160, 240, 120, 240, 360]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flatten( ) </a:t>
            </a:r>
            <a:r>
              <a:rPr lang="en-US" sz="2400" b="1" dirty="0" smtClean="0"/>
              <a:t>which accepts a nested list as argument and returns a single list containing all the elements of the nested list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429132"/>
            <a:ext cx="5539796" cy="1212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flatten(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newlist</a:t>
            </a:r>
            <a:r>
              <a:rPr lang="en-IN" sz="2400" b="1" dirty="0" smtClean="0">
                <a:solidFill>
                  <a:srgbClr val="7030A0"/>
                </a:solidFill>
              </a:rPr>
              <a:t>=[y 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 for y in x]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newlist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[[1,2,3],[4,5,6],[7,8]]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print("Before calling flatten list is")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newlist</a:t>
            </a:r>
            <a:r>
              <a:rPr lang="en-IN" sz="2400" b="1" dirty="0" smtClean="0">
                <a:solidFill>
                  <a:srgbClr val="C00000"/>
                </a:solidFill>
              </a:rPr>
              <a:t>=flatten(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print("After calling flatten list is")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newlist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“for”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text="Bhopal"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text: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myList.append</a:t>
            </a:r>
            <a:r>
              <a:rPr lang="en-IN" sz="2400" b="1" dirty="0" smtClean="0">
                <a:solidFill>
                  <a:srgbClr val="7030A0"/>
                </a:solidFill>
              </a:rPr>
              <a:t>(x)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32685"/>
            <a:ext cx="5115639" cy="33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=list(map(lambda x:x ,"Bhopal"))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32685"/>
            <a:ext cx="5115639" cy="33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, we can solve the same problem by using</a:t>
            </a:r>
            <a:r>
              <a:rPr lang="en-IN" sz="2400" b="1" dirty="0" smtClean="0">
                <a:solidFill>
                  <a:srgbClr val="C00000"/>
                </a:solidFill>
              </a:rPr>
              <a:t> List Comprehension</a:t>
            </a:r>
            <a:r>
              <a:rPr lang="en-IN" sz="2400" dirty="0" smtClean="0"/>
              <a:t> also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advantage is that </a:t>
            </a:r>
            <a:r>
              <a:rPr lang="en-IN" sz="2400" b="1" i="1" dirty="0" smtClean="0">
                <a:solidFill>
                  <a:srgbClr val="C00000"/>
                </a:solidFill>
              </a:rPr>
              <a:t>List Comprehensions are </a:t>
            </a:r>
            <a:r>
              <a:rPr lang="en-IN" sz="2400" b="1" i="1" dirty="0" smtClean="0">
                <a:solidFill>
                  <a:srgbClr val="7030A0"/>
                </a:solidFill>
              </a:rPr>
              <a:t>35% </a:t>
            </a:r>
            <a:r>
              <a:rPr lang="en-IN" sz="2400" b="1" i="1" dirty="0" smtClean="0">
                <a:solidFill>
                  <a:srgbClr val="C00000"/>
                </a:solidFill>
              </a:rPr>
              <a:t>faster than </a:t>
            </a:r>
            <a:r>
              <a:rPr lang="en-IN" sz="2400" b="1" i="1" dirty="0" smtClean="0">
                <a:solidFill>
                  <a:srgbClr val="7030A0"/>
                </a:solidFill>
              </a:rPr>
              <a:t>FOR loop </a:t>
            </a:r>
            <a:r>
              <a:rPr lang="en-IN" sz="2400" b="1" i="1" dirty="0" smtClean="0">
                <a:solidFill>
                  <a:srgbClr val="C00000"/>
                </a:solidFill>
              </a:rPr>
              <a:t>and </a:t>
            </a:r>
            <a:r>
              <a:rPr lang="en-IN" sz="2400" b="1" i="1" dirty="0" smtClean="0">
                <a:solidFill>
                  <a:srgbClr val="7030A0"/>
                </a:solidFill>
              </a:rPr>
              <a:t>45%</a:t>
            </a:r>
            <a:r>
              <a:rPr lang="en-IN" sz="2400" b="1" i="1" dirty="0" smtClean="0">
                <a:solidFill>
                  <a:srgbClr val="C00000"/>
                </a:solidFill>
              </a:rPr>
              <a:t> faster than </a:t>
            </a:r>
            <a:r>
              <a:rPr lang="en-IN" sz="2400" b="1" i="1" dirty="0" smtClean="0">
                <a:solidFill>
                  <a:srgbClr val="7030A0"/>
                </a:solidFill>
              </a:rPr>
              <a:t>map function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this , look at the same code using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=[x for x in "Bhopal"]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43446"/>
            <a:ext cx="5077534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For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24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24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400" b="1" dirty="0" smtClean="0">
                <a:solidFill>
                  <a:srgbClr val="0070C0"/>
                </a:solidFill>
              </a:rPr>
              <a:t>  &lt;</a:t>
            </a:r>
            <a:r>
              <a:rPr lang="en-IN" sz="2400" b="1" dirty="0" err="1" smtClean="0">
                <a:solidFill>
                  <a:srgbClr val="0070C0"/>
                </a:solidFill>
              </a:rPr>
              <a:t>test_cond</a:t>
            </a:r>
            <a:r>
              <a:rPr lang="en-IN" sz="2400" b="1" dirty="0" smtClean="0">
                <a:solidFill>
                  <a:srgbClr val="0070C0"/>
                </a:solidFill>
              </a:rPr>
              <a:t>&gt;]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Explanation</a:t>
            </a:r>
            <a:endParaRPr lang="en-IN" sz="2400" b="1" u="sng" dirty="0" smtClean="0"/>
          </a:p>
          <a:p>
            <a:endParaRPr lang="en-IN" sz="2400" dirty="0" smtClean="0"/>
          </a:p>
          <a:p>
            <a:pPr lvl="1"/>
            <a:r>
              <a:rPr lang="en-IN" sz="2000" dirty="0" smtClean="0"/>
              <a:t>For a Python </a:t>
            </a:r>
            <a:r>
              <a:rPr lang="en-IN" sz="20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000" dirty="0" smtClean="0"/>
              <a:t>, we use the delimiters for a </a:t>
            </a:r>
            <a:r>
              <a:rPr lang="en-IN" sz="2000" b="1" dirty="0" smtClean="0">
                <a:solidFill>
                  <a:srgbClr val="C00000"/>
                </a:solidFill>
              </a:rPr>
              <a:t>list-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C00000"/>
                </a:solidFill>
              </a:rPr>
              <a:t>square brackets</a:t>
            </a:r>
            <a:r>
              <a:rPr lang="en-IN" sz="2000" dirty="0" smtClean="0"/>
              <a:t>.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Inside those, we use a </a:t>
            </a:r>
            <a:r>
              <a:rPr lang="en-IN" sz="2000" b="1" dirty="0" smtClean="0">
                <a:solidFill>
                  <a:srgbClr val="C00000"/>
                </a:solidFill>
              </a:rPr>
              <a:t>for-statement</a:t>
            </a:r>
            <a:r>
              <a:rPr lang="en-IN" sz="2000" dirty="0" smtClean="0"/>
              <a:t> on an </a:t>
            </a:r>
            <a:r>
              <a:rPr lang="en-IN" sz="20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IN" sz="2000" dirty="0" smtClean="0"/>
              <a:t>Then there is an </a:t>
            </a:r>
            <a:r>
              <a:rPr lang="en-IN" sz="2000" b="1" dirty="0" smtClean="0">
                <a:solidFill>
                  <a:srgbClr val="C00000"/>
                </a:solidFill>
              </a:rPr>
              <a:t>optional test condition </a:t>
            </a:r>
            <a:r>
              <a:rPr lang="en-IN" sz="2000" dirty="0" smtClean="0"/>
              <a:t>we can apply on each member of </a:t>
            </a:r>
            <a:r>
              <a:rPr lang="en-IN" sz="20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000" dirty="0" smtClean="0"/>
              <a:t>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Finally we have our </a:t>
            </a:r>
            <a:r>
              <a:rPr lang="en-IN" sz="2000" b="1" dirty="0" smtClean="0">
                <a:solidFill>
                  <a:srgbClr val="C00000"/>
                </a:solidFill>
              </a:rPr>
              <a:t>output expression</a:t>
            </a:r>
          </a:p>
          <a:p>
            <a:pPr lvl="1"/>
            <a:endParaRPr lang="en-IN" sz="2000" dirty="0" smtClean="0"/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9329</TotalTime>
  <Words>1245</Words>
  <Application>Microsoft Office PowerPoint</Application>
  <PresentationFormat>On-screen Show (4:3)</PresentationFormat>
  <Paragraphs>376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Slide 1</vt:lpstr>
      <vt:lpstr>Today’s Agenda</vt:lpstr>
      <vt:lpstr>What Is Comprehension ?</vt:lpstr>
      <vt:lpstr>Understanding  List Comprehension</vt:lpstr>
      <vt:lpstr>Using “for” Loop</vt:lpstr>
      <vt:lpstr>Using Lambda</vt:lpstr>
      <vt:lpstr>Understanding  List Comprehension</vt:lpstr>
      <vt:lpstr>Understanding  List Comprehension</vt:lpstr>
      <vt:lpstr>Syntax For  List Comprehension</vt:lpstr>
      <vt:lpstr>Exercise</vt:lpstr>
      <vt:lpstr>Using for Loop</vt:lpstr>
      <vt:lpstr>Using List Comprehension</vt:lpstr>
      <vt:lpstr>Exercise</vt:lpstr>
      <vt:lpstr>Using for Loop</vt:lpstr>
      <vt:lpstr>Using List Comprehension</vt:lpstr>
      <vt:lpstr>Exercise</vt:lpstr>
      <vt:lpstr>Using for Loop</vt:lpstr>
      <vt:lpstr>Using List Comprehension</vt:lpstr>
      <vt:lpstr>Adding Conditions In  List Comprehension</vt:lpstr>
      <vt:lpstr>Exercise</vt:lpstr>
      <vt:lpstr>Exercise</vt:lpstr>
      <vt:lpstr>Using for Loop</vt:lpstr>
      <vt:lpstr>Using List Comprehension</vt:lpstr>
      <vt:lpstr>Exercise</vt:lpstr>
      <vt:lpstr>Solution</vt:lpstr>
      <vt:lpstr>Exercise</vt:lpstr>
      <vt:lpstr>Solution</vt:lpstr>
      <vt:lpstr>Adding Multiple Conditions In List Comprehension</vt:lpstr>
      <vt:lpstr>Exercise</vt:lpstr>
      <vt:lpstr>Previous Code Using for Loop</vt:lpstr>
      <vt:lpstr>Exercise</vt:lpstr>
      <vt:lpstr>Solution</vt:lpstr>
      <vt:lpstr>What About  Logical Operators ?</vt:lpstr>
      <vt:lpstr>Exercise</vt:lpstr>
      <vt:lpstr>Solution</vt:lpstr>
      <vt:lpstr>If – else  In List Comprehension</vt:lpstr>
      <vt:lpstr>Example</vt:lpstr>
      <vt:lpstr>Nested  List Comprehension</vt:lpstr>
      <vt:lpstr>Nested  List Comprehension</vt:lpstr>
      <vt:lpstr>Nested  List Comprehension</vt:lpstr>
      <vt:lpstr>Example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976</cp:revision>
  <dcterms:created xsi:type="dcterms:W3CDTF">2015-12-21T13:46:48Z</dcterms:created>
  <dcterms:modified xsi:type="dcterms:W3CDTF">2018-09-26T03:46:02Z</dcterms:modified>
</cp:coreProperties>
</file>