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991" r:id="rId4"/>
    <p:sldId id="1074" r:id="rId5"/>
    <p:sldId id="1020" r:id="rId6"/>
    <p:sldId id="1021" r:id="rId7"/>
    <p:sldId id="1075" r:id="rId8"/>
    <p:sldId id="1076" r:id="rId9"/>
    <p:sldId id="1023" r:id="rId10"/>
    <p:sldId id="1024" r:id="rId11"/>
    <p:sldId id="1077" r:id="rId12"/>
    <p:sldId id="1078" r:id="rId13"/>
    <p:sldId id="1081" r:id="rId14"/>
    <p:sldId id="1082" r:id="rId15"/>
    <p:sldId id="1079" r:id="rId16"/>
    <p:sldId id="1083" r:id="rId17"/>
    <p:sldId id="1084" r:id="rId18"/>
    <p:sldId id="1085" r:id="rId19"/>
    <p:sldId id="1086" r:id="rId20"/>
    <p:sldId id="1087" r:id="rId21"/>
    <p:sldId id="1088" r:id="rId22"/>
    <p:sldId id="1089" r:id="rId23"/>
    <p:sldId id="1090" r:id="rId24"/>
    <p:sldId id="1091" r:id="rId25"/>
    <p:sldId id="1092" r:id="rId26"/>
    <p:sldId id="1093" r:id="rId27"/>
    <p:sldId id="1094" r:id="rId28"/>
    <p:sldId id="1095" r:id="rId29"/>
    <p:sldId id="1096" r:id="rId30"/>
    <p:sldId id="1097" r:id="rId31"/>
    <p:sldId id="1098" r:id="rId32"/>
    <p:sldId id="1099" r:id="rId33"/>
    <p:sldId id="1100" r:id="rId34"/>
    <p:sldId id="1101" r:id="rId35"/>
    <p:sldId id="1102" r:id="rId36"/>
    <p:sldId id="110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13-10-2018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13-10-2018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13-10-2018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13-10-2018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13-10-2018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13-10-2018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38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cars = {"</a:t>
            </a:r>
            <a:r>
              <a:rPr lang="en-US" sz="2000" b="1" dirty="0" err="1" smtClean="0">
                <a:solidFill>
                  <a:srgbClr val="C00000"/>
                </a:solidFill>
              </a:rPr>
              <a:t>Maruti</a:t>
            </a:r>
            <a:r>
              <a:rPr lang="en-US" sz="2000" b="1" dirty="0" smtClean="0">
                <a:solidFill>
                  <a:srgbClr val="C00000"/>
                </a:solidFill>
              </a:rPr>
              <a:t>":"</a:t>
            </a:r>
            <a:r>
              <a:rPr lang="en-US" sz="2000" b="1" dirty="0" err="1" smtClean="0">
                <a:solidFill>
                  <a:srgbClr val="C00000"/>
                </a:solidFill>
              </a:rPr>
              <a:t>Ciaz","Hyundai</a:t>
            </a:r>
            <a:r>
              <a:rPr lang="en-US" sz="2000" b="1" dirty="0" smtClean="0">
                <a:solidFill>
                  <a:srgbClr val="C00000"/>
                </a:solidFill>
              </a:rPr>
              <a:t>":"</a:t>
            </a:r>
            <a:r>
              <a:rPr lang="en-US" sz="2000" b="1" dirty="0" err="1" smtClean="0">
                <a:solidFill>
                  <a:srgbClr val="C00000"/>
                </a:solidFill>
              </a:rPr>
              <a:t>Verna","Honda</a:t>
            </a:r>
            <a:r>
              <a:rPr lang="en-US" sz="2000" b="1" dirty="0" smtClean="0">
                <a:solidFill>
                  <a:srgbClr val="C00000"/>
                </a:solidFill>
              </a:rPr>
              <a:t>":"Amaze"}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print(cars)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print("Hyundai is present:",</a:t>
            </a:r>
            <a:r>
              <a:rPr lang="en-US" sz="2000" b="1" dirty="0" smtClean="0">
                <a:solidFill>
                  <a:srgbClr val="7030A0"/>
                </a:solidFill>
              </a:rPr>
              <a:t>"Hyundai" in cars</a:t>
            </a:r>
            <a:r>
              <a:rPr lang="en-US" sz="20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print("Audi is present:" ,</a:t>
            </a:r>
            <a:r>
              <a:rPr lang="en-US" sz="2000" b="1" dirty="0" smtClean="0">
                <a:solidFill>
                  <a:srgbClr val="7030A0"/>
                </a:solidFill>
              </a:rPr>
              <a:t>"Audi" in cars</a:t>
            </a:r>
            <a:r>
              <a:rPr lang="en-US" sz="20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print("Renault not present:",</a:t>
            </a:r>
            <a:r>
              <a:rPr lang="en-US" sz="2000" b="1" dirty="0" smtClean="0">
                <a:solidFill>
                  <a:srgbClr val="7030A0"/>
                </a:solidFill>
              </a:rPr>
              <a:t>"Renault" not in cars</a:t>
            </a:r>
            <a:r>
              <a:rPr lang="en-US" sz="2000" b="1" dirty="0" smtClean="0">
                <a:solidFill>
                  <a:srgbClr val="C00000"/>
                </a:solidFill>
              </a:rPr>
              <a:t>) 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093614"/>
            <a:ext cx="8715436" cy="885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Dictionary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Just like we have </a:t>
            </a:r>
            <a:r>
              <a:rPr lang="en-US" sz="2400" b="1" dirty="0" smtClean="0">
                <a:solidFill>
                  <a:srgbClr val="C00000"/>
                </a:solidFill>
              </a:rPr>
              <a:t>list comprehension </a:t>
            </a:r>
            <a:r>
              <a:rPr lang="en-US" sz="2400" dirty="0" smtClean="0"/>
              <a:t>, we also have </a:t>
            </a:r>
            <a:r>
              <a:rPr lang="en-US" sz="2400" b="1" dirty="0" smtClean="0">
                <a:solidFill>
                  <a:srgbClr val="C00000"/>
                </a:solidFill>
              </a:rPr>
              <a:t>dictionary comprehension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Dictionary Comprehension </a:t>
            </a:r>
            <a:r>
              <a:rPr lang="en-IN" sz="2400" dirty="0" smtClean="0"/>
              <a:t>is a mechanism for transforming </a:t>
            </a:r>
            <a:r>
              <a:rPr lang="en-IN" sz="2400" b="1" dirty="0" smtClean="0">
                <a:solidFill>
                  <a:srgbClr val="C00000"/>
                </a:solidFill>
              </a:rPr>
              <a:t>one dictionary </a:t>
            </a:r>
            <a:r>
              <a:rPr lang="en-IN" sz="2400" dirty="0" smtClean="0"/>
              <a:t>into </a:t>
            </a:r>
            <a:r>
              <a:rPr lang="en-IN" sz="2400" b="1" dirty="0" smtClean="0">
                <a:solidFill>
                  <a:srgbClr val="C00000"/>
                </a:solidFill>
              </a:rPr>
              <a:t>another dictionary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 During this </a:t>
            </a:r>
            <a:r>
              <a:rPr lang="en-IN" sz="2400" b="1" dirty="0" smtClean="0">
                <a:solidFill>
                  <a:srgbClr val="C00000"/>
                </a:solidFill>
              </a:rPr>
              <a:t>transformation</a:t>
            </a:r>
            <a:r>
              <a:rPr lang="en-IN" sz="2400" dirty="0" smtClean="0"/>
              <a:t>, items within the </a:t>
            </a:r>
            <a:r>
              <a:rPr lang="en-IN" sz="2400" b="1" dirty="0" smtClean="0">
                <a:solidFill>
                  <a:srgbClr val="C00000"/>
                </a:solidFill>
              </a:rPr>
              <a:t>original dictionary</a:t>
            </a:r>
            <a:r>
              <a:rPr lang="en-IN" sz="2400" dirty="0" smtClean="0"/>
              <a:t> can be </a:t>
            </a:r>
            <a:r>
              <a:rPr lang="en-IN" sz="2400" b="1" dirty="0" smtClean="0">
                <a:solidFill>
                  <a:srgbClr val="C00000"/>
                </a:solidFill>
              </a:rPr>
              <a:t>conditionally</a:t>
            </a:r>
            <a:r>
              <a:rPr lang="en-IN" sz="2400" dirty="0" smtClean="0"/>
              <a:t> included in the </a:t>
            </a:r>
            <a:r>
              <a:rPr lang="en-IN" sz="2400" b="1" dirty="0" smtClean="0">
                <a:solidFill>
                  <a:srgbClr val="C00000"/>
                </a:solidFill>
              </a:rPr>
              <a:t>new dictionary </a:t>
            </a:r>
            <a:r>
              <a:rPr lang="en-IN" sz="2400" dirty="0" smtClean="0"/>
              <a:t>and each item can be transformed as needed.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Syntax For </a:t>
            </a:r>
            <a:br>
              <a:rPr lang="en-US" sz="2800" b="1" dirty="0" smtClean="0"/>
            </a:br>
            <a:r>
              <a:rPr lang="en-US" sz="2800" b="1" dirty="0" smtClean="0"/>
              <a:t>Dictionary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endParaRPr lang="en-IN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rgbClr val="0070C0"/>
                </a:solidFill>
              </a:rPr>
              <a:t>dict_variable</a:t>
            </a:r>
            <a:r>
              <a:rPr lang="en-IN" sz="2000" b="1" dirty="0" smtClean="0">
                <a:solidFill>
                  <a:srgbClr val="0070C0"/>
                </a:solidFill>
              </a:rPr>
              <a:t> = { </a:t>
            </a:r>
            <a:r>
              <a:rPr lang="en-IN" sz="2000" b="1" dirty="0" err="1" smtClean="0">
                <a:solidFill>
                  <a:srgbClr val="7030A0"/>
                </a:solidFill>
              </a:rPr>
              <a:t>key:value</a:t>
            </a:r>
            <a:r>
              <a:rPr lang="en-IN" sz="2000" b="1" dirty="0" smtClean="0">
                <a:solidFill>
                  <a:srgbClr val="0070C0"/>
                </a:solidFill>
              </a:rPr>
              <a:t> for </a:t>
            </a:r>
            <a:r>
              <a:rPr lang="en-IN" sz="2000" b="1" dirty="0" smtClean="0">
                <a:solidFill>
                  <a:srgbClr val="C00000"/>
                </a:solidFill>
              </a:rPr>
              <a:t>(</a:t>
            </a:r>
            <a:r>
              <a:rPr lang="en-IN" sz="2000" b="1" dirty="0" err="1" smtClean="0">
                <a:solidFill>
                  <a:srgbClr val="C00000"/>
                </a:solidFill>
              </a:rPr>
              <a:t>key,value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  <a:r>
              <a:rPr lang="en-IN" sz="2000" b="1" dirty="0" smtClean="0">
                <a:solidFill>
                  <a:srgbClr val="0070C0"/>
                </a:solidFill>
              </a:rPr>
              <a:t> in </a:t>
            </a:r>
            <a:r>
              <a:rPr lang="en-IN" sz="2000" b="1" dirty="0" err="1" smtClean="0">
                <a:solidFill>
                  <a:srgbClr val="0070C0"/>
                </a:solidFill>
              </a:rPr>
              <a:t>iterable</a:t>
            </a:r>
            <a:r>
              <a:rPr lang="en-IN" sz="2000" b="1" dirty="0" smtClean="0">
                <a:solidFill>
                  <a:srgbClr val="0070C0"/>
                </a:solidFill>
              </a:rPr>
              <a:t>}</a:t>
            </a:r>
          </a:p>
          <a:p>
            <a:endParaRPr lang="en-IN" sz="2400" dirty="0" smtClean="0"/>
          </a:p>
          <a:p>
            <a:r>
              <a:rPr lang="en-US" sz="2400" b="1" u="sng" dirty="0" smtClean="0"/>
              <a:t>Explanation</a:t>
            </a:r>
            <a:endParaRPr lang="en-IN" sz="2400" b="1" u="sng" dirty="0" smtClean="0"/>
          </a:p>
          <a:p>
            <a:endParaRPr lang="en-IN" sz="2400" dirty="0" smtClean="0"/>
          </a:p>
          <a:p>
            <a:pPr lvl="1"/>
            <a:r>
              <a:rPr lang="en-US" sz="2000" b="1" dirty="0" err="1" smtClean="0">
                <a:solidFill>
                  <a:srgbClr val="C00000"/>
                </a:solidFill>
              </a:rPr>
              <a:t>Iterable</a:t>
            </a:r>
            <a:r>
              <a:rPr lang="en-US" sz="2000" dirty="0" smtClean="0"/>
              <a:t> can be any object on which iteration is </a:t>
            </a:r>
            <a:r>
              <a:rPr lang="en-US" sz="2000" dirty="0" smtClean="0"/>
              <a:t>possible</a:t>
            </a:r>
          </a:p>
          <a:p>
            <a:pPr lvl="1"/>
            <a:endParaRPr lang="en-US" sz="2000" b="1" dirty="0" smtClean="0">
              <a:solidFill>
                <a:srgbClr val="C0000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(</a:t>
            </a:r>
            <a:r>
              <a:rPr lang="en-US" sz="2000" b="1" dirty="0" err="1" smtClean="0">
                <a:solidFill>
                  <a:srgbClr val="C00000"/>
                </a:solidFill>
              </a:rPr>
              <a:t>key,value</a:t>
            </a:r>
            <a:r>
              <a:rPr lang="en-US" sz="2000" b="1" dirty="0" smtClean="0">
                <a:solidFill>
                  <a:srgbClr val="C00000"/>
                </a:solidFill>
              </a:rPr>
              <a:t>)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is the </a:t>
            </a:r>
            <a:r>
              <a:rPr lang="en-US" sz="2000" b="1" dirty="0" err="1" smtClean="0">
                <a:solidFill>
                  <a:srgbClr val="C00000"/>
                </a:solidFill>
              </a:rPr>
              <a:t>tuple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which will receive these </a:t>
            </a:r>
            <a:r>
              <a:rPr lang="en-US" sz="2000" b="1" dirty="0" smtClean="0">
                <a:solidFill>
                  <a:srgbClr val="C00000"/>
                </a:solidFill>
              </a:rPr>
              <a:t>key-value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pairs one at a time</a:t>
            </a:r>
            <a:endParaRPr lang="en-IN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IN" sz="2000" b="1" dirty="0" smtClean="0">
              <a:solidFill>
                <a:srgbClr val="7030A0"/>
              </a:solidFill>
            </a:endParaRPr>
          </a:p>
          <a:p>
            <a:pPr lvl="1"/>
            <a:r>
              <a:rPr lang="en-IN" sz="2000" b="1" dirty="0" err="1" smtClean="0">
                <a:solidFill>
                  <a:srgbClr val="7030A0"/>
                </a:solidFill>
              </a:rPr>
              <a:t>key:value</a:t>
            </a:r>
            <a:r>
              <a:rPr lang="en-IN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is the expression or </a:t>
            </a:r>
            <a:r>
              <a:rPr lang="en-US" sz="2000" b="1" dirty="0" smtClean="0">
                <a:solidFill>
                  <a:srgbClr val="7030A0"/>
                </a:solidFill>
              </a:rPr>
              <a:t>key-value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pair which will be assigned to </a:t>
            </a:r>
            <a:r>
              <a:rPr lang="en-US" sz="2000" b="1" dirty="0" smtClean="0">
                <a:solidFill>
                  <a:srgbClr val="7030A0"/>
                </a:solidFill>
              </a:rPr>
              <a:t>new dictionary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 lvl="1"/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sz="19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produce a </a:t>
            </a:r>
            <a:r>
              <a:rPr lang="en-US" sz="2400" b="1" dirty="0" smtClean="0">
                <a:solidFill>
                  <a:srgbClr val="C00000"/>
                </a:solidFill>
              </a:rPr>
              <a:t>copy</a:t>
            </a:r>
            <a:r>
              <a:rPr lang="en-US" sz="2400" b="1" dirty="0" smtClean="0"/>
              <a:t> of the dictionary </a:t>
            </a:r>
            <a:r>
              <a:rPr lang="en-US" sz="2400" b="1" dirty="0" smtClean="0">
                <a:solidFill>
                  <a:srgbClr val="C00000"/>
                </a:solidFill>
              </a:rPr>
              <a:t>cars </a:t>
            </a:r>
            <a:r>
              <a:rPr lang="en-US" sz="2400" b="1" dirty="0" smtClean="0"/>
              <a:t>using </a:t>
            </a:r>
            <a:r>
              <a:rPr lang="en-US" sz="2400" b="1" dirty="0" smtClean="0">
                <a:solidFill>
                  <a:srgbClr val="C00000"/>
                </a:solidFill>
              </a:rPr>
              <a:t>dictionary comprehension </a:t>
            </a: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cars = {"</a:t>
            </a:r>
            <a:r>
              <a:rPr lang="en-US" sz="2000" b="1" dirty="0" err="1" smtClean="0">
                <a:solidFill>
                  <a:srgbClr val="C00000"/>
                </a:solidFill>
              </a:rPr>
              <a:t>Maruti</a:t>
            </a:r>
            <a:r>
              <a:rPr lang="en-US" sz="2000" b="1" dirty="0" smtClean="0">
                <a:solidFill>
                  <a:srgbClr val="C00000"/>
                </a:solidFill>
              </a:rPr>
              <a:t>":"</a:t>
            </a:r>
            <a:r>
              <a:rPr lang="en-US" sz="2000" b="1" dirty="0" err="1" smtClean="0">
                <a:solidFill>
                  <a:srgbClr val="C00000"/>
                </a:solidFill>
              </a:rPr>
              <a:t>Ciaz","Hyundai</a:t>
            </a:r>
            <a:r>
              <a:rPr lang="en-US" sz="2000" b="1" dirty="0" smtClean="0">
                <a:solidFill>
                  <a:srgbClr val="C00000"/>
                </a:solidFill>
              </a:rPr>
              <a:t>":"</a:t>
            </a:r>
            <a:r>
              <a:rPr lang="en-US" sz="2000" b="1" dirty="0" err="1" smtClean="0">
                <a:solidFill>
                  <a:srgbClr val="C00000"/>
                </a:solidFill>
              </a:rPr>
              <a:t>Verna","Honda</a:t>
            </a:r>
            <a:r>
              <a:rPr lang="en-US" sz="2000" b="1" dirty="0" smtClean="0">
                <a:solidFill>
                  <a:srgbClr val="C00000"/>
                </a:solidFill>
              </a:rPr>
              <a:t>":"Amaze"}</a:t>
            </a:r>
          </a:p>
          <a:p>
            <a:pPr fontAlgn="base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newcars</a:t>
            </a:r>
            <a:r>
              <a:rPr lang="en-US" sz="2000" b="1" dirty="0" smtClean="0">
                <a:solidFill>
                  <a:srgbClr val="7030A0"/>
                </a:solidFill>
              </a:rPr>
              <a:t>={ k:v for (</a:t>
            </a:r>
            <a:r>
              <a:rPr lang="en-US" sz="2000" b="1" dirty="0" err="1" smtClean="0">
                <a:solidFill>
                  <a:srgbClr val="7030A0"/>
                </a:solidFill>
              </a:rPr>
              <a:t>k,v</a:t>
            </a:r>
            <a:r>
              <a:rPr lang="en-US" sz="2000" b="1" dirty="0" smtClean="0">
                <a:solidFill>
                  <a:srgbClr val="7030A0"/>
                </a:solidFill>
              </a:rPr>
              <a:t>) in </a:t>
            </a:r>
            <a:r>
              <a:rPr lang="en-US" sz="2000" b="1" dirty="0" err="1" smtClean="0">
                <a:solidFill>
                  <a:srgbClr val="7030A0"/>
                </a:solidFill>
              </a:rPr>
              <a:t>cars.items</a:t>
            </a:r>
            <a:r>
              <a:rPr lang="en-US" sz="2000" b="1" dirty="0" smtClean="0">
                <a:solidFill>
                  <a:srgbClr val="7030A0"/>
                </a:solidFill>
              </a:rPr>
              <a:t>()}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</a:t>
            </a:r>
            <a:r>
              <a:rPr lang="en-US" sz="2000" b="1" dirty="0" err="1" smtClean="0">
                <a:solidFill>
                  <a:srgbClr val="7030A0"/>
                </a:solidFill>
              </a:rPr>
              <a:t>newcars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046152"/>
            <a:ext cx="7358114" cy="5259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How will you do the same </a:t>
            </a:r>
            <a:r>
              <a:rPr lang="en-US" sz="2400" b="1" dirty="0" smtClean="0">
                <a:solidFill>
                  <a:srgbClr val="C00000"/>
                </a:solidFill>
              </a:rPr>
              <a:t>without dictionary comprehension </a:t>
            </a:r>
            <a:r>
              <a:rPr lang="en-US" sz="2400" b="1" dirty="0" smtClean="0"/>
              <a:t>or </a:t>
            </a:r>
            <a:r>
              <a:rPr lang="en-US" sz="2400" b="1" dirty="0" smtClean="0">
                <a:solidFill>
                  <a:srgbClr val="C00000"/>
                </a:solidFill>
              </a:rPr>
              <a:t>copy( ) </a:t>
            </a:r>
            <a:r>
              <a:rPr lang="en-US" sz="2400" b="1" dirty="0" smtClean="0"/>
              <a:t>method ?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cars = {"</a:t>
            </a:r>
            <a:r>
              <a:rPr lang="en-US" sz="2000" b="1" dirty="0" err="1" smtClean="0">
                <a:solidFill>
                  <a:srgbClr val="C00000"/>
                </a:solidFill>
              </a:rPr>
              <a:t>Maruti</a:t>
            </a:r>
            <a:r>
              <a:rPr lang="en-US" sz="2000" b="1" dirty="0" smtClean="0">
                <a:solidFill>
                  <a:srgbClr val="C00000"/>
                </a:solidFill>
              </a:rPr>
              <a:t>":"</a:t>
            </a:r>
            <a:r>
              <a:rPr lang="en-US" sz="2000" b="1" dirty="0" err="1" smtClean="0">
                <a:solidFill>
                  <a:srgbClr val="C00000"/>
                </a:solidFill>
              </a:rPr>
              <a:t>Ciaz","Hyundai</a:t>
            </a:r>
            <a:r>
              <a:rPr lang="en-US" sz="2000" b="1" dirty="0" smtClean="0">
                <a:solidFill>
                  <a:srgbClr val="C00000"/>
                </a:solidFill>
              </a:rPr>
              <a:t>":"</a:t>
            </a:r>
            <a:r>
              <a:rPr lang="en-US" sz="2000" b="1" dirty="0" err="1" smtClean="0">
                <a:solidFill>
                  <a:srgbClr val="C00000"/>
                </a:solidFill>
              </a:rPr>
              <a:t>Verna","Honda</a:t>
            </a:r>
            <a:r>
              <a:rPr lang="en-US" sz="2000" b="1" dirty="0" smtClean="0">
                <a:solidFill>
                  <a:srgbClr val="C00000"/>
                </a:solidFill>
              </a:rPr>
              <a:t>":"Amaze"}</a:t>
            </a:r>
          </a:p>
          <a:p>
            <a:pPr fontAlgn="base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newcars</a:t>
            </a:r>
            <a:r>
              <a:rPr lang="en-US" sz="2000" b="1" dirty="0" smtClean="0">
                <a:solidFill>
                  <a:srgbClr val="7030A0"/>
                </a:solidFill>
              </a:rPr>
              <a:t>={}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for (</a:t>
            </a:r>
            <a:r>
              <a:rPr lang="en-US" sz="2000" b="1" dirty="0" err="1" smtClean="0">
                <a:solidFill>
                  <a:srgbClr val="7030A0"/>
                </a:solidFill>
              </a:rPr>
              <a:t>k,v</a:t>
            </a:r>
            <a:r>
              <a:rPr lang="en-US" sz="2000" b="1" dirty="0" smtClean="0">
                <a:solidFill>
                  <a:srgbClr val="7030A0"/>
                </a:solidFill>
              </a:rPr>
              <a:t>) in </a:t>
            </a:r>
            <a:r>
              <a:rPr lang="en-US" sz="2000" b="1" dirty="0" err="1" smtClean="0">
                <a:solidFill>
                  <a:srgbClr val="7030A0"/>
                </a:solidFill>
              </a:rPr>
              <a:t>cars.items</a:t>
            </a:r>
            <a:r>
              <a:rPr lang="en-US" sz="2000" b="1" dirty="0" smtClean="0">
                <a:solidFill>
                  <a:srgbClr val="7030A0"/>
                </a:solidFill>
              </a:rPr>
              <a:t>():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</a:t>
            </a:r>
            <a:r>
              <a:rPr lang="en-US" sz="2000" b="1" dirty="0" err="1" smtClean="0">
                <a:solidFill>
                  <a:srgbClr val="7030A0"/>
                </a:solidFill>
              </a:rPr>
              <a:t>newcars</a:t>
            </a:r>
            <a:r>
              <a:rPr lang="en-US" sz="2000" b="1" dirty="0" smtClean="0">
                <a:solidFill>
                  <a:srgbClr val="7030A0"/>
                </a:solidFill>
              </a:rPr>
              <a:t>[k]=v</a:t>
            </a: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143512"/>
            <a:ext cx="7358114" cy="5259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produce a </a:t>
            </a:r>
            <a:r>
              <a:rPr lang="en-US" sz="2400" b="1" dirty="0" smtClean="0">
                <a:solidFill>
                  <a:srgbClr val="C00000"/>
                </a:solidFill>
              </a:rPr>
              <a:t>new dictionary </a:t>
            </a:r>
            <a:r>
              <a:rPr lang="en-US" sz="2400" b="1" dirty="0" smtClean="0"/>
              <a:t>from the given dictionary with the </a:t>
            </a:r>
            <a:r>
              <a:rPr lang="en-US" sz="2400" b="1" dirty="0" smtClean="0">
                <a:solidFill>
                  <a:srgbClr val="C00000"/>
                </a:solidFill>
              </a:rPr>
              <a:t>values </a:t>
            </a:r>
            <a:r>
              <a:rPr lang="en-US" sz="2400" b="1" dirty="0" smtClean="0"/>
              <a:t>of each key </a:t>
            </a:r>
            <a:r>
              <a:rPr lang="en-US" sz="2400" b="1" dirty="0" smtClean="0">
                <a:solidFill>
                  <a:srgbClr val="C00000"/>
                </a:solidFill>
              </a:rPr>
              <a:t>getting doubled</a:t>
            </a: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dict1 = {'a': 1, 'b': 2, 'c': 3, 'd': 4, 'e': 5}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double_dict1 = {k:v*2 for (</a:t>
            </a:r>
            <a:r>
              <a:rPr lang="en-IN" sz="2400" b="1" dirty="0" err="1" smtClean="0">
                <a:solidFill>
                  <a:srgbClr val="7030A0"/>
                </a:solidFill>
              </a:rPr>
              <a:t>k,v</a:t>
            </a:r>
            <a:r>
              <a:rPr lang="en-IN" sz="2400" b="1" dirty="0" smtClean="0">
                <a:solidFill>
                  <a:srgbClr val="7030A0"/>
                </a:solidFill>
              </a:rPr>
              <a:t>) in dict1.items()}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print(double_dict1)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429264"/>
            <a:ext cx="7358114" cy="455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produce a </a:t>
            </a:r>
            <a:r>
              <a:rPr lang="en-US" sz="2400" b="1" dirty="0" smtClean="0">
                <a:solidFill>
                  <a:srgbClr val="C00000"/>
                </a:solidFill>
              </a:rPr>
              <a:t>new dictionary </a:t>
            </a:r>
            <a:r>
              <a:rPr lang="en-US" sz="2400" b="1" dirty="0" smtClean="0"/>
              <a:t>from the given dictionary with the </a:t>
            </a:r>
            <a:r>
              <a:rPr lang="en-US" sz="2400" b="1" dirty="0" smtClean="0">
                <a:solidFill>
                  <a:srgbClr val="C00000"/>
                </a:solidFill>
              </a:rPr>
              <a:t>keys </a:t>
            </a:r>
            <a:r>
              <a:rPr lang="en-US" sz="2400" b="1" dirty="0" smtClean="0"/>
              <a:t>of each key </a:t>
            </a:r>
            <a:r>
              <a:rPr lang="en-US" sz="2400" b="1" dirty="0" smtClean="0">
                <a:solidFill>
                  <a:srgbClr val="C00000"/>
                </a:solidFill>
              </a:rPr>
              <a:t>getting doubled</a:t>
            </a: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dict1 = {'a': 1, 'b': 2, 'c': 3, 'd': 4, 'e': 5}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double_dict1 = {k*2:v for (</a:t>
            </a:r>
            <a:r>
              <a:rPr lang="en-IN" sz="2400" b="1" dirty="0" err="1" smtClean="0">
                <a:solidFill>
                  <a:srgbClr val="7030A0"/>
                </a:solidFill>
              </a:rPr>
              <a:t>k,v</a:t>
            </a:r>
            <a:r>
              <a:rPr lang="en-IN" sz="2400" b="1" dirty="0" smtClean="0">
                <a:solidFill>
                  <a:srgbClr val="7030A0"/>
                </a:solidFill>
              </a:rPr>
              <a:t>) in dict1.items()}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print(double_dict1)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482592"/>
            <a:ext cx="7358114" cy="349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accept a string from the user and print the frequency count of it’s letters , i.e. how many times each letter is </a:t>
            </a:r>
            <a:r>
              <a:rPr lang="en-US" sz="2400" b="1" dirty="0" err="1" smtClean="0"/>
              <a:t>occuring</a:t>
            </a:r>
            <a:r>
              <a:rPr lang="en-US" sz="2400" b="1" dirty="0" smtClean="0"/>
              <a:t> in the string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357694"/>
            <a:ext cx="4929222" cy="2000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b="1" dirty="0" smtClean="0">
                <a:solidFill>
                  <a:srgbClr val="C00000"/>
                </a:solidFill>
              </a:rPr>
              <a:t>=input("Type a string:")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mydict</a:t>
            </a:r>
            <a:r>
              <a:rPr lang="en-IN" sz="2400" b="1" dirty="0" smtClean="0">
                <a:solidFill>
                  <a:srgbClr val="7030A0"/>
                </a:solidFill>
              </a:rPr>
              <a:t>={</a:t>
            </a:r>
            <a:r>
              <a:rPr lang="en-IN" sz="2400" b="1" dirty="0" err="1" smtClean="0">
                <a:solidFill>
                  <a:srgbClr val="7030A0"/>
                </a:solidFill>
              </a:rPr>
              <a:t>ch:str.count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ch</a:t>
            </a:r>
            <a:r>
              <a:rPr lang="en-IN" sz="2400" b="1" dirty="0" smtClean="0">
                <a:solidFill>
                  <a:srgbClr val="7030A0"/>
                </a:solidFill>
              </a:rPr>
              <a:t>) for </a:t>
            </a:r>
            <a:r>
              <a:rPr lang="en-IN" sz="2400" b="1" dirty="0" err="1" smtClean="0">
                <a:solidFill>
                  <a:srgbClr val="7030A0"/>
                </a:solidFill>
              </a:rPr>
              <a:t>ch</a:t>
            </a:r>
            <a:r>
              <a:rPr lang="en-IN" sz="2400" b="1" dirty="0" smtClean="0">
                <a:solidFill>
                  <a:srgbClr val="7030A0"/>
                </a:solidFill>
              </a:rPr>
              <a:t> in </a:t>
            </a:r>
            <a:r>
              <a:rPr lang="en-IN" sz="2400" b="1" dirty="0" err="1" smtClean="0">
                <a:solidFill>
                  <a:srgbClr val="7030A0"/>
                </a:solidFill>
              </a:rPr>
              <a:t>str</a:t>
            </a:r>
            <a:r>
              <a:rPr lang="en-IN" sz="2400" b="1" dirty="0" smtClean="0">
                <a:solidFill>
                  <a:srgbClr val="7030A0"/>
                </a:solidFill>
              </a:rPr>
              <a:t>}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</a:t>
            </a:r>
            <a:r>
              <a:rPr lang="en-IN" sz="2400" b="1" dirty="0" err="1" smtClean="0">
                <a:solidFill>
                  <a:srgbClr val="C00000"/>
                </a:solidFill>
              </a:rPr>
              <a:t>k,v</a:t>
            </a:r>
            <a:r>
              <a:rPr lang="en-IN" sz="2400" b="1" dirty="0" smtClean="0">
                <a:solidFill>
                  <a:srgbClr val="C00000"/>
                </a:solidFill>
              </a:rPr>
              <a:t> in </a:t>
            </a:r>
            <a:r>
              <a:rPr lang="en-IN" sz="2400" b="1" dirty="0" err="1" smtClean="0">
                <a:solidFill>
                  <a:srgbClr val="C00000"/>
                </a:solidFill>
              </a:rPr>
              <a:t>mydict.items</a:t>
            </a:r>
            <a:r>
              <a:rPr lang="en-IN" sz="2400" b="1" dirty="0" smtClean="0">
                <a:solidFill>
                  <a:srgbClr val="C00000"/>
                </a:solidFill>
              </a:rPr>
              <a:t>():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print(k,":",v)</a:t>
            </a:r>
            <a:endParaRPr lang="en-US" sz="2400" b="1" dirty="0" smtClean="0">
              <a:solidFill>
                <a:srgbClr val="00B05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Adding Conditions To</a:t>
            </a:r>
            <a:br>
              <a:rPr lang="en-US" sz="2800" b="1" dirty="0" smtClean="0"/>
            </a:br>
            <a:r>
              <a:rPr lang="en-US" sz="2800" b="1" dirty="0" smtClean="0"/>
              <a:t>Dictionary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Like list comprehension , </a:t>
            </a:r>
            <a:r>
              <a:rPr lang="en-IN" sz="2400" b="1" dirty="0" smtClean="0">
                <a:solidFill>
                  <a:srgbClr val="C00000"/>
                </a:solidFill>
              </a:rPr>
              <a:t>dictionary comprehension </a:t>
            </a:r>
            <a:r>
              <a:rPr lang="en-IN" sz="2400" dirty="0" smtClean="0"/>
              <a:t>also allows us to add conditionals to make it more powerful.</a:t>
            </a:r>
          </a:p>
          <a:p>
            <a:endParaRPr lang="en-US" sz="2400" dirty="0" smtClean="0"/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IN" sz="1800" b="1" dirty="0" err="1" smtClean="0">
                <a:solidFill>
                  <a:srgbClr val="0070C0"/>
                </a:solidFill>
              </a:rPr>
              <a:t>dict_variable</a:t>
            </a:r>
            <a:r>
              <a:rPr lang="en-IN" sz="1800" b="1" dirty="0" smtClean="0">
                <a:solidFill>
                  <a:srgbClr val="0070C0"/>
                </a:solidFill>
              </a:rPr>
              <a:t> = { </a:t>
            </a:r>
            <a:r>
              <a:rPr lang="en-IN" sz="1800" b="1" dirty="0" err="1" smtClean="0">
                <a:solidFill>
                  <a:srgbClr val="7030A0"/>
                </a:solidFill>
              </a:rPr>
              <a:t>key:value</a:t>
            </a:r>
            <a:r>
              <a:rPr lang="en-IN" sz="1800" b="1" dirty="0" smtClean="0">
                <a:solidFill>
                  <a:srgbClr val="0070C0"/>
                </a:solidFill>
              </a:rPr>
              <a:t> for </a:t>
            </a:r>
            <a:r>
              <a:rPr lang="en-IN" sz="1800" b="1" dirty="0" smtClean="0">
                <a:solidFill>
                  <a:srgbClr val="C00000"/>
                </a:solidFill>
              </a:rPr>
              <a:t>(</a:t>
            </a:r>
            <a:r>
              <a:rPr lang="en-IN" sz="1800" b="1" dirty="0" err="1" smtClean="0">
                <a:solidFill>
                  <a:srgbClr val="C00000"/>
                </a:solidFill>
              </a:rPr>
              <a:t>key,value</a:t>
            </a:r>
            <a:r>
              <a:rPr lang="en-IN" sz="1800" b="1" dirty="0" smtClean="0">
                <a:solidFill>
                  <a:srgbClr val="C00000"/>
                </a:solidFill>
              </a:rPr>
              <a:t>)</a:t>
            </a:r>
            <a:r>
              <a:rPr lang="en-IN" sz="1800" b="1" dirty="0" smtClean="0">
                <a:solidFill>
                  <a:srgbClr val="0070C0"/>
                </a:solidFill>
              </a:rPr>
              <a:t> in </a:t>
            </a:r>
            <a:r>
              <a:rPr lang="en-IN" sz="1800" b="1" dirty="0" err="1" smtClean="0">
                <a:solidFill>
                  <a:srgbClr val="0070C0"/>
                </a:solidFill>
              </a:rPr>
              <a:t>iterable</a:t>
            </a:r>
            <a:r>
              <a:rPr lang="en-IN" sz="1800" b="1" dirty="0" smtClean="0">
                <a:solidFill>
                  <a:srgbClr val="0070C0"/>
                </a:solidFill>
              </a:rPr>
              <a:t> </a:t>
            </a:r>
            <a:r>
              <a:rPr lang="en-IN" sz="1800" b="1" dirty="0" smtClean="0">
                <a:solidFill>
                  <a:srgbClr val="FF0000"/>
                </a:solidFill>
              </a:rPr>
              <a:t>&lt;</a:t>
            </a:r>
            <a:r>
              <a:rPr lang="en-IN" sz="1800" b="1" dirty="0" err="1" smtClean="0">
                <a:solidFill>
                  <a:srgbClr val="FF0000"/>
                </a:solidFill>
              </a:rPr>
              <a:t>test_cond</a:t>
            </a:r>
            <a:r>
              <a:rPr lang="en-IN" sz="1800" b="1" dirty="0" smtClean="0">
                <a:solidFill>
                  <a:srgbClr val="FF0000"/>
                </a:solidFill>
              </a:rPr>
              <a:t>&gt;</a:t>
            </a:r>
            <a:r>
              <a:rPr lang="en-IN" sz="1800" b="1" dirty="0" smtClean="0">
                <a:solidFill>
                  <a:srgbClr val="0070C0"/>
                </a:solidFill>
              </a:rPr>
              <a:t>}</a:t>
            </a:r>
          </a:p>
          <a:p>
            <a:endParaRPr lang="en-US" sz="2400" b="1" u="sng" dirty="0" smtClean="0"/>
          </a:p>
          <a:p>
            <a:endParaRPr lang="en-US" sz="2400" dirty="0" smtClean="0"/>
          </a:p>
          <a:p>
            <a:r>
              <a:rPr lang="en-US" sz="2400" dirty="0" smtClean="0"/>
              <a:t>As usual , only those </a:t>
            </a:r>
            <a:r>
              <a:rPr lang="en-US" sz="2400" b="1" dirty="0" smtClean="0">
                <a:solidFill>
                  <a:srgbClr val="7030A0"/>
                </a:solidFill>
              </a:rPr>
              <a:t>key-value</a:t>
            </a:r>
            <a:r>
              <a:rPr lang="en-US" sz="2400" dirty="0" smtClean="0"/>
              <a:t> pairs will be returned by </a:t>
            </a:r>
            <a:r>
              <a:rPr lang="en-US" sz="2400" b="1" dirty="0" smtClean="0">
                <a:solidFill>
                  <a:srgbClr val="C00000"/>
                </a:solidFill>
              </a:rPr>
              <a:t>dictionary comprehension </a:t>
            </a:r>
            <a:r>
              <a:rPr lang="en-US" sz="2400" dirty="0" smtClean="0"/>
              <a:t>which satisfy the condition</a:t>
            </a:r>
            <a:endParaRPr lang="en-IN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Dictionary-III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Dictionary Methods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Removing Elements From Dictionary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Functions Used In Dictionary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produce a </a:t>
            </a:r>
            <a:r>
              <a:rPr lang="en-US" sz="2400" b="1" dirty="0" smtClean="0">
                <a:solidFill>
                  <a:srgbClr val="C00000"/>
                </a:solidFill>
              </a:rPr>
              <a:t>new dictionary </a:t>
            </a:r>
            <a:r>
              <a:rPr lang="en-US" sz="2400" b="1" dirty="0" smtClean="0"/>
              <a:t>from the given dictionary but with the </a:t>
            </a:r>
            <a:r>
              <a:rPr lang="en-US" sz="2400" b="1" dirty="0" smtClean="0">
                <a:solidFill>
                  <a:srgbClr val="C00000"/>
                </a:solidFill>
              </a:rPr>
              <a:t>values </a:t>
            </a:r>
            <a:r>
              <a:rPr lang="en-US" sz="2400" b="1" dirty="0" smtClean="0"/>
              <a:t>that are greater than 2</a:t>
            </a:r>
            <a:endParaRPr lang="en-US" sz="2400" b="1" u="sng" dirty="0" smtClean="0"/>
          </a:p>
          <a:p>
            <a:pPr fontAlgn="base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dict1 = {'a': 1, 'b': 2, 'c': 3, 'd': 4, 'e': 5}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dict2 = {k:v*2 for (</a:t>
            </a:r>
            <a:r>
              <a:rPr lang="en-IN" sz="2400" b="1" dirty="0" err="1" smtClean="0">
                <a:solidFill>
                  <a:srgbClr val="7030A0"/>
                </a:solidFill>
              </a:rPr>
              <a:t>k,v</a:t>
            </a:r>
            <a:r>
              <a:rPr lang="en-IN" sz="2400" b="1" dirty="0" smtClean="0">
                <a:solidFill>
                  <a:srgbClr val="7030A0"/>
                </a:solidFill>
              </a:rPr>
              <a:t>) in dict1.items() if v&gt;2}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print(dict2)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500702"/>
            <a:ext cx="5729181" cy="455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produce a </a:t>
            </a:r>
            <a:r>
              <a:rPr lang="en-US" sz="2400" b="1" dirty="0" smtClean="0">
                <a:solidFill>
                  <a:srgbClr val="C00000"/>
                </a:solidFill>
              </a:rPr>
              <a:t>new dictionary </a:t>
            </a:r>
            <a:r>
              <a:rPr lang="en-US" sz="2400" b="1" dirty="0" smtClean="0"/>
              <a:t>from the given dictionary but with the </a:t>
            </a:r>
            <a:r>
              <a:rPr lang="en-US" sz="2400" b="1" dirty="0" smtClean="0">
                <a:solidFill>
                  <a:srgbClr val="C00000"/>
                </a:solidFill>
              </a:rPr>
              <a:t>values </a:t>
            </a:r>
            <a:r>
              <a:rPr lang="en-US" sz="2400" b="1" dirty="0" smtClean="0"/>
              <a:t>that are </a:t>
            </a:r>
            <a:r>
              <a:rPr lang="en-US" sz="2400" b="1" dirty="0" smtClean="0">
                <a:solidFill>
                  <a:srgbClr val="FF0000"/>
                </a:solidFill>
              </a:rPr>
              <a:t>greater than 2 </a:t>
            </a:r>
            <a:r>
              <a:rPr lang="en-US" sz="2400" b="1" dirty="0" smtClean="0"/>
              <a:t>as well as </a:t>
            </a:r>
            <a:r>
              <a:rPr lang="en-US" sz="2400" b="1" dirty="0" smtClean="0">
                <a:solidFill>
                  <a:srgbClr val="FF0000"/>
                </a:solidFill>
              </a:rPr>
              <a:t>multiple of 2</a:t>
            </a:r>
            <a:endParaRPr lang="en-US" sz="2400" b="1" u="sng" dirty="0" smtClean="0">
              <a:solidFill>
                <a:srgbClr val="FF0000"/>
              </a:solidFill>
            </a:endParaRPr>
          </a:p>
          <a:p>
            <a:pPr fontAlgn="base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dict1 = {'a': 1, 'b': 2, 'c': 3, 'd': 4, 'e': 5}</a:t>
            </a:r>
          </a:p>
          <a:p>
            <a:pPr fontAlgn="base"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dict2 = {k:v*2 for (</a:t>
            </a:r>
            <a:r>
              <a:rPr lang="en-IN" sz="2200" b="1" dirty="0" err="1" smtClean="0">
                <a:solidFill>
                  <a:srgbClr val="7030A0"/>
                </a:solidFill>
              </a:rPr>
              <a:t>k,v</a:t>
            </a:r>
            <a:r>
              <a:rPr lang="en-IN" sz="2200" b="1" dirty="0" smtClean="0">
                <a:solidFill>
                  <a:srgbClr val="7030A0"/>
                </a:solidFill>
              </a:rPr>
              <a:t>) in dict1.items() if v&gt;2 if v%2==0}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print(dict2)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429264"/>
            <a:ext cx="1783858" cy="455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produce a </a:t>
            </a:r>
            <a:r>
              <a:rPr lang="en-US" sz="2400" b="1" dirty="0" smtClean="0">
                <a:solidFill>
                  <a:srgbClr val="C00000"/>
                </a:solidFill>
              </a:rPr>
              <a:t>new dictionary </a:t>
            </a:r>
            <a:r>
              <a:rPr lang="en-US" sz="2400" b="1" dirty="0" smtClean="0"/>
              <a:t>from the given dictionary but with the value should be the string “</a:t>
            </a:r>
            <a:r>
              <a:rPr lang="en-US" sz="2400" b="1" dirty="0" smtClean="0">
                <a:solidFill>
                  <a:srgbClr val="C00000"/>
                </a:solidFill>
              </a:rPr>
              <a:t>EVEN</a:t>
            </a:r>
            <a:r>
              <a:rPr lang="en-US" sz="2400" b="1" dirty="0" smtClean="0"/>
              <a:t>” for even values and “</a:t>
            </a:r>
            <a:r>
              <a:rPr lang="en-US" sz="2400" b="1" dirty="0" smtClean="0">
                <a:solidFill>
                  <a:srgbClr val="C00000"/>
                </a:solidFill>
              </a:rPr>
              <a:t>ODD</a:t>
            </a:r>
            <a:r>
              <a:rPr lang="en-US" sz="2400" b="1" dirty="0" smtClean="0"/>
              <a:t>” for odd values</a:t>
            </a:r>
            <a:endParaRPr lang="en-US" sz="2400" b="1" u="sng" dirty="0" smtClean="0"/>
          </a:p>
          <a:p>
            <a:pPr fontAlgn="base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dict1 = {'a': 1, 'b': 2, 'c': 3, 'd': 4, 'e': 5}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dict2= {k:</a:t>
            </a:r>
            <a:r>
              <a:rPr lang="en-IN" sz="2000" b="1" dirty="0" smtClean="0">
                <a:solidFill>
                  <a:srgbClr val="C00000"/>
                </a:solidFill>
              </a:rPr>
              <a:t>'even' if v%2==0 else 'odd' </a:t>
            </a:r>
            <a:r>
              <a:rPr lang="en-IN" sz="2000" b="1" dirty="0" smtClean="0">
                <a:solidFill>
                  <a:srgbClr val="7030A0"/>
                </a:solidFill>
              </a:rPr>
              <a:t>for (</a:t>
            </a:r>
            <a:r>
              <a:rPr lang="en-IN" sz="2000" b="1" dirty="0" err="1" smtClean="0">
                <a:solidFill>
                  <a:srgbClr val="7030A0"/>
                </a:solidFill>
              </a:rPr>
              <a:t>k,v</a:t>
            </a:r>
            <a:r>
              <a:rPr lang="en-IN" sz="2000" b="1" dirty="0" smtClean="0">
                <a:solidFill>
                  <a:srgbClr val="7030A0"/>
                </a:solidFill>
              </a:rPr>
              <a:t>) in dict1.items()}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print(dict2)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786454"/>
            <a:ext cx="7643866" cy="571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Restrictions On </a:t>
            </a:r>
            <a:br>
              <a:rPr lang="en-US" sz="2800" b="1" dirty="0" smtClean="0"/>
            </a:br>
            <a:r>
              <a:rPr lang="en-US" sz="2800" b="1" dirty="0" smtClean="0"/>
              <a:t>Dictionary Keys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sz="2400" dirty="0" smtClean="0"/>
              <a:t>Almost any type of value can be used as a dictionary key 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, like </a:t>
            </a:r>
            <a:r>
              <a:rPr lang="en-IN" sz="2400" b="1" dirty="0" smtClean="0">
                <a:solidFill>
                  <a:srgbClr val="C00000"/>
                </a:solidFill>
              </a:rPr>
              <a:t>integer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float</a:t>
            </a:r>
            <a:r>
              <a:rPr lang="en-IN" sz="2400" dirty="0" smtClean="0"/>
              <a:t>,  </a:t>
            </a:r>
            <a:r>
              <a:rPr lang="en-IN" sz="2400" b="1" dirty="0" smtClean="0">
                <a:solidFill>
                  <a:srgbClr val="C00000"/>
                </a:solidFill>
              </a:rPr>
              <a:t>Boolean</a:t>
            </a:r>
            <a:r>
              <a:rPr lang="en-IN" sz="2400" dirty="0" smtClean="0"/>
              <a:t> etc</a:t>
            </a:r>
          </a:p>
          <a:p>
            <a:pPr marL="457200" indent="-457200">
              <a:buNone/>
            </a:pPr>
            <a:endParaRPr lang="en-US" sz="2400" b="1" u="sng" dirty="0" smtClean="0"/>
          </a:p>
          <a:p>
            <a:pPr marL="457200" indent="-457200">
              <a:buNone/>
            </a:pPr>
            <a:r>
              <a:rPr lang="en-US" sz="2400" b="1" u="sng" dirty="0" smtClean="0"/>
              <a:t>Example:</a:t>
            </a:r>
          </a:p>
          <a:p>
            <a:pPr marL="457200" indent="-457200"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rgbClr val="C00000"/>
                </a:solidFill>
              </a:rPr>
              <a:t>d={65:"A", 3.14:"pi", True:1}</a:t>
            </a:r>
          </a:p>
          <a:p>
            <a:pPr marL="457200" indent="-457200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print(d)</a:t>
            </a:r>
          </a:p>
          <a:p>
            <a:pPr marL="457200" indent="-457200">
              <a:buNone/>
            </a:pPr>
            <a:endParaRPr lang="en-US" sz="2400" b="1" u="sng" dirty="0" smtClean="0"/>
          </a:p>
          <a:p>
            <a:pPr marL="457200" indent="-457200">
              <a:buNone/>
            </a:pPr>
            <a:r>
              <a:rPr lang="en-US" sz="2400" b="1" u="sng" dirty="0" smtClean="0"/>
              <a:t>Output:</a:t>
            </a:r>
          </a:p>
          <a:p>
            <a:pPr marL="457200" indent="-457200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4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072074"/>
            <a:ext cx="5096587" cy="295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Restrictions On </a:t>
            </a:r>
            <a:br>
              <a:rPr lang="en-US" sz="2800" b="1" dirty="0" smtClean="0"/>
            </a:br>
            <a:r>
              <a:rPr lang="en-US" sz="2800" b="1" dirty="0" smtClean="0"/>
              <a:t>Dictionary Keys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IN" sz="2400" dirty="0" smtClean="0"/>
              <a:t>We can even use built-in objects like </a:t>
            </a:r>
            <a:r>
              <a:rPr lang="en-IN" sz="2400" b="1" dirty="0" smtClean="0">
                <a:solidFill>
                  <a:srgbClr val="7030A0"/>
                </a:solidFill>
              </a:rPr>
              <a:t>types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7030A0"/>
                </a:solidFill>
              </a:rPr>
              <a:t>functions</a:t>
            </a:r>
            <a:r>
              <a:rPr lang="en-IN" sz="2400" dirty="0" smtClean="0"/>
              <a:t>:</a:t>
            </a:r>
          </a:p>
          <a:p>
            <a:pPr marL="457200" indent="-457200">
              <a:buNone/>
            </a:pPr>
            <a:endParaRPr lang="en-US" sz="2400" b="1" u="sng" dirty="0" smtClean="0"/>
          </a:p>
          <a:p>
            <a:pPr marL="457200" indent="-457200">
              <a:buNone/>
            </a:pPr>
            <a:r>
              <a:rPr lang="en-US" sz="2400" b="1" u="sng" dirty="0" smtClean="0"/>
              <a:t>Example:</a:t>
            </a:r>
          </a:p>
          <a:p>
            <a:pPr marL="457200" indent="-457200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d={int:1, float:2, bool:3}</a:t>
            </a:r>
          </a:p>
          <a:p>
            <a:pPr marL="457200" indent="-457200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print(d)</a:t>
            </a:r>
          </a:p>
          <a:p>
            <a:pPr marL="457200" indent="-457200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print(d[float])</a:t>
            </a:r>
            <a:endParaRPr lang="en-US" sz="2400" b="1" u="sng" dirty="0" smtClean="0"/>
          </a:p>
          <a:p>
            <a:pPr marL="457200" indent="-457200">
              <a:buNone/>
            </a:pPr>
            <a:endParaRPr lang="en-US" sz="2400" b="1" u="sng" dirty="0" smtClean="0"/>
          </a:p>
          <a:p>
            <a:pPr marL="457200" indent="-457200">
              <a:buNone/>
            </a:pPr>
            <a:r>
              <a:rPr lang="en-US" sz="2400" b="1" u="sng" dirty="0" smtClean="0"/>
              <a:t>Output:</a:t>
            </a:r>
          </a:p>
          <a:p>
            <a:pPr marL="457200" indent="-457200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4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429264"/>
            <a:ext cx="7215238" cy="705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Restrictions On </a:t>
            </a:r>
            <a:br>
              <a:rPr lang="en-US" sz="2800" b="1" dirty="0" smtClean="0"/>
            </a:br>
            <a:r>
              <a:rPr lang="en-US" sz="2800" b="1" dirty="0" smtClean="0"/>
              <a:t>Dictionary Keys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3"/>
            </a:pPr>
            <a:r>
              <a:rPr lang="en-IN" sz="2400" dirty="0" smtClean="0"/>
              <a:t>Duplicate keys are not allowed. If we assign a value to an already existing dictionary key, it does not add the key a second time, but replaces the existing value:</a:t>
            </a:r>
          </a:p>
          <a:p>
            <a:pPr marL="457200" indent="-457200">
              <a:buNone/>
            </a:pPr>
            <a:endParaRPr lang="en-US" sz="2400" b="1" u="sng" dirty="0" smtClean="0"/>
          </a:p>
          <a:p>
            <a:pPr marL="457200" indent="-457200">
              <a:buNone/>
            </a:pPr>
            <a:r>
              <a:rPr lang="en-US" sz="2400" b="1" u="sng" dirty="0" smtClean="0"/>
              <a:t>Example:</a:t>
            </a:r>
          </a:p>
          <a:p>
            <a:pPr marL="457200" indent="-457200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d={"MP":"</a:t>
            </a:r>
            <a:r>
              <a:rPr lang="en-IN" sz="2000" b="1" dirty="0" err="1" smtClean="0">
                <a:solidFill>
                  <a:srgbClr val="C00000"/>
                </a:solidFill>
              </a:rPr>
              <a:t>Indore","UP</a:t>
            </a:r>
            <a:r>
              <a:rPr lang="en-IN" sz="2000" b="1" dirty="0" smtClean="0">
                <a:solidFill>
                  <a:srgbClr val="C00000"/>
                </a:solidFill>
              </a:rPr>
              <a:t>":"</a:t>
            </a:r>
            <a:r>
              <a:rPr lang="en-IN" sz="2000" b="1" dirty="0" err="1" smtClean="0">
                <a:solidFill>
                  <a:srgbClr val="C00000"/>
                </a:solidFill>
              </a:rPr>
              <a:t>Lucknow","RAJ</a:t>
            </a:r>
            <a:r>
              <a:rPr lang="en-IN" sz="2000" b="1" dirty="0" smtClean="0">
                <a:solidFill>
                  <a:srgbClr val="C00000"/>
                </a:solidFill>
              </a:rPr>
              <a:t>":"</a:t>
            </a:r>
            <a:r>
              <a:rPr lang="en-IN" sz="2000" b="1" dirty="0" err="1" smtClean="0">
                <a:solidFill>
                  <a:srgbClr val="C00000"/>
                </a:solidFill>
              </a:rPr>
              <a:t>Jaipur</a:t>
            </a:r>
            <a:r>
              <a:rPr lang="en-IN" sz="2000" b="1" dirty="0" smtClean="0">
                <a:solidFill>
                  <a:srgbClr val="C00000"/>
                </a:solidFill>
              </a:rPr>
              <a:t>"}</a:t>
            </a:r>
          </a:p>
          <a:p>
            <a:pPr marL="457200" indent="-457200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print(d)</a:t>
            </a:r>
          </a:p>
          <a:p>
            <a:pPr marL="457200" indent="-457200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d["MP"]="Bhopal"</a:t>
            </a:r>
          </a:p>
          <a:p>
            <a:pPr marL="457200" indent="-457200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print(d)</a:t>
            </a:r>
            <a:endParaRPr lang="en-US" sz="2000" b="1" u="sng" dirty="0" smtClean="0"/>
          </a:p>
          <a:p>
            <a:pPr marL="457200" indent="-457200">
              <a:buNone/>
            </a:pPr>
            <a:r>
              <a:rPr lang="en-US" sz="2400" b="1" u="sng" dirty="0" smtClean="0"/>
              <a:t>Output:</a:t>
            </a:r>
          </a:p>
          <a:p>
            <a:pPr marL="457200" indent="-457200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4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826069"/>
            <a:ext cx="8143932" cy="4837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Restrictions On </a:t>
            </a:r>
            <a:br>
              <a:rPr lang="en-US" sz="2800" b="1" dirty="0" smtClean="0"/>
            </a:br>
            <a:r>
              <a:rPr lang="en-US" sz="2800" b="1" dirty="0" smtClean="0"/>
              <a:t>Dictionary Keys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4"/>
            </a:pPr>
            <a:r>
              <a:rPr lang="en-IN" sz="2400" dirty="0" smtClean="0"/>
              <a:t>If we specify a key a second time during the initial creation of a dictionary, the second occurrence will override the first:</a:t>
            </a:r>
          </a:p>
          <a:p>
            <a:pPr marL="457200" indent="-457200">
              <a:buNone/>
            </a:pPr>
            <a:r>
              <a:rPr lang="en-US" sz="2400" b="1" u="sng" dirty="0" smtClean="0"/>
              <a:t>Example:</a:t>
            </a:r>
          </a:p>
          <a:p>
            <a:pPr marL="457200" indent="-457200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d={"MP":"</a:t>
            </a:r>
            <a:r>
              <a:rPr lang="en-IN" sz="1800" b="1" dirty="0" err="1" smtClean="0">
                <a:solidFill>
                  <a:srgbClr val="C00000"/>
                </a:solidFill>
              </a:rPr>
              <a:t>Indore","UP</a:t>
            </a:r>
            <a:r>
              <a:rPr lang="en-IN" sz="1800" b="1" dirty="0" smtClean="0">
                <a:solidFill>
                  <a:srgbClr val="C00000"/>
                </a:solidFill>
              </a:rPr>
              <a:t>":"</a:t>
            </a:r>
            <a:r>
              <a:rPr lang="en-IN" sz="1800" b="1" dirty="0" err="1" smtClean="0">
                <a:solidFill>
                  <a:srgbClr val="C00000"/>
                </a:solidFill>
              </a:rPr>
              <a:t>Lucknow","RAJ</a:t>
            </a:r>
            <a:r>
              <a:rPr lang="en-IN" sz="1800" b="1" dirty="0" smtClean="0">
                <a:solidFill>
                  <a:srgbClr val="C00000"/>
                </a:solidFill>
              </a:rPr>
              <a:t>":"</a:t>
            </a:r>
            <a:r>
              <a:rPr lang="en-IN" sz="1800" b="1" dirty="0" err="1" smtClean="0">
                <a:solidFill>
                  <a:srgbClr val="C00000"/>
                </a:solidFill>
              </a:rPr>
              <a:t>Jaipur","MP</a:t>
            </a:r>
            <a:r>
              <a:rPr lang="en-IN" sz="1800" b="1" dirty="0" smtClean="0">
                <a:solidFill>
                  <a:srgbClr val="C00000"/>
                </a:solidFill>
              </a:rPr>
              <a:t>":"Bhopal"}</a:t>
            </a:r>
          </a:p>
          <a:p>
            <a:pPr marL="457200" indent="-457200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print(d)</a:t>
            </a:r>
          </a:p>
          <a:p>
            <a:pPr marL="457200" indent="-457200">
              <a:buNone/>
            </a:pPr>
            <a:endParaRPr lang="en-US" sz="2400" b="1" u="sng" dirty="0" smtClean="0"/>
          </a:p>
          <a:p>
            <a:pPr marL="457200" indent="-457200">
              <a:buNone/>
            </a:pPr>
            <a:endParaRPr lang="en-US" sz="2400" b="1" u="sng" dirty="0" smtClean="0"/>
          </a:p>
          <a:p>
            <a:pPr marL="457200" indent="-457200">
              <a:buNone/>
            </a:pPr>
            <a:r>
              <a:rPr lang="en-US" sz="2400" b="1" u="sng" dirty="0" smtClean="0"/>
              <a:t>Output:</a:t>
            </a:r>
          </a:p>
          <a:p>
            <a:pPr marL="457200" indent="-457200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4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373550"/>
            <a:ext cx="8143932" cy="309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Restrictions On </a:t>
            </a:r>
            <a:br>
              <a:rPr lang="en-US" sz="2800" b="1" dirty="0" smtClean="0"/>
            </a:br>
            <a:r>
              <a:rPr lang="en-US" sz="2800" b="1" dirty="0" smtClean="0"/>
              <a:t>Dictionary Keys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5"/>
            </a:pPr>
            <a:r>
              <a:rPr lang="en-IN" sz="2400" dirty="0" smtClean="0"/>
              <a:t>A dictionary key must be of a type that is </a:t>
            </a:r>
            <a:r>
              <a:rPr lang="en-IN" sz="2400" b="1" dirty="0" smtClean="0">
                <a:solidFill>
                  <a:srgbClr val="C00000"/>
                </a:solidFill>
              </a:rPr>
              <a:t>immutable</a:t>
            </a:r>
            <a:r>
              <a:rPr lang="en-IN" sz="2400" dirty="0" smtClean="0"/>
              <a:t>. Like  </a:t>
            </a:r>
            <a:r>
              <a:rPr lang="en-IN" sz="2400" b="1" dirty="0" smtClean="0">
                <a:solidFill>
                  <a:srgbClr val="C00000"/>
                </a:solidFill>
              </a:rPr>
              <a:t>integer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float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string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C00000"/>
                </a:solidFill>
              </a:rPr>
              <a:t>Boolean</a:t>
            </a:r>
            <a:r>
              <a:rPr lang="en-IN" sz="2400" dirty="0" smtClean="0"/>
              <a:t>—can serve as dictionary keys. Even a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/>
              <a:t> can also be a dictionary key, because </a:t>
            </a:r>
            <a:r>
              <a:rPr lang="en-IN" sz="2400" b="1" dirty="0" err="1" smtClean="0">
                <a:solidFill>
                  <a:srgbClr val="C00000"/>
                </a:solidFill>
              </a:rPr>
              <a:t>tuples</a:t>
            </a:r>
            <a:r>
              <a:rPr lang="en-IN" sz="2400" dirty="0" smtClean="0"/>
              <a:t> are </a:t>
            </a:r>
            <a:r>
              <a:rPr lang="en-IN" sz="2400" b="1" dirty="0" smtClean="0">
                <a:solidFill>
                  <a:srgbClr val="C00000"/>
                </a:solidFill>
              </a:rPr>
              <a:t>immutable</a:t>
            </a:r>
            <a:r>
              <a:rPr lang="en-IN" sz="2400" dirty="0" smtClean="0"/>
              <a:t>:</a:t>
            </a:r>
          </a:p>
          <a:p>
            <a:pPr marL="457200" indent="-457200">
              <a:buNone/>
            </a:pPr>
            <a:endParaRPr lang="en-US" sz="2400" b="1" u="sng" dirty="0" smtClean="0"/>
          </a:p>
          <a:p>
            <a:pPr marL="457200" indent="-457200">
              <a:buNone/>
            </a:pPr>
            <a:r>
              <a:rPr lang="en-US" sz="2400" b="1" u="sng" dirty="0" smtClean="0"/>
              <a:t>Example:</a:t>
            </a:r>
          </a:p>
          <a:p>
            <a:pPr marL="457200" indent="-457200">
              <a:buNone/>
            </a:pPr>
            <a:r>
              <a:rPr lang="fr-FR" sz="2000" b="1" dirty="0" smtClean="0">
                <a:solidFill>
                  <a:srgbClr val="C00000"/>
                </a:solidFill>
              </a:rPr>
              <a:t>d = {(1, 1): 'a', (1, 2): 'b', (2, 1): 'c', (2, 2): 'd'}</a:t>
            </a:r>
          </a:p>
          <a:p>
            <a:pPr marL="457200" indent="-457200"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print</a:t>
            </a:r>
            <a:r>
              <a:rPr lang="fr-FR" sz="2000" b="1" dirty="0" smtClean="0">
                <a:solidFill>
                  <a:srgbClr val="C00000"/>
                </a:solidFill>
              </a:rPr>
              <a:t>(d)</a:t>
            </a:r>
          </a:p>
          <a:p>
            <a:pPr marL="457200" indent="-457200"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print</a:t>
            </a:r>
            <a:r>
              <a:rPr lang="fr-FR" sz="2000" b="1" dirty="0" smtClean="0">
                <a:solidFill>
                  <a:srgbClr val="C00000"/>
                </a:solidFill>
              </a:rPr>
              <a:t>(d[(1,2)])</a:t>
            </a:r>
          </a:p>
          <a:p>
            <a:pPr marL="457200" indent="-457200">
              <a:buNone/>
            </a:pPr>
            <a:r>
              <a:rPr lang="en-US" sz="2400" b="1" u="sng" dirty="0" smtClean="0"/>
              <a:t>Output:</a:t>
            </a:r>
          </a:p>
          <a:p>
            <a:pPr marL="457200" indent="-457200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4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572140"/>
            <a:ext cx="7572428" cy="738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Restrictions On </a:t>
            </a:r>
            <a:br>
              <a:rPr lang="en-US" sz="2800" b="1" dirty="0" smtClean="0"/>
            </a:br>
            <a:r>
              <a:rPr lang="en-US" sz="2800" b="1" dirty="0" smtClean="0"/>
              <a:t>Dictionary Keys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6"/>
            </a:pPr>
            <a:r>
              <a:rPr lang="en-IN" sz="2400" dirty="0" smtClean="0"/>
              <a:t>However, neither a list nor another dictionary can serve as a dictionary key, because lists and dictionaries are mutable:</a:t>
            </a:r>
          </a:p>
          <a:p>
            <a:pPr marL="457200" indent="-457200">
              <a:buNone/>
            </a:pPr>
            <a:endParaRPr lang="en-US" sz="2400" b="1" u="sng" dirty="0" smtClean="0"/>
          </a:p>
          <a:p>
            <a:pPr marL="457200" indent="-457200">
              <a:buNone/>
            </a:pPr>
            <a:r>
              <a:rPr lang="en-US" sz="2400" b="1" u="sng" dirty="0" smtClean="0"/>
              <a:t>Example:</a:t>
            </a:r>
          </a:p>
          <a:p>
            <a:pPr marL="457200" indent="-457200">
              <a:buNone/>
            </a:pPr>
            <a:r>
              <a:rPr lang="fr-FR" sz="2000" b="1" dirty="0" smtClean="0">
                <a:solidFill>
                  <a:srgbClr val="C00000"/>
                </a:solidFill>
              </a:rPr>
              <a:t>d = {[1, 1]: 'a', [1, 2]: 'b', [2, 1]: 'c', [2, 2]: 'd'}</a:t>
            </a:r>
          </a:p>
          <a:p>
            <a:pPr marL="457200" indent="-457200"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print</a:t>
            </a:r>
            <a:r>
              <a:rPr lang="fr-FR" sz="2000" b="1" dirty="0" smtClean="0">
                <a:solidFill>
                  <a:srgbClr val="C00000"/>
                </a:solidFill>
              </a:rPr>
              <a:t>(d)</a:t>
            </a:r>
          </a:p>
          <a:p>
            <a:pPr marL="457200" indent="-457200">
              <a:buNone/>
            </a:pPr>
            <a:endParaRPr lang="en-US" sz="2400" b="1" u="sng" dirty="0" smtClean="0"/>
          </a:p>
          <a:p>
            <a:pPr marL="457200" indent="-457200">
              <a:buNone/>
            </a:pPr>
            <a:r>
              <a:rPr lang="en-US" sz="2400" b="1" u="sng" dirty="0" smtClean="0"/>
              <a:t>Output:</a:t>
            </a:r>
          </a:p>
          <a:p>
            <a:pPr marL="457200" indent="-457200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4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357826"/>
            <a:ext cx="7786742" cy="6085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Restrictions On </a:t>
            </a:r>
            <a:br>
              <a:rPr lang="en-US" sz="2800" b="1" dirty="0" smtClean="0"/>
            </a:br>
            <a:r>
              <a:rPr lang="en-US" sz="2800" b="1" dirty="0" smtClean="0"/>
              <a:t>Dictionary Values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There are </a:t>
            </a:r>
            <a:r>
              <a:rPr lang="en-IN" sz="2400" b="1" dirty="0" smtClean="0">
                <a:solidFill>
                  <a:srgbClr val="C00000"/>
                </a:solidFill>
              </a:rPr>
              <a:t>no restrictions </a:t>
            </a:r>
            <a:r>
              <a:rPr lang="en-IN" sz="2400" dirty="0" smtClean="0"/>
              <a:t>on dictionary </a:t>
            </a:r>
            <a:r>
              <a:rPr lang="en-IN" sz="2400" b="1" dirty="0" smtClean="0">
                <a:solidFill>
                  <a:srgbClr val="C00000"/>
                </a:solidFill>
              </a:rPr>
              <a:t>values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smtClean="0"/>
          </a:p>
          <a:p>
            <a:r>
              <a:rPr lang="en-IN" sz="2400" smtClean="0"/>
              <a:t>A </a:t>
            </a:r>
            <a:r>
              <a:rPr lang="en-IN" sz="2400" dirty="0" smtClean="0"/>
              <a:t>dictionary value can be any type of object Python supports, including </a:t>
            </a:r>
            <a:r>
              <a:rPr lang="en-IN" sz="2400" b="1" dirty="0" smtClean="0">
                <a:solidFill>
                  <a:srgbClr val="C00000"/>
                </a:solidFill>
              </a:rPr>
              <a:t>mutable types </a:t>
            </a:r>
            <a:r>
              <a:rPr lang="en-IN" sz="2400" dirty="0" smtClean="0"/>
              <a:t>like </a:t>
            </a:r>
            <a:r>
              <a:rPr lang="en-IN" sz="2400" b="1" dirty="0" smtClean="0">
                <a:solidFill>
                  <a:srgbClr val="C00000"/>
                </a:solidFill>
              </a:rPr>
              <a:t>lists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dictionaries</a:t>
            </a:r>
            <a:r>
              <a:rPr lang="en-IN" sz="2400" dirty="0" smtClean="0"/>
              <a:t>, and </a:t>
            </a:r>
            <a:r>
              <a:rPr lang="en-IN" sz="2400" b="1" dirty="0" smtClean="0">
                <a:solidFill>
                  <a:srgbClr val="C00000"/>
                </a:solidFill>
              </a:rPr>
              <a:t>user-defined objects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There is also no restriction against a particular value appearing in a dictionary multiple times:</a:t>
            </a:r>
          </a:p>
          <a:p>
            <a:pPr marL="457200" indent="-457200"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Dictionary 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Python provides us following methods to work upon dictionary object: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clear()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copy()</a:t>
            </a:r>
          </a:p>
          <a:p>
            <a:pPr lvl="1"/>
            <a:r>
              <a:rPr lang="en-US" sz="1900" b="1" dirty="0" err="1" smtClean="0">
                <a:solidFill>
                  <a:srgbClr val="C00000"/>
                </a:solidFill>
              </a:rPr>
              <a:t>setdefault</a:t>
            </a:r>
            <a:r>
              <a:rPr lang="en-US" sz="1900" b="1" dirty="0" smtClean="0">
                <a:solidFill>
                  <a:srgbClr val="C00000"/>
                </a:solidFill>
              </a:rPr>
              <a:t>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get()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items()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keys()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pop()</a:t>
            </a: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</a:rPr>
              <a:t>popitem</a:t>
            </a:r>
            <a:r>
              <a:rPr lang="en-US" sz="1900" b="1" dirty="0" smtClean="0">
                <a:solidFill>
                  <a:srgbClr val="002060"/>
                </a:solidFill>
              </a:rPr>
              <a:t>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update()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values()</a:t>
            </a:r>
          </a:p>
          <a:p>
            <a:endParaRPr lang="en-IN" sz="1900" b="1" dirty="0" smtClean="0">
              <a:solidFill>
                <a:srgbClr val="0070C0"/>
              </a:solidFill>
            </a:endParaRPr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sz="2400" dirty="0" smtClean="0"/>
              <a:t>Write a complete </a:t>
            </a:r>
            <a:r>
              <a:rPr lang="en-US" sz="2400" b="1" dirty="0" smtClean="0">
                <a:solidFill>
                  <a:srgbClr val="C00000"/>
                </a:solidFill>
              </a:rPr>
              <a:t>COUNTRY MANAGEMENT APP</a:t>
            </a:r>
            <a:r>
              <a:rPr lang="en-US" sz="2400" dirty="0" smtClean="0"/>
              <a:t>. Your code should store </a:t>
            </a:r>
            <a:r>
              <a:rPr lang="en-US" sz="2400" b="1" dirty="0" smtClean="0">
                <a:solidFill>
                  <a:srgbClr val="7030A0"/>
                </a:solidFill>
              </a:rPr>
              <a:t>COUNTRY CODE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7030A0"/>
                </a:solidFill>
              </a:rPr>
              <a:t>COUNTRY NAME </a:t>
            </a:r>
            <a:r>
              <a:rPr lang="en-US" sz="2400" dirty="0" smtClean="0"/>
              <a:t>as </a:t>
            </a:r>
            <a:r>
              <a:rPr lang="en-US" sz="2400" b="1" dirty="0" smtClean="0">
                <a:solidFill>
                  <a:srgbClr val="C00000"/>
                </a:solidFill>
              </a:rPr>
              <a:t>key-value</a:t>
            </a:r>
            <a:r>
              <a:rPr lang="en-US" sz="2400" dirty="0" smtClean="0"/>
              <a:t> pair in a </a:t>
            </a:r>
            <a:r>
              <a:rPr lang="en-US" sz="2400" b="1" dirty="0" smtClean="0">
                <a:solidFill>
                  <a:srgbClr val="C00000"/>
                </a:solidFill>
              </a:rPr>
              <a:t>dictionary</a:t>
            </a:r>
            <a:r>
              <a:rPr lang="en-US" sz="2400" dirty="0" smtClean="0"/>
              <a:t> and allow perform following operations on the dictionary :</a:t>
            </a:r>
          </a:p>
          <a:p>
            <a:pPr fontAlgn="base"/>
            <a:r>
              <a:rPr lang="en-US" sz="2400" b="1" dirty="0" smtClean="0">
                <a:solidFill>
                  <a:srgbClr val="002060"/>
                </a:solidFill>
              </a:rPr>
              <a:t>View</a:t>
            </a:r>
          </a:p>
          <a:p>
            <a:pPr fontAlgn="base"/>
            <a:r>
              <a:rPr lang="en-US" sz="2400" b="1" dirty="0" smtClean="0">
                <a:solidFill>
                  <a:srgbClr val="002060"/>
                </a:solidFill>
              </a:rPr>
              <a:t>Add</a:t>
            </a:r>
          </a:p>
          <a:p>
            <a:pPr fontAlgn="base"/>
            <a:r>
              <a:rPr lang="en-US" sz="2400" b="1" dirty="0" smtClean="0">
                <a:solidFill>
                  <a:srgbClr val="002060"/>
                </a:solidFill>
              </a:rPr>
              <a:t>Delete</a:t>
            </a:r>
          </a:p>
          <a:p>
            <a:pPr fontAlgn="base">
              <a:buNone/>
            </a:pPr>
            <a:endParaRPr lang="en-US" sz="2400" dirty="0" smtClean="0"/>
          </a:p>
          <a:p>
            <a:pPr fontAlgn="base">
              <a:buNone/>
            </a:pPr>
            <a:r>
              <a:rPr lang="en-US" sz="2400" dirty="0" smtClean="0"/>
              <a:t>To start the program initialize your dictionary with </a:t>
            </a:r>
          </a:p>
          <a:p>
            <a:pPr fontAlgn="base">
              <a:buNone/>
            </a:pPr>
            <a:r>
              <a:rPr lang="en-US" sz="2400" dirty="0" smtClean="0"/>
              <a:t>the following set of key-value pairs:</a:t>
            </a:r>
          </a:p>
          <a:p>
            <a:pPr fontAlgn="base">
              <a:buNone/>
            </a:pPr>
            <a:endParaRPr lang="en-US" sz="2400" dirty="0" smtClean="0"/>
          </a:p>
          <a:p>
            <a:pPr fontAlgn="base"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IN</a:t>
            </a:r>
            <a:r>
              <a:rPr lang="en-US" sz="2400" b="1" dirty="0" err="1" smtClean="0">
                <a:solidFill>
                  <a:srgbClr val="0070C0"/>
                </a:solidFill>
                <a:sym typeface="Wingdings" pitchFamily="2" charset="2"/>
              </a:rPr>
              <a:t>India</a:t>
            </a:r>
            <a:endParaRPr lang="en-US" sz="2400" b="1" dirty="0" smtClean="0">
              <a:solidFill>
                <a:srgbClr val="0070C0"/>
              </a:solidFill>
              <a:sym typeface="Wingdings" pitchFamily="2" charset="2"/>
            </a:endParaRPr>
          </a:p>
          <a:p>
            <a:pPr fontAlgn="base">
              <a:buNone/>
            </a:pPr>
            <a:r>
              <a:rPr lang="en-US" sz="2400" b="1" dirty="0" err="1" smtClean="0">
                <a:solidFill>
                  <a:srgbClr val="0070C0"/>
                </a:solidFill>
                <a:sym typeface="Wingdings" pitchFamily="2" charset="2"/>
              </a:rPr>
              <a:t>USAmerica</a:t>
            </a:r>
            <a:endParaRPr lang="en-US" sz="2400" b="1" dirty="0" smtClean="0">
              <a:solidFill>
                <a:srgbClr val="0070C0"/>
              </a:solidFill>
              <a:sym typeface="Wingdings" pitchFamily="2" charset="2"/>
            </a:endParaRPr>
          </a:p>
          <a:p>
            <a:pPr fontAlgn="base">
              <a:buNone/>
            </a:pPr>
            <a:r>
              <a:rPr lang="en-US" sz="2400" b="1" dirty="0" err="1" smtClean="0">
                <a:solidFill>
                  <a:srgbClr val="0070C0"/>
                </a:solidFill>
                <a:sym typeface="Wingdings" pitchFamily="2" charset="2"/>
              </a:rPr>
              <a:t>AUAustralia</a:t>
            </a:r>
            <a:endParaRPr lang="en-US" sz="2400" b="1" dirty="0" smtClean="0">
              <a:solidFill>
                <a:srgbClr val="0070C0"/>
              </a:solidFill>
              <a:sym typeface="Wingdings" pitchFamily="2" charset="2"/>
            </a:endParaRPr>
          </a:p>
          <a:p>
            <a:pPr fontAlgn="base">
              <a:buNone/>
            </a:pPr>
            <a:r>
              <a:rPr lang="en-US" sz="2400" b="1" dirty="0" err="1" smtClean="0">
                <a:solidFill>
                  <a:srgbClr val="0070C0"/>
                </a:solidFill>
                <a:sym typeface="Wingdings" pitchFamily="2" charset="2"/>
              </a:rPr>
              <a:t>CACanada</a:t>
            </a:r>
            <a:endParaRPr lang="en-US" sz="2400" b="1" dirty="0" smtClean="0">
              <a:solidFill>
                <a:srgbClr val="0070C0"/>
              </a:solidFill>
              <a:sym typeface="Wingdings" pitchFamily="2" charset="2"/>
            </a:endParaRPr>
          </a:p>
          <a:p>
            <a:pPr fontAlgn="base">
              <a:buNone/>
            </a:pPr>
            <a:endParaRPr lang="en-US" sz="2400" dirty="0" smtClean="0"/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ictdemo46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5" y="1428736"/>
            <a:ext cx="4286280" cy="492922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dictdemo4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314" y="1428736"/>
            <a:ext cx="4143404" cy="49556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def </a:t>
            </a:r>
            <a:r>
              <a:rPr lang="en-US" sz="2400" b="1" dirty="0" err="1" smtClean="0">
                <a:solidFill>
                  <a:srgbClr val="C00000"/>
                </a:solidFill>
              </a:rPr>
              <a:t>show_menu</a:t>
            </a:r>
            <a:r>
              <a:rPr lang="en-US" sz="2400" b="1" dirty="0" smtClean="0">
                <a:solidFill>
                  <a:srgbClr val="C00000"/>
                </a:solidFill>
              </a:rPr>
              <a:t>():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print("SELECT AN OPTION:")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print("view: View country names")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print("add: Add a country")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print("del: Delete a country")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print("exit- Exit the program")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def </a:t>
            </a:r>
            <a:r>
              <a:rPr lang="en-US" sz="2400" b="1" dirty="0" err="1" smtClean="0">
                <a:solidFill>
                  <a:srgbClr val="C00000"/>
                </a:solidFill>
              </a:rPr>
              <a:t>show_codes</a:t>
            </a:r>
            <a:r>
              <a:rPr lang="en-US" sz="2400" b="1" dirty="0" smtClean="0">
                <a:solidFill>
                  <a:srgbClr val="C00000"/>
                </a:solidFill>
              </a:rPr>
              <a:t>(countries):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codes=list(</a:t>
            </a:r>
            <a:r>
              <a:rPr lang="en-US" sz="2400" b="1" dirty="0" err="1" smtClean="0">
                <a:solidFill>
                  <a:srgbClr val="7030A0"/>
                </a:solidFill>
              </a:rPr>
              <a:t>countries.keys</a:t>
            </a:r>
            <a:r>
              <a:rPr lang="en-US" sz="2400" b="1" dirty="0" smtClean="0">
                <a:solidFill>
                  <a:srgbClr val="7030A0"/>
                </a:solidFill>
              </a:rPr>
              <a:t>())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b="1" dirty="0" err="1" smtClean="0">
                <a:solidFill>
                  <a:srgbClr val="7030A0"/>
                </a:solidFill>
              </a:rPr>
              <a:t>codes.sort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b="1" dirty="0" err="1" smtClean="0">
                <a:solidFill>
                  <a:srgbClr val="7030A0"/>
                </a:solidFill>
              </a:rPr>
              <a:t>str</a:t>
            </a:r>
            <a:r>
              <a:rPr lang="en-US" sz="2400" b="1" dirty="0" smtClean="0">
                <a:solidFill>
                  <a:srgbClr val="7030A0"/>
                </a:solidFill>
              </a:rPr>
              <a:t>="Country Codes:"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for x in codes: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	</a:t>
            </a:r>
            <a:r>
              <a:rPr lang="en-US" sz="2400" b="1" dirty="0" err="1" smtClean="0">
                <a:solidFill>
                  <a:srgbClr val="7030A0"/>
                </a:solidFill>
              </a:rPr>
              <a:t>str</a:t>
            </a:r>
            <a:r>
              <a:rPr lang="en-US" sz="2400" b="1" dirty="0" smtClean="0">
                <a:solidFill>
                  <a:srgbClr val="7030A0"/>
                </a:solidFill>
              </a:rPr>
              <a:t>+=x+" "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</a:t>
            </a:r>
            <a:r>
              <a:rPr lang="en-US" sz="2400" b="1" dirty="0" err="1" smtClean="0">
                <a:solidFill>
                  <a:srgbClr val="7030A0"/>
                </a:solidFill>
              </a:rPr>
              <a:t>str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</a:t>
            </a:r>
            <a:r>
              <a:rPr lang="en-IN" sz="2400" b="1" dirty="0" err="1" smtClean="0">
                <a:solidFill>
                  <a:srgbClr val="C00000"/>
                </a:solidFill>
              </a:rPr>
              <a:t>view_country</a:t>
            </a:r>
            <a:r>
              <a:rPr lang="en-IN" sz="2400" b="1" dirty="0" smtClean="0">
                <a:solidFill>
                  <a:srgbClr val="C00000"/>
                </a:solidFill>
              </a:rPr>
              <a:t>(countries):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show_codes</a:t>
            </a:r>
            <a:r>
              <a:rPr lang="en-IN" sz="2400" b="1" dirty="0" smtClean="0">
                <a:solidFill>
                  <a:srgbClr val="7030A0"/>
                </a:solidFill>
              </a:rPr>
              <a:t>(countries)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smtClean="0">
                <a:solidFill>
                  <a:srgbClr val="7030A0"/>
                </a:solidFill>
              </a:rPr>
              <a:t>code=input("Enter country code:")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cname</a:t>
            </a:r>
            <a:r>
              <a:rPr lang="en-IN" sz="2400" b="1" dirty="0" smtClean="0">
                <a:solidFill>
                  <a:srgbClr val="7030A0"/>
                </a:solidFill>
              </a:rPr>
              <a:t>=</a:t>
            </a:r>
            <a:r>
              <a:rPr lang="en-IN" sz="2400" b="1" dirty="0" err="1" smtClean="0">
                <a:solidFill>
                  <a:srgbClr val="7030A0"/>
                </a:solidFill>
              </a:rPr>
              <a:t>countries.get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code.upper</a:t>
            </a:r>
            <a:r>
              <a:rPr lang="en-IN" sz="2400" b="1" dirty="0" smtClean="0">
                <a:solidFill>
                  <a:srgbClr val="7030A0"/>
                </a:solidFill>
              </a:rPr>
              <a:t>())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smtClean="0">
                <a:solidFill>
                  <a:srgbClr val="7030A0"/>
                </a:solidFill>
              </a:rPr>
              <a:t>if </a:t>
            </a:r>
            <a:r>
              <a:rPr lang="en-IN" sz="2400" b="1" dirty="0" err="1" smtClean="0">
                <a:solidFill>
                  <a:srgbClr val="7030A0"/>
                </a:solidFill>
              </a:rPr>
              <a:t>cname</a:t>
            </a:r>
            <a:r>
              <a:rPr lang="en-IN" sz="2400" b="1" dirty="0" smtClean="0">
                <a:solidFill>
                  <a:srgbClr val="7030A0"/>
                </a:solidFill>
              </a:rPr>
              <a:t>==None: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print("There is no country for country </a:t>
            </a:r>
            <a:r>
              <a:rPr lang="en-IN" sz="2400" b="1" dirty="0" err="1" smtClean="0">
                <a:solidFill>
                  <a:srgbClr val="7030A0"/>
                </a:solidFill>
              </a:rPr>
              <a:t>code",code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else: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print("Country </a:t>
            </a:r>
            <a:r>
              <a:rPr lang="en-IN" sz="2400" b="1" dirty="0" err="1" smtClean="0">
                <a:solidFill>
                  <a:srgbClr val="7030A0"/>
                </a:solidFill>
              </a:rPr>
              <a:t>is",cname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</a:t>
            </a:r>
            <a:r>
              <a:rPr lang="en-IN" sz="2400" b="1" dirty="0" err="1" smtClean="0">
                <a:solidFill>
                  <a:srgbClr val="C00000"/>
                </a:solidFill>
              </a:rPr>
              <a:t>add_country</a:t>
            </a:r>
            <a:r>
              <a:rPr lang="en-IN" sz="2400" b="1" dirty="0" smtClean="0">
                <a:solidFill>
                  <a:srgbClr val="C00000"/>
                </a:solidFill>
              </a:rPr>
              <a:t>(countries):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smtClean="0">
                <a:solidFill>
                  <a:srgbClr val="7030A0"/>
                </a:solidFill>
              </a:rPr>
              <a:t>code=input("Enter country code:")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code=</a:t>
            </a:r>
            <a:r>
              <a:rPr lang="en-IN" sz="2400" b="1" dirty="0" err="1" smtClean="0">
                <a:solidFill>
                  <a:srgbClr val="7030A0"/>
                </a:solidFill>
              </a:rPr>
              <a:t>code.upper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cname</a:t>
            </a:r>
            <a:r>
              <a:rPr lang="en-IN" sz="2400" b="1" dirty="0" smtClean="0">
                <a:solidFill>
                  <a:srgbClr val="7030A0"/>
                </a:solidFill>
              </a:rPr>
              <a:t>=</a:t>
            </a:r>
            <a:r>
              <a:rPr lang="en-IN" sz="2400" b="1" dirty="0" err="1" smtClean="0">
                <a:solidFill>
                  <a:srgbClr val="7030A0"/>
                </a:solidFill>
              </a:rPr>
              <a:t>countries.get</a:t>
            </a:r>
            <a:r>
              <a:rPr lang="en-IN" sz="2400" b="1" dirty="0" smtClean="0">
                <a:solidFill>
                  <a:srgbClr val="7030A0"/>
                </a:solidFill>
              </a:rPr>
              <a:t>(code)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if </a:t>
            </a:r>
            <a:r>
              <a:rPr lang="en-IN" sz="2400" b="1" dirty="0" err="1" smtClean="0">
                <a:solidFill>
                  <a:srgbClr val="7030A0"/>
                </a:solidFill>
              </a:rPr>
              <a:t>cname</a:t>
            </a:r>
            <a:r>
              <a:rPr lang="en-IN" sz="2400" b="1" dirty="0" smtClean="0">
                <a:solidFill>
                  <a:srgbClr val="7030A0"/>
                </a:solidFill>
              </a:rPr>
              <a:t>==None: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</a:t>
            </a:r>
            <a:r>
              <a:rPr lang="en-IN" sz="2400" b="1" dirty="0" err="1" smtClean="0">
                <a:solidFill>
                  <a:srgbClr val="7030A0"/>
                </a:solidFill>
              </a:rPr>
              <a:t>cname</a:t>
            </a:r>
            <a:r>
              <a:rPr lang="en-IN" sz="2400" b="1" dirty="0" smtClean="0">
                <a:solidFill>
                  <a:srgbClr val="7030A0"/>
                </a:solidFill>
              </a:rPr>
              <a:t>=input("Enter country name:")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</a:t>
            </a:r>
            <a:r>
              <a:rPr lang="en-IN" sz="2400" b="1" dirty="0" err="1" smtClean="0">
                <a:solidFill>
                  <a:srgbClr val="7030A0"/>
                </a:solidFill>
              </a:rPr>
              <a:t>cname</a:t>
            </a:r>
            <a:r>
              <a:rPr lang="en-IN" sz="2400" b="1" dirty="0" smtClean="0">
                <a:solidFill>
                  <a:srgbClr val="7030A0"/>
                </a:solidFill>
              </a:rPr>
              <a:t>=</a:t>
            </a:r>
            <a:r>
              <a:rPr lang="en-IN" sz="2400" b="1" dirty="0" err="1" smtClean="0">
                <a:solidFill>
                  <a:srgbClr val="7030A0"/>
                </a:solidFill>
              </a:rPr>
              <a:t>cname.title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</a:t>
            </a:r>
            <a:r>
              <a:rPr lang="en-IN" sz="2400" b="1" dirty="0" smtClean="0">
                <a:solidFill>
                  <a:srgbClr val="7030A0"/>
                </a:solidFill>
              </a:rPr>
              <a:t>countries[code]=</a:t>
            </a:r>
            <a:r>
              <a:rPr lang="en-IN" sz="2400" b="1" dirty="0" err="1" smtClean="0">
                <a:solidFill>
                  <a:srgbClr val="7030A0"/>
                </a:solidFill>
              </a:rPr>
              <a:t>cname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print(</a:t>
            </a:r>
            <a:r>
              <a:rPr lang="en-IN" sz="2400" b="1" dirty="0" err="1" smtClean="0">
                <a:solidFill>
                  <a:srgbClr val="7030A0"/>
                </a:solidFill>
              </a:rPr>
              <a:t>cname</a:t>
            </a:r>
            <a:r>
              <a:rPr lang="en-IN" sz="2400" b="1" dirty="0" smtClean="0">
                <a:solidFill>
                  <a:srgbClr val="7030A0"/>
                </a:solidFill>
              </a:rPr>
              <a:t>, "added to the list")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smtClean="0">
                <a:solidFill>
                  <a:srgbClr val="7030A0"/>
                </a:solidFill>
              </a:rPr>
              <a:t>else: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print(code ,"is already used </a:t>
            </a:r>
            <a:r>
              <a:rPr lang="en-IN" sz="2400" b="1" dirty="0" err="1" smtClean="0">
                <a:solidFill>
                  <a:srgbClr val="7030A0"/>
                </a:solidFill>
              </a:rPr>
              <a:t>by",cname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 fontAlgn="base"/>
            <a:endParaRPr lang="en-US" sz="24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55000" lnSpcReduction="20000"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</a:t>
            </a:r>
            <a:r>
              <a:rPr lang="en-IN" sz="2400" b="1" dirty="0" err="1" smtClean="0">
                <a:solidFill>
                  <a:srgbClr val="C00000"/>
                </a:solidFill>
              </a:rPr>
              <a:t>del_country</a:t>
            </a:r>
            <a:r>
              <a:rPr lang="en-IN" sz="2400" b="1" dirty="0" smtClean="0">
                <a:solidFill>
                  <a:srgbClr val="C00000"/>
                </a:solidFill>
              </a:rPr>
              <a:t>(countries):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smtClean="0">
                <a:solidFill>
                  <a:srgbClr val="7030A0"/>
                </a:solidFill>
              </a:rPr>
              <a:t>code=input("Enter country code:")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cname</a:t>
            </a:r>
            <a:r>
              <a:rPr lang="en-IN" sz="2400" b="1" dirty="0" smtClean="0">
                <a:solidFill>
                  <a:srgbClr val="7030A0"/>
                </a:solidFill>
              </a:rPr>
              <a:t>=countries.pop(</a:t>
            </a:r>
            <a:r>
              <a:rPr lang="en-IN" sz="2400" b="1" dirty="0" err="1" smtClean="0">
                <a:solidFill>
                  <a:srgbClr val="7030A0"/>
                </a:solidFill>
              </a:rPr>
              <a:t>code.upper</a:t>
            </a:r>
            <a:r>
              <a:rPr lang="en-IN" sz="2400" b="1" dirty="0" smtClean="0">
                <a:solidFill>
                  <a:srgbClr val="7030A0"/>
                </a:solidFill>
              </a:rPr>
              <a:t>(),"NF")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if </a:t>
            </a:r>
            <a:r>
              <a:rPr lang="en-IN" sz="2400" b="1" dirty="0" err="1" smtClean="0">
                <a:solidFill>
                  <a:srgbClr val="7030A0"/>
                </a:solidFill>
              </a:rPr>
              <a:t>cname</a:t>
            </a:r>
            <a:r>
              <a:rPr lang="en-IN" sz="2400" b="1" dirty="0" smtClean="0">
                <a:solidFill>
                  <a:srgbClr val="7030A0"/>
                </a:solidFill>
              </a:rPr>
              <a:t>=="NF":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print("Sorry! You entered a wrong country code")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else: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print(</a:t>
            </a:r>
            <a:r>
              <a:rPr lang="en-IN" sz="2400" b="1" dirty="0" err="1" smtClean="0">
                <a:solidFill>
                  <a:srgbClr val="7030A0"/>
                </a:solidFill>
              </a:rPr>
              <a:t>cname</a:t>
            </a:r>
            <a:r>
              <a:rPr lang="en-IN" sz="2400" b="1" dirty="0" smtClean="0">
                <a:solidFill>
                  <a:srgbClr val="7030A0"/>
                </a:solidFill>
              </a:rPr>
              <a:t> ,"was deleted successfully! from the list")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countries={"IN":"</a:t>
            </a:r>
            <a:r>
              <a:rPr lang="en-IN" sz="2400" b="1" dirty="0" err="1" smtClean="0">
                <a:solidFill>
                  <a:srgbClr val="C00000"/>
                </a:solidFill>
              </a:rPr>
              <a:t>India","US</a:t>
            </a:r>
            <a:r>
              <a:rPr lang="en-IN" sz="2400" b="1" dirty="0" smtClean="0">
                <a:solidFill>
                  <a:srgbClr val="C00000"/>
                </a:solidFill>
              </a:rPr>
              <a:t>":"</a:t>
            </a:r>
            <a:r>
              <a:rPr lang="en-IN" sz="2400" b="1" dirty="0" err="1" smtClean="0">
                <a:solidFill>
                  <a:srgbClr val="C00000"/>
                </a:solidFill>
              </a:rPr>
              <a:t>America","AU</a:t>
            </a:r>
            <a:r>
              <a:rPr lang="en-IN" sz="2400" b="1" dirty="0" smtClean="0">
                <a:solidFill>
                  <a:srgbClr val="C00000"/>
                </a:solidFill>
              </a:rPr>
              <a:t>":"</a:t>
            </a:r>
            <a:r>
              <a:rPr lang="en-IN" sz="2400" b="1" dirty="0" err="1" smtClean="0">
                <a:solidFill>
                  <a:srgbClr val="C00000"/>
                </a:solidFill>
              </a:rPr>
              <a:t>Australia","CA</a:t>
            </a:r>
            <a:r>
              <a:rPr lang="en-IN" sz="2400" b="1" dirty="0" smtClean="0">
                <a:solidFill>
                  <a:srgbClr val="C00000"/>
                </a:solidFill>
              </a:rPr>
              <a:t>":"Canada"}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while True: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show_menu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choice=input("Your choice:")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if choice=="view":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</a:t>
            </a:r>
            <a:r>
              <a:rPr lang="en-IN" sz="2400" b="1" dirty="0" err="1" smtClean="0">
                <a:solidFill>
                  <a:srgbClr val="7030A0"/>
                </a:solidFill>
              </a:rPr>
              <a:t>view_country</a:t>
            </a:r>
            <a:r>
              <a:rPr lang="en-IN" sz="2400" b="1" dirty="0" smtClean="0">
                <a:solidFill>
                  <a:srgbClr val="7030A0"/>
                </a:solidFill>
              </a:rPr>
              <a:t>(countries)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elif</a:t>
            </a:r>
            <a:r>
              <a:rPr lang="en-IN" sz="2400" b="1" dirty="0" smtClean="0">
                <a:solidFill>
                  <a:srgbClr val="7030A0"/>
                </a:solidFill>
              </a:rPr>
              <a:t> choice=="add":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</a:t>
            </a:r>
            <a:r>
              <a:rPr lang="en-IN" sz="2400" b="1" dirty="0" err="1" smtClean="0">
                <a:solidFill>
                  <a:srgbClr val="7030A0"/>
                </a:solidFill>
              </a:rPr>
              <a:t>add_country</a:t>
            </a:r>
            <a:r>
              <a:rPr lang="en-IN" sz="2400" b="1" dirty="0" smtClean="0">
                <a:solidFill>
                  <a:srgbClr val="7030A0"/>
                </a:solidFill>
              </a:rPr>
              <a:t>(countries)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elif</a:t>
            </a:r>
            <a:r>
              <a:rPr lang="en-IN" sz="2400" b="1" dirty="0" smtClean="0">
                <a:solidFill>
                  <a:srgbClr val="7030A0"/>
                </a:solidFill>
              </a:rPr>
              <a:t> choice=="del":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</a:t>
            </a:r>
            <a:r>
              <a:rPr lang="en-IN" sz="2400" b="1" dirty="0" err="1" smtClean="0">
                <a:solidFill>
                  <a:srgbClr val="7030A0"/>
                </a:solidFill>
              </a:rPr>
              <a:t>del_country</a:t>
            </a:r>
            <a:r>
              <a:rPr lang="en-IN" sz="2400" b="1" dirty="0" smtClean="0">
                <a:solidFill>
                  <a:srgbClr val="7030A0"/>
                </a:solidFill>
              </a:rPr>
              <a:t>(countries)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elif</a:t>
            </a:r>
            <a:r>
              <a:rPr lang="en-IN" sz="2400" b="1" dirty="0" smtClean="0">
                <a:solidFill>
                  <a:srgbClr val="7030A0"/>
                </a:solidFill>
              </a:rPr>
              <a:t> choice=="exit":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 break;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else: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print("Wrong choice ! Try again!")</a:t>
            </a:r>
          </a:p>
          <a:p>
            <a:pPr fontAlgn="base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Modify the previous code , so that now you are able to store 3 values for each key . These are COUNTRY NAME , CAPITAL CITY and POPULATION. Provide same options to the user and start with the following data</a:t>
            </a:r>
          </a:p>
          <a:p>
            <a:pPr fontAlgn="base">
              <a:buNone/>
            </a:pPr>
            <a:endParaRPr lang="en-US" sz="2400" dirty="0" smtClean="0"/>
          </a:p>
          <a:p>
            <a:pPr fontAlgn="base"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IN</a:t>
            </a:r>
            <a:r>
              <a:rPr lang="en-US" sz="2400" b="1" dirty="0" err="1" smtClean="0">
                <a:solidFill>
                  <a:srgbClr val="0070C0"/>
                </a:solidFill>
                <a:sym typeface="Wingdings" pitchFamily="2" charset="2"/>
              </a:rPr>
              <a:t>India</a:t>
            </a:r>
            <a:r>
              <a:rPr lang="en-US" sz="2400" b="1" dirty="0" smtClean="0">
                <a:solidFill>
                  <a:srgbClr val="0070C0"/>
                </a:solidFill>
                <a:sym typeface="Wingdings" pitchFamily="2" charset="2"/>
              </a:rPr>
              <a:t> , Delhi,1320000000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0070C0"/>
                </a:solidFill>
                <a:sym typeface="Wingdings" pitchFamily="2" charset="2"/>
              </a:rPr>
              <a:t>USAmerica,Washington,320000000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0070C0"/>
                </a:solidFill>
                <a:sym typeface="Wingdings" pitchFamily="2" charset="2"/>
              </a:rPr>
              <a:t>AUAustralia,Canberra,24000000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0070C0"/>
                </a:solidFill>
                <a:sym typeface="Wingdings" pitchFamily="2" charset="2"/>
              </a:rPr>
              <a:t>CACanada,Ottawa,940000</a:t>
            </a:r>
          </a:p>
          <a:p>
            <a:pPr fontAlgn="base">
              <a:buNone/>
            </a:pPr>
            <a:endParaRPr lang="en-US" sz="2400" dirty="0" smtClean="0"/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ictdemo46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5" y="1428736"/>
            <a:ext cx="4286280" cy="492922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dictdemo4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314" y="1428736"/>
            <a:ext cx="4143404" cy="49292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copy(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method </a:t>
            </a:r>
            <a:r>
              <a:rPr lang="en-IN" sz="2400" dirty="0" smtClean="0"/>
              <a:t>returns a </a:t>
            </a:r>
            <a:r>
              <a:rPr lang="en-IN" sz="2400" b="1" dirty="0" smtClean="0">
                <a:solidFill>
                  <a:srgbClr val="C00000"/>
                </a:solidFill>
              </a:rPr>
              <a:t>shallow copy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.</a:t>
            </a:r>
            <a:endParaRPr lang="en-US" sz="2400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0070C0"/>
                </a:solidFill>
              </a:rPr>
              <a:t>dict.copy</a:t>
            </a:r>
            <a:r>
              <a:rPr lang="en-US" sz="2000" b="1" dirty="0" smtClean="0">
                <a:solidFill>
                  <a:srgbClr val="0070C0"/>
                </a:solidFill>
              </a:rPr>
              <a:t>()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original = {1:'one', 2:'two'}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new = </a:t>
            </a:r>
            <a:r>
              <a:rPr lang="en-IN" sz="2000" b="1" dirty="0" err="1" smtClean="0">
                <a:solidFill>
                  <a:srgbClr val="C00000"/>
                </a:solidFill>
              </a:rPr>
              <a:t>original.copy</a:t>
            </a:r>
            <a:r>
              <a:rPr lang="en-IN" sz="20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print('new: ', new)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print('original: ', original) </a:t>
            </a: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715016"/>
            <a:ext cx="4500594" cy="642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copy( ) </a:t>
            </a:r>
            <a:r>
              <a:rPr lang="en-US" sz="2800" b="1" dirty="0" smtClean="0"/>
              <a:t>v/s </a:t>
            </a:r>
            <a:r>
              <a:rPr lang="en-US" sz="2800" b="1" dirty="0" smtClean="0">
                <a:solidFill>
                  <a:srgbClr val="C00000"/>
                </a:solidFill>
              </a:rPr>
              <a:t>=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When </a:t>
            </a:r>
            <a:r>
              <a:rPr lang="en-IN" sz="2400" b="1" dirty="0" smtClean="0">
                <a:solidFill>
                  <a:srgbClr val="C00000"/>
                </a:solidFill>
              </a:rPr>
              <a:t>copy() </a:t>
            </a:r>
            <a:r>
              <a:rPr lang="en-IN" sz="2400" dirty="0" smtClean="0"/>
              <a:t>method is used, a </a:t>
            </a:r>
            <a:r>
              <a:rPr lang="en-IN" sz="2400" b="1" dirty="0" smtClean="0">
                <a:solidFill>
                  <a:srgbClr val="C00000"/>
                </a:solidFill>
              </a:rPr>
              <a:t>new dictionary </a:t>
            </a:r>
            <a:r>
              <a:rPr lang="en-IN" sz="2400" dirty="0" smtClean="0"/>
              <a:t>is created which is filled with a </a:t>
            </a:r>
            <a:r>
              <a:rPr lang="en-IN" sz="2400" b="1" dirty="0" smtClean="0">
                <a:solidFill>
                  <a:srgbClr val="7030A0"/>
                </a:solidFill>
              </a:rPr>
              <a:t>copy of the </a:t>
            </a:r>
            <a:r>
              <a:rPr lang="en-IN" sz="2400" b="1" dirty="0" smtClean="0">
                <a:solidFill>
                  <a:srgbClr val="7030A0"/>
                </a:solidFill>
              </a:rPr>
              <a:t>data </a:t>
            </a:r>
            <a:r>
              <a:rPr lang="en-IN" sz="2400" dirty="0" smtClean="0"/>
              <a:t>from the original dictionary.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When </a:t>
            </a:r>
            <a:r>
              <a:rPr lang="en-IN" sz="2400" b="1" dirty="0" smtClean="0">
                <a:solidFill>
                  <a:srgbClr val="C00000"/>
                </a:solidFill>
              </a:rPr>
              <a:t>=</a:t>
            </a:r>
            <a:r>
              <a:rPr lang="en-IN" sz="2400" dirty="0" smtClean="0"/>
              <a:t> operator is used, a </a:t>
            </a:r>
            <a:r>
              <a:rPr lang="en-IN" sz="2400" b="1" dirty="0" smtClean="0">
                <a:solidFill>
                  <a:srgbClr val="7030A0"/>
                </a:solidFill>
              </a:rPr>
              <a:t>new reference </a:t>
            </a:r>
            <a:r>
              <a:rPr lang="en-IN" sz="2400" dirty="0" smtClean="0"/>
              <a:t>to the </a:t>
            </a:r>
            <a:r>
              <a:rPr lang="en-IN" sz="2400" b="1" dirty="0" smtClean="0">
                <a:solidFill>
                  <a:srgbClr val="C00000"/>
                </a:solidFill>
              </a:rPr>
              <a:t>original dictionary</a:t>
            </a:r>
            <a:r>
              <a:rPr lang="en-IN" sz="2400" dirty="0" smtClean="0"/>
              <a:t> is created.</a:t>
            </a:r>
          </a:p>
          <a:p>
            <a:endParaRPr lang="en-IN" sz="2400" b="1" i="1" dirty="0" smtClean="0">
              <a:solidFill>
                <a:srgbClr val="0070C0"/>
              </a:solidFill>
            </a:endParaRPr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original = {1:'one', 2:'two'}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new = original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new.clear</a:t>
            </a:r>
            <a:r>
              <a:rPr lang="en-IN" sz="20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print('new: ', new)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print('original: ', original)</a:t>
            </a:r>
            <a:endParaRPr lang="en-US" sz="2000" b="1" u="sng" dirty="0" smtClean="0"/>
          </a:p>
          <a:p>
            <a:pPr>
              <a:buNone/>
            </a:pPr>
            <a:r>
              <a:rPr lang="en-US" sz="2400" b="1" dirty="0" smtClean="0"/>
              <a:t>						     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  <a:r>
              <a:rPr lang="en-US" sz="2400" b="1" dirty="0" smtClean="0"/>
              <a:t>				    </a:t>
            </a: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286256"/>
            <a:ext cx="2549975" cy="6429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86380" y="1500174"/>
            <a:ext cx="36711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C00000"/>
                </a:solidFill>
              </a:rPr>
              <a:t>original = {1:'one', 2:'two'}</a:t>
            </a:r>
          </a:p>
          <a:p>
            <a:r>
              <a:rPr lang="en-IN" sz="2000" b="1" dirty="0" smtClean="0">
                <a:solidFill>
                  <a:srgbClr val="7030A0"/>
                </a:solidFill>
              </a:rPr>
              <a:t>new = </a:t>
            </a:r>
            <a:r>
              <a:rPr lang="en-IN" sz="2000" b="1" dirty="0" err="1" smtClean="0">
                <a:solidFill>
                  <a:srgbClr val="7030A0"/>
                </a:solidFill>
              </a:rPr>
              <a:t>original.copy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</a:p>
          <a:p>
            <a:r>
              <a:rPr lang="en-IN" sz="2000" b="1" dirty="0" err="1" smtClean="0">
                <a:solidFill>
                  <a:srgbClr val="C00000"/>
                </a:solidFill>
              </a:rPr>
              <a:t>new.clear</a:t>
            </a:r>
            <a:r>
              <a:rPr lang="en-IN" sz="2000" b="1" dirty="0" smtClean="0">
                <a:solidFill>
                  <a:srgbClr val="C00000"/>
                </a:solidFill>
              </a:rPr>
              <a:t>()</a:t>
            </a:r>
          </a:p>
          <a:p>
            <a:r>
              <a:rPr lang="en-IN" sz="2000" b="1" dirty="0" smtClean="0">
                <a:solidFill>
                  <a:srgbClr val="C00000"/>
                </a:solidFill>
              </a:rPr>
              <a:t>print('new: ', new)</a:t>
            </a:r>
          </a:p>
          <a:p>
            <a:r>
              <a:rPr lang="en-IN" sz="2000" b="1" dirty="0" smtClean="0">
                <a:solidFill>
                  <a:srgbClr val="C00000"/>
                </a:solidFill>
              </a:rPr>
              <a:t>print('original: ', original)</a:t>
            </a:r>
            <a:endParaRPr lang="en-IN" sz="2000" b="1" dirty="0">
              <a:solidFill>
                <a:srgbClr val="C00000"/>
              </a:solidFill>
            </a:endParaRPr>
          </a:p>
        </p:txBody>
      </p:sp>
      <p:pic>
        <p:nvPicPr>
          <p:cNvPr id="8" name="Picture 7" descr="dictdemo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190" y="4286256"/>
            <a:ext cx="4030539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setdefault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This method </a:t>
            </a:r>
            <a:r>
              <a:rPr lang="en-IN" sz="2200" dirty="0" smtClean="0"/>
              <a:t>method returns the value of a key (if the key is in dictionary). </a:t>
            </a:r>
          </a:p>
          <a:p>
            <a:r>
              <a:rPr lang="en-IN" sz="2200" dirty="0" smtClean="0"/>
              <a:t>If not, it inserts key with a value to the dictionary.</a:t>
            </a:r>
            <a:endParaRPr lang="en-US" sz="2200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0070C0"/>
                </a:solidFill>
              </a:rPr>
              <a:t>dict.setdefault</a:t>
            </a:r>
            <a:r>
              <a:rPr lang="en-US" sz="2000" b="1" dirty="0" smtClean="0">
                <a:solidFill>
                  <a:srgbClr val="0070C0"/>
                </a:solidFill>
              </a:rPr>
              <a:t>(key,[value])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200" dirty="0" smtClean="0"/>
              <a:t>The </a:t>
            </a:r>
            <a:r>
              <a:rPr lang="en-IN" sz="2200" b="1" dirty="0" err="1" smtClean="0">
                <a:solidFill>
                  <a:srgbClr val="C00000"/>
                </a:solidFill>
              </a:rPr>
              <a:t>setdefault</a:t>
            </a:r>
            <a:r>
              <a:rPr lang="en-IN" sz="2200" b="1" dirty="0" smtClean="0">
                <a:solidFill>
                  <a:srgbClr val="C00000"/>
                </a:solidFill>
              </a:rPr>
              <a:t>(</a:t>
            </a:r>
            <a:r>
              <a:rPr lang="en-IN" sz="2200" dirty="0" smtClean="0"/>
              <a:t>) takes maximum of </a:t>
            </a:r>
            <a:r>
              <a:rPr lang="en-IN" sz="2200" b="1" dirty="0" smtClean="0">
                <a:solidFill>
                  <a:srgbClr val="C00000"/>
                </a:solidFill>
              </a:rPr>
              <a:t>two</a:t>
            </a:r>
            <a:r>
              <a:rPr lang="en-IN" sz="2200" dirty="0" smtClean="0"/>
              <a:t> parameters:</a:t>
            </a:r>
          </a:p>
          <a:p>
            <a:pPr lvl="1"/>
            <a:r>
              <a:rPr lang="en-IN" sz="1800" b="1" dirty="0" smtClean="0">
                <a:solidFill>
                  <a:srgbClr val="C00000"/>
                </a:solidFill>
              </a:rPr>
              <a:t>key</a:t>
            </a:r>
            <a:r>
              <a:rPr lang="en-IN" sz="1800" dirty="0" smtClean="0"/>
              <a:t> - key to be searched in the dictionary</a:t>
            </a:r>
          </a:p>
          <a:p>
            <a:pPr lvl="1"/>
            <a:r>
              <a:rPr lang="en-IN" sz="1800" b="1" dirty="0" err="1" smtClean="0">
                <a:solidFill>
                  <a:srgbClr val="C00000"/>
                </a:solidFill>
              </a:rPr>
              <a:t>default_value</a:t>
            </a:r>
            <a:r>
              <a:rPr lang="en-IN" sz="1800" dirty="0" smtClean="0"/>
              <a:t> (</a:t>
            </a:r>
            <a:r>
              <a:rPr lang="en-IN" sz="1800" b="1" dirty="0" smtClean="0">
                <a:solidFill>
                  <a:srgbClr val="0070C0"/>
                </a:solidFill>
              </a:rPr>
              <a:t>optional</a:t>
            </a:r>
            <a:r>
              <a:rPr lang="en-IN" sz="1800" dirty="0" smtClean="0"/>
              <a:t>) - key with a value </a:t>
            </a:r>
            <a:r>
              <a:rPr lang="en-IN" sz="1800" b="1" dirty="0" err="1" smtClean="0">
                <a:solidFill>
                  <a:srgbClr val="C00000"/>
                </a:solidFill>
              </a:rPr>
              <a:t>default_value</a:t>
            </a:r>
            <a:r>
              <a:rPr lang="en-IN" sz="1800" dirty="0" smtClean="0"/>
              <a:t> is inserted to the dictionary if key is not in the dictionary.</a:t>
            </a:r>
            <a:br>
              <a:rPr lang="en-IN" sz="1800" dirty="0" smtClean="0"/>
            </a:br>
            <a:r>
              <a:rPr lang="en-IN" sz="1800" dirty="0" smtClean="0"/>
              <a:t>If not provided, the </a:t>
            </a:r>
            <a:r>
              <a:rPr lang="en-IN" sz="1800" b="1" dirty="0" err="1" smtClean="0">
                <a:solidFill>
                  <a:srgbClr val="C00000"/>
                </a:solidFill>
              </a:rPr>
              <a:t>default_value</a:t>
            </a:r>
            <a:r>
              <a:rPr lang="en-IN" sz="1800" dirty="0" smtClean="0"/>
              <a:t> will be</a:t>
            </a:r>
            <a:r>
              <a:rPr lang="en-IN" sz="1800" b="1" dirty="0" smtClean="0">
                <a:solidFill>
                  <a:srgbClr val="C00000"/>
                </a:solidFill>
              </a:rPr>
              <a:t> None</a:t>
            </a:r>
            <a:r>
              <a:rPr lang="en-IN" sz="1800" dirty="0" smtClean="0"/>
              <a:t>.</a:t>
            </a:r>
          </a:p>
          <a:p>
            <a:pPr>
              <a:buNone/>
            </a:pPr>
            <a:r>
              <a:rPr lang="en-IN" sz="2200" dirty="0" smtClean="0"/>
              <a:t>The </a:t>
            </a:r>
            <a:r>
              <a:rPr lang="en-IN" sz="2200" b="1" dirty="0" err="1" smtClean="0">
                <a:solidFill>
                  <a:srgbClr val="C00000"/>
                </a:solidFill>
              </a:rPr>
              <a:t>setdefault</a:t>
            </a:r>
            <a:r>
              <a:rPr lang="en-IN" sz="2200" b="1" dirty="0" smtClean="0">
                <a:solidFill>
                  <a:srgbClr val="C00000"/>
                </a:solidFill>
              </a:rPr>
              <a:t>() </a:t>
            </a:r>
            <a:r>
              <a:rPr lang="en-IN" sz="2200" dirty="0" smtClean="0"/>
              <a:t>returns:</a:t>
            </a:r>
          </a:p>
          <a:p>
            <a:pPr lvl="1"/>
            <a:r>
              <a:rPr lang="en-IN" sz="1800" b="1" dirty="0" smtClean="0">
                <a:solidFill>
                  <a:srgbClr val="C00000"/>
                </a:solidFill>
              </a:rPr>
              <a:t>value</a:t>
            </a:r>
            <a:r>
              <a:rPr lang="en-IN" sz="1800" dirty="0" smtClean="0"/>
              <a:t> of the </a:t>
            </a:r>
            <a:r>
              <a:rPr lang="en-IN" sz="1800" b="1" dirty="0" smtClean="0">
                <a:solidFill>
                  <a:srgbClr val="C00000"/>
                </a:solidFill>
              </a:rPr>
              <a:t>key</a:t>
            </a:r>
            <a:r>
              <a:rPr lang="en-IN" sz="1800" dirty="0" smtClean="0"/>
              <a:t> if it is in the dictionary</a:t>
            </a:r>
          </a:p>
          <a:p>
            <a:pPr lvl="1"/>
            <a:r>
              <a:rPr lang="en-IN" sz="1800" b="1" dirty="0" smtClean="0">
                <a:solidFill>
                  <a:srgbClr val="C00000"/>
                </a:solidFill>
              </a:rPr>
              <a:t>None</a:t>
            </a:r>
            <a:r>
              <a:rPr lang="en-IN" sz="1800" dirty="0" smtClean="0"/>
              <a:t> if key is not in the dictionary and </a:t>
            </a:r>
            <a:r>
              <a:rPr lang="en-IN" sz="1800" b="1" dirty="0" err="1" smtClean="0">
                <a:solidFill>
                  <a:srgbClr val="C00000"/>
                </a:solidFill>
              </a:rPr>
              <a:t>default_value</a:t>
            </a:r>
            <a:r>
              <a:rPr lang="en-IN" sz="1800" dirty="0" smtClean="0"/>
              <a:t> </a:t>
            </a:r>
            <a:r>
              <a:rPr lang="en-IN" sz="1800" b="1" dirty="0" smtClean="0">
                <a:solidFill>
                  <a:srgbClr val="0070C0"/>
                </a:solidFill>
              </a:rPr>
              <a:t>is not specified</a:t>
            </a:r>
          </a:p>
          <a:p>
            <a:pPr lvl="1"/>
            <a:r>
              <a:rPr lang="en-IN" sz="1800" b="1" dirty="0" err="1" smtClean="0">
                <a:solidFill>
                  <a:srgbClr val="C00000"/>
                </a:solidFill>
              </a:rPr>
              <a:t>default_value</a:t>
            </a:r>
            <a:r>
              <a:rPr lang="en-IN" sz="1800" dirty="0" smtClean="0"/>
              <a:t> if </a:t>
            </a:r>
            <a:r>
              <a:rPr lang="en-IN" sz="1800" b="1" dirty="0" smtClean="0">
                <a:solidFill>
                  <a:srgbClr val="C00000"/>
                </a:solidFill>
              </a:rPr>
              <a:t>key </a:t>
            </a:r>
            <a:r>
              <a:rPr lang="en-IN" sz="1800" dirty="0" smtClean="0"/>
              <a:t>is not in the dictionary and </a:t>
            </a:r>
            <a:r>
              <a:rPr lang="en-IN" sz="1800" b="1" dirty="0" err="1" smtClean="0">
                <a:solidFill>
                  <a:srgbClr val="C00000"/>
                </a:solidFill>
              </a:rPr>
              <a:t>default_value</a:t>
            </a:r>
            <a:r>
              <a:rPr lang="en-IN" sz="1800" dirty="0" smtClean="0"/>
              <a:t> </a:t>
            </a:r>
            <a:r>
              <a:rPr lang="en-IN" sz="1800" b="1" dirty="0" smtClean="0">
                <a:solidFill>
                  <a:srgbClr val="0070C0"/>
                </a:solidFill>
              </a:rPr>
              <a:t>is specified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cars = {"</a:t>
            </a:r>
            <a:r>
              <a:rPr lang="en-US" sz="1400" b="1" dirty="0" err="1" smtClean="0">
                <a:solidFill>
                  <a:srgbClr val="C00000"/>
                </a:solidFill>
              </a:rPr>
              <a:t>Maruti</a:t>
            </a:r>
            <a:r>
              <a:rPr lang="en-US" sz="1400" b="1" dirty="0" smtClean="0">
                <a:solidFill>
                  <a:srgbClr val="C00000"/>
                </a:solidFill>
              </a:rPr>
              <a:t>":"</a:t>
            </a:r>
            <a:r>
              <a:rPr lang="en-US" sz="1400" b="1" dirty="0" err="1" smtClean="0">
                <a:solidFill>
                  <a:srgbClr val="C00000"/>
                </a:solidFill>
              </a:rPr>
              <a:t>Ciaz","Hyundai</a:t>
            </a:r>
            <a:r>
              <a:rPr lang="en-US" sz="1400" b="1" dirty="0" smtClean="0">
                <a:solidFill>
                  <a:srgbClr val="C00000"/>
                </a:solidFill>
              </a:rPr>
              <a:t>":"</a:t>
            </a:r>
            <a:r>
              <a:rPr lang="en-US" sz="1400" b="1" dirty="0" err="1" smtClean="0">
                <a:solidFill>
                  <a:srgbClr val="C00000"/>
                </a:solidFill>
              </a:rPr>
              <a:t>Verna","Honda</a:t>
            </a:r>
            <a:r>
              <a:rPr lang="en-US" sz="1400" b="1" dirty="0" smtClean="0">
                <a:solidFill>
                  <a:srgbClr val="C00000"/>
                </a:solidFill>
              </a:rPr>
              <a:t>":"Amaze"}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print(cars)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7030A0"/>
                </a:solidFill>
              </a:rPr>
              <a:t>value=</a:t>
            </a:r>
            <a:r>
              <a:rPr lang="en-US" sz="1400" b="1" dirty="0" err="1" smtClean="0">
                <a:solidFill>
                  <a:srgbClr val="7030A0"/>
                </a:solidFill>
              </a:rPr>
              <a:t>cars.setdefault</a:t>
            </a:r>
            <a:r>
              <a:rPr lang="en-US" sz="1400" b="1" dirty="0" smtClean="0">
                <a:solidFill>
                  <a:srgbClr val="7030A0"/>
                </a:solidFill>
              </a:rPr>
              <a:t>("Hyundai")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print("Value </a:t>
            </a:r>
            <a:r>
              <a:rPr lang="en-US" sz="1400" b="1" dirty="0" err="1" smtClean="0">
                <a:solidFill>
                  <a:srgbClr val="C00000"/>
                </a:solidFill>
              </a:rPr>
              <a:t>is",value</a:t>
            </a:r>
            <a:r>
              <a:rPr lang="en-US" sz="1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print(cars)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7030A0"/>
                </a:solidFill>
              </a:rPr>
              <a:t>value=</a:t>
            </a:r>
            <a:r>
              <a:rPr lang="en-US" sz="1400" b="1" dirty="0" err="1" smtClean="0">
                <a:solidFill>
                  <a:srgbClr val="7030A0"/>
                </a:solidFill>
              </a:rPr>
              <a:t>cars.setdefault</a:t>
            </a:r>
            <a:r>
              <a:rPr lang="en-US" sz="1400" b="1" dirty="0" smtClean="0">
                <a:solidFill>
                  <a:srgbClr val="7030A0"/>
                </a:solidFill>
              </a:rPr>
              <a:t>("Hyundai","i10")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print("Value </a:t>
            </a:r>
            <a:r>
              <a:rPr lang="en-US" sz="1400" b="1" dirty="0" err="1" smtClean="0">
                <a:solidFill>
                  <a:srgbClr val="C00000"/>
                </a:solidFill>
              </a:rPr>
              <a:t>is",value</a:t>
            </a:r>
            <a:r>
              <a:rPr lang="en-US" sz="1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print(cars)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7030A0"/>
                </a:solidFill>
              </a:rPr>
              <a:t>value=</a:t>
            </a:r>
            <a:r>
              <a:rPr lang="en-US" sz="1400" b="1" dirty="0" err="1" smtClean="0">
                <a:solidFill>
                  <a:srgbClr val="7030A0"/>
                </a:solidFill>
              </a:rPr>
              <a:t>cars.setdefault</a:t>
            </a:r>
            <a:r>
              <a:rPr lang="en-US" sz="1400" b="1" dirty="0" smtClean="0">
                <a:solidFill>
                  <a:srgbClr val="7030A0"/>
                </a:solidFill>
              </a:rPr>
              <a:t>("Renault")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print("Value </a:t>
            </a:r>
            <a:r>
              <a:rPr lang="en-US" sz="1400" b="1" dirty="0" err="1" smtClean="0">
                <a:solidFill>
                  <a:srgbClr val="C00000"/>
                </a:solidFill>
              </a:rPr>
              <a:t>is",value</a:t>
            </a:r>
            <a:r>
              <a:rPr lang="en-US" sz="1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print(cars)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7030A0"/>
                </a:solidFill>
              </a:rPr>
              <a:t>value=</a:t>
            </a:r>
            <a:r>
              <a:rPr lang="en-US" sz="1400" b="1" dirty="0" err="1" smtClean="0">
                <a:solidFill>
                  <a:srgbClr val="7030A0"/>
                </a:solidFill>
              </a:rPr>
              <a:t>cars.setdefault</a:t>
            </a:r>
            <a:r>
              <a:rPr lang="en-US" sz="1400" b="1" dirty="0" smtClean="0">
                <a:solidFill>
                  <a:srgbClr val="7030A0"/>
                </a:solidFill>
              </a:rPr>
              <a:t>("Audi","Q7")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print("Value </a:t>
            </a:r>
            <a:r>
              <a:rPr lang="en-US" sz="1400" b="1" dirty="0" err="1" smtClean="0">
                <a:solidFill>
                  <a:srgbClr val="C00000"/>
                </a:solidFill>
              </a:rPr>
              <a:t>is",value</a:t>
            </a:r>
            <a:r>
              <a:rPr lang="en-US" sz="1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print(cars)</a:t>
            </a:r>
            <a:endParaRPr lang="en-US" sz="1400" b="1" u="sng" dirty="0" smtClean="0"/>
          </a:p>
          <a:p>
            <a:pPr>
              <a:buNone/>
            </a:pPr>
            <a:r>
              <a:rPr lang="en-US" sz="1400" b="1" u="sng" dirty="0" smtClean="0"/>
              <a:t>Output:</a:t>
            </a:r>
          </a:p>
          <a:p>
            <a:pPr>
              <a:buNone/>
            </a:pPr>
            <a:endParaRPr lang="en-US" sz="1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5357826"/>
            <a:ext cx="8858312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in</a:t>
            </a:r>
            <a:r>
              <a:rPr lang="en-US" sz="2800" b="1" dirty="0" smtClean="0"/>
              <a:t> And </a:t>
            </a:r>
            <a:r>
              <a:rPr lang="en-US" sz="2800" b="1" dirty="0" smtClean="0">
                <a:solidFill>
                  <a:srgbClr val="C00000"/>
                </a:solidFill>
              </a:rPr>
              <a:t>not in</a:t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800" b="1" dirty="0" smtClean="0"/>
              <a:t>With Dictionary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can apply the ‘</a:t>
            </a:r>
            <a:r>
              <a:rPr lang="en-IN" sz="2400" b="1" dirty="0" smtClean="0">
                <a:solidFill>
                  <a:srgbClr val="C00000"/>
                </a:solidFill>
              </a:rPr>
              <a:t>in</a:t>
            </a:r>
            <a:r>
              <a:rPr lang="en-IN" sz="2400" dirty="0" smtClean="0"/>
              <a:t>’ and ‘</a:t>
            </a:r>
            <a:r>
              <a:rPr lang="en-IN" sz="2400" b="1" dirty="0" smtClean="0">
                <a:solidFill>
                  <a:srgbClr val="C00000"/>
                </a:solidFill>
              </a:rPr>
              <a:t>not in</a:t>
            </a:r>
            <a:r>
              <a:rPr lang="en-IN" sz="2400" dirty="0" smtClean="0"/>
              <a:t>’ operators on a dictionary to check whether it contains a certain </a:t>
            </a:r>
            <a:r>
              <a:rPr lang="en-IN" sz="2400" b="1" dirty="0" smtClean="0">
                <a:solidFill>
                  <a:srgbClr val="C00000"/>
                </a:solidFill>
              </a:rPr>
              <a:t>key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US" sz="2400" dirty="0" smtClean="0"/>
              <a:t>If the </a:t>
            </a:r>
            <a:r>
              <a:rPr lang="en-US" sz="2400" b="1" dirty="0" smtClean="0">
                <a:solidFill>
                  <a:srgbClr val="C00000"/>
                </a:solidFill>
              </a:rPr>
              <a:t>key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rgbClr val="0070C0"/>
                </a:solidFill>
              </a:rPr>
              <a:t>present</a:t>
            </a:r>
            <a:r>
              <a:rPr lang="en-US" sz="2400" dirty="0" smtClean="0"/>
              <a:t> then </a:t>
            </a:r>
            <a:r>
              <a:rPr lang="en-US" sz="2400" b="1" dirty="0" smtClean="0">
                <a:solidFill>
                  <a:srgbClr val="C00000"/>
                </a:solidFill>
              </a:rPr>
              <a:t>in</a:t>
            </a:r>
            <a:r>
              <a:rPr lang="en-US" sz="2400" dirty="0" smtClean="0"/>
              <a:t> returns </a:t>
            </a: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  <a:r>
              <a:rPr lang="en-US" sz="2400" dirty="0" smtClean="0"/>
              <a:t> ,otherwise it returns </a:t>
            </a:r>
            <a:r>
              <a:rPr lang="en-US" sz="2400" b="1" dirty="0" smtClean="0">
                <a:solidFill>
                  <a:srgbClr val="C00000"/>
                </a:solidFill>
              </a:rPr>
              <a:t>False</a:t>
            </a:r>
            <a:r>
              <a:rPr lang="en-US" sz="2400" dirty="0" smtClean="0"/>
              <a:t>.</a:t>
            </a:r>
          </a:p>
          <a:p>
            <a:endParaRPr lang="en-US" sz="2400" b="1" u="sng" dirty="0" smtClean="0"/>
          </a:p>
          <a:p>
            <a:r>
              <a:rPr lang="en-US" sz="2400" dirty="0" smtClean="0"/>
              <a:t>Similarly , if the </a:t>
            </a:r>
            <a:r>
              <a:rPr lang="en-US" sz="2400" b="1" dirty="0" smtClean="0">
                <a:solidFill>
                  <a:srgbClr val="C00000"/>
                </a:solidFill>
              </a:rPr>
              <a:t>key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rgbClr val="0070C0"/>
                </a:solidFill>
              </a:rPr>
              <a:t>not present </a:t>
            </a:r>
            <a:r>
              <a:rPr lang="en-US" sz="2400" b="1" dirty="0" smtClean="0">
                <a:solidFill>
                  <a:srgbClr val="C00000"/>
                </a:solidFill>
              </a:rPr>
              <a:t>not in </a:t>
            </a:r>
            <a:r>
              <a:rPr lang="en-US" sz="2400" dirty="0" smtClean="0"/>
              <a:t>returns </a:t>
            </a: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  <a:r>
              <a:rPr lang="en-US" sz="2400" dirty="0" smtClean="0"/>
              <a:t> , otherwise it returns </a:t>
            </a:r>
            <a:r>
              <a:rPr lang="en-US" sz="2400" b="1" dirty="0" smtClean="0">
                <a:solidFill>
                  <a:srgbClr val="C00000"/>
                </a:solidFill>
              </a:rPr>
              <a:t>False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11433</TotalTime>
  <Words>1571</Words>
  <Application>Microsoft Office PowerPoint</Application>
  <PresentationFormat>On-screen Show (4:3)</PresentationFormat>
  <Paragraphs>358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Civic</vt:lpstr>
      <vt:lpstr>Slide 1</vt:lpstr>
      <vt:lpstr>Today’s Agenda</vt:lpstr>
      <vt:lpstr>Dictionary Methods</vt:lpstr>
      <vt:lpstr>The copy( ) Method</vt:lpstr>
      <vt:lpstr>copy( ) v/s =</vt:lpstr>
      <vt:lpstr>Guess The Output ?</vt:lpstr>
      <vt:lpstr>The setdefault( ) Method</vt:lpstr>
      <vt:lpstr>Guess The Output ?</vt:lpstr>
      <vt:lpstr> Using in And not in With Dictionary</vt:lpstr>
      <vt:lpstr>Guess The Output ?</vt:lpstr>
      <vt:lpstr> Dictionary Comprehension</vt:lpstr>
      <vt:lpstr>Syntax For  Dictionary Comprehension</vt:lpstr>
      <vt:lpstr>Exercise</vt:lpstr>
      <vt:lpstr>Exercise</vt:lpstr>
      <vt:lpstr>Exercise</vt:lpstr>
      <vt:lpstr>Exercise</vt:lpstr>
      <vt:lpstr>Exercise</vt:lpstr>
      <vt:lpstr>Solution</vt:lpstr>
      <vt:lpstr> Adding Conditions To Dictionary Comprehension</vt:lpstr>
      <vt:lpstr>Exercise</vt:lpstr>
      <vt:lpstr>Exercise</vt:lpstr>
      <vt:lpstr>Exercise</vt:lpstr>
      <vt:lpstr> Restrictions On  Dictionary Keys</vt:lpstr>
      <vt:lpstr> Restrictions On  Dictionary Keys</vt:lpstr>
      <vt:lpstr> Restrictions On  Dictionary Keys</vt:lpstr>
      <vt:lpstr> Restrictions On  Dictionary Keys</vt:lpstr>
      <vt:lpstr> Restrictions On  Dictionary Keys</vt:lpstr>
      <vt:lpstr> Restrictions On  Dictionary Keys</vt:lpstr>
      <vt:lpstr> Restrictions On  Dictionary Values</vt:lpstr>
      <vt:lpstr>Exercise</vt:lpstr>
      <vt:lpstr>Sample Output</vt:lpstr>
      <vt:lpstr>Solution</vt:lpstr>
      <vt:lpstr>Solution</vt:lpstr>
      <vt:lpstr>Solution</vt:lpstr>
      <vt:lpstr>Exercise</vt:lpstr>
      <vt:lpstr>Sample 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1350</cp:revision>
  <dcterms:created xsi:type="dcterms:W3CDTF">2015-12-21T13:46:48Z</dcterms:created>
  <dcterms:modified xsi:type="dcterms:W3CDTF">2018-10-13T08:02:19Z</dcterms:modified>
</cp:coreProperties>
</file>