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1097" r:id="rId4"/>
    <p:sldId id="1098" r:id="rId5"/>
    <p:sldId id="1099" r:id="rId6"/>
    <p:sldId id="991" r:id="rId7"/>
    <p:sldId id="1100" r:id="rId8"/>
    <p:sldId id="1101" r:id="rId9"/>
    <p:sldId id="1102" r:id="rId10"/>
    <p:sldId id="1103" r:id="rId11"/>
    <p:sldId id="1108" r:id="rId12"/>
    <p:sldId id="1104" r:id="rId13"/>
    <p:sldId id="1110" r:id="rId14"/>
    <p:sldId id="1105" r:id="rId15"/>
    <p:sldId id="1109" r:id="rId16"/>
    <p:sldId id="1107" r:id="rId17"/>
    <p:sldId id="1074" r:id="rId18"/>
    <p:sldId id="1111" r:id="rId19"/>
    <p:sldId id="1112" r:id="rId20"/>
    <p:sldId id="1113" r:id="rId21"/>
    <p:sldId id="1114" r:id="rId22"/>
    <p:sldId id="1075" r:id="rId23"/>
    <p:sldId id="1115" r:id="rId24"/>
    <p:sldId id="1116" r:id="rId25"/>
    <p:sldId id="1118" r:id="rId26"/>
    <p:sldId id="1160" r:id="rId27"/>
    <p:sldId id="1117" r:id="rId28"/>
    <p:sldId id="1119" r:id="rId29"/>
    <p:sldId id="1120" r:id="rId30"/>
    <p:sldId id="1023" r:id="rId31"/>
    <p:sldId id="1161" r:id="rId32"/>
    <p:sldId id="1121" r:id="rId33"/>
    <p:sldId id="1122" r:id="rId34"/>
    <p:sldId id="1123" r:id="rId35"/>
    <p:sldId id="1077" r:id="rId36"/>
    <p:sldId id="1131" r:id="rId37"/>
    <p:sldId id="1132" r:id="rId38"/>
    <p:sldId id="1124" r:id="rId39"/>
    <p:sldId id="1125" r:id="rId40"/>
    <p:sldId id="1126" r:id="rId41"/>
    <p:sldId id="1159" r:id="rId42"/>
    <p:sldId id="1143" r:id="rId43"/>
    <p:sldId id="1127" r:id="rId44"/>
    <p:sldId id="1128" r:id="rId45"/>
    <p:sldId id="1129" r:id="rId46"/>
    <p:sldId id="1144" r:id="rId47"/>
    <p:sldId id="1133" r:id="rId48"/>
    <p:sldId id="1138" r:id="rId49"/>
    <p:sldId id="1134" r:id="rId50"/>
    <p:sldId id="1140" r:id="rId51"/>
    <p:sldId id="1141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17-10-2018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17-10-2018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17-10-2018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17-10-2018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17-10-2018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17-10-2018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39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rmAutofit/>
          </a:bodyPr>
          <a:lstStyle/>
          <a:p>
            <a:r>
              <a:rPr lang="en-US" b="1" dirty="0" smtClean="0"/>
              <a:t>Classes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Now to </a:t>
            </a:r>
            <a:r>
              <a:rPr lang="en-US" sz="2400" b="1" dirty="0" smtClean="0">
                <a:solidFill>
                  <a:srgbClr val="C00000"/>
                </a:solidFill>
              </a:rPr>
              <a:t>create/represent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 objects  we first have to write all their </a:t>
            </a:r>
            <a:r>
              <a:rPr lang="en-US" sz="2400" b="1" dirty="0" smtClean="0">
                <a:solidFill>
                  <a:srgbClr val="0070C0"/>
                </a:solidFill>
              </a:rPr>
              <a:t>attributes</a:t>
            </a:r>
            <a:r>
              <a:rPr lang="en-US" sz="2400" dirty="0" smtClean="0"/>
              <a:t> and </a:t>
            </a:r>
            <a:r>
              <a:rPr lang="en-US" sz="2400" b="1" dirty="0" err="1" smtClean="0">
                <a:solidFill>
                  <a:srgbClr val="0070C0"/>
                </a:solidFill>
              </a:rPr>
              <a:t>behaviours</a:t>
            </a:r>
            <a:r>
              <a:rPr lang="en-US" sz="2400" dirty="0" smtClean="0"/>
              <a:t> under a </a:t>
            </a:r>
            <a:r>
              <a:rPr lang="en-US" sz="2400" b="1" dirty="0" smtClean="0">
                <a:solidFill>
                  <a:srgbClr val="C00000"/>
                </a:solidFill>
              </a:rPr>
              <a:t>single group </a:t>
            </a:r>
            <a:r>
              <a:rPr lang="en-US" sz="2400" dirty="0" smtClean="0"/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This </a:t>
            </a:r>
            <a:r>
              <a:rPr lang="en-US" sz="2400" b="1" dirty="0" smtClean="0">
                <a:solidFill>
                  <a:srgbClr val="0070C0"/>
                </a:solidFill>
              </a:rPr>
              <a:t>group </a:t>
            </a:r>
            <a:r>
              <a:rPr lang="en-US" sz="2400" dirty="0" smtClean="0"/>
              <a:t>is called a </a:t>
            </a:r>
            <a:r>
              <a:rPr lang="en-US" sz="2400" b="1" u="sng" dirty="0" smtClean="0">
                <a:solidFill>
                  <a:srgbClr val="002060"/>
                </a:solidFill>
              </a:rPr>
              <a:t>class 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rmAutofit/>
          </a:bodyPr>
          <a:lstStyle/>
          <a:p>
            <a:r>
              <a:rPr lang="en-US" b="1" dirty="0" smtClean="0"/>
              <a:t>Classes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2060"/>
                </a:solidFill>
              </a:rPr>
              <a:t>class</a:t>
            </a:r>
            <a:r>
              <a:rPr lang="en-IN" sz="2400" dirty="0" smtClean="0"/>
              <a:t> is used to specify the </a:t>
            </a:r>
            <a:r>
              <a:rPr lang="en-IN" sz="2400" b="1" dirty="0" smtClean="0">
                <a:solidFill>
                  <a:srgbClr val="C00000"/>
                </a:solidFill>
              </a:rPr>
              <a:t>basic structure </a:t>
            </a:r>
            <a:r>
              <a:rPr lang="en-IN" sz="2400" dirty="0" smtClean="0"/>
              <a:t>of an object and it combines </a:t>
            </a:r>
            <a:r>
              <a:rPr lang="en-IN" sz="2400" b="1" dirty="0" smtClean="0">
                <a:solidFill>
                  <a:srgbClr val="0070C0"/>
                </a:solidFill>
              </a:rPr>
              <a:t>attributes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70C0"/>
                </a:solidFill>
              </a:rPr>
              <a:t>methods</a:t>
            </a:r>
            <a:r>
              <a:rPr lang="en-IN" sz="2400" dirty="0" smtClean="0"/>
              <a:t> to be used  by an object</a:t>
            </a: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Thus we can say that a </a:t>
            </a:r>
            <a:r>
              <a:rPr lang="en-US" sz="2400" b="1" dirty="0" smtClean="0">
                <a:solidFill>
                  <a:srgbClr val="7030A0"/>
                </a:solidFill>
              </a:rPr>
              <a:t>class represents the </a:t>
            </a:r>
            <a:r>
              <a:rPr lang="en-US" sz="2400" b="1" dirty="0" smtClean="0">
                <a:solidFill>
                  <a:srgbClr val="C00000"/>
                </a:solidFill>
              </a:rPr>
              <a:t>data type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7030A0"/>
                </a:solidFill>
              </a:rPr>
              <a:t>object represents a kind of </a:t>
            </a:r>
            <a:r>
              <a:rPr lang="en-US" sz="2400" b="1" dirty="0" smtClean="0">
                <a:solidFill>
                  <a:srgbClr val="C00000"/>
                </a:solidFill>
              </a:rPr>
              <a:t>variable </a:t>
            </a:r>
            <a:r>
              <a:rPr lang="en-US" sz="2400" b="1" dirty="0" smtClean="0">
                <a:solidFill>
                  <a:srgbClr val="7030A0"/>
                </a:solidFill>
              </a:rPr>
              <a:t>of that </a:t>
            </a:r>
            <a:r>
              <a:rPr lang="en-US" sz="2400" b="1" dirty="0" smtClean="0">
                <a:solidFill>
                  <a:srgbClr val="C00000"/>
                </a:solidFill>
              </a:rPr>
              <a:t>data type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/>
              <a:t>For  Example:- </a:t>
            </a:r>
            <a:r>
              <a:rPr lang="en-US" sz="2400" dirty="0" smtClean="0"/>
              <a:t>Each person collectively come under a class called </a:t>
            </a:r>
            <a:r>
              <a:rPr lang="en-US" sz="2400" dirty="0" smtClean="0">
                <a:solidFill>
                  <a:srgbClr val="0070C0"/>
                </a:solidFill>
              </a:rPr>
              <a:t>Human Being</a:t>
            </a:r>
            <a:r>
              <a:rPr lang="en-US" sz="2400" dirty="0" smtClean="0"/>
              <a:t>. So we belong to the class </a:t>
            </a:r>
            <a:r>
              <a:rPr lang="en-US" sz="2400" dirty="0" smtClean="0">
                <a:solidFill>
                  <a:srgbClr val="0070C0"/>
                </a:solidFill>
              </a:rPr>
              <a:t>Human Being</a:t>
            </a:r>
            <a:r>
              <a:rPr lang="en-US" sz="2400" dirty="0" smtClean="0"/>
              <a:t>.</a:t>
            </a:r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Objects and Classes</a:t>
            </a:r>
            <a:endParaRPr lang="en-IN" b="1" dirty="0"/>
          </a:p>
        </p:txBody>
      </p:sp>
      <p:pic>
        <p:nvPicPr>
          <p:cNvPr id="6" name="Content Placeholder 5" descr="CPT-OOP-objects_and_classes_-_attmeth.svg (1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428736"/>
            <a:ext cx="9144000" cy="5286412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Objects and Classes</a:t>
            </a:r>
            <a:endParaRPr lang="en-IN" b="1" dirty="0"/>
          </a:p>
        </p:txBody>
      </p:sp>
      <p:pic>
        <p:nvPicPr>
          <p:cNvPr id="6" name="Content Placeholder 5" descr="CPT-OOP-objects_and_classes_-_attmeth.svg (1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58312" cy="5429264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Objects and Classes</a:t>
            </a:r>
            <a:endParaRPr lang="en-IN" b="1" dirty="0"/>
          </a:p>
        </p:txBody>
      </p:sp>
      <p:pic>
        <p:nvPicPr>
          <p:cNvPr id="6" name="Content Placeholder 5" descr="CPT-OOP-objects_and_classes_-_attmeth.svg (1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3233" y="1428736"/>
            <a:ext cx="8907923" cy="5429264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Objects and Classes</a:t>
            </a:r>
            <a:endParaRPr lang="en-IN" b="1" dirty="0"/>
          </a:p>
        </p:txBody>
      </p:sp>
      <p:pic>
        <p:nvPicPr>
          <p:cNvPr id="6" name="Content Placeholder 5" descr="CPT-OOP-objects_and_classes_-_attmeth.svg (1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28736"/>
            <a:ext cx="9144000" cy="5429264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Objects and Classes</a:t>
            </a:r>
            <a:endParaRPr lang="en-IN" b="1" dirty="0"/>
          </a:p>
        </p:txBody>
      </p:sp>
      <p:pic>
        <p:nvPicPr>
          <p:cNvPr id="6" name="Content Placeholder 5" descr="CPT-OOP-objects_and_classes_-_attmeth.svg (1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28736"/>
            <a:ext cx="9144000" cy="528641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Creating A Class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Defining a class is simple 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We start with the </a:t>
            </a:r>
            <a:r>
              <a:rPr lang="en-IN" sz="2400" b="1" dirty="0" smtClean="0">
                <a:solidFill>
                  <a:srgbClr val="C00000"/>
                </a:solidFill>
              </a:rPr>
              <a:t>class</a:t>
            </a:r>
            <a:r>
              <a:rPr lang="en-IN" sz="2400" dirty="0" smtClean="0"/>
              <a:t> keyword to indicate that we are creating a class, then we add the name of the class followed by a </a:t>
            </a:r>
            <a:r>
              <a:rPr lang="en-IN" sz="2400" b="1" dirty="0" smtClean="0">
                <a:solidFill>
                  <a:srgbClr val="C00000"/>
                </a:solidFill>
              </a:rPr>
              <a:t>colon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We can then add </a:t>
            </a:r>
            <a:r>
              <a:rPr lang="en-US" sz="2400" b="1" dirty="0" smtClean="0">
                <a:solidFill>
                  <a:srgbClr val="C00000"/>
                </a:solidFill>
              </a:rPr>
              <a:t>class members </a:t>
            </a:r>
            <a:r>
              <a:rPr lang="en-US" sz="2400" dirty="0" smtClean="0"/>
              <a:t>, which are </a:t>
            </a:r>
            <a:r>
              <a:rPr lang="en-US" sz="2400" b="1" dirty="0" smtClean="0">
                <a:solidFill>
                  <a:srgbClr val="C00000"/>
                </a:solidFill>
              </a:rPr>
              <a:t>methods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attributes</a:t>
            </a:r>
          </a:p>
          <a:p>
            <a:pPr>
              <a:buNone/>
            </a:pPr>
            <a:endParaRPr lang="en-US" sz="20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Syntax Of Creating A Class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class &lt;</a:t>
            </a:r>
            <a:r>
              <a:rPr lang="en-US" sz="2400" b="1" dirty="0" err="1" smtClean="0">
                <a:solidFill>
                  <a:srgbClr val="0070C0"/>
                </a:solidFill>
              </a:rPr>
              <a:t>class_name</a:t>
            </a:r>
            <a:r>
              <a:rPr lang="en-US" sz="2400" b="1" dirty="0" smtClean="0">
                <a:solidFill>
                  <a:srgbClr val="0070C0"/>
                </a:solidFill>
              </a:rPr>
              <a:t>&gt;:</a:t>
            </a:r>
          </a:p>
          <a:p>
            <a:pPr>
              <a:buNone/>
            </a:pPr>
            <a:r>
              <a:rPr lang="en-US" sz="2400" dirty="0" smtClean="0"/>
              <a:t>	# class members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</a:t>
            </a:r>
            <a:r>
              <a:rPr lang="en-IN" sz="2400" b="1" dirty="0" err="1" smtClean="0">
                <a:solidFill>
                  <a:srgbClr val="C00000"/>
                </a:solidFill>
              </a:rPr>
              <a:t>Emp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pass	</a:t>
            </a:r>
            <a:endParaRPr lang="en-IN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Creating Objects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order to </a:t>
            </a:r>
            <a:r>
              <a:rPr lang="en-US" sz="2400" b="1" dirty="0" smtClean="0">
                <a:solidFill>
                  <a:srgbClr val="C00000"/>
                </a:solidFill>
              </a:rPr>
              <a:t>use </a:t>
            </a:r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C00000"/>
                </a:solidFill>
              </a:rPr>
              <a:t>class</a:t>
            </a:r>
            <a:r>
              <a:rPr lang="en-US" sz="2400" dirty="0" smtClean="0"/>
              <a:t> we have to create it’s object which is also called </a:t>
            </a:r>
            <a:r>
              <a:rPr lang="en-US" sz="2400" b="1" dirty="0" smtClean="0">
                <a:solidFill>
                  <a:srgbClr val="C00000"/>
                </a:solidFill>
              </a:rPr>
              <a:t>instantiating</a:t>
            </a:r>
            <a:r>
              <a:rPr lang="en-US" sz="2400" dirty="0" smtClean="0"/>
              <a:t> a class because </a:t>
            </a:r>
            <a:r>
              <a:rPr lang="en-US" sz="2400" b="1" dirty="0" smtClean="0">
                <a:solidFill>
                  <a:srgbClr val="C00000"/>
                </a:solidFill>
              </a:rPr>
              <a:t>objects</a:t>
            </a:r>
            <a:r>
              <a:rPr lang="en-US" sz="2400" dirty="0" smtClean="0"/>
              <a:t> are also called </a:t>
            </a:r>
            <a:r>
              <a:rPr lang="en-US" sz="2400" b="1" dirty="0" smtClean="0">
                <a:solidFill>
                  <a:srgbClr val="C00000"/>
                </a:solidFill>
              </a:rPr>
              <a:t>instance</a:t>
            </a:r>
            <a:r>
              <a:rPr lang="en-US" sz="2400" dirty="0" smtClean="0"/>
              <a:t> of the class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So, to create an </a:t>
            </a:r>
            <a:r>
              <a:rPr lang="en-IN" sz="2400" b="1" dirty="0" smtClean="0">
                <a:solidFill>
                  <a:srgbClr val="C00000"/>
                </a:solidFill>
              </a:rPr>
              <a:t>instance</a:t>
            </a:r>
            <a:r>
              <a:rPr lang="en-IN" sz="2400" dirty="0" smtClean="0"/>
              <a:t> of a class, we use the </a:t>
            </a:r>
            <a:r>
              <a:rPr lang="en-IN" sz="2400" b="1" dirty="0" smtClean="0">
                <a:solidFill>
                  <a:srgbClr val="002060"/>
                </a:solidFill>
              </a:rPr>
              <a:t>class name</a:t>
            </a:r>
            <a:r>
              <a:rPr lang="en-IN" sz="2400" dirty="0" smtClean="0"/>
              <a:t>, followed by </a:t>
            </a:r>
            <a:r>
              <a:rPr lang="en-IN" sz="2400" b="1" dirty="0" smtClean="0">
                <a:solidFill>
                  <a:srgbClr val="002060"/>
                </a:solidFill>
              </a:rPr>
              <a:t>parentheses</a:t>
            </a:r>
            <a:r>
              <a:rPr lang="en-IN" sz="2400" dirty="0" smtClean="0"/>
              <a:t> and assign it to a </a:t>
            </a:r>
            <a:r>
              <a:rPr lang="en-IN" sz="2400" b="1" dirty="0" smtClean="0">
                <a:solidFill>
                  <a:srgbClr val="002060"/>
                </a:solidFill>
              </a:rPr>
              <a:t>variable</a:t>
            </a:r>
            <a:r>
              <a:rPr lang="en-IN" sz="2400" dirty="0" smtClean="0"/>
              <a:t>.</a:t>
            </a:r>
            <a:endParaRPr lang="en-US" sz="20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Introduction To Object Oriented </a:t>
            </a:r>
            <a:r>
              <a:rPr lang="en-US" sz="3000" b="1" dirty="0" smtClean="0">
                <a:solidFill>
                  <a:schemeClr val="tx1"/>
                </a:solidFill>
              </a:rPr>
              <a:t>Programming-I</a:t>
            </a:r>
            <a:endParaRPr lang="en-US" sz="30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Problems With Procedure Oriented Programming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What Is Object Oriented Programming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What Is A Class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What Is An Object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Syntax Of Creating A Class In Python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Syntax Of Creating </a:t>
            </a:r>
            <a:r>
              <a:rPr lang="en-US" dirty="0" smtClean="0"/>
              <a:t>Object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Types Of Data Members A Class Can Have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The Method </a:t>
            </a:r>
            <a:r>
              <a:rPr lang="en-US" b="1" dirty="0" smtClean="0">
                <a:solidFill>
                  <a:srgbClr val="C00000"/>
                </a:solidFill>
              </a:rPr>
              <a:t>__init__()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The Argument </a:t>
            </a:r>
            <a:r>
              <a:rPr lang="en-US" b="1" dirty="0" smtClean="0">
                <a:solidFill>
                  <a:srgbClr val="C00000"/>
                </a:solidFill>
              </a:rPr>
              <a:t>self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Passing Parameters To </a:t>
            </a:r>
            <a:r>
              <a:rPr lang="en-US" b="1" dirty="0" smtClean="0">
                <a:solidFill>
                  <a:srgbClr val="C00000"/>
                </a:solidFill>
              </a:rPr>
              <a:t>__init__()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Syntax Of Creating Object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var_name</a:t>
            </a:r>
            <a:r>
              <a:rPr lang="en-US" sz="2400" b="1" dirty="0" smtClean="0">
                <a:solidFill>
                  <a:srgbClr val="0070C0"/>
                </a:solidFill>
              </a:rPr>
              <a:t>=</a:t>
            </a:r>
            <a:r>
              <a:rPr lang="en-US" sz="2400" b="1" dirty="0" err="1" smtClean="0">
                <a:solidFill>
                  <a:srgbClr val="0070C0"/>
                </a:solidFill>
              </a:rPr>
              <a:t>class_name</a:t>
            </a:r>
            <a:r>
              <a:rPr lang="en-US" sz="2400" b="1" dirty="0" smtClean="0">
                <a:solidFill>
                  <a:srgbClr val="0070C0"/>
                </a:solidFill>
              </a:rPr>
              <a:t>( 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e=</a:t>
            </a:r>
            <a:r>
              <a:rPr lang="en-US" sz="2400" b="1" dirty="0" err="1" smtClean="0">
                <a:solidFill>
                  <a:srgbClr val="C00000"/>
                </a:solidFill>
              </a:rPr>
              <a:t>Emp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  <a:endParaRPr lang="en-IN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Full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</a:t>
            </a:r>
            <a:r>
              <a:rPr lang="en-IN" sz="2400" b="1" dirty="0" err="1" smtClean="0">
                <a:solidFill>
                  <a:srgbClr val="C00000"/>
                </a:solidFill>
              </a:rPr>
              <a:t>Emp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pass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e=</a:t>
            </a:r>
            <a:r>
              <a:rPr lang="en-IN" sz="2400" b="1" dirty="0" err="1" smtClean="0">
                <a:solidFill>
                  <a:srgbClr val="7030A0"/>
                </a:solidFill>
              </a:rPr>
              <a:t>Emp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print(type(e))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print(e) </a:t>
            </a: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429264"/>
            <a:ext cx="7306695" cy="533474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3500430" y="1571612"/>
            <a:ext cx="5057804" cy="3786214"/>
          </a:xfrm>
          <a:prstGeom prst="cloudCallout">
            <a:avLst>
              <a:gd name="adj1" fmla="val -49827"/>
              <a:gd name="adj2" fmla="val -46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1.The first line shows the </a:t>
            </a:r>
            <a:r>
              <a:rPr lang="en-US" sz="1400" b="1" dirty="0" smtClean="0">
                <a:solidFill>
                  <a:srgbClr val="FFFF00"/>
                </a:solidFill>
              </a:rPr>
              <a:t>class name </a:t>
            </a:r>
            <a:r>
              <a:rPr lang="en-US" sz="1400" b="1" dirty="0" smtClean="0"/>
              <a:t>which is </a:t>
            </a:r>
            <a:r>
              <a:rPr lang="en-US" sz="1400" b="1" dirty="0" smtClean="0">
                <a:solidFill>
                  <a:srgbClr val="FFFF00"/>
                </a:solidFill>
              </a:rPr>
              <a:t>Emp</a:t>
            </a:r>
            <a:r>
              <a:rPr lang="en-US" sz="1400" b="1" dirty="0" smtClean="0"/>
              <a:t>.</a:t>
            </a:r>
          </a:p>
          <a:p>
            <a:pPr algn="ctr"/>
            <a:endParaRPr lang="en-US" sz="1400" b="1" dirty="0" smtClean="0"/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2. The second line shows the </a:t>
            </a:r>
            <a:r>
              <a:rPr lang="en-US" sz="1400" b="1" dirty="0" smtClean="0">
                <a:solidFill>
                  <a:srgbClr val="FFFF00"/>
                </a:solidFill>
              </a:rPr>
              <a:t>address</a:t>
            </a:r>
            <a:r>
              <a:rPr lang="en-US" sz="1400" b="1" dirty="0" smtClean="0">
                <a:solidFill>
                  <a:schemeClr val="bg1"/>
                </a:solidFill>
              </a:rPr>
              <a:t> of the </a:t>
            </a:r>
            <a:r>
              <a:rPr lang="en-US" sz="1400" b="1" dirty="0" smtClean="0">
                <a:solidFill>
                  <a:srgbClr val="FFFF00"/>
                </a:solidFill>
              </a:rPr>
              <a:t>object</a:t>
            </a:r>
            <a:r>
              <a:rPr lang="en-US" sz="1400" b="1" dirty="0" smtClean="0">
                <a:solidFill>
                  <a:schemeClr val="bg1"/>
                </a:solidFill>
              </a:rPr>
              <a:t> to which the reference </a:t>
            </a:r>
            <a:r>
              <a:rPr lang="en-US" sz="1400" b="1" dirty="0" smtClean="0">
                <a:solidFill>
                  <a:srgbClr val="FFFF00"/>
                </a:solidFill>
              </a:rPr>
              <a:t>e</a:t>
            </a:r>
            <a:r>
              <a:rPr lang="en-US" sz="1400" b="1" dirty="0" smtClean="0">
                <a:solidFill>
                  <a:schemeClr val="bg1"/>
                </a:solidFill>
              </a:rPr>
              <a:t> is </a:t>
            </a:r>
            <a:r>
              <a:rPr lang="en-US" sz="1400" b="1" dirty="0" smtClean="0">
                <a:solidFill>
                  <a:srgbClr val="FFFF00"/>
                </a:solidFill>
              </a:rPr>
              <a:t>pointing</a:t>
            </a:r>
          </a:p>
          <a:p>
            <a:pPr algn="ctr"/>
            <a:endParaRPr lang="en-US" sz="14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3. The name </a:t>
            </a:r>
            <a:r>
              <a:rPr lang="en-US" sz="1400" b="1" dirty="0" smtClean="0">
                <a:solidFill>
                  <a:srgbClr val="FFFF00"/>
                </a:solidFill>
              </a:rPr>
              <a:t>__main__ </a:t>
            </a:r>
            <a:r>
              <a:rPr lang="en-US" sz="1400" b="1" dirty="0" smtClean="0">
                <a:solidFill>
                  <a:schemeClr val="bg1"/>
                </a:solidFill>
              </a:rPr>
              <a:t>is the name of the </a:t>
            </a:r>
            <a:r>
              <a:rPr lang="en-US" sz="1400" b="1" dirty="0" smtClean="0">
                <a:solidFill>
                  <a:srgbClr val="FFFF00"/>
                </a:solidFill>
              </a:rPr>
              <a:t>module</a:t>
            </a:r>
            <a:r>
              <a:rPr lang="en-US" sz="1400" b="1" dirty="0" smtClean="0">
                <a:solidFill>
                  <a:schemeClr val="bg1"/>
                </a:solidFill>
              </a:rPr>
              <a:t> which Python automatically allots to our file</a:t>
            </a:r>
            <a:endParaRPr lang="en-IN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Adding </a:t>
            </a:r>
            <a:br>
              <a:rPr lang="en-US" sz="2800" b="1" dirty="0" smtClean="0"/>
            </a:br>
            <a:r>
              <a:rPr lang="en-US" sz="2800" b="1" dirty="0" smtClean="0"/>
              <a:t>Data Members/Attributes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Once we have defined the class , our next step is to provide it data members/variables which can be used to hold values related to objects.</a:t>
            </a:r>
          </a:p>
          <a:p>
            <a:endParaRPr lang="en-US" sz="2200" b="1" dirty="0" smtClean="0">
              <a:solidFill>
                <a:srgbClr val="0070C0"/>
              </a:solidFill>
            </a:endParaRPr>
          </a:p>
          <a:p>
            <a:r>
              <a:rPr lang="en-US" sz="2200" dirty="0" smtClean="0"/>
              <a:t>In </a:t>
            </a:r>
            <a:r>
              <a:rPr lang="en-US" sz="2200" b="1" dirty="0" smtClean="0">
                <a:solidFill>
                  <a:srgbClr val="C00000"/>
                </a:solidFill>
              </a:rPr>
              <a:t>Python</a:t>
            </a:r>
            <a:r>
              <a:rPr lang="en-US" sz="2200" dirty="0" smtClean="0"/>
              <a:t> , a class can have </a:t>
            </a:r>
            <a:r>
              <a:rPr lang="en-US" sz="2200" b="1" dirty="0" smtClean="0">
                <a:solidFill>
                  <a:srgbClr val="C00000"/>
                </a:solidFill>
              </a:rPr>
              <a:t>3 types </a:t>
            </a:r>
            <a:r>
              <a:rPr lang="en-US" sz="2200" dirty="0" smtClean="0"/>
              <a:t>of variables:</a:t>
            </a:r>
          </a:p>
          <a:p>
            <a:endParaRPr lang="en-US" sz="2200" b="1" dirty="0" smtClean="0">
              <a:solidFill>
                <a:srgbClr val="0070C0"/>
              </a:solidFill>
            </a:endParaRPr>
          </a:p>
          <a:p>
            <a:pPr lvl="1"/>
            <a:r>
              <a:rPr lang="en-US" sz="1700" b="1" dirty="0" smtClean="0">
                <a:solidFill>
                  <a:srgbClr val="C00000"/>
                </a:solidFill>
              </a:rPr>
              <a:t>Instance Variables</a:t>
            </a:r>
            <a:r>
              <a:rPr lang="en-US" sz="1700" b="1" dirty="0" smtClean="0">
                <a:solidFill>
                  <a:srgbClr val="0070C0"/>
                </a:solidFill>
              </a:rPr>
              <a:t>: </a:t>
            </a:r>
            <a:r>
              <a:rPr lang="en-US" sz="1700" b="1" dirty="0" smtClean="0">
                <a:solidFill>
                  <a:srgbClr val="002060"/>
                </a:solidFill>
              </a:rPr>
              <a:t>Created per instance basis</a:t>
            </a:r>
          </a:p>
          <a:p>
            <a:pPr lvl="1"/>
            <a:endParaRPr lang="en-US" sz="1700" b="1" dirty="0" smtClean="0">
              <a:solidFill>
                <a:srgbClr val="0070C0"/>
              </a:solidFill>
            </a:endParaRPr>
          </a:p>
          <a:p>
            <a:pPr lvl="1"/>
            <a:r>
              <a:rPr lang="en-US" sz="1700" b="1" dirty="0" smtClean="0">
                <a:solidFill>
                  <a:srgbClr val="C00000"/>
                </a:solidFill>
              </a:rPr>
              <a:t>Local Variables</a:t>
            </a:r>
            <a:r>
              <a:rPr lang="en-US" sz="1700" b="1" dirty="0" smtClean="0">
                <a:solidFill>
                  <a:srgbClr val="0070C0"/>
                </a:solidFill>
              </a:rPr>
              <a:t>: </a:t>
            </a:r>
            <a:r>
              <a:rPr lang="en-US" sz="1700" b="1" dirty="0" smtClean="0">
                <a:solidFill>
                  <a:srgbClr val="002060"/>
                </a:solidFill>
              </a:rPr>
              <a:t>Created locally inside a method and destroyed when the method execution is over</a:t>
            </a:r>
          </a:p>
          <a:p>
            <a:pPr lvl="1"/>
            <a:endParaRPr lang="en-US" sz="1700" b="1" dirty="0" smtClean="0">
              <a:solidFill>
                <a:srgbClr val="0070C0"/>
              </a:solidFill>
            </a:endParaRPr>
          </a:p>
          <a:p>
            <a:pPr lvl="1"/>
            <a:r>
              <a:rPr lang="en-US" sz="1700" b="1" dirty="0" smtClean="0">
                <a:solidFill>
                  <a:srgbClr val="C00000"/>
                </a:solidFill>
              </a:rPr>
              <a:t>Class Variables</a:t>
            </a:r>
            <a:r>
              <a:rPr lang="en-US" sz="1700" b="1" dirty="0" smtClean="0">
                <a:solidFill>
                  <a:srgbClr val="0070C0"/>
                </a:solidFill>
              </a:rPr>
              <a:t>: </a:t>
            </a:r>
            <a:r>
              <a:rPr lang="en-US" sz="1700" b="1" dirty="0" smtClean="0">
                <a:solidFill>
                  <a:srgbClr val="002060"/>
                </a:solidFill>
              </a:rPr>
              <a:t>Created inside a class and shared by every object of that class. Sometimes also called as </a:t>
            </a:r>
            <a:r>
              <a:rPr lang="en-US" sz="1700" b="1" dirty="0" smtClean="0">
                <a:solidFill>
                  <a:srgbClr val="C00000"/>
                </a:solidFill>
              </a:rPr>
              <a:t>static variables</a:t>
            </a:r>
          </a:p>
          <a:p>
            <a:pPr lvl="1">
              <a:buNone/>
            </a:pPr>
            <a:endParaRPr lang="en-US" sz="1700" b="1" dirty="0" smtClean="0">
              <a:solidFill>
                <a:srgbClr val="0070C0"/>
              </a:solidFill>
            </a:endParaRPr>
          </a:p>
          <a:p>
            <a:endParaRPr lang="en-US" sz="2200" b="1" dirty="0" smtClean="0">
              <a:solidFill>
                <a:srgbClr val="0070C0"/>
              </a:solidFill>
            </a:endParaRPr>
          </a:p>
          <a:p>
            <a:endParaRPr lang="en-IN" sz="18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An Instance Variable?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Object variables</a:t>
            </a:r>
            <a:r>
              <a:rPr lang="en-IN" sz="2400" dirty="0" smtClean="0"/>
              <a:t> or </a:t>
            </a:r>
            <a:r>
              <a:rPr lang="en-IN" sz="2400" b="1" dirty="0" smtClean="0">
                <a:solidFill>
                  <a:srgbClr val="C00000"/>
                </a:solidFill>
              </a:rPr>
              <a:t>Instance Variables </a:t>
            </a:r>
            <a:r>
              <a:rPr lang="en-IN" sz="2400" dirty="0" smtClean="0"/>
              <a:t>are created by </a:t>
            </a:r>
            <a:r>
              <a:rPr lang="en-IN" sz="2400" b="1" dirty="0" smtClean="0">
                <a:solidFill>
                  <a:srgbClr val="C00000"/>
                </a:solidFill>
              </a:rPr>
              <a:t>Python </a:t>
            </a:r>
            <a:r>
              <a:rPr lang="en-IN" sz="2400" dirty="0" smtClean="0"/>
              <a:t>for </a:t>
            </a:r>
            <a:r>
              <a:rPr lang="en-IN" sz="2400" b="1" dirty="0" smtClean="0">
                <a:solidFill>
                  <a:srgbClr val="7030A0"/>
                </a:solidFill>
              </a:rPr>
              <a:t>each individual object </a:t>
            </a:r>
            <a:r>
              <a:rPr lang="en-IN" sz="2400" dirty="0" smtClean="0"/>
              <a:t>of the class.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In this case, </a:t>
            </a:r>
            <a:r>
              <a:rPr lang="en-IN" sz="2400" b="1" i="1" dirty="0" smtClean="0">
                <a:solidFill>
                  <a:srgbClr val="C00000"/>
                </a:solidFill>
              </a:rPr>
              <a:t>each object has its own copy of the instance variable </a:t>
            </a:r>
            <a:r>
              <a:rPr lang="en-IN" sz="2400" dirty="0" smtClean="0"/>
              <a:t>and  they are not shared or related in any way to the field by the same name in a different object</a:t>
            </a:r>
            <a:endParaRPr lang="en-US" sz="1700" b="1" dirty="0" smtClean="0">
              <a:solidFill>
                <a:srgbClr val="0070C0"/>
              </a:solidFill>
            </a:endParaRPr>
          </a:p>
          <a:p>
            <a:endParaRPr lang="en-US" sz="2200" b="1" dirty="0" smtClean="0">
              <a:solidFill>
                <a:srgbClr val="0070C0"/>
              </a:solidFill>
            </a:endParaRPr>
          </a:p>
          <a:p>
            <a:endParaRPr lang="en-IN" sz="18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Creating Instance Variables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Creation of </a:t>
            </a:r>
            <a:r>
              <a:rPr lang="en-US" sz="2400" b="1" dirty="0" smtClean="0">
                <a:solidFill>
                  <a:srgbClr val="C00000"/>
                </a:solidFill>
              </a:rPr>
              <a:t>instance variables </a:t>
            </a:r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rgbClr val="C00000"/>
                </a:solidFill>
              </a:rPr>
              <a:t>entirely different </a:t>
            </a:r>
            <a:r>
              <a:rPr lang="en-US" sz="2400" dirty="0" smtClean="0"/>
              <a:t>than </a:t>
            </a:r>
            <a:r>
              <a:rPr lang="en-US" sz="2400" b="1" dirty="0" smtClean="0">
                <a:solidFill>
                  <a:srgbClr val="C00000"/>
                </a:solidFill>
              </a:rPr>
              <a:t>C++ </a:t>
            </a:r>
            <a:r>
              <a:rPr lang="en-US" sz="2400" dirty="0" smtClean="0"/>
              <a:t>or </a:t>
            </a:r>
            <a:r>
              <a:rPr lang="en-US" sz="2400" b="1" dirty="0" smtClean="0">
                <a:solidFill>
                  <a:srgbClr val="C00000"/>
                </a:solidFill>
              </a:rPr>
              <a:t>Java</a:t>
            </a:r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 these languages , we declare the </a:t>
            </a:r>
            <a:r>
              <a:rPr lang="en-US" sz="2400" b="1" dirty="0" smtClean="0">
                <a:solidFill>
                  <a:srgbClr val="C00000"/>
                </a:solidFill>
              </a:rPr>
              <a:t>data members </a:t>
            </a:r>
            <a:r>
              <a:rPr lang="en-US" sz="2400" dirty="0" smtClean="0"/>
              <a:t>inside the class and when we </a:t>
            </a:r>
            <a:r>
              <a:rPr lang="en-US" sz="2400" b="1" dirty="0" smtClean="0">
                <a:solidFill>
                  <a:srgbClr val="C00000"/>
                </a:solidFill>
              </a:rPr>
              <a:t>instantiate</a:t>
            </a:r>
            <a:r>
              <a:rPr lang="en-US" sz="2400" dirty="0" smtClean="0"/>
              <a:t> the class , these members are </a:t>
            </a:r>
            <a:r>
              <a:rPr lang="en-US" sz="2400" b="1" dirty="0" smtClean="0">
                <a:solidFill>
                  <a:srgbClr val="C00000"/>
                </a:solidFill>
              </a:rPr>
              <a:t>allocated space </a:t>
            </a:r>
            <a:r>
              <a:rPr lang="en-US" sz="2400" dirty="0" smtClean="0"/>
              <a:t>.</a:t>
            </a:r>
          </a:p>
          <a:p>
            <a:endParaRPr lang="en-US" sz="2200" dirty="0" smtClean="0"/>
          </a:p>
          <a:p>
            <a:endParaRPr lang="en-US" sz="2200" dirty="0" smtClean="0">
              <a:solidFill>
                <a:srgbClr val="0070C0"/>
              </a:solidFill>
            </a:endParaRPr>
          </a:p>
          <a:p>
            <a:endParaRPr lang="en-IN" sz="18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Creating Instance </a:t>
            </a:r>
            <a:r>
              <a:rPr lang="en-US" sz="2800" b="1" dirty="0" smtClean="0"/>
              <a:t>Variables</a:t>
            </a:r>
            <a:br>
              <a:rPr lang="en-US" sz="2800" b="1" dirty="0" smtClean="0"/>
            </a:br>
            <a:r>
              <a:rPr lang="en-US" sz="2800" b="1" dirty="0" smtClean="0"/>
              <a:t>In C++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For example in </a:t>
            </a:r>
            <a:r>
              <a:rPr lang="en-US" sz="2200" b="1" dirty="0" smtClean="0">
                <a:solidFill>
                  <a:srgbClr val="C00000"/>
                </a:solidFill>
              </a:rPr>
              <a:t>C++</a:t>
            </a:r>
            <a:r>
              <a:rPr lang="en-US" sz="2200" dirty="0" smtClean="0"/>
              <a:t> </a:t>
            </a:r>
            <a:r>
              <a:rPr lang="en-US" sz="2200" dirty="0" smtClean="0"/>
              <a:t>,we would write :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class </a:t>
            </a:r>
            <a:r>
              <a:rPr lang="en-US" sz="2200" b="1" dirty="0" err="1" smtClean="0">
                <a:solidFill>
                  <a:srgbClr val="7030A0"/>
                </a:solidFill>
              </a:rPr>
              <a:t>Emp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{</a:t>
            </a:r>
          </a:p>
          <a:p>
            <a:pPr>
              <a:buNone/>
            </a:pPr>
            <a:r>
              <a:rPr lang="en-US" sz="2200" b="1" dirty="0" err="1" smtClean="0">
                <a:solidFill>
                  <a:srgbClr val="C00000"/>
                </a:solidFill>
              </a:rPr>
              <a:t>int</a:t>
            </a:r>
            <a:r>
              <a:rPr lang="en-US" sz="2200" b="1" dirty="0" smtClean="0">
                <a:solidFill>
                  <a:srgbClr val="C00000"/>
                </a:solidFill>
              </a:rPr>
              <a:t> age;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c</a:t>
            </a:r>
            <a:r>
              <a:rPr lang="en-US" sz="2200" b="1" dirty="0" smtClean="0">
                <a:solidFill>
                  <a:srgbClr val="C00000"/>
                </a:solidFill>
              </a:rPr>
              <a:t>har name[20];</a:t>
            </a:r>
            <a:endParaRPr lang="en-US" sz="22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double salary;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……..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……..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}</a:t>
            </a:r>
          </a:p>
          <a:p>
            <a:endParaRPr lang="en-US" sz="2200" dirty="0" smtClean="0">
              <a:solidFill>
                <a:srgbClr val="0070C0"/>
              </a:solidFill>
            </a:endParaRPr>
          </a:p>
          <a:p>
            <a:endParaRPr lang="en-IN" sz="18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28926" y="2214554"/>
            <a:ext cx="600677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Now to use this </a:t>
            </a:r>
            <a:r>
              <a:rPr lang="en-US" sz="2200" b="1" dirty="0" err="1" smtClean="0">
                <a:solidFill>
                  <a:srgbClr val="C00000"/>
                </a:solidFill>
              </a:rPr>
              <a:t>Emp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dirty="0" smtClean="0"/>
              <a:t>class we would say:</a:t>
            </a:r>
          </a:p>
          <a:p>
            <a:endParaRPr lang="en-US" sz="2200" dirty="0" smtClean="0"/>
          </a:p>
          <a:p>
            <a:r>
              <a:rPr lang="en-US" sz="2200" b="1" dirty="0" err="1" smtClean="0">
                <a:solidFill>
                  <a:srgbClr val="002060"/>
                </a:solidFill>
              </a:rPr>
              <a:t>Emp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 smtClean="0">
                <a:solidFill>
                  <a:srgbClr val="002060"/>
                </a:solidFill>
              </a:rPr>
              <a:t>e;</a:t>
            </a:r>
            <a:endParaRPr lang="en-US" sz="2200" b="1" dirty="0" smtClean="0">
              <a:solidFill>
                <a:srgbClr val="002060"/>
              </a:solidFill>
            </a:endParaRPr>
          </a:p>
          <a:p>
            <a:endParaRPr lang="en-US" sz="2200" dirty="0" smtClean="0"/>
          </a:p>
          <a:p>
            <a:r>
              <a:rPr lang="en-US" sz="2200" dirty="0" smtClean="0"/>
              <a:t>Doing this will create an </a:t>
            </a:r>
            <a:r>
              <a:rPr lang="en-US" sz="2200" b="1" dirty="0" smtClean="0">
                <a:solidFill>
                  <a:srgbClr val="7030A0"/>
                </a:solidFill>
              </a:rPr>
              <a:t>object</a:t>
            </a:r>
            <a:r>
              <a:rPr lang="en-US" sz="2200" dirty="0" smtClean="0"/>
              <a:t> in </a:t>
            </a:r>
            <a:r>
              <a:rPr lang="en-US" sz="2200" dirty="0" smtClean="0"/>
              <a:t>memory by </a:t>
            </a:r>
          </a:p>
          <a:p>
            <a:r>
              <a:rPr lang="en-US" sz="2200" dirty="0" smtClean="0"/>
              <a:t>the name </a:t>
            </a:r>
            <a:r>
              <a:rPr lang="en-US" sz="2200" b="1" dirty="0" smtClean="0">
                <a:solidFill>
                  <a:srgbClr val="0070C0"/>
                </a:solidFill>
              </a:rPr>
              <a:t>e</a:t>
            </a:r>
            <a:r>
              <a:rPr lang="en-US" sz="2200" dirty="0" smtClean="0"/>
              <a:t> and will contain </a:t>
            </a:r>
            <a:r>
              <a:rPr lang="en-US" sz="2200" dirty="0" smtClean="0"/>
              <a:t>three </a:t>
            </a:r>
          </a:p>
          <a:p>
            <a:r>
              <a:rPr lang="en-US" sz="2200" b="1" dirty="0" smtClean="0">
                <a:solidFill>
                  <a:srgbClr val="7030A0"/>
                </a:solidFill>
              </a:rPr>
              <a:t>instance </a:t>
            </a:r>
            <a:r>
              <a:rPr lang="en-US" sz="2200" b="1" dirty="0" smtClean="0">
                <a:solidFill>
                  <a:srgbClr val="7030A0"/>
                </a:solidFill>
              </a:rPr>
              <a:t>members </a:t>
            </a:r>
            <a:r>
              <a:rPr lang="en-US" sz="2200" dirty="0" smtClean="0"/>
              <a:t>called as </a:t>
            </a:r>
          </a:p>
          <a:p>
            <a:r>
              <a:rPr lang="en-US" sz="2200" b="1" dirty="0" smtClean="0">
                <a:solidFill>
                  <a:srgbClr val="C00000"/>
                </a:solidFill>
              </a:rPr>
              <a:t>age</a:t>
            </a:r>
            <a:r>
              <a:rPr lang="en-US" sz="2200" dirty="0" smtClean="0"/>
              <a:t> </a:t>
            </a:r>
            <a:r>
              <a:rPr lang="en-US" sz="2200" dirty="0" smtClean="0"/>
              <a:t>, </a:t>
            </a:r>
            <a:r>
              <a:rPr lang="en-US" sz="2200" b="1" dirty="0" smtClean="0">
                <a:solidFill>
                  <a:srgbClr val="C00000"/>
                </a:solidFill>
              </a:rPr>
              <a:t>name</a:t>
            </a:r>
            <a:r>
              <a:rPr lang="en-US" sz="2200" dirty="0" smtClean="0"/>
              <a:t> and </a:t>
            </a:r>
            <a:r>
              <a:rPr lang="en-US" sz="2200" b="1" dirty="0" smtClean="0">
                <a:solidFill>
                  <a:srgbClr val="C00000"/>
                </a:solidFill>
              </a:rPr>
              <a:t>salary </a:t>
            </a:r>
            <a:r>
              <a:rPr lang="en-US" sz="2200" b="1" dirty="0" smtClean="0">
                <a:solidFill>
                  <a:srgbClr val="C00000"/>
                </a:solidFill>
              </a:rPr>
              <a:t>. </a:t>
            </a:r>
            <a:r>
              <a:rPr lang="en-US" sz="2200" dirty="0" smtClean="0"/>
              <a:t>Also this line</a:t>
            </a:r>
          </a:p>
          <a:p>
            <a:r>
              <a:rPr lang="en-US" sz="2200" dirty="0" smtClean="0"/>
              <a:t> will </a:t>
            </a:r>
            <a:r>
              <a:rPr lang="en-US" sz="2200" b="1" dirty="0" smtClean="0">
                <a:solidFill>
                  <a:srgbClr val="7030A0"/>
                </a:solidFill>
              </a:rPr>
              <a:t>automatically call </a:t>
            </a:r>
            <a:r>
              <a:rPr lang="en-US" sz="2200" dirty="0" smtClean="0"/>
              <a:t>a special method </a:t>
            </a:r>
          </a:p>
          <a:p>
            <a:r>
              <a:rPr lang="en-US" sz="2200" dirty="0" smtClean="0"/>
              <a:t>called </a:t>
            </a:r>
            <a:r>
              <a:rPr lang="en-US" sz="2200" b="1" u="sng" dirty="0" smtClean="0">
                <a:solidFill>
                  <a:srgbClr val="7030A0"/>
                </a:solidFill>
              </a:rPr>
              <a:t>constructor</a:t>
            </a:r>
            <a:r>
              <a:rPr lang="en-US" sz="2200" b="1" u="sng" dirty="0" smtClean="0">
                <a:solidFill>
                  <a:srgbClr val="C00000"/>
                </a:solidFill>
              </a:rPr>
              <a:t> </a:t>
            </a:r>
            <a:r>
              <a:rPr lang="en-US" sz="2200" dirty="0" smtClean="0"/>
              <a:t>for </a:t>
            </a:r>
          </a:p>
          <a:p>
            <a:r>
              <a:rPr lang="en-US" sz="2200" b="1" dirty="0" smtClean="0">
                <a:solidFill>
                  <a:srgbClr val="7030A0"/>
                </a:solidFill>
              </a:rPr>
              <a:t>initializing the object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endParaRPr lang="en-IN" dirty="0"/>
          </a:p>
        </p:txBody>
      </p:sp>
      <p:sp>
        <p:nvSpPr>
          <p:cNvPr id="7" name="Cloud Callout 6"/>
          <p:cNvSpPr/>
          <p:nvPr/>
        </p:nvSpPr>
        <p:spPr>
          <a:xfrm>
            <a:off x="357158" y="5214950"/>
            <a:ext cx="2428892" cy="1643050"/>
          </a:xfrm>
          <a:prstGeom prst="cloudCallout">
            <a:avLst>
              <a:gd name="adj1" fmla="val -21023"/>
              <a:gd name="adj2" fmla="val -107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These are called </a:t>
            </a:r>
            <a:r>
              <a:rPr lang="en-US" b="1" dirty="0" smtClean="0">
                <a:solidFill>
                  <a:srgbClr val="FFFF00"/>
                </a:solidFill>
              </a:rPr>
              <a:t>instance variables </a:t>
            </a:r>
            <a:r>
              <a:rPr lang="en-US" b="1" dirty="0" smtClean="0"/>
              <a:t>in </a:t>
            </a:r>
            <a:r>
              <a:rPr lang="en-US" b="1" dirty="0" smtClean="0"/>
              <a:t>C++ 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Creating Instance </a:t>
            </a:r>
            <a:r>
              <a:rPr lang="en-US" sz="2800" b="1" dirty="0" smtClean="0"/>
              <a:t>Variables</a:t>
            </a:r>
            <a:br>
              <a:rPr lang="en-US" sz="2800" b="1" dirty="0" smtClean="0"/>
            </a:br>
            <a:r>
              <a:rPr lang="en-US" sz="2800" b="1" dirty="0" smtClean="0"/>
              <a:t>In Java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In </a:t>
            </a:r>
            <a:r>
              <a:rPr lang="en-US" sz="2200" b="1" dirty="0" smtClean="0">
                <a:solidFill>
                  <a:srgbClr val="C00000"/>
                </a:solidFill>
              </a:rPr>
              <a:t>Java</a:t>
            </a:r>
            <a:r>
              <a:rPr lang="en-US" sz="2200" dirty="0" smtClean="0"/>
              <a:t> </a:t>
            </a:r>
            <a:r>
              <a:rPr lang="en-US" sz="2200" dirty="0" smtClean="0"/>
              <a:t>,we would write :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class </a:t>
            </a:r>
            <a:r>
              <a:rPr lang="en-US" sz="2200" b="1" dirty="0" err="1" smtClean="0">
                <a:solidFill>
                  <a:srgbClr val="7030A0"/>
                </a:solidFill>
              </a:rPr>
              <a:t>Emp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{</a:t>
            </a:r>
          </a:p>
          <a:p>
            <a:pPr>
              <a:buNone/>
            </a:pPr>
            <a:r>
              <a:rPr lang="en-US" sz="2200" b="1" dirty="0" err="1" smtClean="0">
                <a:solidFill>
                  <a:srgbClr val="C00000"/>
                </a:solidFill>
              </a:rPr>
              <a:t>int</a:t>
            </a:r>
            <a:r>
              <a:rPr lang="en-US" sz="2200" b="1" dirty="0" smtClean="0">
                <a:solidFill>
                  <a:srgbClr val="C00000"/>
                </a:solidFill>
              </a:rPr>
              <a:t> age;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String name;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double salary;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……..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……..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}</a:t>
            </a:r>
          </a:p>
          <a:p>
            <a:endParaRPr lang="en-US" sz="2200" dirty="0" smtClean="0">
              <a:solidFill>
                <a:srgbClr val="0070C0"/>
              </a:solidFill>
            </a:endParaRPr>
          </a:p>
          <a:p>
            <a:endParaRPr lang="en-IN" sz="18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28926" y="2214554"/>
            <a:ext cx="621035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Now to use this </a:t>
            </a:r>
            <a:r>
              <a:rPr lang="en-US" sz="2200" b="1" dirty="0" err="1" smtClean="0">
                <a:solidFill>
                  <a:srgbClr val="C00000"/>
                </a:solidFill>
              </a:rPr>
              <a:t>Emp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dirty="0" smtClean="0"/>
              <a:t>class we would say:</a:t>
            </a:r>
          </a:p>
          <a:p>
            <a:endParaRPr lang="en-US" sz="2200" dirty="0" smtClean="0"/>
          </a:p>
          <a:p>
            <a:r>
              <a:rPr lang="en-US" sz="2200" b="1" dirty="0" err="1" smtClean="0">
                <a:solidFill>
                  <a:srgbClr val="002060"/>
                </a:solidFill>
              </a:rPr>
              <a:t>Emp</a:t>
            </a:r>
            <a:r>
              <a:rPr lang="en-US" sz="2200" b="1" dirty="0" smtClean="0">
                <a:solidFill>
                  <a:srgbClr val="002060"/>
                </a:solidFill>
              </a:rPr>
              <a:t> e=new </a:t>
            </a:r>
            <a:r>
              <a:rPr lang="en-US" sz="2200" b="1" dirty="0" err="1" smtClean="0">
                <a:solidFill>
                  <a:srgbClr val="002060"/>
                </a:solidFill>
              </a:rPr>
              <a:t>Emp</a:t>
            </a:r>
            <a:r>
              <a:rPr lang="en-US" sz="2200" b="1" dirty="0" smtClean="0">
                <a:solidFill>
                  <a:srgbClr val="002060"/>
                </a:solidFill>
              </a:rPr>
              <a:t>( )</a:t>
            </a:r>
          </a:p>
          <a:p>
            <a:endParaRPr lang="en-US" sz="2200" dirty="0" smtClean="0"/>
          </a:p>
          <a:p>
            <a:r>
              <a:rPr lang="en-US" sz="2200" dirty="0" smtClean="0"/>
              <a:t>Doing this will create an </a:t>
            </a:r>
            <a:r>
              <a:rPr lang="en-US" sz="2200" b="1" dirty="0" smtClean="0">
                <a:solidFill>
                  <a:srgbClr val="7030A0"/>
                </a:solidFill>
              </a:rPr>
              <a:t>object</a:t>
            </a:r>
            <a:r>
              <a:rPr lang="en-US" sz="2200" dirty="0" smtClean="0"/>
              <a:t> in </a:t>
            </a:r>
            <a:r>
              <a:rPr lang="en-US" sz="2200" b="1" dirty="0" smtClean="0">
                <a:solidFill>
                  <a:srgbClr val="7030A0"/>
                </a:solidFill>
              </a:rPr>
              <a:t>heap</a:t>
            </a:r>
            <a:r>
              <a:rPr lang="en-US" sz="2200" dirty="0" smtClean="0"/>
              <a:t> with </a:t>
            </a:r>
          </a:p>
          <a:p>
            <a:r>
              <a:rPr lang="en-US" sz="2200" dirty="0" smtClean="0"/>
              <a:t>the </a:t>
            </a:r>
            <a:r>
              <a:rPr lang="en-US" sz="2200" b="1" dirty="0" smtClean="0">
                <a:solidFill>
                  <a:srgbClr val="7030A0"/>
                </a:solidFill>
              </a:rPr>
              <a:t>data members </a:t>
            </a:r>
            <a:r>
              <a:rPr lang="en-US" sz="2200" dirty="0" smtClean="0"/>
              <a:t>as </a:t>
            </a:r>
            <a:r>
              <a:rPr lang="en-US" sz="2200" b="1" dirty="0" smtClean="0">
                <a:solidFill>
                  <a:srgbClr val="C00000"/>
                </a:solidFill>
              </a:rPr>
              <a:t>age</a:t>
            </a:r>
            <a:r>
              <a:rPr lang="en-US" sz="2200" dirty="0" smtClean="0"/>
              <a:t> , </a:t>
            </a:r>
            <a:r>
              <a:rPr lang="en-US" sz="2200" b="1" dirty="0" smtClean="0">
                <a:solidFill>
                  <a:srgbClr val="C00000"/>
                </a:solidFill>
              </a:rPr>
              <a:t>name</a:t>
            </a:r>
            <a:r>
              <a:rPr lang="en-US" sz="2200" dirty="0" smtClean="0"/>
              <a:t> and </a:t>
            </a:r>
            <a:r>
              <a:rPr lang="en-US" sz="2200" b="1" dirty="0" smtClean="0">
                <a:solidFill>
                  <a:srgbClr val="C00000"/>
                </a:solidFill>
              </a:rPr>
              <a:t>salary </a:t>
            </a:r>
          </a:p>
          <a:p>
            <a:r>
              <a:rPr lang="en-US" sz="2200" dirty="0" smtClean="0"/>
              <a:t>and the </a:t>
            </a:r>
            <a:r>
              <a:rPr lang="en-US" sz="2200" b="1" dirty="0" smtClean="0">
                <a:solidFill>
                  <a:srgbClr val="7030A0"/>
                </a:solidFill>
              </a:rPr>
              <a:t>reference e</a:t>
            </a:r>
            <a:r>
              <a:rPr lang="en-US" sz="2200" dirty="0" smtClean="0"/>
              <a:t> will be pointing to that </a:t>
            </a:r>
          </a:p>
          <a:p>
            <a:r>
              <a:rPr lang="en-US" sz="2200" b="1" dirty="0" smtClean="0">
                <a:solidFill>
                  <a:srgbClr val="7030A0"/>
                </a:solidFill>
              </a:rPr>
              <a:t>object</a:t>
            </a:r>
            <a:r>
              <a:rPr lang="en-US" sz="2200" b="1" dirty="0" smtClean="0">
                <a:solidFill>
                  <a:srgbClr val="C00000"/>
                </a:solidFill>
              </a:rPr>
              <a:t>.</a:t>
            </a:r>
            <a:r>
              <a:rPr lang="en-US" sz="2200" dirty="0" smtClean="0"/>
              <a:t> </a:t>
            </a:r>
            <a:r>
              <a:rPr lang="en-US" sz="2200" dirty="0" smtClean="0"/>
              <a:t>Here also the special </a:t>
            </a:r>
            <a:r>
              <a:rPr lang="en-US" sz="2200" dirty="0" smtClean="0"/>
              <a:t>method </a:t>
            </a:r>
            <a:endParaRPr lang="en-US" sz="2200" dirty="0" smtClean="0"/>
          </a:p>
          <a:p>
            <a:r>
              <a:rPr lang="en-US" sz="2200" dirty="0" smtClean="0"/>
              <a:t>called </a:t>
            </a:r>
            <a:r>
              <a:rPr lang="en-US" sz="2200" b="1" u="sng" dirty="0" smtClean="0">
                <a:solidFill>
                  <a:srgbClr val="7030A0"/>
                </a:solidFill>
              </a:rPr>
              <a:t>constructor </a:t>
            </a:r>
            <a:r>
              <a:rPr lang="en-US" sz="2200" dirty="0" smtClean="0"/>
              <a:t>will be called </a:t>
            </a:r>
          </a:p>
          <a:p>
            <a:r>
              <a:rPr lang="en-US" sz="2200" b="1" dirty="0" smtClean="0">
                <a:solidFill>
                  <a:srgbClr val="7030A0"/>
                </a:solidFill>
              </a:rPr>
              <a:t>automatically</a:t>
            </a:r>
            <a:r>
              <a:rPr lang="en-US" sz="2200" dirty="0" smtClean="0"/>
              <a:t> for </a:t>
            </a:r>
            <a:r>
              <a:rPr lang="en-US" sz="2200" b="1" dirty="0" smtClean="0">
                <a:solidFill>
                  <a:srgbClr val="7030A0"/>
                </a:solidFill>
              </a:rPr>
              <a:t>initializing the object</a:t>
            </a:r>
          </a:p>
          <a:p>
            <a:endParaRPr lang="en-US" sz="2200" b="1" dirty="0" smtClean="0">
              <a:solidFill>
                <a:srgbClr val="C00000"/>
              </a:solidFill>
            </a:endParaRPr>
          </a:p>
          <a:p>
            <a:endParaRPr lang="en-IN" dirty="0"/>
          </a:p>
        </p:txBody>
      </p:sp>
      <p:sp>
        <p:nvSpPr>
          <p:cNvPr id="7" name="Cloud Callout 6"/>
          <p:cNvSpPr/>
          <p:nvPr/>
        </p:nvSpPr>
        <p:spPr>
          <a:xfrm>
            <a:off x="357158" y="5214950"/>
            <a:ext cx="2428892" cy="1643050"/>
          </a:xfrm>
          <a:prstGeom prst="cloudCallout">
            <a:avLst>
              <a:gd name="adj1" fmla="val -21023"/>
              <a:gd name="adj2" fmla="val -107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These are called </a:t>
            </a:r>
            <a:r>
              <a:rPr lang="en-US" b="1" dirty="0" smtClean="0">
                <a:solidFill>
                  <a:srgbClr val="FFFF00"/>
                </a:solidFill>
              </a:rPr>
              <a:t>instance variables </a:t>
            </a:r>
            <a:r>
              <a:rPr lang="en-US" b="1" dirty="0" smtClean="0"/>
              <a:t>in Java 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Creating Instance </a:t>
            </a:r>
            <a:r>
              <a:rPr lang="en-US" sz="2800" b="1" dirty="0" smtClean="0"/>
              <a:t>Variables</a:t>
            </a:r>
            <a:br>
              <a:rPr lang="en-US" sz="2800" b="1" dirty="0" smtClean="0"/>
            </a:br>
            <a:r>
              <a:rPr lang="en-US" sz="2800" b="1" dirty="0" smtClean="0"/>
              <a:t>In Python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But in Python we u</a:t>
            </a:r>
            <a:r>
              <a:rPr lang="en-IN" sz="2200" dirty="0" smtClean="0"/>
              <a:t>se a very special method called  </a:t>
            </a:r>
            <a:r>
              <a:rPr lang="en-IN" sz="2200" b="1" dirty="0" smtClean="0">
                <a:solidFill>
                  <a:srgbClr val="C00000"/>
                </a:solidFill>
              </a:rPr>
              <a:t>__init__()</a:t>
            </a:r>
            <a:r>
              <a:rPr lang="en-IN" sz="2200" dirty="0" smtClean="0"/>
              <a:t> , to </a:t>
            </a:r>
            <a:r>
              <a:rPr lang="en-IN" sz="2200" b="1" dirty="0" smtClean="0">
                <a:solidFill>
                  <a:srgbClr val="C00000"/>
                </a:solidFill>
              </a:rPr>
              <a:t>create </a:t>
            </a:r>
            <a:r>
              <a:rPr lang="en-IN" sz="2200" dirty="0" smtClean="0"/>
              <a:t>as well as </a:t>
            </a:r>
            <a:r>
              <a:rPr lang="en-IN" sz="2200" b="1" dirty="0" smtClean="0">
                <a:solidFill>
                  <a:srgbClr val="C00000"/>
                </a:solidFill>
              </a:rPr>
              <a:t>initialize</a:t>
            </a:r>
            <a:r>
              <a:rPr lang="en-IN" sz="2200" dirty="0" smtClean="0"/>
              <a:t> an object’s initial attributes by giving them their </a:t>
            </a:r>
            <a:r>
              <a:rPr lang="en-IN" sz="2200" b="1" dirty="0" smtClean="0">
                <a:solidFill>
                  <a:srgbClr val="C00000"/>
                </a:solidFill>
              </a:rPr>
              <a:t>default value</a:t>
            </a:r>
            <a:r>
              <a:rPr lang="en-IN" sz="2200" dirty="0" smtClean="0"/>
              <a:t>.</a:t>
            </a:r>
          </a:p>
          <a:p>
            <a:endParaRPr lang="en-IN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Python calls this method </a:t>
            </a:r>
            <a:r>
              <a:rPr lang="en-US" sz="2200" b="1" dirty="0" smtClean="0">
                <a:solidFill>
                  <a:srgbClr val="C00000"/>
                </a:solidFill>
              </a:rPr>
              <a:t>automatically</a:t>
            </a:r>
            <a:r>
              <a:rPr lang="en-US" sz="2200" dirty="0" smtClean="0"/>
              <a:t> , as soon as the object of the class gets created.</a:t>
            </a:r>
          </a:p>
          <a:p>
            <a:endParaRPr lang="en-US" sz="2200" dirty="0" smtClean="0"/>
          </a:p>
          <a:p>
            <a:endParaRPr lang="en-US" sz="2200" dirty="0" smtClean="0">
              <a:solidFill>
                <a:srgbClr val="0070C0"/>
              </a:solidFill>
            </a:endParaRPr>
          </a:p>
          <a:p>
            <a:r>
              <a:rPr lang="en-US" sz="2200" dirty="0" smtClean="0"/>
              <a:t>Since it is called </a:t>
            </a:r>
            <a:r>
              <a:rPr lang="en-US" sz="2200" b="1" dirty="0" smtClean="0">
                <a:solidFill>
                  <a:srgbClr val="C00000"/>
                </a:solidFill>
              </a:rPr>
              <a:t>automatically</a:t>
            </a:r>
            <a:r>
              <a:rPr lang="en-US" sz="2200" dirty="0" smtClean="0"/>
              <a:t> , we can say it is like a </a:t>
            </a:r>
            <a:r>
              <a:rPr lang="en-US" sz="2200" b="1" dirty="0" smtClean="0">
                <a:solidFill>
                  <a:srgbClr val="C00000"/>
                </a:solidFill>
              </a:rPr>
              <a:t>constructor</a:t>
            </a:r>
            <a:r>
              <a:rPr lang="en-US" sz="2200" dirty="0" smtClean="0"/>
              <a:t> in  </a:t>
            </a:r>
            <a:r>
              <a:rPr lang="en-US" sz="2200" b="1" dirty="0" smtClean="0">
                <a:solidFill>
                  <a:srgbClr val="C00000"/>
                </a:solidFill>
              </a:rPr>
              <a:t>C++ </a:t>
            </a:r>
            <a:r>
              <a:rPr lang="en-US" sz="2200" dirty="0" smtClean="0"/>
              <a:t>or </a:t>
            </a:r>
            <a:r>
              <a:rPr lang="en-US" sz="2200" b="1" dirty="0" smtClean="0">
                <a:solidFill>
                  <a:srgbClr val="C00000"/>
                </a:solidFill>
              </a:rPr>
              <a:t>Java</a:t>
            </a:r>
            <a:r>
              <a:rPr lang="en-US" sz="2200" b="1" dirty="0" smtClean="0"/>
              <a:t>.</a:t>
            </a:r>
          </a:p>
          <a:p>
            <a:endParaRPr lang="en-IN" sz="18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Full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</a:t>
            </a:r>
            <a:r>
              <a:rPr lang="en-IN" sz="2400" b="1" dirty="0" err="1" smtClean="0">
                <a:solidFill>
                  <a:srgbClr val="C00000"/>
                </a:solidFill>
              </a:rPr>
              <a:t>Emp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def __init__(</a:t>
            </a:r>
            <a:r>
              <a:rPr lang="en-IN" sz="2400" b="1" dirty="0" smtClean="0">
                <a:solidFill>
                  <a:srgbClr val="00B050"/>
                </a:solidFill>
              </a:rPr>
              <a:t>self</a:t>
            </a:r>
            <a:r>
              <a:rPr lang="en-IN" sz="24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print("Object created. . .")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e=</a:t>
            </a:r>
            <a:r>
              <a:rPr lang="en-IN" sz="2400" b="1" dirty="0" err="1" smtClean="0">
                <a:solidFill>
                  <a:srgbClr val="7030A0"/>
                </a:solidFill>
              </a:rPr>
              <a:t>Emp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loud Callout 6"/>
          <p:cNvSpPr/>
          <p:nvPr/>
        </p:nvSpPr>
        <p:spPr>
          <a:xfrm>
            <a:off x="4000496" y="3000372"/>
            <a:ext cx="5143504" cy="2643206"/>
          </a:xfrm>
          <a:prstGeom prst="cloudCallout">
            <a:avLst>
              <a:gd name="adj1" fmla="val -76615"/>
              <a:gd name="adj2" fmla="val -49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As you can observe , </a:t>
            </a:r>
            <a:r>
              <a:rPr lang="en-US" sz="2000" b="1" dirty="0" smtClean="0">
                <a:solidFill>
                  <a:srgbClr val="FFFF00"/>
                </a:solidFill>
              </a:rPr>
              <a:t>Python</a:t>
            </a:r>
            <a:r>
              <a:rPr lang="en-US" sz="2000" b="1" dirty="0" smtClean="0"/>
              <a:t> has </a:t>
            </a:r>
            <a:r>
              <a:rPr lang="en-US" sz="2000" b="1" dirty="0" smtClean="0">
                <a:solidFill>
                  <a:srgbClr val="FFFF00"/>
                </a:solidFill>
              </a:rPr>
              <a:t>automatically called </a:t>
            </a:r>
            <a:r>
              <a:rPr lang="en-US" sz="2000" b="1" dirty="0" smtClean="0"/>
              <a:t>the special method </a:t>
            </a:r>
            <a:r>
              <a:rPr lang="en-US" sz="2000" b="1" dirty="0" smtClean="0">
                <a:solidFill>
                  <a:srgbClr val="FFFF00"/>
                </a:solidFill>
              </a:rPr>
              <a:t>__init__()</a:t>
            </a:r>
            <a:r>
              <a:rPr lang="en-US" sz="2000" b="1" dirty="0" smtClean="0"/>
              <a:t> as soon as  we have created the object of </a:t>
            </a:r>
            <a:r>
              <a:rPr lang="en-US" sz="2000" b="1" dirty="0" err="1" smtClean="0">
                <a:solidFill>
                  <a:srgbClr val="FFFF00"/>
                </a:solidFill>
              </a:rPr>
              <a:t>Emp</a:t>
            </a: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smtClean="0"/>
              <a:t>class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classdemo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929198"/>
            <a:ext cx="3248479" cy="304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Another 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</a:t>
            </a:r>
            <a:r>
              <a:rPr lang="en-IN" sz="2400" b="1" dirty="0" err="1" smtClean="0">
                <a:solidFill>
                  <a:srgbClr val="C00000"/>
                </a:solidFill>
              </a:rPr>
              <a:t>Emp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def __init__(</a:t>
            </a:r>
            <a:r>
              <a:rPr lang="en-IN" sz="2400" b="1" dirty="0" smtClean="0">
                <a:solidFill>
                  <a:srgbClr val="00B050"/>
                </a:solidFill>
              </a:rPr>
              <a:t>self</a:t>
            </a:r>
            <a:r>
              <a:rPr lang="en-IN" sz="24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print("Object created. . .")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e=</a:t>
            </a:r>
            <a:r>
              <a:rPr lang="en-IN" sz="2400" b="1" dirty="0" err="1" smtClean="0">
                <a:solidFill>
                  <a:srgbClr val="7030A0"/>
                </a:solidFill>
              </a:rPr>
              <a:t>Emp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f=</a:t>
            </a:r>
            <a:r>
              <a:rPr lang="en-US" sz="2400" b="1" dirty="0" err="1" smtClean="0">
                <a:solidFill>
                  <a:srgbClr val="7030A0"/>
                </a:solidFill>
              </a:rPr>
              <a:t>Emp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g=</a:t>
            </a:r>
            <a:r>
              <a:rPr lang="en-US" sz="2400" b="1" dirty="0" err="1" smtClean="0">
                <a:solidFill>
                  <a:srgbClr val="7030A0"/>
                </a:solidFill>
              </a:rPr>
              <a:t>Emp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82" y="5572140"/>
            <a:ext cx="5466926" cy="785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Question ???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Can you tell , what kind of </a:t>
            </a:r>
            <a:r>
              <a:rPr lang="en-US" sz="2400" b="1" dirty="0" smtClean="0">
                <a:solidFill>
                  <a:srgbClr val="C00000"/>
                </a:solidFill>
              </a:rPr>
              <a:t>programming paradigm </a:t>
            </a:r>
            <a:r>
              <a:rPr lang="en-US" sz="2400" b="1" dirty="0" smtClean="0"/>
              <a:t>we have followed this point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b="1" dirty="0" smtClean="0"/>
              <a:t> ?</a:t>
            </a:r>
            <a:endParaRPr lang="en-IN" sz="2400" b="1" dirty="0" smtClean="0"/>
          </a:p>
          <a:p>
            <a:endParaRPr lang="en-IN" sz="2400" dirty="0" smtClean="0"/>
          </a:p>
          <a:p>
            <a:r>
              <a:rPr lang="en-US" sz="2400" dirty="0" smtClean="0"/>
              <a:t>The answer is : </a:t>
            </a:r>
            <a:r>
              <a:rPr lang="en-US" sz="2400" b="1" dirty="0" smtClean="0">
                <a:solidFill>
                  <a:srgbClr val="C00000"/>
                </a:solidFill>
              </a:rPr>
              <a:t>POP</a:t>
            </a:r>
            <a:r>
              <a:rPr lang="en-US" sz="2400" dirty="0" smtClean="0"/>
              <a:t> (</a:t>
            </a:r>
            <a:r>
              <a:rPr lang="en-US" sz="2400" b="1" dirty="0" smtClean="0">
                <a:solidFill>
                  <a:srgbClr val="0070C0"/>
                </a:solidFill>
              </a:rPr>
              <a:t>Procedure Oriented Programming</a:t>
            </a:r>
            <a:r>
              <a:rPr lang="en-US" sz="2400" dirty="0" smtClean="0"/>
              <a:t>)</a:t>
            </a:r>
            <a:endParaRPr lang="en-IN" sz="2400" dirty="0" smtClean="0"/>
          </a:p>
          <a:p>
            <a:endParaRPr lang="en-IN" sz="2400" dirty="0" smtClean="0"/>
          </a:p>
          <a:p>
            <a:pPr lvl="1"/>
            <a:r>
              <a:rPr lang="en-IN" sz="1900" dirty="0" smtClean="0"/>
              <a:t>In </a:t>
            </a:r>
            <a:r>
              <a:rPr lang="en-IN" sz="1900" dirty="0" smtClean="0"/>
              <a:t>all the programs we wrote till now, we have designed our program around </a:t>
            </a:r>
            <a:r>
              <a:rPr lang="en-IN" sz="1900" b="1" dirty="0" smtClean="0">
                <a:solidFill>
                  <a:srgbClr val="C00000"/>
                </a:solidFill>
              </a:rPr>
              <a:t>functions</a:t>
            </a:r>
            <a:r>
              <a:rPr lang="en-IN" sz="1900" dirty="0" smtClean="0"/>
              <a:t> i.e. </a:t>
            </a:r>
            <a:r>
              <a:rPr lang="en-IN" sz="1900" b="1" dirty="0" smtClean="0">
                <a:solidFill>
                  <a:srgbClr val="C00000"/>
                </a:solidFill>
              </a:rPr>
              <a:t>blocks of statements which manipulate data</a:t>
            </a:r>
            <a:r>
              <a:rPr lang="en-IN" sz="1900" dirty="0" smtClean="0"/>
              <a:t>. </a:t>
            </a:r>
          </a:p>
          <a:p>
            <a:endParaRPr lang="en-IN" sz="2400" dirty="0" smtClean="0"/>
          </a:p>
          <a:p>
            <a:pPr lvl="1"/>
            <a:r>
              <a:rPr lang="en-IN" sz="1900" dirty="0" smtClean="0"/>
              <a:t>This </a:t>
            </a:r>
            <a:r>
              <a:rPr lang="en-IN" sz="1900" dirty="0" smtClean="0"/>
              <a:t>is called the </a:t>
            </a:r>
            <a:r>
              <a:rPr lang="en-IN" sz="1900" b="1" i="1" dirty="0" smtClean="0">
                <a:solidFill>
                  <a:srgbClr val="0070C0"/>
                </a:solidFill>
              </a:rPr>
              <a:t>procedure-oriented</a:t>
            </a:r>
            <a:r>
              <a:rPr lang="en-IN" sz="1900" dirty="0" smtClean="0"/>
              <a:t> </a:t>
            </a:r>
            <a:r>
              <a:rPr lang="en-IN" sz="1900" b="1" i="1" dirty="0" smtClean="0">
                <a:solidFill>
                  <a:srgbClr val="0070C0"/>
                </a:solidFill>
              </a:rPr>
              <a:t>programming</a:t>
            </a:r>
            <a:r>
              <a:rPr lang="en-IN" sz="19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argument </a:t>
            </a:r>
            <a:r>
              <a:rPr lang="en-US" sz="2800" b="1" dirty="0" smtClean="0">
                <a:solidFill>
                  <a:srgbClr val="C00000"/>
                </a:solidFill>
              </a:rPr>
              <a:t>self</a:t>
            </a:r>
            <a:r>
              <a:rPr lang="en-US" sz="2800" b="1" dirty="0" smtClean="0"/>
              <a:t> </a:t>
            </a:r>
            <a:r>
              <a:rPr lang="en-US" sz="2800" b="1" dirty="0" smtClean="0"/>
              <a:t>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must have noticed that the code is using an argument called </a:t>
            </a:r>
            <a:r>
              <a:rPr lang="en-US" sz="2400" b="1" dirty="0" smtClean="0">
                <a:solidFill>
                  <a:srgbClr val="C00000"/>
                </a:solidFill>
              </a:rPr>
              <a:t>self</a:t>
            </a:r>
            <a:r>
              <a:rPr lang="en-US" sz="2400" dirty="0" smtClean="0"/>
              <a:t> in the argument list of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So , now </a:t>
            </a:r>
            <a:r>
              <a:rPr lang="en-US" sz="2400" b="1" dirty="0" smtClean="0">
                <a:solidFill>
                  <a:srgbClr val="C00000"/>
                </a:solidFill>
              </a:rPr>
              <a:t>2 questions </a:t>
            </a:r>
            <a:r>
              <a:rPr lang="en-US" sz="2400" dirty="0" smtClean="0"/>
              <a:t>arise , which are :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2000" b="1" dirty="0" smtClean="0"/>
              <a:t>What is </a:t>
            </a:r>
            <a:r>
              <a:rPr lang="en-US" sz="2000" b="1" dirty="0" smtClean="0">
                <a:solidFill>
                  <a:srgbClr val="C00000"/>
                </a:solidFill>
              </a:rPr>
              <a:t>self </a:t>
            </a:r>
            <a:r>
              <a:rPr lang="en-US" sz="2000" b="1" dirty="0" smtClean="0"/>
              <a:t>?</a:t>
            </a:r>
          </a:p>
          <a:p>
            <a:pPr lvl="1"/>
            <a:endParaRPr lang="en-US" sz="2000" b="1" dirty="0" smtClean="0"/>
          </a:p>
          <a:p>
            <a:pPr lvl="1"/>
            <a:r>
              <a:rPr lang="en-US" sz="2000" b="1" dirty="0" smtClean="0"/>
              <a:t>Why it is required ?</a:t>
            </a:r>
            <a:endParaRPr lang="en-US" sz="20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Is </a:t>
            </a:r>
            <a:r>
              <a:rPr lang="en-US" sz="2800" b="1" dirty="0" smtClean="0">
                <a:solidFill>
                  <a:srgbClr val="C00000"/>
                </a:solidFill>
              </a:rPr>
              <a:t>self</a:t>
            </a:r>
            <a:r>
              <a:rPr lang="en-US" sz="2800" b="1" dirty="0" smtClean="0"/>
              <a:t>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, whenever we create an object ,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calls the method </a:t>
            </a:r>
            <a:r>
              <a:rPr lang="en-US" sz="2400" b="1" dirty="0" smtClean="0">
                <a:solidFill>
                  <a:srgbClr val="C00000"/>
                </a:solidFill>
              </a:rPr>
              <a:t>__init()__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But while calling this method ,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also passes the </a:t>
            </a:r>
            <a:r>
              <a:rPr lang="en-US" sz="2400" b="1" dirty="0" smtClean="0">
                <a:solidFill>
                  <a:srgbClr val="7030A0"/>
                </a:solidFill>
              </a:rPr>
              <a:t>address of the object </a:t>
            </a:r>
            <a:r>
              <a:rPr lang="en-US" sz="2400" dirty="0" smtClean="0"/>
              <a:t>, for which it is calling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  <a:r>
              <a:rPr lang="en-US" sz="2400" dirty="0" smtClean="0"/>
              <a:t>, as the </a:t>
            </a:r>
            <a:r>
              <a:rPr lang="en-US" sz="2400" b="1" dirty="0" smtClean="0">
                <a:solidFill>
                  <a:srgbClr val="7030A0"/>
                </a:solidFill>
              </a:rPr>
              <a:t>first argument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Thus , when we define the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  <a:r>
              <a:rPr lang="en-US" sz="2400" dirty="0" smtClean="0"/>
              <a:t>method we must provide it </a:t>
            </a:r>
            <a:r>
              <a:rPr lang="en-US" sz="2400" b="1" dirty="0" err="1" smtClean="0">
                <a:solidFill>
                  <a:srgbClr val="7030A0"/>
                </a:solidFill>
              </a:rPr>
              <a:t>atleast</a:t>
            </a:r>
            <a:r>
              <a:rPr lang="en-US" sz="2400" b="1" dirty="0" smtClean="0">
                <a:solidFill>
                  <a:srgbClr val="7030A0"/>
                </a:solidFill>
              </a:rPr>
              <a:t> one formal argument </a:t>
            </a:r>
            <a:r>
              <a:rPr lang="en-US" sz="2400" dirty="0" smtClean="0"/>
              <a:t>which will receive the object’s address .</a:t>
            </a:r>
          </a:p>
          <a:p>
            <a:endParaRPr lang="en-US" sz="2400" dirty="0" smtClean="0"/>
          </a:p>
          <a:p>
            <a:r>
              <a:rPr lang="en-US" sz="2400" dirty="0" smtClean="0"/>
              <a:t>This argument is named as </a:t>
            </a:r>
            <a:r>
              <a:rPr lang="en-US" sz="2400" b="1" dirty="0" smtClean="0">
                <a:solidFill>
                  <a:srgbClr val="C00000"/>
                </a:solidFill>
              </a:rPr>
              <a:t>self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If We Don’t Create </a:t>
            </a:r>
            <a:r>
              <a:rPr lang="en-US" sz="2800" b="1" dirty="0" smtClean="0">
                <a:solidFill>
                  <a:srgbClr val="C00000"/>
                </a:solidFill>
              </a:rPr>
              <a:t>self</a:t>
            </a:r>
            <a:r>
              <a:rPr lang="en-US" sz="2800" b="1" dirty="0" smtClean="0"/>
              <a:t>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</a:t>
            </a:r>
            <a:r>
              <a:rPr lang="en-IN" sz="2400" b="1" dirty="0" err="1" smtClean="0">
                <a:solidFill>
                  <a:srgbClr val="C00000"/>
                </a:solidFill>
              </a:rPr>
              <a:t>Emp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def __init__():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print("Object created. . .")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e=</a:t>
            </a:r>
            <a:r>
              <a:rPr lang="en-IN" sz="2400" b="1" dirty="0" err="1" smtClean="0">
                <a:solidFill>
                  <a:srgbClr val="7030A0"/>
                </a:solidFill>
              </a:rPr>
              <a:t>Emp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500702"/>
            <a:ext cx="8286776" cy="395932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3929058" y="2643182"/>
            <a:ext cx="5214942" cy="2786082"/>
          </a:xfrm>
          <a:prstGeom prst="cloudCallout">
            <a:avLst>
              <a:gd name="adj1" fmla="val -86356"/>
              <a:gd name="adj2" fmla="val 50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As you can observe , </a:t>
            </a:r>
            <a:r>
              <a:rPr lang="en-US" b="1" dirty="0" smtClean="0">
                <a:solidFill>
                  <a:srgbClr val="FFFF00"/>
                </a:solidFill>
              </a:rPr>
              <a:t>Python</a:t>
            </a:r>
            <a:r>
              <a:rPr lang="en-US" b="1" dirty="0" smtClean="0"/>
              <a:t> has generated an </a:t>
            </a:r>
            <a:r>
              <a:rPr lang="en-US" b="1" dirty="0" smtClean="0">
                <a:solidFill>
                  <a:srgbClr val="FFFF00"/>
                </a:solidFill>
              </a:rPr>
              <a:t>exception</a:t>
            </a:r>
            <a:r>
              <a:rPr lang="en-US" b="1" dirty="0" smtClean="0"/>
              <a:t> , since it has passed the </a:t>
            </a:r>
            <a:r>
              <a:rPr lang="en-US" b="1" dirty="0" smtClean="0">
                <a:solidFill>
                  <a:srgbClr val="FFFF00"/>
                </a:solidFill>
              </a:rPr>
              <a:t>object address </a:t>
            </a:r>
            <a:r>
              <a:rPr lang="en-US" b="1" dirty="0" smtClean="0">
                <a:solidFill>
                  <a:schemeClr val="bg1"/>
                </a:solidFill>
              </a:rPr>
              <a:t>as </a:t>
            </a:r>
            <a:r>
              <a:rPr lang="en-US" b="1" dirty="0" smtClean="0">
                <a:solidFill>
                  <a:srgbClr val="FFFF00"/>
                </a:solidFill>
              </a:rPr>
              <a:t>argument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/>
              <a:t>while calling the method </a:t>
            </a:r>
            <a:r>
              <a:rPr lang="en-US" b="1" dirty="0" smtClean="0">
                <a:solidFill>
                  <a:srgbClr val="FFFF00"/>
                </a:solidFill>
              </a:rPr>
              <a:t>__init__() </a:t>
            </a:r>
            <a:r>
              <a:rPr lang="en-US" b="1" dirty="0" smtClean="0"/>
              <a:t>but we have not declared any argument to receive it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600" b="1" dirty="0" smtClean="0"/>
              <a:t>Can We Give Some Other Name</a:t>
            </a:r>
            <a:br>
              <a:rPr lang="en-US" sz="2600" b="1" dirty="0" smtClean="0"/>
            </a:br>
            <a:r>
              <a:rPr lang="en-US" sz="2600" b="1" dirty="0" smtClean="0"/>
              <a:t>To </a:t>
            </a:r>
            <a:r>
              <a:rPr lang="en-US" sz="2600" b="1" dirty="0" smtClean="0">
                <a:solidFill>
                  <a:srgbClr val="C00000"/>
                </a:solidFill>
              </a:rPr>
              <a:t>self</a:t>
            </a:r>
            <a:r>
              <a:rPr lang="en-US" sz="2600" b="1" dirty="0" smtClean="0"/>
              <a:t> ?</a:t>
            </a:r>
            <a:endParaRPr lang="en-IN" sz="2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</a:t>
            </a:r>
            <a:r>
              <a:rPr lang="en-IN" sz="2400" b="1" dirty="0" err="1" smtClean="0">
                <a:solidFill>
                  <a:srgbClr val="C00000"/>
                </a:solidFill>
              </a:rPr>
              <a:t>Emp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def __init__(myself):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print("Object created. . .")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e=</a:t>
            </a:r>
            <a:r>
              <a:rPr lang="en-IN" sz="2400" b="1" dirty="0" err="1" smtClean="0">
                <a:solidFill>
                  <a:srgbClr val="7030A0"/>
                </a:solidFill>
              </a:rPr>
              <a:t>Emp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715016"/>
            <a:ext cx="3395472" cy="318637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3929058" y="2643182"/>
            <a:ext cx="5214942" cy="2786082"/>
          </a:xfrm>
          <a:prstGeom prst="cloudCallout">
            <a:avLst>
              <a:gd name="adj1" fmla="val -86356"/>
              <a:gd name="adj2" fmla="val 50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As you can observe , </a:t>
            </a:r>
            <a:r>
              <a:rPr lang="en-US" b="1" dirty="0" smtClean="0">
                <a:solidFill>
                  <a:srgbClr val="FFFF00"/>
                </a:solidFill>
              </a:rPr>
              <a:t>Python</a:t>
            </a:r>
            <a:r>
              <a:rPr lang="en-US" b="1" dirty="0" smtClean="0"/>
              <a:t> has allowed us to use the name myself instead of self , but the </a:t>
            </a:r>
            <a:r>
              <a:rPr lang="en-US" b="1" dirty="0" smtClean="0">
                <a:solidFill>
                  <a:srgbClr val="FFFF00"/>
                </a:solidFill>
              </a:rPr>
              <a:t>convention</a:t>
            </a:r>
            <a:r>
              <a:rPr lang="en-US" b="1" dirty="0" smtClean="0"/>
              <a:t> is to always use the word </a:t>
            </a:r>
            <a:r>
              <a:rPr lang="en-US" b="1" dirty="0" smtClean="0">
                <a:solidFill>
                  <a:srgbClr val="FFFF00"/>
                </a:solidFill>
              </a:rPr>
              <a:t>self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More About </a:t>
            </a:r>
            <a:r>
              <a:rPr lang="en-US" sz="2800" b="1" dirty="0" smtClean="0">
                <a:solidFill>
                  <a:srgbClr val="C00000"/>
                </a:solidFill>
              </a:rPr>
              <a:t>self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Python always passes </a:t>
            </a:r>
            <a:r>
              <a:rPr lang="en-US" sz="2400" b="1" dirty="0" smtClean="0">
                <a:solidFill>
                  <a:srgbClr val="7030A0"/>
                </a:solidFill>
              </a:rPr>
              <a:t>address of the object </a:t>
            </a:r>
            <a:r>
              <a:rPr lang="en-US" sz="2400" dirty="0" smtClean="0"/>
              <a:t>to every </a:t>
            </a:r>
            <a:r>
              <a:rPr lang="en-US" sz="2400" b="1" dirty="0" smtClean="0">
                <a:solidFill>
                  <a:srgbClr val="C00000"/>
                </a:solidFill>
              </a:rPr>
              <a:t>instance method </a:t>
            </a:r>
            <a:r>
              <a:rPr lang="en-US" sz="2400" dirty="0" smtClean="0"/>
              <a:t>of our class whenever we call it, not only to the method </a:t>
            </a:r>
            <a:r>
              <a:rPr lang="en-US" sz="2400" b="1" dirty="0" smtClean="0">
                <a:solidFill>
                  <a:srgbClr val="C00000"/>
                </a:solidFill>
              </a:rPr>
              <a:t>__init__()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So, every </a:t>
            </a:r>
            <a:r>
              <a:rPr lang="en-US" sz="2400" b="1" dirty="0" smtClean="0">
                <a:solidFill>
                  <a:srgbClr val="C00000"/>
                </a:solidFill>
              </a:rPr>
              <a:t>instance method </a:t>
            </a:r>
            <a:r>
              <a:rPr lang="en-US" sz="2400" dirty="0" smtClean="0"/>
              <a:t>which we define in our class has to compulsorily have </a:t>
            </a:r>
            <a:r>
              <a:rPr lang="en-US" sz="2400" dirty="0" err="1" smtClean="0"/>
              <a:t>atleast</a:t>
            </a:r>
            <a:r>
              <a:rPr lang="en-US" sz="2400" dirty="0" smtClean="0"/>
              <a:t> one argument of type </a:t>
            </a:r>
            <a:r>
              <a:rPr lang="en-US" sz="2400" b="1" dirty="0" smtClean="0">
                <a:solidFill>
                  <a:srgbClr val="C00000"/>
                </a:solidFill>
              </a:rPr>
              <a:t>self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More About </a:t>
            </a:r>
            <a:r>
              <a:rPr lang="en-US" sz="2800" b="1" dirty="0" smtClean="0">
                <a:solidFill>
                  <a:srgbClr val="C00000"/>
                </a:solidFill>
              </a:rPr>
              <a:t>self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argument </a:t>
            </a:r>
            <a:r>
              <a:rPr lang="en-US" sz="2400" b="1" dirty="0" smtClean="0">
                <a:solidFill>
                  <a:srgbClr val="C00000"/>
                </a:solidFill>
              </a:rPr>
              <a:t>self</a:t>
            </a:r>
            <a:r>
              <a:rPr lang="en-US" sz="2400" dirty="0" smtClean="0"/>
              <a:t> always </a:t>
            </a:r>
            <a:r>
              <a:rPr lang="en-US" sz="2400" b="1" dirty="0" smtClean="0">
                <a:solidFill>
                  <a:srgbClr val="C00000"/>
                </a:solidFill>
              </a:rPr>
              <a:t>points</a:t>
            </a:r>
            <a:r>
              <a:rPr lang="en-US" sz="2400" dirty="0" smtClean="0"/>
              <a:t> to the </a:t>
            </a:r>
            <a:r>
              <a:rPr lang="en-US" sz="2400" b="1" dirty="0" smtClean="0">
                <a:solidFill>
                  <a:srgbClr val="7030A0"/>
                </a:solidFill>
              </a:rPr>
              <a:t>address of the current object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We can think it to be like </a:t>
            </a:r>
            <a:r>
              <a:rPr lang="en-US" sz="2400" b="1" dirty="0" smtClean="0">
                <a:solidFill>
                  <a:srgbClr val="C00000"/>
                </a:solidFill>
              </a:rPr>
              <a:t>this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reference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this pointer </a:t>
            </a:r>
            <a:r>
              <a:rPr lang="en-US" sz="2400" dirty="0" smtClean="0"/>
              <a:t>of </a:t>
            </a:r>
            <a:r>
              <a:rPr lang="en-US" sz="2400" b="1" dirty="0" smtClean="0">
                <a:solidFill>
                  <a:srgbClr val="C00000"/>
                </a:solidFill>
              </a:rPr>
              <a:t>Java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C++ </a:t>
            </a:r>
            <a:r>
              <a:rPr lang="en-US" sz="2400" dirty="0" smtClean="0"/>
              <a:t>languages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Is </a:t>
            </a:r>
            <a:r>
              <a:rPr lang="en-US" sz="2800" b="1" dirty="0" smtClean="0">
                <a:solidFill>
                  <a:srgbClr val="C00000"/>
                </a:solidFill>
              </a:rPr>
              <a:t>self</a:t>
            </a:r>
            <a:r>
              <a:rPr lang="en-US" sz="2800" b="1" dirty="0" smtClean="0"/>
              <a:t> A Keyword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No , not at all </a:t>
            </a:r>
          </a:p>
          <a:p>
            <a:endParaRPr lang="en-US" sz="2400" dirty="0" smtClean="0"/>
          </a:p>
          <a:p>
            <a:r>
              <a:rPr lang="en-US" sz="2400" dirty="0" smtClean="0"/>
              <a:t>Many </a:t>
            </a:r>
            <a:r>
              <a:rPr lang="en-US" sz="2400" dirty="0" smtClean="0"/>
              <a:t>programmers wrongly think </a:t>
            </a:r>
            <a:r>
              <a:rPr lang="en-US" sz="2400" b="1" dirty="0" smtClean="0">
                <a:solidFill>
                  <a:srgbClr val="C00000"/>
                </a:solidFill>
              </a:rPr>
              <a:t>self</a:t>
            </a:r>
            <a:r>
              <a:rPr lang="en-US" sz="2400" dirty="0" smtClean="0"/>
              <a:t> to be a </a:t>
            </a:r>
            <a:r>
              <a:rPr lang="en-US" sz="2400" b="1" dirty="0" smtClean="0">
                <a:solidFill>
                  <a:srgbClr val="C00000"/>
                </a:solidFill>
              </a:rPr>
              <a:t>keyword</a:t>
            </a:r>
            <a:r>
              <a:rPr lang="en-US" sz="2400" dirty="0" smtClean="0"/>
              <a:t> but it is not so.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It is just a name and can be changed to anything else but the convention is to always use the name </a:t>
            </a:r>
            <a:r>
              <a:rPr lang="en-US" sz="2400" b="1" dirty="0" smtClean="0">
                <a:solidFill>
                  <a:srgbClr val="C00000"/>
                </a:solidFill>
              </a:rPr>
              <a:t>self</a:t>
            </a:r>
          </a:p>
          <a:p>
            <a:endParaRPr lang="en-US" sz="2400" dirty="0" smtClean="0"/>
          </a:p>
          <a:p>
            <a:r>
              <a:rPr lang="en-US" sz="2400" b="1" u="sng" dirty="0" smtClean="0"/>
              <a:t>Another Important Point!</a:t>
            </a:r>
            <a:endParaRPr lang="en-US" sz="2400" b="1" u="sng" dirty="0" smtClean="0"/>
          </a:p>
          <a:p>
            <a:r>
              <a:rPr lang="en-US" sz="2400" dirty="0" smtClean="0"/>
              <a:t>The argument </a:t>
            </a:r>
            <a:r>
              <a:rPr lang="en-US" sz="2400" b="1" dirty="0" smtClean="0">
                <a:solidFill>
                  <a:srgbClr val="C00000"/>
                </a:solidFill>
              </a:rPr>
              <a:t>self </a:t>
            </a:r>
            <a:r>
              <a:rPr lang="en-US" sz="2400" dirty="0" smtClean="0"/>
              <a:t>is </a:t>
            </a:r>
            <a:r>
              <a:rPr lang="en-US" sz="2400" b="1" dirty="0" smtClean="0">
                <a:solidFill>
                  <a:srgbClr val="C00000"/>
                </a:solidFill>
              </a:rPr>
              <a:t>local</a:t>
            </a:r>
            <a:r>
              <a:rPr lang="en-US" sz="2400" dirty="0" smtClean="0"/>
              <a:t> to the method body , so we cannot use it outside the method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</a:t>
            </a:r>
            <a:r>
              <a:rPr lang="en-IN" sz="2400" b="1" dirty="0" err="1" smtClean="0">
                <a:solidFill>
                  <a:srgbClr val="C00000"/>
                </a:solidFill>
              </a:rPr>
              <a:t>Emp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print("Object Created...")</a:t>
            </a:r>
          </a:p>
          <a:p>
            <a:pPr>
              <a:buNone/>
            </a:pPr>
            <a:r>
              <a:rPr lang="en-IN" sz="2400" b="1" dirty="0" smtClean="0"/>
              <a:t>	</a:t>
            </a:r>
          </a:p>
          <a:p>
            <a:pPr>
              <a:buNone/>
            </a:pPr>
            <a:r>
              <a:rPr lang="en-IN" sz="2400" b="1" dirty="0" smtClean="0"/>
              <a:t>	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e=</a:t>
            </a:r>
            <a:r>
              <a:rPr lang="en-IN" sz="2400" b="1" dirty="0" err="1" smtClean="0">
                <a:solidFill>
                  <a:srgbClr val="7030A0"/>
                </a:solidFill>
              </a:rPr>
              <a:t>Emp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print(self)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643578"/>
            <a:ext cx="6354062" cy="6001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Most Important Role </a:t>
            </a:r>
            <a:br>
              <a:rPr lang="en-US" sz="2800" b="1" dirty="0" smtClean="0"/>
            </a:br>
            <a:r>
              <a:rPr lang="en-US" sz="2800" b="1" dirty="0" smtClean="0"/>
              <a:t>Of </a:t>
            </a:r>
            <a:r>
              <a:rPr lang="en-US" sz="2800" b="1" dirty="0" smtClean="0">
                <a:solidFill>
                  <a:srgbClr val="C00000"/>
                </a:solidFill>
              </a:rPr>
              <a:t>self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We can also use </a:t>
            </a:r>
            <a:r>
              <a:rPr lang="en-US" sz="2400" b="1" dirty="0" smtClean="0">
                <a:solidFill>
                  <a:srgbClr val="C00000"/>
                </a:solidFill>
              </a:rPr>
              <a:t>self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7030A0"/>
                </a:solidFill>
              </a:rPr>
              <a:t>dynamically</a:t>
            </a:r>
            <a:r>
              <a:rPr lang="en-US" sz="2400" dirty="0" smtClean="0"/>
              <a:t> add </a:t>
            </a:r>
            <a:r>
              <a:rPr lang="en-US" sz="2400" b="1" dirty="0" smtClean="0">
                <a:solidFill>
                  <a:srgbClr val="002060"/>
                </a:solidFill>
              </a:rPr>
              <a:t>instance members </a:t>
            </a:r>
            <a:r>
              <a:rPr lang="en-US" sz="2400" dirty="0" smtClean="0"/>
              <a:t>to the </a:t>
            </a:r>
            <a:r>
              <a:rPr lang="en-US" sz="2400" b="1" dirty="0" smtClean="0">
                <a:solidFill>
                  <a:srgbClr val="C00000"/>
                </a:solidFill>
              </a:rPr>
              <a:t>current object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To do this ,we simply have to use </a:t>
            </a:r>
            <a:r>
              <a:rPr lang="en-US" sz="2400" b="1" dirty="0" smtClean="0">
                <a:solidFill>
                  <a:srgbClr val="C00000"/>
                </a:solidFill>
              </a:rPr>
              <a:t>self</a:t>
            </a:r>
            <a:r>
              <a:rPr lang="en-US" sz="2400" dirty="0" smtClean="0"/>
              <a:t> followed by </a:t>
            </a:r>
            <a:r>
              <a:rPr lang="en-US" sz="2400" b="1" dirty="0" smtClean="0">
                <a:solidFill>
                  <a:srgbClr val="C00000"/>
                </a:solidFill>
              </a:rPr>
              <a:t>dot operator </a:t>
            </a:r>
            <a:r>
              <a:rPr lang="en-US" sz="2400" dirty="0" smtClean="0"/>
              <a:t>followed by </a:t>
            </a:r>
            <a:r>
              <a:rPr lang="en-US" sz="2400" b="1" dirty="0" smtClean="0">
                <a:solidFill>
                  <a:srgbClr val="C00000"/>
                </a:solidFill>
              </a:rPr>
              <a:t>name</a:t>
            </a:r>
            <a:r>
              <a:rPr lang="en-US" sz="2400" dirty="0" smtClean="0"/>
              <a:t> of the variable along with it’s </a:t>
            </a:r>
            <a:r>
              <a:rPr lang="en-US" sz="2400" b="1" dirty="0" smtClean="0">
                <a:solidFill>
                  <a:srgbClr val="C00000"/>
                </a:solidFill>
              </a:rPr>
              <a:t>initial value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</a:t>
            </a:r>
            <a:r>
              <a:rPr lang="en-IN" sz="2400" b="1" dirty="0" smtClean="0">
                <a:solidFill>
                  <a:srgbClr val="7030A0"/>
                </a:solidFill>
              </a:rPr>
              <a:t>&lt;</a:t>
            </a:r>
            <a:r>
              <a:rPr lang="en-IN" sz="2400" b="1" dirty="0" err="1" smtClean="0">
                <a:solidFill>
                  <a:srgbClr val="7030A0"/>
                </a:solidFill>
              </a:rPr>
              <a:t>class_name</a:t>
            </a:r>
            <a:r>
              <a:rPr lang="en-IN" sz="2400" b="1" dirty="0" smtClean="0">
                <a:solidFill>
                  <a:srgbClr val="7030A0"/>
                </a:solidFill>
              </a:rPr>
              <a:t>&gt;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self.</a:t>
            </a:r>
            <a:r>
              <a:rPr lang="en-IN" sz="2400" b="1" dirty="0" smtClean="0">
                <a:solidFill>
                  <a:srgbClr val="7030A0"/>
                </a:solidFill>
              </a:rPr>
              <a:t>&lt;</a:t>
            </a:r>
            <a:r>
              <a:rPr lang="en-IN" sz="2400" b="1" dirty="0" err="1" smtClean="0">
                <a:solidFill>
                  <a:srgbClr val="7030A0"/>
                </a:solidFill>
              </a:rPr>
              <a:t>var_name</a:t>
            </a:r>
            <a:r>
              <a:rPr lang="en-IN" sz="2400" b="1" dirty="0" smtClean="0">
                <a:solidFill>
                  <a:srgbClr val="7030A0"/>
                </a:solidFill>
              </a:rPr>
              <a:t>&gt;</a:t>
            </a:r>
            <a:r>
              <a:rPr lang="en-IN" sz="2400" b="1" dirty="0" smtClean="0">
                <a:solidFill>
                  <a:srgbClr val="C00000"/>
                </a:solidFill>
              </a:rPr>
              <a:t>=value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.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.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class </a:t>
            </a:r>
            <a:r>
              <a:rPr lang="en-US" sz="2400" b="1" dirty="0" err="1" smtClean="0">
                <a:solidFill>
                  <a:srgbClr val="C00000"/>
                </a:solidFill>
              </a:rPr>
              <a:t>Emp</a:t>
            </a:r>
            <a:r>
              <a:rPr lang="en-US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dirty="0" err="1" smtClean="0">
                <a:solidFill>
                  <a:srgbClr val="002060"/>
                </a:solidFill>
              </a:rPr>
              <a:t>self.age</a:t>
            </a:r>
            <a:r>
              <a:rPr lang="en-US" sz="2400" b="1" dirty="0" smtClean="0">
                <a:solidFill>
                  <a:srgbClr val="002060"/>
                </a:solidFill>
              </a:rPr>
              <a:t>=25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		self.name="</a:t>
            </a:r>
            <a:r>
              <a:rPr lang="en-US" sz="2400" b="1" dirty="0" err="1" smtClean="0">
                <a:solidFill>
                  <a:srgbClr val="002060"/>
                </a:solidFill>
              </a:rPr>
              <a:t>Rahul</a:t>
            </a:r>
            <a:r>
              <a:rPr lang="en-US" sz="2400" b="1" dirty="0" smtClean="0">
                <a:solidFill>
                  <a:srgbClr val="002060"/>
                </a:solidFill>
              </a:rPr>
              <a:t>"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		</a:t>
            </a:r>
            <a:r>
              <a:rPr lang="en-US" sz="2400" b="1" dirty="0" err="1" smtClean="0">
                <a:solidFill>
                  <a:srgbClr val="002060"/>
                </a:solidFill>
              </a:rPr>
              <a:t>self.salary</a:t>
            </a:r>
            <a:r>
              <a:rPr lang="en-US" sz="2400" b="1" dirty="0" smtClean="0">
                <a:solidFill>
                  <a:srgbClr val="002060"/>
                </a:solidFill>
              </a:rPr>
              <a:t>=30000.0</a:t>
            </a:r>
          </a:p>
          <a:p>
            <a:pPr>
              <a:buNone/>
            </a:pPr>
            <a:r>
              <a:rPr lang="en-US" sz="2400" b="1" dirty="0" smtClean="0"/>
              <a:t>	</a:t>
            </a:r>
          </a:p>
          <a:p>
            <a:pPr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e=</a:t>
            </a:r>
            <a:r>
              <a:rPr lang="en-US" sz="2300" b="1" dirty="0" err="1" smtClean="0">
                <a:solidFill>
                  <a:srgbClr val="7030A0"/>
                </a:solidFill>
              </a:rPr>
              <a:t>Emp</a:t>
            </a:r>
            <a:r>
              <a:rPr lang="en-US" sz="23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print("Age:",</a:t>
            </a:r>
            <a:r>
              <a:rPr lang="en-US" sz="2300" b="1" dirty="0" err="1" smtClean="0">
                <a:solidFill>
                  <a:srgbClr val="002060"/>
                </a:solidFill>
              </a:rPr>
              <a:t>e.age</a:t>
            </a:r>
            <a:r>
              <a:rPr lang="en-US" sz="2300" b="1" dirty="0" err="1" smtClean="0">
                <a:solidFill>
                  <a:srgbClr val="7030A0"/>
                </a:solidFill>
              </a:rPr>
              <a:t>,"Name</a:t>
            </a:r>
            <a:r>
              <a:rPr lang="en-US" sz="2300" b="1" dirty="0" smtClean="0">
                <a:solidFill>
                  <a:srgbClr val="7030A0"/>
                </a:solidFill>
              </a:rPr>
              <a:t>:",</a:t>
            </a:r>
            <a:r>
              <a:rPr lang="en-US" sz="2300" b="1" dirty="0" err="1" smtClean="0">
                <a:solidFill>
                  <a:srgbClr val="002060"/>
                </a:solidFill>
              </a:rPr>
              <a:t>e.name</a:t>
            </a:r>
            <a:r>
              <a:rPr lang="en-US" sz="2300" b="1" dirty="0" err="1" smtClean="0">
                <a:solidFill>
                  <a:srgbClr val="7030A0"/>
                </a:solidFill>
              </a:rPr>
              <a:t>,"Salary</a:t>
            </a:r>
            <a:r>
              <a:rPr lang="en-US" sz="2300" b="1" dirty="0" smtClean="0">
                <a:solidFill>
                  <a:srgbClr val="7030A0"/>
                </a:solidFill>
              </a:rPr>
              <a:t>:",</a:t>
            </a:r>
            <a:r>
              <a:rPr lang="en-US" sz="2300" b="1" dirty="0" err="1" smtClean="0">
                <a:solidFill>
                  <a:srgbClr val="002060"/>
                </a:solidFill>
              </a:rPr>
              <a:t>e.salary</a:t>
            </a:r>
            <a:r>
              <a:rPr lang="en-US" sz="23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00768"/>
            <a:ext cx="5992062" cy="304843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7000892" y="1428736"/>
            <a:ext cx="1914532" cy="1214446"/>
          </a:xfrm>
          <a:prstGeom prst="wedgeRectCallout">
            <a:avLst>
              <a:gd name="adj1" fmla="val -250774"/>
              <a:gd name="adj2" fmla="val 63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The variables </a:t>
            </a:r>
            <a:r>
              <a:rPr lang="en-US" sz="1400" b="1" dirty="0" err="1" smtClean="0">
                <a:solidFill>
                  <a:srgbClr val="FFFF00"/>
                </a:solidFill>
              </a:rPr>
              <a:t>self.age</a:t>
            </a:r>
            <a:r>
              <a:rPr lang="en-US" sz="1400" dirty="0" err="1" smtClean="0"/>
              <a:t>,</a:t>
            </a:r>
            <a:r>
              <a:rPr lang="en-US" sz="1400" b="1" dirty="0" err="1" smtClean="0">
                <a:solidFill>
                  <a:srgbClr val="FFFF00"/>
                </a:solidFill>
              </a:rPr>
              <a:t>self.name</a:t>
            </a:r>
            <a:r>
              <a:rPr lang="en-US" sz="1400" dirty="0" smtClean="0"/>
              <a:t> </a:t>
            </a:r>
            <a:r>
              <a:rPr lang="en-US" sz="1400" b="1" dirty="0" smtClean="0"/>
              <a:t>and </a:t>
            </a:r>
            <a:r>
              <a:rPr lang="en-US" sz="1400" b="1" dirty="0" err="1" smtClean="0">
                <a:solidFill>
                  <a:srgbClr val="FFFF00"/>
                </a:solidFill>
              </a:rPr>
              <a:t>self.salary</a:t>
            </a:r>
            <a:r>
              <a:rPr lang="en-US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 smtClean="0"/>
              <a:t>are called </a:t>
            </a:r>
            <a:r>
              <a:rPr lang="en-US" sz="1400" b="1" dirty="0" smtClean="0">
                <a:solidFill>
                  <a:srgbClr val="FFFF00"/>
                </a:solidFill>
              </a:rPr>
              <a:t>instance variables</a:t>
            </a:r>
            <a:endParaRPr lang="en-IN" sz="1400" b="1" dirty="0">
              <a:solidFill>
                <a:srgbClr val="FFFF00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6072198" y="2786058"/>
            <a:ext cx="2843226" cy="1428760"/>
          </a:xfrm>
          <a:prstGeom prst="wedgeRectCallout">
            <a:avLst>
              <a:gd name="adj1" fmla="val -167539"/>
              <a:gd name="adj2" fmla="val 706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Remember , we cannot use </a:t>
            </a:r>
            <a:r>
              <a:rPr lang="en-US" sz="1600" b="1" dirty="0" smtClean="0">
                <a:solidFill>
                  <a:srgbClr val="FFFF00"/>
                </a:solidFill>
              </a:rPr>
              <a:t>self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outside the class </a:t>
            </a:r>
            <a:r>
              <a:rPr lang="en-US" sz="1600" b="1" dirty="0" smtClean="0"/>
              <a:t>. So outside the class we will have to use the </a:t>
            </a:r>
            <a:r>
              <a:rPr lang="en-US" sz="1600" b="1" dirty="0" smtClean="0">
                <a:solidFill>
                  <a:srgbClr val="FFFF00"/>
                </a:solidFill>
              </a:rPr>
              <a:t>reference variable e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072198" y="5286388"/>
            <a:ext cx="2843226" cy="1428760"/>
          </a:xfrm>
          <a:prstGeom prst="wedgeRectCallout">
            <a:avLst>
              <a:gd name="adj1" fmla="val -156085"/>
              <a:gd name="adj2" fmla="val -687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Another very important point to understand if you are from C++ background is that </a:t>
            </a:r>
            <a:r>
              <a:rPr lang="en-US" sz="1400" b="1" dirty="0" smtClean="0">
                <a:solidFill>
                  <a:srgbClr val="FFFF00"/>
                </a:solidFill>
              </a:rPr>
              <a:t>in Python by default everything in a class is public </a:t>
            </a:r>
            <a:r>
              <a:rPr lang="en-US" sz="1400" b="1" dirty="0" smtClean="0"/>
              <a:t>. So we can </a:t>
            </a:r>
            <a:r>
              <a:rPr lang="en-US" sz="1400" b="1" dirty="0" err="1" smtClean="0"/>
              <a:t>direclty</a:t>
            </a:r>
            <a:r>
              <a:rPr lang="en-US" sz="1400" b="1" dirty="0" smtClean="0"/>
              <a:t> access it outside the class</a:t>
            </a:r>
            <a:endParaRPr lang="en-IN" sz="1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Advantages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C00000"/>
                </a:solidFill>
              </a:rPr>
              <a:t>Advantages Of Procedure Oriented Programming</a:t>
            </a:r>
          </a:p>
          <a:p>
            <a:endParaRPr lang="en-IN" sz="2400" dirty="0" smtClean="0"/>
          </a:p>
          <a:p>
            <a:pPr lvl="1"/>
            <a:r>
              <a:rPr lang="en-IN" dirty="0" smtClean="0"/>
              <a:t>It’s </a:t>
            </a:r>
            <a:r>
              <a:rPr lang="en-IN" b="1" dirty="0" smtClean="0">
                <a:solidFill>
                  <a:srgbClr val="002060"/>
                </a:solidFill>
              </a:rPr>
              <a:t>easy</a:t>
            </a:r>
            <a:r>
              <a:rPr lang="en-IN" dirty="0" smtClean="0"/>
              <a:t> to implement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The ability to </a:t>
            </a:r>
            <a:r>
              <a:rPr lang="en-IN" b="1" dirty="0" smtClean="0">
                <a:solidFill>
                  <a:srgbClr val="002060"/>
                </a:solidFill>
              </a:rPr>
              <a:t>re-use the same code </a:t>
            </a:r>
            <a:r>
              <a:rPr lang="en-IN" dirty="0" smtClean="0"/>
              <a:t>at different places in the program </a:t>
            </a:r>
            <a:r>
              <a:rPr lang="en-IN" b="1" dirty="0" smtClean="0">
                <a:solidFill>
                  <a:srgbClr val="002060"/>
                </a:solidFill>
              </a:rPr>
              <a:t>without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002060"/>
                </a:solidFill>
              </a:rPr>
              <a:t>copying it</a:t>
            </a:r>
            <a:r>
              <a:rPr lang="en-IN" dirty="0" smtClean="0"/>
              <a:t>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An easier way to </a:t>
            </a:r>
            <a:r>
              <a:rPr lang="en-IN" b="1" dirty="0" smtClean="0">
                <a:solidFill>
                  <a:srgbClr val="002060"/>
                </a:solidFill>
              </a:rPr>
              <a:t>keep track </a:t>
            </a:r>
            <a:r>
              <a:rPr lang="en-IN" dirty="0" smtClean="0"/>
              <a:t>of program flow </a:t>
            </a:r>
            <a:r>
              <a:rPr lang="en-IN" b="1" dirty="0" smtClean="0">
                <a:solidFill>
                  <a:srgbClr val="002060"/>
                </a:solidFill>
              </a:rPr>
              <a:t>for small codes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Needs only </a:t>
            </a:r>
            <a:r>
              <a:rPr lang="en-IN" b="1" dirty="0" smtClean="0">
                <a:solidFill>
                  <a:srgbClr val="002060"/>
                </a:solidFill>
              </a:rPr>
              <a:t>less memory</a:t>
            </a:r>
            <a:r>
              <a:rPr lang="en-IN" dirty="0" smtClean="0"/>
              <a:t>.</a:t>
            </a:r>
          </a:p>
          <a:p>
            <a:pPr lvl="1"/>
            <a:endParaRPr lang="en-IN" sz="1900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 Very Important Point!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instance variables </a:t>
            </a:r>
            <a:r>
              <a:rPr lang="en-US" sz="2400" dirty="0" smtClean="0"/>
              <a:t>called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age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, name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7030A0"/>
                </a:solidFill>
              </a:rPr>
              <a:t>salary</a:t>
            </a:r>
            <a:r>
              <a:rPr lang="en-US" sz="2400" dirty="0" smtClean="0"/>
              <a:t> are accessed in </a:t>
            </a:r>
            <a:r>
              <a:rPr lang="en-US" sz="2400" b="1" dirty="0" smtClean="0">
                <a:solidFill>
                  <a:srgbClr val="C00000"/>
                </a:solidFill>
              </a:rPr>
              <a:t>2 ways </a:t>
            </a:r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Inside the methods of the class , they are always accessed using </a:t>
            </a:r>
            <a:r>
              <a:rPr lang="en-US" sz="1900" b="1" dirty="0" smtClean="0">
                <a:solidFill>
                  <a:srgbClr val="7030A0"/>
                </a:solidFill>
              </a:rPr>
              <a:t>self</a:t>
            </a:r>
            <a:r>
              <a:rPr lang="en-US" sz="1900" dirty="0" smtClean="0"/>
              <a:t> so that </a:t>
            </a:r>
            <a:r>
              <a:rPr lang="en-US" sz="1900" b="1" dirty="0" smtClean="0">
                <a:solidFill>
                  <a:srgbClr val="C00000"/>
                </a:solidFill>
              </a:rPr>
              <a:t>Python</a:t>
            </a:r>
            <a:r>
              <a:rPr lang="en-US" sz="1900" dirty="0" smtClean="0"/>
              <a:t> will refer them for </a:t>
            </a:r>
            <a:r>
              <a:rPr lang="en-US" sz="1900" b="1" dirty="0" smtClean="0">
                <a:solidFill>
                  <a:srgbClr val="C00000"/>
                </a:solidFill>
              </a:rPr>
              <a:t>current object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Outside the class , we cannot access them using </a:t>
            </a:r>
            <a:r>
              <a:rPr lang="en-US" sz="1900" b="1" dirty="0" smtClean="0">
                <a:solidFill>
                  <a:srgbClr val="7030A0"/>
                </a:solidFill>
              </a:rPr>
              <a:t>self</a:t>
            </a:r>
            <a:r>
              <a:rPr lang="en-US" sz="1900" dirty="0" smtClean="0"/>
              <a:t> because </a:t>
            </a:r>
            <a:r>
              <a:rPr lang="en-US" sz="1900" b="1" i="1" dirty="0" smtClean="0">
                <a:solidFill>
                  <a:srgbClr val="C00000"/>
                </a:solidFill>
              </a:rPr>
              <a:t>self is only available within the class</a:t>
            </a:r>
            <a:r>
              <a:rPr lang="en-US" sz="1900" dirty="0" smtClean="0"/>
              <a:t>.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So outside the class we have to access them using the </a:t>
            </a:r>
            <a:r>
              <a:rPr lang="en-US" sz="1900" b="1" dirty="0" smtClean="0">
                <a:solidFill>
                  <a:srgbClr val="7030A0"/>
                </a:solidFill>
              </a:rPr>
              <a:t>object reference </a:t>
            </a:r>
            <a:r>
              <a:rPr lang="en-US" sz="1900" dirty="0" smtClean="0"/>
              <a:t>we have created 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class </a:t>
            </a:r>
            <a:r>
              <a:rPr lang="en-US" sz="2000" b="1" dirty="0" err="1" smtClean="0">
                <a:solidFill>
                  <a:srgbClr val="C00000"/>
                </a:solidFill>
              </a:rPr>
              <a:t>Emp</a:t>
            </a:r>
            <a:r>
              <a:rPr lang="en-US" sz="20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	</a:t>
            </a:r>
            <a:r>
              <a:rPr lang="en-US" sz="2000" b="1" dirty="0" err="1" smtClean="0">
                <a:solidFill>
                  <a:srgbClr val="002060"/>
                </a:solidFill>
              </a:rPr>
              <a:t>self.age</a:t>
            </a:r>
            <a:r>
              <a:rPr lang="en-US" sz="2000" b="1" dirty="0" smtClean="0">
                <a:solidFill>
                  <a:srgbClr val="002060"/>
                </a:solidFill>
              </a:rPr>
              <a:t>=25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		self.name="</a:t>
            </a:r>
            <a:r>
              <a:rPr lang="en-US" sz="2000" b="1" dirty="0" err="1" smtClean="0">
                <a:solidFill>
                  <a:srgbClr val="002060"/>
                </a:solidFill>
              </a:rPr>
              <a:t>Rahul</a:t>
            </a:r>
            <a:r>
              <a:rPr lang="en-US" sz="2000" b="1" dirty="0" smtClean="0">
                <a:solidFill>
                  <a:srgbClr val="002060"/>
                </a:solidFill>
              </a:rPr>
              <a:t>"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	</a:t>
            </a:r>
            <a:r>
              <a:rPr lang="en-US" sz="2000" b="1" dirty="0" smtClean="0"/>
              <a:t>	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e=</a:t>
            </a:r>
            <a:r>
              <a:rPr lang="en-US" sz="2000" b="1" dirty="0" err="1" smtClean="0">
                <a:solidFill>
                  <a:srgbClr val="7030A0"/>
                </a:solidFill>
              </a:rPr>
              <a:t>Emp</a:t>
            </a:r>
            <a:r>
              <a:rPr lang="en-US" sz="20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002060"/>
                </a:solidFill>
              </a:rPr>
              <a:t>e.salary</a:t>
            </a:r>
            <a:r>
              <a:rPr lang="en-US" sz="2000" b="1" dirty="0" smtClean="0">
                <a:solidFill>
                  <a:srgbClr val="002060"/>
                </a:solidFill>
              </a:rPr>
              <a:t>=30000.0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print("Age:",</a:t>
            </a:r>
            <a:r>
              <a:rPr lang="en-US" sz="2000" b="1" dirty="0" err="1" smtClean="0">
                <a:solidFill>
                  <a:srgbClr val="002060"/>
                </a:solidFill>
              </a:rPr>
              <a:t>e.age</a:t>
            </a:r>
            <a:r>
              <a:rPr lang="en-US" sz="2000" b="1" dirty="0" err="1" smtClean="0">
                <a:solidFill>
                  <a:srgbClr val="7030A0"/>
                </a:solidFill>
              </a:rPr>
              <a:t>,"Name</a:t>
            </a:r>
            <a:r>
              <a:rPr lang="en-US" sz="2000" b="1" dirty="0" smtClean="0">
                <a:solidFill>
                  <a:srgbClr val="7030A0"/>
                </a:solidFill>
              </a:rPr>
              <a:t>:",</a:t>
            </a:r>
            <a:r>
              <a:rPr lang="en-US" sz="2000" b="1" dirty="0" err="1" smtClean="0">
                <a:solidFill>
                  <a:srgbClr val="002060"/>
                </a:solidFill>
              </a:rPr>
              <a:t>e.name</a:t>
            </a:r>
            <a:r>
              <a:rPr lang="en-US" sz="2000" b="1" dirty="0" err="1" smtClean="0">
                <a:solidFill>
                  <a:srgbClr val="7030A0"/>
                </a:solidFill>
              </a:rPr>
              <a:t>,"Salary</a:t>
            </a:r>
            <a:r>
              <a:rPr lang="en-US" sz="2000" b="1" dirty="0" smtClean="0">
                <a:solidFill>
                  <a:srgbClr val="7030A0"/>
                </a:solidFill>
              </a:rPr>
              <a:t>:",</a:t>
            </a:r>
            <a:r>
              <a:rPr lang="en-US" sz="2000" b="1" dirty="0" err="1" smtClean="0">
                <a:solidFill>
                  <a:srgbClr val="002060"/>
                </a:solidFill>
              </a:rPr>
              <a:t>e.salary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US" sz="20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000" b="1" u="sng" dirty="0" smtClean="0">
                <a:solidFill>
                  <a:schemeClr val="tx1"/>
                </a:solidFill>
              </a:rPr>
              <a:t>Output:</a:t>
            </a: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6072198" y="2000240"/>
            <a:ext cx="2843226" cy="1928826"/>
          </a:xfrm>
          <a:prstGeom prst="wedgeRectCallout">
            <a:avLst>
              <a:gd name="adj1" fmla="val -200140"/>
              <a:gd name="adj2" fmla="val 417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Unlike </a:t>
            </a:r>
            <a:r>
              <a:rPr lang="en-US" b="1" dirty="0" smtClean="0">
                <a:solidFill>
                  <a:srgbClr val="FFFF00"/>
                </a:solidFill>
              </a:rPr>
              <a:t>C++ </a:t>
            </a:r>
            <a:r>
              <a:rPr lang="en-US" b="1" dirty="0" smtClean="0"/>
              <a:t>or </a:t>
            </a:r>
            <a:r>
              <a:rPr lang="en-US" b="1" dirty="0" smtClean="0">
                <a:solidFill>
                  <a:srgbClr val="FFFF00"/>
                </a:solidFill>
              </a:rPr>
              <a:t>Java</a:t>
            </a:r>
            <a:r>
              <a:rPr lang="en-US" b="1" dirty="0" smtClean="0"/>
              <a:t> , in </a:t>
            </a:r>
            <a:r>
              <a:rPr lang="en-US" b="1" dirty="0" smtClean="0">
                <a:solidFill>
                  <a:srgbClr val="FFFF00"/>
                </a:solidFill>
              </a:rPr>
              <a:t>Python</a:t>
            </a:r>
            <a:r>
              <a:rPr lang="en-US" b="1" dirty="0" smtClean="0"/>
              <a:t> we can create </a:t>
            </a:r>
            <a:r>
              <a:rPr lang="en-US" b="1" dirty="0" smtClean="0">
                <a:solidFill>
                  <a:srgbClr val="FFFF00"/>
                </a:solidFill>
              </a:rPr>
              <a:t>instance variables </a:t>
            </a:r>
            <a:r>
              <a:rPr lang="en-US" b="1" dirty="0" smtClean="0"/>
              <a:t>outside the class by directly using the </a:t>
            </a:r>
            <a:r>
              <a:rPr lang="en-US" b="1" dirty="0" smtClean="0">
                <a:solidFill>
                  <a:srgbClr val="FFFF00"/>
                </a:solidFill>
              </a:rPr>
              <a:t>object reference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8" name="Picture 7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286388"/>
            <a:ext cx="5992062" cy="304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 Problem With The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Although the code works fine , but it has one problem 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The problem is that for </a:t>
            </a:r>
            <a:r>
              <a:rPr lang="en-US" sz="2400" b="1" dirty="0" smtClean="0">
                <a:solidFill>
                  <a:srgbClr val="C00000"/>
                </a:solidFill>
              </a:rPr>
              <a:t>every object </a:t>
            </a:r>
            <a:r>
              <a:rPr lang="en-US" sz="2400" dirty="0" smtClean="0"/>
              <a:t>of </a:t>
            </a:r>
            <a:r>
              <a:rPr lang="en-US" sz="2400" b="1" dirty="0" err="1" smtClean="0">
                <a:solidFill>
                  <a:srgbClr val="7030A0"/>
                </a:solidFill>
              </a:rPr>
              <a:t>Emp</a:t>
            </a:r>
            <a:r>
              <a:rPr lang="en-US" sz="2400" dirty="0" smtClean="0"/>
              <a:t> class ,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will call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  <a:r>
              <a:rPr lang="en-US" sz="2400" dirty="0" smtClean="0"/>
              <a:t>method and thus every object will be </a:t>
            </a:r>
            <a:r>
              <a:rPr lang="en-US" sz="2400" b="1" dirty="0" smtClean="0">
                <a:solidFill>
                  <a:srgbClr val="7030A0"/>
                </a:solidFill>
              </a:rPr>
              <a:t>initialized</a:t>
            </a:r>
            <a:r>
              <a:rPr lang="en-US" sz="2400" dirty="0" smtClean="0"/>
              <a:t> with the </a:t>
            </a:r>
            <a:r>
              <a:rPr lang="en-US" sz="2400" b="1" dirty="0" smtClean="0">
                <a:solidFill>
                  <a:srgbClr val="7030A0"/>
                </a:solidFill>
              </a:rPr>
              <a:t>same values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To overcome this problem we can make the method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  <a:r>
              <a:rPr lang="en-US" sz="2400" dirty="0" smtClean="0"/>
              <a:t>parameterized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Passing Parameters </a:t>
            </a:r>
            <a:br>
              <a:rPr lang="en-US" sz="2800" b="1" dirty="0" smtClean="0"/>
            </a:br>
            <a:r>
              <a:rPr lang="en-US" sz="2800" b="1" dirty="0" smtClean="0"/>
              <a:t>To </a:t>
            </a:r>
            <a:r>
              <a:rPr lang="en-US" sz="2800" b="1" dirty="0" smtClean="0">
                <a:solidFill>
                  <a:srgbClr val="C00000"/>
                </a:solidFill>
              </a:rPr>
              <a:t>__init__()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Since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  <a:r>
              <a:rPr lang="en-US" sz="2400" dirty="0" smtClean="0"/>
              <a:t>is also a method so just like other methods we can pass </a:t>
            </a:r>
            <a:r>
              <a:rPr lang="en-US" sz="2400" b="1" dirty="0" smtClean="0">
                <a:solidFill>
                  <a:srgbClr val="002060"/>
                </a:solidFill>
              </a:rPr>
              <a:t>arguments</a:t>
            </a:r>
            <a:r>
              <a:rPr lang="en-US" sz="2400" dirty="0" smtClean="0"/>
              <a:t> to it .</a:t>
            </a:r>
          </a:p>
          <a:p>
            <a:endParaRPr lang="en-US" sz="2400" dirty="0" smtClean="0"/>
          </a:p>
          <a:p>
            <a:r>
              <a:rPr lang="en-US" sz="2400" dirty="0" smtClean="0"/>
              <a:t>But we need to remember 2 things for this:</a:t>
            </a:r>
          </a:p>
          <a:p>
            <a:pPr lvl="1"/>
            <a:endParaRPr lang="en-US" sz="1900" b="1" dirty="0" smtClean="0"/>
          </a:p>
          <a:p>
            <a:pPr lvl="1"/>
            <a:r>
              <a:rPr lang="en-US" sz="1900" b="1" dirty="0" smtClean="0"/>
              <a:t>Since </a:t>
            </a:r>
            <a:r>
              <a:rPr lang="en-US" sz="1900" b="1" dirty="0" smtClean="0">
                <a:solidFill>
                  <a:srgbClr val="C00000"/>
                </a:solidFill>
              </a:rPr>
              <a:t>__init__() </a:t>
            </a:r>
            <a:r>
              <a:rPr lang="en-US" sz="1900" b="1" dirty="0" smtClean="0"/>
              <a:t>is called by </a:t>
            </a:r>
            <a:r>
              <a:rPr lang="en-US" sz="1900" b="1" dirty="0" smtClean="0">
                <a:solidFill>
                  <a:srgbClr val="C00000"/>
                </a:solidFill>
              </a:rPr>
              <a:t>Python</a:t>
            </a:r>
            <a:r>
              <a:rPr lang="en-US" sz="1900" b="1" dirty="0" smtClean="0"/>
              <a:t> at the time of </a:t>
            </a:r>
            <a:r>
              <a:rPr lang="en-US" sz="1900" b="1" dirty="0" smtClean="0">
                <a:solidFill>
                  <a:srgbClr val="C00000"/>
                </a:solidFill>
              </a:rPr>
              <a:t>object creation </a:t>
            </a:r>
            <a:r>
              <a:rPr lang="en-US" sz="1900" b="1" dirty="0" smtClean="0"/>
              <a:t>so we will have to pass these arguments at the time of </a:t>
            </a:r>
            <a:r>
              <a:rPr lang="en-US" sz="1900" b="1" dirty="0" smtClean="0">
                <a:solidFill>
                  <a:srgbClr val="C00000"/>
                </a:solidFill>
              </a:rPr>
              <a:t>creation of the object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chemeClr val="bg2">
                    <a:lumMod val="50000"/>
                  </a:schemeClr>
                </a:solidFill>
              </a:rPr>
              <a:t>We will have to define </a:t>
            </a:r>
            <a:r>
              <a:rPr lang="en-US" sz="1900" b="1" dirty="0" smtClean="0">
                <a:solidFill>
                  <a:srgbClr val="C00000"/>
                </a:solidFill>
              </a:rPr>
              <a:t>parameters</a:t>
            </a:r>
            <a:r>
              <a:rPr lang="en-US" sz="1900" b="1" dirty="0" smtClean="0">
                <a:solidFill>
                  <a:schemeClr val="bg2">
                    <a:lumMod val="50000"/>
                  </a:schemeClr>
                </a:solidFill>
              </a:rPr>
              <a:t> also while defining </a:t>
            </a:r>
            <a:r>
              <a:rPr lang="en-US" sz="1900" b="1" dirty="0" smtClean="0">
                <a:solidFill>
                  <a:srgbClr val="C00000"/>
                </a:solidFill>
              </a:rPr>
              <a:t>__init__() </a:t>
            </a:r>
            <a:r>
              <a:rPr lang="en-US" sz="1900" b="1" dirty="0" smtClean="0">
                <a:solidFill>
                  <a:schemeClr val="bg2">
                    <a:lumMod val="50000"/>
                  </a:schemeClr>
                </a:solidFill>
              </a:rPr>
              <a:t>to receive these </a:t>
            </a:r>
            <a:r>
              <a:rPr lang="en-US" sz="1900" b="1" dirty="0" smtClean="0">
                <a:solidFill>
                  <a:srgbClr val="C00000"/>
                </a:solidFill>
              </a:rPr>
              <a:t>arguments</a:t>
            </a:r>
          </a:p>
          <a:p>
            <a:pPr lvl="1"/>
            <a:endParaRPr lang="en-US" sz="1900" dirty="0" smtClean="0"/>
          </a:p>
          <a:p>
            <a:r>
              <a:rPr lang="en-US" sz="2400" dirty="0" smtClean="0"/>
              <a:t>Finally using these </a:t>
            </a:r>
            <a:r>
              <a:rPr lang="en-US" sz="2400" b="1" dirty="0" smtClean="0">
                <a:solidFill>
                  <a:srgbClr val="C00000"/>
                </a:solidFill>
              </a:rPr>
              <a:t>parameters</a:t>
            </a:r>
            <a:r>
              <a:rPr lang="en-US" sz="2400" dirty="0" smtClean="0"/>
              <a:t> we can </a:t>
            </a:r>
            <a:r>
              <a:rPr lang="en-US" sz="2400" b="1" dirty="0" smtClean="0">
                <a:solidFill>
                  <a:srgbClr val="C00000"/>
                </a:solidFill>
              </a:rPr>
              <a:t>initialize</a:t>
            </a:r>
            <a:r>
              <a:rPr lang="en-US" sz="2400" dirty="0" smtClean="0"/>
              <a:t> instance members to </a:t>
            </a:r>
            <a:r>
              <a:rPr lang="en-US" sz="2400" b="1" dirty="0" smtClean="0">
                <a:solidFill>
                  <a:srgbClr val="C00000"/>
                </a:solidFill>
              </a:rPr>
              <a:t>different values </a:t>
            </a:r>
            <a:r>
              <a:rPr lang="en-US" sz="2400" dirty="0" smtClean="0"/>
              <a:t>for </a:t>
            </a:r>
            <a:r>
              <a:rPr lang="en-US" sz="2400" b="1" dirty="0" smtClean="0">
                <a:solidFill>
                  <a:srgbClr val="C00000"/>
                </a:solidFill>
              </a:rPr>
              <a:t>different objects</a:t>
            </a: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Passing Parameters </a:t>
            </a:r>
            <a:br>
              <a:rPr lang="en-US" sz="2800" b="1" dirty="0" smtClean="0"/>
            </a:br>
            <a:r>
              <a:rPr lang="en-US" sz="2800" b="1" dirty="0" smtClean="0"/>
              <a:t>To </a:t>
            </a:r>
            <a:r>
              <a:rPr lang="en-US" sz="2800" b="1" dirty="0" smtClean="0">
                <a:solidFill>
                  <a:srgbClr val="C00000"/>
                </a:solidFill>
              </a:rPr>
              <a:t>__init__()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class </a:t>
            </a:r>
            <a:r>
              <a:rPr lang="en-US" sz="2000" b="1" dirty="0" err="1" smtClean="0">
                <a:solidFill>
                  <a:srgbClr val="C00000"/>
                </a:solidFill>
              </a:rPr>
              <a:t>Emp</a:t>
            </a:r>
            <a:r>
              <a:rPr lang="en-US" sz="2000" b="1" dirty="0" smtClean="0">
                <a:solidFill>
                  <a:srgbClr val="C00000"/>
                </a:solidFill>
              </a:rPr>
              <a:t>: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def __init__(</a:t>
            </a:r>
            <a:r>
              <a:rPr lang="en-US" sz="2000" b="1" dirty="0" err="1" smtClean="0">
                <a:solidFill>
                  <a:srgbClr val="C00000"/>
                </a:solidFill>
              </a:rPr>
              <a:t>self,</a:t>
            </a:r>
            <a:r>
              <a:rPr lang="en-US" sz="2000" b="1" dirty="0" err="1" smtClean="0">
                <a:solidFill>
                  <a:srgbClr val="0070C0"/>
                </a:solidFill>
              </a:rPr>
              <a:t>age</a:t>
            </a:r>
            <a:r>
              <a:rPr lang="en-US" sz="2000" b="1" dirty="0" err="1" smtClean="0">
                <a:solidFill>
                  <a:srgbClr val="C00000"/>
                </a:solidFill>
              </a:rPr>
              <a:t>,</a:t>
            </a:r>
            <a:r>
              <a:rPr lang="en-US" sz="2000" b="1" dirty="0" err="1" smtClean="0">
                <a:solidFill>
                  <a:srgbClr val="0070C0"/>
                </a:solidFill>
              </a:rPr>
              <a:t>name</a:t>
            </a:r>
            <a:r>
              <a:rPr lang="en-US" sz="2000" b="1" dirty="0" err="1" smtClean="0">
                <a:solidFill>
                  <a:srgbClr val="C00000"/>
                </a:solidFill>
              </a:rPr>
              <a:t>,</a:t>
            </a:r>
            <a:r>
              <a:rPr lang="en-US" sz="2000" b="1" dirty="0" err="1" smtClean="0">
                <a:solidFill>
                  <a:srgbClr val="0070C0"/>
                </a:solidFill>
              </a:rPr>
              <a:t>salary</a:t>
            </a:r>
            <a:r>
              <a:rPr lang="en-US" sz="2000" b="1" dirty="0" smtClean="0">
                <a:solidFill>
                  <a:srgbClr val="C00000"/>
                </a:solidFill>
              </a:rPr>
              <a:t>):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	</a:t>
            </a:r>
            <a:r>
              <a:rPr lang="en-US" sz="2000" b="1" dirty="0" err="1" smtClean="0">
                <a:solidFill>
                  <a:srgbClr val="C00000"/>
                </a:solidFill>
              </a:rPr>
              <a:t>self.age</a:t>
            </a:r>
            <a:r>
              <a:rPr lang="en-US" sz="2000" b="1" dirty="0" smtClean="0">
                <a:solidFill>
                  <a:srgbClr val="C00000"/>
                </a:solidFill>
              </a:rPr>
              <a:t>=</a:t>
            </a:r>
            <a:r>
              <a:rPr lang="en-US" sz="2000" b="1" dirty="0" smtClean="0">
                <a:solidFill>
                  <a:srgbClr val="0070C0"/>
                </a:solidFill>
              </a:rPr>
              <a:t>age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	self.name=</a:t>
            </a:r>
            <a:r>
              <a:rPr lang="en-US" sz="2000" b="1" dirty="0" smtClean="0">
                <a:solidFill>
                  <a:srgbClr val="0070C0"/>
                </a:solidFill>
              </a:rPr>
              <a:t>name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	</a:t>
            </a:r>
            <a:r>
              <a:rPr lang="en-US" sz="2000" b="1" dirty="0" err="1" smtClean="0">
                <a:solidFill>
                  <a:srgbClr val="C00000"/>
                </a:solidFill>
              </a:rPr>
              <a:t>self.salary</a:t>
            </a:r>
            <a:r>
              <a:rPr lang="en-US" sz="2000" b="1" dirty="0" smtClean="0">
                <a:solidFill>
                  <a:srgbClr val="C00000"/>
                </a:solidFill>
              </a:rPr>
              <a:t>=</a:t>
            </a:r>
            <a:r>
              <a:rPr lang="en-US" sz="2000" b="1" dirty="0" smtClean="0">
                <a:solidFill>
                  <a:srgbClr val="0070C0"/>
                </a:solidFill>
              </a:rPr>
              <a:t>salary</a:t>
            </a:r>
          </a:p>
          <a:p>
            <a:pPr lvl="1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e=</a:t>
            </a:r>
            <a:r>
              <a:rPr lang="en-US" sz="2000" b="1" dirty="0" err="1" smtClean="0">
                <a:solidFill>
                  <a:srgbClr val="7030A0"/>
                </a:solidFill>
              </a:rPr>
              <a:t>Emp</a:t>
            </a:r>
            <a:r>
              <a:rPr lang="en-US" sz="2000" b="1" dirty="0" smtClean="0">
                <a:solidFill>
                  <a:srgbClr val="7030A0"/>
                </a:solidFill>
              </a:rPr>
              <a:t>(25,"Rahul",30000.0)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print("Age:",</a:t>
            </a:r>
            <a:r>
              <a:rPr lang="en-US" sz="2000" b="1" dirty="0" err="1" smtClean="0">
                <a:solidFill>
                  <a:srgbClr val="C00000"/>
                </a:solidFill>
              </a:rPr>
              <a:t>e.age,"Name</a:t>
            </a:r>
            <a:r>
              <a:rPr lang="en-US" sz="2000" b="1" dirty="0" smtClean="0">
                <a:solidFill>
                  <a:srgbClr val="C00000"/>
                </a:solidFill>
              </a:rPr>
              <a:t>:",</a:t>
            </a:r>
            <a:r>
              <a:rPr lang="en-US" sz="2000" b="1" dirty="0" err="1" smtClean="0">
                <a:solidFill>
                  <a:srgbClr val="C00000"/>
                </a:solidFill>
              </a:rPr>
              <a:t>e.name,"Salary</a:t>
            </a:r>
            <a:r>
              <a:rPr lang="en-US" sz="2000" b="1" dirty="0" smtClean="0">
                <a:solidFill>
                  <a:srgbClr val="C00000"/>
                </a:solidFill>
              </a:rPr>
              <a:t>:",</a:t>
            </a:r>
            <a:r>
              <a:rPr lang="en-US" sz="2000" b="1" dirty="0" err="1" smtClean="0">
                <a:solidFill>
                  <a:srgbClr val="C00000"/>
                </a:solidFill>
              </a:rPr>
              <a:t>e.salary</a:t>
            </a:r>
            <a:r>
              <a:rPr lang="en-US" sz="2000" b="1" dirty="0" smtClean="0">
                <a:solidFill>
                  <a:srgbClr val="C00000"/>
                </a:solidFill>
              </a:rPr>
              <a:t>)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f=</a:t>
            </a:r>
            <a:r>
              <a:rPr lang="en-US" sz="2000" b="1" dirty="0" err="1" smtClean="0">
                <a:solidFill>
                  <a:srgbClr val="7030A0"/>
                </a:solidFill>
              </a:rPr>
              <a:t>Emp</a:t>
            </a:r>
            <a:r>
              <a:rPr lang="en-US" sz="2000" b="1" dirty="0" smtClean="0">
                <a:solidFill>
                  <a:srgbClr val="7030A0"/>
                </a:solidFill>
              </a:rPr>
              <a:t>(31,"Varun",45000.0)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print("Age:",</a:t>
            </a:r>
            <a:r>
              <a:rPr lang="en-US" sz="2000" b="1" dirty="0" err="1" smtClean="0">
                <a:solidFill>
                  <a:srgbClr val="C00000"/>
                </a:solidFill>
              </a:rPr>
              <a:t>f.age,"Name</a:t>
            </a:r>
            <a:r>
              <a:rPr lang="en-US" sz="2000" b="1" dirty="0" smtClean="0">
                <a:solidFill>
                  <a:srgbClr val="C00000"/>
                </a:solidFill>
              </a:rPr>
              <a:t>:",</a:t>
            </a:r>
            <a:r>
              <a:rPr lang="en-US" sz="2000" b="1" dirty="0" err="1" smtClean="0">
                <a:solidFill>
                  <a:srgbClr val="C00000"/>
                </a:solidFill>
              </a:rPr>
              <a:t>f.name,"Salary</a:t>
            </a:r>
            <a:r>
              <a:rPr lang="en-US" sz="2000" b="1" dirty="0" smtClean="0">
                <a:solidFill>
                  <a:srgbClr val="C00000"/>
                </a:solidFill>
              </a:rPr>
              <a:t>:",</a:t>
            </a:r>
            <a:r>
              <a:rPr lang="en-US" sz="2000" b="1" dirty="0" err="1" smtClean="0">
                <a:solidFill>
                  <a:srgbClr val="C00000"/>
                </a:solidFill>
              </a:rPr>
              <a:t>f.salary</a:t>
            </a:r>
            <a:r>
              <a:rPr lang="en-US" sz="2000" b="1" dirty="0" smtClean="0">
                <a:solidFill>
                  <a:srgbClr val="C00000"/>
                </a:solidFill>
              </a:rPr>
              <a:t>)</a:t>
            </a:r>
          </a:p>
          <a:p>
            <a:pPr lvl="1">
              <a:buNone/>
            </a:pPr>
            <a:r>
              <a:rPr lang="en-US" sz="2000" b="1" u="sng" dirty="0" smtClean="0">
                <a:solidFill>
                  <a:schemeClr val="tx1"/>
                </a:solidFill>
              </a:rPr>
              <a:t>Output:</a:t>
            </a: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5786454"/>
            <a:ext cx="6039693" cy="51442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072198" y="2000240"/>
            <a:ext cx="2843226" cy="1928826"/>
          </a:xfrm>
          <a:prstGeom prst="wedgeRectCallout">
            <a:avLst>
              <a:gd name="adj1" fmla="val -110707"/>
              <a:gd name="adj2" fmla="val -36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 variables </a:t>
            </a:r>
            <a:r>
              <a:rPr lang="en-US" b="1" dirty="0" smtClean="0">
                <a:solidFill>
                  <a:srgbClr val="FFFF00"/>
                </a:solidFill>
              </a:rPr>
              <a:t>age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FFFF00"/>
                </a:solidFill>
              </a:rPr>
              <a:t> name</a:t>
            </a:r>
            <a:r>
              <a:rPr lang="en-US" dirty="0" smtClean="0"/>
              <a:t> </a:t>
            </a:r>
            <a:r>
              <a:rPr lang="en-US" b="1" dirty="0" smtClean="0"/>
              <a:t>an </a:t>
            </a:r>
            <a:r>
              <a:rPr lang="en-US" b="1" dirty="0" smtClean="0">
                <a:solidFill>
                  <a:srgbClr val="FFFF00"/>
                </a:solidFill>
              </a:rPr>
              <a:t>salary </a:t>
            </a:r>
            <a:r>
              <a:rPr lang="en-US" b="1" dirty="0" smtClean="0"/>
              <a:t>are called </a:t>
            </a:r>
            <a:r>
              <a:rPr lang="en-US" b="1" dirty="0" smtClean="0">
                <a:solidFill>
                  <a:srgbClr val="FFFF00"/>
                </a:solidFill>
              </a:rPr>
              <a:t>local variables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An Important Point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The argument </a:t>
            </a:r>
            <a:r>
              <a:rPr lang="en-US" sz="2400" b="1" dirty="0" smtClean="0">
                <a:solidFill>
                  <a:srgbClr val="C00000"/>
                </a:solidFill>
              </a:rPr>
              <a:t>self </a:t>
            </a:r>
            <a:r>
              <a:rPr lang="en-US" sz="2400" dirty="0" smtClean="0"/>
              <a:t>, should always be the first argument as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passes the address of the current object as the first argument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variables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age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0070C0"/>
                </a:solidFill>
              </a:rPr>
              <a:t>name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0070C0"/>
                </a:solidFill>
              </a:rPr>
              <a:t>salary</a:t>
            </a:r>
            <a:r>
              <a:rPr lang="en-US" sz="2400" dirty="0" smtClean="0"/>
              <a:t> used in the argument list of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  <a:r>
              <a:rPr lang="en-US" sz="2400" dirty="0" smtClean="0"/>
              <a:t>are called </a:t>
            </a:r>
            <a:r>
              <a:rPr lang="en-US" sz="2400" b="1" dirty="0" smtClean="0">
                <a:solidFill>
                  <a:srgbClr val="C00000"/>
                </a:solidFill>
              </a:rPr>
              <a:t>parameters</a:t>
            </a:r>
            <a:r>
              <a:rPr lang="en-US" sz="2400" dirty="0" smtClean="0"/>
              <a:t> or  </a:t>
            </a:r>
            <a:r>
              <a:rPr lang="en-US" sz="2400" b="1" dirty="0" smtClean="0">
                <a:solidFill>
                  <a:srgbClr val="C00000"/>
                </a:solidFill>
              </a:rPr>
              <a:t>local variables</a:t>
            </a:r>
            <a:r>
              <a:rPr lang="en-US" sz="2400" dirty="0" smtClean="0"/>
              <a:t>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They will only </a:t>
            </a:r>
            <a:r>
              <a:rPr lang="en-US" sz="2400" b="1" dirty="0" smtClean="0">
                <a:solidFill>
                  <a:srgbClr val="7030A0"/>
                </a:solidFill>
              </a:rPr>
              <a:t>survive </a:t>
            </a:r>
            <a:r>
              <a:rPr lang="en-US" sz="2400" dirty="0" smtClean="0"/>
              <a:t>until the method is </a:t>
            </a:r>
            <a:r>
              <a:rPr lang="en-US" sz="2400" b="1" dirty="0" smtClean="0">
                <a:solidFill>
                  <a:srgbClr val="7030A0"/>
                </a:solidFill>
              </a:rPr>
              <a:t>under execution  </a:t>
            </a:r>
            <a:r>
              <a:rPr lang="en-US" sz="2400" dirty="0" smtClean="0"/>
              <a:t>and after that they will be </a:t>
            </a:r>
            <a:r>
              <a:rPr lang="en-US" sz="2400" b="1" dirty="0" smtClean="0">
                <a:solidFill>
                  <a:srgbClr val="7030A0"/>
                </a:solidFill>
              </a:rPr>
              <a:t>destroyed by Python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An Important Point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Any </a:t>
            </a:r>
            <a:r>
              <a:rPr lang="en-US" sz="2400" b="1" dirty="0" smtClean="0">
                <a:solidFill>
                  <a:srgbClr val="C00000"/>
                </a:solidFill>
              </a:rPr>
              <a:t>variable</a:t>
            </a:r>
            <a:r>
              <a:rPr lang="en-US" sz="2400" dirty="0" smtClean="0"/>
              <a:t> declared inside the body of any method inside the class without using </a:t>
            </a:r>
            <a:r>
              <a:rPr lang="en-US" sz="2400" b="1" dirty="0" smtClean="0">
                <a:solidFill>
                  <a:srgbClr val="C00000"/>
                </a:solidFill>
              </a:rPr>
              <a:t>self</a:t>
            </a:r>
            <a:r>
              <a:rPr lang="en-US" sz="2400" dirty="0" smtClean="0"/>
              <a:t> will also be called as </a:t>
            </a:r>
            <a:r>
              <a:rPr lang="en-US" sz="2400" b="1" dirty="0" smtClean="0">
                <a:solidFill>
                  <a:srgbClr val="C00000"/>
                </a:solidFill>
              </a:rPr>
              <a:t>local variable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It is a </a:t>
            </a:r>
            <a:r>
              <a:rPr lang="en-US" sz="2400" b="1" dirty="0" smtClean="0">
                <a:solidFill>
                  <a:srgbClr val="7030A0"/>
                </a:solidFill>
              </a:rPr>
              <a:t>common convention </a:t>
            </a:r>
            <a:r>
              <a:rPr lang="en-US" sz="2400" dirty="0" smtClean="0"/>
              <a:t>to give </a:t>
            </a:r>
            <a:r>
              <a:rPr lang="en-US" sz="2400" b="1" dirty="0" smtClean="0">
                <a:solidFill>
                  <a:srgbClr val="C00000"/>
                </a:solidFill>
              </a:rPr>
              <a:t>parameters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7030A0"/>
                </a:solidFill>
              </a:rPr>
              <a:t>same name </a:t>
            </a:r>
            <a:r>
              <a:rPr lang="en-US" sz="2400" dirty="0" smtClean="0"/>
              <a:t>as </a:t>
            </a:r>
            <a:r>
              <a:rPr lang="en-US" sz="2400" b="1" dirty="0" smtClean="0">
                <a:solidFill>
                  <a:srgbClr val="C00000"/>
                </a:solidFill>
              </a:rPr>
              <a:t>instance members </a:t>
            </a:r>
            <a:r>
              <a:rPr lang="en-US" sz="2400" dirty="0" smtClean="0"/>
              <a:t>, but it is not at all compulsory.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Passing Parameters </a:t>
            </a:r>
            <a:br>
              <a:rPr lang="en-US" sz="2800" b="1" dirty="0" smtClean="0"/>
            </a:br>
            <a:r>
              <a:rPr lang="en-US" sz="2800" b="1" dirty="0" smtClean="0"/>
              <a:t>To </a:t>
            </a:r>
            <a:r>
              <a:rPr lang="en-US" sz="2800" b="1" dirty="0" smtClean="0">
                <a:solidFill>
                  <a:srgbClr val="C00000"/>
                </a:solidFill>
              </a:rPr>
              <a:t>__init__()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class </a:t>
            </a:r>
            <a:r>
              <a:rPr lang="en-US" sz="2000" b="1" dirty="0" err="1" smtClean="0">
                <a:solidFill>
                  <a:srgbClr val="C00000"/>
                </a:solidFill>
              </a:rPr>
              <a:t>Emp</a:t>
            </a:r>
            <a:r>
              <a:rPr lang="en-US" sz="2000" b="1" dirty="0" smtClean="0">
                <a:solidFill>
                  <a:srgbClr val="C00000"/>
                </a:solidFill>
              </a:rPr>
              <a:t>: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def __init__(</a:t>
            </a:r>
            <a:r>
              <a:rPr lang="en-US" sz="2000" b="1" dirty="0" err="1" smtClean="0">
                <a:solidFill>
                  <a:srgbClr val="C00000"/>
                </a:solidFill>
              </a:rPr>
              <a:t>self,</a:t>
            </a:r>
            <a:r>
              <a:rPr lang="en-US" sz="2000" b="1" dirty="0" err="1" smtClean="0">
                <a:solidFill>
                  <a:srgbClr val="0070C0"/>
                </a:solidFill>
              </a:rPr>
              <a:t>x</a:t>
            </a:r>
            <a:r>
              <a:rPr lang="en-US" sz="2000" b="1" dirty="0" err="1" smtClean="0">
                <a:solidFill>
                  <a:srgbClr val="C00000"/>
                </a:solidFill>
              </a:rPr>
              <a:t>,</a:t>
            </a:r>
            <a:r>
              <a:rPr lang="en-US" sz="2000" b="1" dirty="0" err="1" smtClean="0">
                <a:solidFill>
                  <a:srgbClr val="0070C0"/>
                </a:solidFill>
              </a:rPr>
              <a:t>y</a:t>
            </a:r>
            <a:r>
              <a:rPr lang="en-US" sz="2000" b="1" dirty="0" err="1" smtClean="0">
                <a:solidFill>
                  <a:srgbClr val="C00000"/>
                </a:solidFill>
              </a:rPr>
              <a:t>,</a:t>
            </a:r>
            <a:r>
              <a:rPr lang="en-US" sz="2000" b="1" dirty="0" err="1" smtClean="0">
                <a:solidFill>
                  <a:srgbClr val="0070C0"/>
                </a:solidFill>
              </a:rPr>
              <a:t>z</a:t>
            </a:r>
            <a:r>
              <a:rPr lang="en-US" sz="2000" b="1" dirty="0" smtClean="0">
                <a:solidFill>
                  <a:srgbClr val="C00000"/>
                </a:solidFill>
              </a:rPr>
              <a:t>):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	</a:t>
            </a:r>
            <a:r>
              <a:rPr lang="en-US" sz="2000" b="1" dirty="0" err="1" smtClean="0">
                <a:solidFill>
                  <a:srgbClr val="C00000"/>
                </a:solidFill>
              </a:rPr>
              <a:t>self.age</a:t>
            </a:r>
            <a:r>
              <a:rPr lang="en-US" sz="2000" b="1" dirty="0" smtClean="0">
                <a:solidFill>
                  <a:srgbClr val="C00000"/>
                </a:solidFill>
              </a:rPr>
              <a:t>=</a:t>
            </a:r>
            <a:r>
              <a:rPr lang="en-US" sz="2000" b="1" dirty="0" smtClean="0">
                <a:solidFill>
                  <a:srgbClr val="0070C0"/>
                </a:solidFill>
              </a:rPr>
              <a:t>x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	self.name=</a:t>
            </a:r>
            <a:r>
              <a:rPr lang="en-US" sz="2000" b="1" dirty="0" smtClean="0">
                <a:solidFill>
                  <a:srgbClr val="0070C0"/>
                </a:solidFill>
              </a:rPr>
              <a:t>y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	</a:t>
            </a:r>
            <a:r>
              <a:rPr lang="en-US" sz="2000" b="1" dirty="0" err="1" smtClean="0">
                <a:solidFill>
                  <a:srgbClr val="C00000"/>
                </a:solidFill>
              </a:rPr>
              <a:t>self.salary</a:t>
            </a:r>
            <a:r>
              <a:rPr lang="en-US" sz="2000" b="1" dirty="0" smtClean="0">
                <a:solidFill>
                  <a:srgbClr val="C00000"/>
                </a:solidFill>
              </a:rPr>
              <a:t>=</a:t>
            </a:r>
            <a:r>
              <a:rPr lang="en-US" sz="2000" b="1" dirty="0" smtClean="0">
                <a:solidFill>
                  <a:srgbClr val="0070C0"/>
                </a:solidFill>
              </a:rPr>
              <a:t>z</a:t>
            </a:r>
          </a:p>
          <a:p>
            <a:pPr lvl="1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e=</a:t>
            </a:r>
            <a:r>
              <a:rPr lang="en-US" sz="2000" b="1" dirty="0" err="1" smtClean="0">
                <a:solidFill>
                  <a:srgbClr val="7030A0"/>
                </a:solidFill>
              </a:rPr>
              <a:t>Emp</a:t>
            </a:r>
            <a:r>
              <a:rPr lang="en-US" sz="2000" b="1" dirty="0" smtClean="0">
                <a:solidFill>
                  <a:srgbClr val="7030A0"/>
                </a:solidFill>
              </a:rPr>
              <a:t>(25,"Rahul",30000.0)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print("Age:",</a:t>
            </a:r>
            <a:r>
              <a:rPr lang="en-US" sz="2000" b="1" dirty="0" err="1" smtClean="0">
                <a:solidFill>
                  <a:srgbClr val="C00000"/>
                </a:solidFill>
              </a:rPr>
              <a:t>e.age,"Name</a:t>
            </a:r>
            <a:r>
              <a:rPr lang="en-US" sz="2000" b="1" dirty="0" smtClean="0">
                <a:solidFill>
                  <a:srgbClr val="C00000"/>
                </a:solidFill>
              </a:rPr>
              <a:t>:",</a:t>
            </a:r>
            <a:r>
              <a:rPr lang="en-US" sz="2000" b="1" dirty="0" err="1" smtClean="0">
                <a:solidFill>
                  <a:srgbClr val="C00000"/>
                </a:solidFill>
              </a:rPr>
              <a:t>e.name,"Salary</a:t>
            </a:r>
            <a:r>
              <a:rPr lang="en-US" sz="2000" b="1" dirty="0" smtClean="0">
                <a:solidFill>
                  <a:srgbClr val="C00000"/>
                </a:solidFill>
              </a:rPr>
              <a:t>:",</a:t>
            </a:r>
            <a:r>
              <a:rPr lang="en-US" sz="2000" b="1" dirty="0" err="1" smtClean="0">
                <a:solidFill>
                  <a:srgbClr val="C00000"/>
                </a:solidFill>
              </a:rPr>
              <a:t>e.salary</a:t>
            </a:r>
            <a:r>
              <a:rPr lang="en-US" sz="2000" b="1" dirty="0" smtClean="0">
                <a:solidFill>
                  <a:srgbClr val="C00000"/>
                </a:solidFill>
              </a:rPr>
              <a:t>)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f=</a:t>
            </a:r>
            <a:r>
              <a:rPr lang="en-US" sz="2000" b="1" dirty="0" err="1" smtClean="0">
                <a:solidFill>
                  <a:srgbClr val="7030A0"/>
                </a:solidFill>
              </a:rPr>
              <a:t>Emp</a:t>
            </a:r>
            <a:r>
              <a:rPr lang="en-US" sz="2000" b="1" dirty="0" smtClean="0">
                <a:solidFill>
                  <a:srgbClr val="7030A0"/>
                </a:solidFill>
              </a:rPr>
              <a:t>(31,"Varun",45000.0)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print("Age:",</a:t>
            </a:r>
            <a:r>
              <a:rPr lang="en-US" sz="2000" b="1" dirty="0" err="1" smtClean="0">
                <a:solidFill>
                  <a:srgbClr val="C00000"/>
                </a:solidFill>
              </a:rPr>
              <a:t>f.age,"Name</a:t>
            </a:r>
            <a:r>
              <a:rPr lang="en-US" sz="2000" b="1" dirty="0" smtClean="0">
                <a:solidFill>
                  <a:srgbClr val="C00000"/>
                </a:solidFill>
              </a:rPr>
              <a:t>:",</a:t>
            </a:r>
            <a:r>
              <a:rPr lang="en-US" sz="2000" b="1" dirty="0" err="1" smtClean="0">
                <a:solidFill>
                  <a:srgbClr val="C00000"/>
                </a:solidFill>
              </a:rPr>
              <a:t>f.name,"Salary</a:t>
            </a:r>
            <a:r>
              <a:rPr lang="en-US" sz="2000" b="1" dirty="0" smtClean="0">
                <a:solidFill>
                  <a:srgbClr val="C00000"/>
                </a:solidFill>
              </a:rPr>
              <a:t>:",</a:t>
            </a:r>
            <a:r>
              <a:rPr lang="en-US" sz="2000" b="1" dirty="0" err="1" smtClean="0">
                <a:solidFill>
                  <a:srgbClr val="C00000"/>
                </a:solidFill>
              </a:rPr>
              <a:t>f.salary</a:t>
            </a:r>
            <a:r>
              <a:rPr lang="en-US" sz="2000" b="1" dirty="0" smtClean="0">
                <a:solidFill>
                  <a:srgbClr val="C00000"/>
                </a:solidFill>
              </a:rPr>
              <a:t>)</a:t>
            </a:r>
          </a:p>
          <a:p>
            <a:pPr lvl="1">
              <a:buNone/>
            </a:pPr>
            <a:r>
              <a:rPr lang="en-US" sz="2000" b="1" u="sng" dirty="0" smtClean="0">
                <a:solidFill>
                  <a:schemeClr val="tx1"/>
                </a:solidFill>
              </a:rPr>
              <a:t>Output:</a:t>
            </a: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5786454"/>
            <a:ext cx="6039693" cy="514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class </a:t>
            </a:r>
            <a:r>
              <a:rPr lang="en-US" sz="1600" b="1" dirty="0" err="1" smtClean="0">
                <a:solidFill>
                  <a:srgbClr val="7030A0"/>
                </a:solidFill>
              </a:rPr>
              <a:t>Emp</a:t>
            </a:r>
            <a:r>
              <a:rPr lang="en-US" sz="1600" b="1" dirty="0" smtClean="0">
                <a:solidFill>
                  <a:srgbClr val="7030A0"/>
                </a:solidFill>
              </a:rPr>
              <a:t>: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	def __init__(</a:t>
            </a:r>
            <a:r>
              <a:rPr lang="en-US" sz="1600" b="1" dirty="0" err="1" smtClean="0">
                <a:solidFill>
                  <a:srgbClr val="7030A0"/>
                </a:solidFill>
              </a:rPr>
              <a:t>self,name</a:t>
            </a:r>
            <a:r>
              <a:rPr lang="en-US" sz="1600" b="1" dirty="0" smtClean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		self.name=name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	def __init__(</a:t>
            </a:r>
            <a:r>
              <a:rPr lang="en-US" sz="1600" b="1" dirty="0" err="1" smtClean="0">
                <a:solidFill>
                  <a:srgbClr val="7030A0"/>
                </a:solidFill>
              </a:rPr>
              <a:t>self,name,age</a:t>
            </a:r>
            <a:r>
              <a:rPr lang="en-US" sz="1600" b="1" dirty="0" smtClean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		self.name=name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		</a:t>
            </a:r>
            <a:r>
              <a:rPr lang="en-US" sz="1600" b="1" dirty="0" err="1" smtClean="0">
                <a:solidFill>
                  <a:srgbClr val="7030A0"/>
                </a:solidFill>
              </a:rPr>
              <a:t>self.age</a:t>
            </a:r>
            <a:r>
              <a:rPr lang="en-US" sz="1600" b="1" dirty="0" smtClean="0">
                <a:solidFill>
                  <a:srgbClr val="7030A0"/>
                </a:solidFill>
              </a:rPr>
              <a:t>=age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	def __init__(</a:t>
            </a:r>
            <a:r>
              <a:rPr lang="en-US" sz="1600" b="1" dirty="0" err="1" smtClean="0">
                <a:solidFill>
                  <a:srgbClr val="7030A0"/>
                </a:solidFill>
              </a:rPr>
              <a:t>self,name,age,sal</a:t>
            </a:r>
            <a:r>
              <a:rPr lang="en-US" sz="1600" b="1" dirty="0" smtClean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		self.name=name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		</a:t>
            </a:r>
            <a:r>
              <a:rPr lang="en-US" sz="1600" b="1" dirty="0" err="1" smtClean="0">
                <a:solidFill>
                  <a:srgbClr val="7030A0"/>
                </a:solidFill>
              </a:rPr>
              <a:t>self.age</a:t>
            </a:r>
            <a:r>
              <a:rPr lang="en-US" sz="1600" b="1" dirty="0" smtClean="0">
                <a:solidFill>
                  <a:srgbClr val="7030A0"/>
                </a:solidFill>
              </a:rPr>
              <a:t>=age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		self.sal=</a:t>
            </a:r>
            <a:r>
              <a:rPr lang="en-US" sz="1600" b="1" dirty="0" err="1" smtClean="0">
                <a:solidFill>
                  <a:srgbClr val="7030A0"/>
                </a:solidFill>
              </a:rPr>
              <a:t>sal</a:t>
            </a:r>
            <a:endParaRPr lang="en-US" sz="16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16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29124" y="1643050"/>
            <a:ext cx="37721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e1=</a:t>
            </a:r>
            <a:r>
              <a:rPr lang="en-US" b="1" dirty="0" err="1" smtClean="0">
                <a:solidFill>
                  <a:srgbClr val="C00000"/>
                </a:solidFill>
              </a:rPr>
              <a:t>Emp</a:t>
            </a:r>
            <a:r>
              <a:rPr lang="en-US" b="1" dirty="0" smtClean="0">
                <a:solidFill>
                  <a:srgbClr val="C00000"/>
                </a:solidFill>
              </a:rPr>
              <a:t>("</a:t>
            </a:r>
            <a:r>
              <a:rPr lang="en-US" b="1" dirty="0" err="1" smtClean="0">
                <a:solidFill>
                  <a:srgbClr val="C00000"/>
                </a:solidFill>
              </a:rPr>
              <a:t>amit</a:t>
            </a:r>
            <a:r>
              <a:rPr lang="en-US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e2=</a:t>
            </a:r>
            <a:r>
              <a:rPr lang="en-US" b="1" dirty="0" err="1" smtClean="0">
                <a:solidFill>
                  <a:srgbClr val="C00000"/>
                </a:solidFill>
              </a:rPr>
              <a:t>Emp</a:t>
            </a:r>
            <a:r>
              <a:rPr lang="en-US" b="1" dirty="0" smtClean="0">
                <a:solidFill>
                  <a:srgbClr val="C00000"/>
                </a:solidFill>
              </a:rPr>
              <a:t>("sumit",23)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e3=</a:t>
            </a:r>
            <a:r>
              <a:rPr lang="en-US" b="1" dirty="0" err="1" smtClean="0">
                <a:solidFill>
                  <a:srgbClr val="C00000"/>
                </a:solidFill>
              </a:rPr>
              <a:t>Emp</a:t>
            </a:r>
            <a:r>
              <a:rPr lang="en-US" b="1" dirty="0" smtClean="0">
                <a:solidFill>
                  <a:srgbClr val="C00000"/>
                </a:solidFill>
              </a:rPr>
              <a:t>("deepak",34,50000.)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print(e1.name)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print(e2.name,e2.age)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print(e3.name,e3.age,e3.sal)</a:t>
            </a:r>
            <a:endParaRPr lang="en-US" b="1" u="sng" dirty="0" smtClean="0"/>
          </a:p>
          <a:p>
            <a:endParaRPr lang="en-US" b="1" dirty="0" smtClean="0"/>
          </a:p>
          <a:p>
            <a:endParaRPr lang="en-IN" b="1" dirty="0"/>
          </a:p>
        </p:txBody>
      </p:sp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572140"/>
            <a:ext cx="8572560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Why Didn’t The Code Run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Recall , that we have already discussed that </a:t>
            </a:r>
            <a:r>
              <a:rPr lang="en-US" sz="2400" b="1" dirty="0" smtClean="0">
                <a:solidFill>
                  <a:srgbClr val="C00000"/>
                </a:solidFill>
              </a:rPr>
              <a:t>PYTHON DOES NOT SUPPORT METHOD/FUNCTION OVERLOADING .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dirty="0" smtClean="0"/>
              <a:t>So if </a:t>
            </a:r>
            <a:r>
              <a:rPr lang="en-US" sz="2400" b="1" dirty="0" smtClean="0">
                <a:solidFill>
                  <a:srgbClr val="C00000"/>
                </a:solidFill>
              </a:rPr>
              <a:t>two methods </a:t>
            </a:r>
            <a:r>
              <a:rPr lang="en-US" sz="2400" dirty="0" smtClean="0"/>
              <a:t>have </a:t>
            </a:r>
            <a:r>
              <a:rPr lang="en-US" sz="2400" b="1" dirty="0" smtClean="0">
                <a:solidFill>
                  <a:srgbClr val="7030A0"/>
                </a:solidFill>
              </a:rPr>
              <a:t>same name </a:t>
            </a:r>
            <a:r>
              <a:rPr lang="en-US" sz="2400" dirty="0" smtClean="0"/>
              <a:t>then the </a:t>
            </a:r>
            <a:r>
              <a:rPr lang="en-US" sz="2400" b="1" dirty="0" smtClean="0">
                <a:solidFill>
                  <a:srgbClr val="C00000"/>
                </a:solidFill>
              </a:rPr>
              <a:t>second copy </a:t>
            </a:r>
            <a:r>
              <a:rPr lang="en-US" sz="2400" dirty="0" smtClean="0"/>
              <a:t>of the method will </a:t>
            </a:r>
            <a:r>
              <a:rPr lang="en-US" sz="2400" b="1" dirty="0" smtClean="0">
                <a:solidFill>
                  <a:srgbClr val="7030A0"/>
                </a:solidFill>
              </a:rPr>
              <a:t>overwrite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C00000"/>
                </a:solidFill>
              </a:rPr>
              <a:t>first copy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So , in our case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 remembers only one </a:t>
            </a:r>
            <a:r>
              <a:rPr lang="en-US" sz="2400" b="1" dirty="0" smtClean="0">
                <a:solidFill>
                  <a:srgbClr val="7030A0"/>
                </a:solidFill>
              </a:rPr>
              <a:t>__init__() </a:t>
            </a:r>
            <a:r>
              <a:rPr lang="en-US" sz="2400" dirty="0" smtClean="0"/>
              <a:t>method , which is defined last and since it is taking </a:t>
            </a:r>
            <a:r>
              <a:rPr lang="en-US" sz="2400" b="1" dirty="0" smtClean="0">
                <a:solidFill>
                  <a:srgbClr val="C00000"/>
                </a:solidFill>
              </a:rPr>
              <a:t>3 arguments </a:t>
            </a:r>
            <a:r>
              <a:rPr lang="en-US" sz="2400" dirty="0" smtClean="0"/>
              <a:t>(excluding self) so our call:</a:t>
            </a:r>
          </a:p>
          <a:p>
            <a:pPr>
              <a:buNone/>
            </a:pPr>
            <a:r>
              <a:rPr lang="en-US" sz="2400" dirty="0" smtClean="0"/>
              <a:t>    		</a:t>
            </a:r>
            <a:r>
              <a:rPr lang="en-US" sz="2400" b="1" dirty="0" smtClean="0">
                <a:solidFill>
                  <a:srgbClr val="002060"/>
                </a:solidFill>
              </a:rPr>
              <a:t>e1=</a:t>
            </a:r>
            <a:r>
              <a:rPr lang="en-US" sz="2400" b="1" dirty="0" err="1" smtClean="0">
                <a:solidFill>
                  <a:srgbClr val="002060"/>
                </a:solidFill>
              </a:rPr>
              <a:t>Emp</a:t>
            </a:r>
            <a:r>
              <a:rPr lang="en-US" sz="2400" b="1" dirty="0" smtClean="0">
                <a:solidFill>
                  <a:srgbClr val="002060"/>
                </a:solidFill>
              </a:rPr>
              <a:t>(“</a:t>
            </a:r>
            <a:r>
              <a:rPr lang="en-US" sz="2400" b="1" dirty="0" err="1" smtClean="0">
                <a:solidFill>
                  <a:srgbClr val="002060"/>
                </a:solidFill>
              </a:rPr>
              <a:t>amit</a:t>
            </a:r>
            <a:r>
              <a:rPr lang="en-US" sz="2400" b="1" dirty="0" smtClean="0">
                <a:solidFill>
                  <a:srgbClr val="002060"/>
                </a:solidFill>
              </a:rPr>
              <a:t>”)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   </a:t>
            </a:r>
            <a:r>
              <a:rPr lang="en-US" sz="2400" dirty="0" smtClean="0"/>
              <a:t>generated the exception</a:t>
            </a:r>
          </a:p>
          <a:p>
            <a:pPr lvl="1"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200" b="1" dirty="0" smtClean="0">
              <a:solidFill>
                <a:srgbClr val="0070C0"/>
              </a:solidFill>
            </a:endParaRPr>
          </a:p>
          <a:p>
            <a:endParaRPr lang="en-IN" sz="18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Disadvantages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C00000"/>
                </a:solidFill>
              </a:rPr>
              <a:t>Disadvantages Of Procedure Oriented Programming</a:t>
            </a:r>
          </a:p>
          <a:p>
            <a:endParaRPr lang="en-IN" sz="2400" dirty="0" smtClean="0"/>
          </a:p>
          <a:p>
            <a:pPr lvl="1"/>
            <a:r>
              <a:rPr lang="en-IN" b="1" dirty="0" smtClean="0">
                <a:solidFill>
                  <a:srgbClr val="002060"/>
                </a:solidFill>
              </a:rPr>
              <a:t>Very difficult </a:t>
            </a:r>
            <a:r>
              <a:rPr lang="en-IN" dirty="0" smtClean="0"/>
              <a:t>to relate with </a:t>
            </a:r>
            <a:r>
              <a:rPr lang="en-IN" b="1" dirty="0" smtClean="0">
                <a:solidFill>
                  <a:srgbClr val="002060"/>
                </a:solidFill>
              </a:rPr>
              <a:t>real world objects</a:t>
            </a:r>
            <a:r>
              <a:rPr lang="en-IN" dirty="0" smtClean="0"/>
              <a:t>.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smtClean="0">
                <a:solidFill>
                  <a:srgbClr val="002060"/>
                </a:solidFill>
              </a:rPr>
              <a:t>Data</a:t>
            </a:r>
            <a:r>
              <a:rPr lang="en-IN" dirty="0" smtClean="0"/>
              <a:t> is </a:t>
            </a:r>
            <a:r>
              <a:rPr lang="en-IN" b="1" dirty="0" smtClean="0">
                <a:solidFill>
                  <a:srgbClr val="002060"/>
                </a:solidFill>
              </a:rPr>
              <a:t>exposed</a:t>
            </a:r>
            <a:r>
              <a:rPr lang="en-IN" dirty="0" smtClean="0"/>
              <a:t> to whole program, so </a:t>
            </a:r>
            <a:r>
              <a:rPr lang="en-IN" b="1" dirty="0" smtClean="0">
                <a:solidFill>
                  <a:srgbClr val="002060"/>
                </a:solidFill>
              </a:rPr>
              <a:t>no security for data</a:t>
            </a:r>
            <a:r>
              <a:rPr lang="en-IN" dirty="0" smtClean="0"/>
              <a:t>.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smtClean="0">
                <a:solidFill>
                  <a:srgbClr val="002060"/>
                </a:solidFill>
              </a:rPr>
              <a:t>Difficult</a:t>
            </a:r>
            <a:r>
              <a:rPr lang="en-IN" dirty="0" smtClean="0"/>
              <a:t> to create </a:t>
            </a:r>
            <a:r>
              <a:rPr lang="en-IN" b="1" dirty="0" smtClean="0">
                <a:solidFill>
                  <a:srgbClr val="002060"/>
                </a:solidFill>
              </a:rPr>
              <a:t>new data types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Importance is given to the </a:t>
            </a:r>
            <a:r>
              <a:rPr lang="en-IN" b="1" dirty="0" smtClean="0">
                <a:solidFill>
                  <a:srgbClr val="002060"/>
                </a:solidFill>
              </a:rPr>
              <a:t>operation on data </a:t>
            </a:r>
            <a:r>
              <a:rPr lang="en-IN" dirty="0" smtClean="0"/>
              <a:t>rather than </a:t>
            </a:r>
            <a:r>
              <a:rPr lang="en-IN" b="1" dirty="0" smtClean="0">
                <a:solidFill>
                  <a:srgbClr val="002060"/>
                </a:solidFill>
              </a:rPr>
              <a:t>the data</a:t>
            </a:r>
            <a:r>
              <a:rPr lang="en-IN" dirty="0" smtClean="0"/>
              <a:t>.</a:t>
            </a:r>
          </a:p>
          <a:p>
            <a:pPr lvl="1"/>
            <a:endParaRPr lang="en-IN" sz="1900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Question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Can we do something so that the code runs with different number of arguments passed to </a:t>
            </a:r>
            <a:r>
              <a:rPr lang="en-US" sz="2400" b="1" dirty="0" err="1" smtClean="0"/>
              <a:t>Emp</a:t>
            </a:r>
            <a:r>
              <a:rPr lang="en-US" sz="2400" b="1" dirty="0" smtClean="0"/>
              <a:t> objects ?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Yes !</a:t>
            </a:r>
          </a:p>
          <a:p>
            <a:endParaRPr lang="en-US" sz="2400" dirty="0" smtClean="0"/>
          </a:p>
          <a:p>
            <a:r>
              <a:rPr lang="en-US" sz="2400" dirty="0" smtClean="0"/>
              <a:t>The solution is to use </a:t>
            </a:r>
            <a:r>
              <a:rPr lang="en-US" sz="2400" b="1" dirty="0" smtClean="0">
                <a:solidFill>
                  <a:srgbClr val="C00000"/>
                </a:solidFill>
              </a:rPr>
              <a:t>default arguments</a:t>
            </a:r>
          </a:p>
          <a:p>
            <a:pPr lvl="1"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200" b="1" dirty="0" smtClean="0">
              <a:solidFill>
                <a:srgbClr val="0070C0"/>
              </a:solidFill>
            </a:endParaRPr>
          </a:p>
          <a:p>
            <a:endParaRPr lang="en-IN" sz="18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class </a:t>
            </a:r>
            <a:r>
              <a:rPr lang="en-US" sz="1800" b="1" dirty="0" err="1" smtClean="0">
                <a:solidFill>
                  <a:srgbClr val="7030A0"/>
                </a:solidFill>
              </a:rPr>
              <a:t>Emp</a:t>
            </a:r>
            <a:r>
              <a:rPr lang="en-US" sz="1800" b="1" dirty="0" smtClean="0">
                <a:solidFill>
                  <a:srgbClr val="7030A0"/>
                </a:solidFill>
              </a:rPr>
              <a:t>: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	def __init__(</a:t>
            </a:r>
            <a:r>
              <a:rPr lang="en-US" sz="1800" b="1" dirty="0" err="1" smtClean="0">
                <a:solidFill>
                  <a:srgbClr val="7030A0"/>
                </a:solidFill>
              </a:rPr>
              <a:t>self,name,age</a:t>
            </a:r>
            <a:r>
              <a:rPr lang="en-US" sz="1800" b="1" dirty="0" smtClean="0">
                <a:solidFill>
                  <a:srgbClr val="7030A0"/>
                </a:solidFill>
              </a:rPr>
              <a:t>=0,sal=0.0):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		self.name=name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		</a:t>
            </a:r>
            <a:r>
              <a:rPr lang="en-US" sz="1800" b="1" dirty="0" err="1" smtClean="0">
                <a:solidFill>
                  <a:srgbClr val="7030A0"/>
                </a:solidFill>
              </a:rPr>
              <a:t>self.age</a:t>
            </a:r>
            <a:r>
              <a:rPr lang="en-US" sz="1800" b="1" dirty="0" smtClean="0">
                <a:solidFill>
                  <a:srgbClr val="7030A0"/>
                </a:solidFill>
              </a:rPr>
              <a:t>=age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		self.sal=</a:t>
            </a:r>
            <a:r>
              <a:rPr lang="en-US" sz="1800" b="1" dirty="0" err="1" smtClean="0">
                <a:solidFill>
                  <a:srgbClr val="7030A0"/>
                </a:solidFill>
              </a:rPr>
              <a:t>sal</a:t>
            </a:r>
            <a:endParaRPr lang="en-US" sz="18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1800" b="1" dirty="0" smtClean="0"/>
              <a:t>	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e1=</a:t>
            </a:r>
            <a:r>
              <a:rPr lang="en-US" sz="1800" b="1" dirty="0" err="1" smtClean="0">
                <a:solidFill>
                  <a:srgbClr val="C00000"/>
                </a:solidFill>
              </a:rPr>
              <a:t>Emp</a:t>
            </a:r>
            <a:r>
              <a:rPr lang="en-US" sz="1800" b="1" dirty="0" smtClean="0">
                <a:solidFill>
                  <a:srgbClr val="C00000"/>
                </a:solidFill>
              </a:rPr>
              <a:t>("</a:t>
            </a:r>
            <a:r>
              <a:rPr lang="en-US" sz="1800" b="1" dirty="0" err="1" smtClean="0">
                <a:solidFill>
                  <a:srgbClr val="C00000"/>
                </a:solidFill>
              </a:rPr>
              <a:t>amit</a:t>
            </a:r>
            <a:r>
              <a:rPr lang="en-US" sz="18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e2=</a:t>
            </a:r>
            <a:r>
              <a:rPr lang="en-US" sz="1800" b="1" dirty="0" err="1" smtClean="0">
                <a:solidFill>
                  <a:srgbClr val="C00000"/>
                </a:solidFill>
              </a:rPr>
              <a:t>Emp</a:t>
            </a:r>
            <a:r>
              <a:rPr lang="en-US" sz="1800" b="1" dirty="0" smtClean="0">
                <a:solidFill>
                  <a:srgbClr val="C00000"/>
                </a:solidFill>
              </a:rPr>
              <a:t>("sumit",23)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e3=</a:t>
            </a:r>
            <a:r>
              <a:rPr lang="en-US" sz="1800" b="1" dirty="0" err="1" smtClean="0">
                <a:solidFill>
                  <a:srgbClr val="C00000"/>
                </a:solidFill>
              </a:rPr>
              <a:t>Emp</a:t>
            </a:r>
            <a:r>
              <a:rPr lang="en-US" sz="1800" b="1" dirty="0" smtClean="0">
                <a:solidFill>
                  <a:srgbClr val="C00000"/>
                </a:solidFill>
              </a:rPr>
              <a:t>("deepak",34,50000.)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print(e1.name)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print(e2.name,e2.age)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print(e3.name,e3.age,e3.sal)</a:t>
            </a:r>
          </a:p>
          <a:p>
            <a:pPr>
              <a:buNone/>
            </a:pPr>
            <a:r>
              <a:rPr lang="en-US" sz="2200" b="1" u="sng" dirty="0" smtClean="0"/>
              <a:t>Output:</a:t>
            </a:r>
          </a:p>
          <a:p>
            <a:pPr>
              <a:buNone/>
            </a:pPr>
            <a:endParaRPr lang="en-IN" sz="18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857892"/>
            <a:ext cx="4500594" cy="642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 , What Is The Solution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Solution to all the previous </a:t>
            </a:r>
            <a:r>
              <a:rPr lang="en-US" sz="2400" b="1" dirty="0" smtClean="0">
                <a:solidFill>
                  <a:srgbClr val="0070C0"/>
                </a:solidFill>
              </a:rPr>
              <a:t>4 problems </a:t>
            </a:r>
            <a:r>
              <a:rPr lang="en-US" sz="2400" dirty="0" smtClean="0"/>
              <a:t>is </a:t>
            </a:r>
            <a:r>
              <a:rPr lang="en-US" sz="2400" b="1" dirty="0" smtClean="0">
                <a:solidFill>
                  <a:srgbClr val="C00000"/>
                </a:solidFill>
              </a:rPr>
              <a:t>Object Oriented Programming</a:t>
            </a:r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r>
              <a:rPr lang="en-IN" sz="2400" dirty="0" smtClean="0"/>
              <a:t>Many people consider </a:t>
            </a:r>
            <a:r>
              <a:rPr lang="en-IN" sz="2400" b="1" dirty="0" smtClean="0"/>
              <a:t>OOP</a:t>
            </a:r>
            <a:r>
              <a:rPr lang="en-IN" sz="2400" dirty="0" smtClean="0"/>
              <a:t> to be a modern programming paradigm, but the roots go back to </a:t>
            </a:r>
            <a:r>
              <a:rPr lang="en-IN" sz="2400" b="1" dirty="0" smtClean="0">
                <a:solidFill>
                  <a:srgbClr val="002060"/>
                </a:solidFill>
              </a:rPr>
              <a:t>1960</a:t>
            </a:r>
            <a:r>
              <a:rPr lang="en-IN" sz="2400" dirty="0" smtClean="0"/>
              <a:t>s.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2060"/>
                </a:solidFill>
              </a:rPr>
              <a:t>first programming language to use objects </a:t>
            </a:r>
            <a:r>
              <a:rPr lang="en-IN" sz="2400" dirty="0" smtClean="0"/>
              <a:t>was </a:t>
            </a:r>
            <a:r>
              <a:rPr lang="en-IN" sz="2400" b="1" dirty="0" err="1" smtClean="0">
                <a:solidFill>
                  <a:srgbClr val="C00000"/>
                </a:solidFill>
              </a:rPr>
              <a:t>Simula</a:t>
            </a:r>
            <a:r>
              <a:rPr lang="en-IN" sz="2400" b="1" dirty="0" smtClean="0">
                <a:solidFill>
                  <a:srgbClr val="C00000"/>
                </a:solidFill>
              </a:rPr>
              <a:t> 67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OOP?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OOP</a:t>
            </a:r>
            <a:r>
              <a:rPr lang="en-IN" sz="2400" dirty="0" smtClean="0"/>
              <a:t> is a </a:t>
            </a:r>
            <a:r>
              <a:rPr lang="en-IN" sz="2400" b="1" dirty="0" smtClean="0">
                <a:solidFill>
                  <a:srgbClr val="C00000"/>
                </a:solidFill>
              </a:rPr>
              <a:t>programming paradigm </a:t>
            </a:r>
            <a:r>
              <a:rPr lang="en-IN" sz="2400" dirty="0" smtClean="0"/>
              <a:t>(</a:t>
            </a:r>
            <a:r>
              <a:rPr lang="en-IN" sz="2400" b="1" i="1" dirty="0" smtClean="0">
                <a:solidFill>
                  <a:srgbClr val="0070C0"/>
                </a:solidFill>
              </a:rPr>
              <a:t>way of developing programs</a:t>
            </a:r>
            <a:r>
              <a:rPr lang="en-IN" sz="2400" dirty="0" smtClean="0"/>
              <a:t>)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C00000"/>
                </a:solidFill>
              </a:rPr>
              <a:t>OOP</a:t>
            </a:r>
            <a:r>
              <a:rPr lang="en-IN" sz="2400" dirty="0" smtClean="0"/>
              <a:t> allows us to </a:t>
            </a:r>
            <a:r>
              <a:rPr lang="en-IN" sz="2400" b="1" dirty="0" smtClean="0">
                <a:solidFill>
                  <a:srgbClr val="C00000"/>
                </a:solidFill>
              </a:rPr>
              <a:t>combine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C00000"/>
                </a:solidFill>
              </a:rPr>
              <a:t>data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functionality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wrap it inside </a:t>
            </a:r>
            <a:r>
              <a:rPr lang="en-IN" sz="2400" dirty="0" smtClean="0"/>
              <a:t>something which is called an </a:t>
            </a:r>
            <a:r>
              <a:rPr lang="en-IN" sz="2400" b="1" dirty="0" smtClean="0">
                <a:solidFill>
                  <a:srgbClr val="C00000"/>
                </a:solidFill>
              </a:rPr>
              <a:t>object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An Object?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In programming </a:t>
            </a:r>
            <a:r>
              <a:rPr lang="en-US" sz="2400" b="1" dirty="0" smtClean="0">
                <a:solidFill>
                  <a:srgbClr val="C00000"/>
                </a:solidFill>
              </a:rPr>
              <a:t>any real world entity </a:t>
            </a:r>
            <a:r>
              <a:rPr lang="en-US" sz="2400" dirty="0" smtClean="0"/>
              <a:t>which has specific </a:t>
            </a:r>
            <a:r>
              <a:rPr lang="en-US" sz="2400" b="1" dirty="0" smtClean="0">
                <a:solidFill>
                  <a:srgbClr val="0070C0"/>
                </a:solidFill>
              </a:rPr>
              <a:t>attributes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or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features</a:t>
            </a:r>
            <a:r>
              <a:rPr lang="en-US" sz="2400" dirty="0" smtClean="0"/>
              <a:t> can be represented as an </a:t>
            </a:r>
            <a:r>
              <a:rPr lang="en-US" sz="2400" b="1" dirty="0" smtClean="0">
                <a:solidFill>
                  <a:srgbClr val="C00000"/>
                </a:solidFill>
              </a:rPr>
              <a:t>Object</a:t>
            </a:r>
            <a:r>
              <a:rPr lang="en-US" sz="2400" dirty="0" smtClean="0"/>
              <a:t>. 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Along with </a:t>
            </a:r>
            <a:r>
              <a:rPr lang="en-US" sz="2400" b="1" dirty="0" smtClean="0">
                <a:solidFill>
                  <a:srgbClr val="0070C0"/>
                </a:solidFill>
              </a:rPr>
              <a:t>attributes</a:t>
            </a:r>
            <a:r>
              <a:rPr lang="en-US" sz="2400" dirty="0" smtClean="0"/>
              <a:t> each </a:t>
            </a:r>
            <a:r>
              <a:rPr lang="en-US" sz="2400" b="1" dirty="0" smtClean="0">
                <a:solidFill>
                  <a:srgbClr val="C00000"/>
                </a:solidFill>
              </a:rPr>
              <a:t>object</a:t>
            </a:r>
            <a:r>
              <a:rPr lang="en-US" sz="2400" dirty="0" smtClean="0"/>
              <a:t> can take some </a:t>
            </a:r>
            <a:r>
              <a:rPr lang="en-US" sz="2400" b="1" dirty="0" smtClean="0">
                <a:solidFill>
                  <a:srgbClr val="C00000"/>
                </a:solidFill>
              </a:rPr>
              <a:t>actions </a:t>
            </a:r>
            <a:r>
              <a:rPr lang="en-US" sz="2400" dirty="0" smtClean="0"/>
              <a:t>also which are called it’s “</a:t>
            </a:r>
            <a:r>
              <a:rPr lang="en-US" sz="2400" b="1" dirty="0" smtClean="0">
                <a:solidFill>
                  <a:srgbClr val="0070C0"/>
                </a:solidFill>
              </a:rPr>
              <a:t>behaviors</a:t>
            </a:r>
            <a:r>
              <a:rPr lang="en-US" sz="2400" dirty="0" smtClean="0"/>
              <a:t>”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In programming world, these </a:t>
            </a:r>
            <a:r>
              <a:rPr lang="en-US" sz="2400" b="1" dirty="0" smtClean="0">
                <a:solidFill>
                  <a:srgbClr val="0070C0"/>
                </a:solidFill>
              </a:rPr>
              <a:t>attributes</a:t>
            </a:r>
            <a:r>
              <a:rPr lang="en-US" sz="2400" dirty="0" smtClean="0"/>
              <a:t> are called </a:t>
            </a:r>
            <a:r>
              <a:rPr lang="en-US" sz="2400" b="1" dirty="0" smtClean="0">
                <a:solidFill>
                  <a:srgbClr val="C00000"/>
                </a:solidFill>
              </a:rPr>
              <a:t>data members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and </a:t>
            </a:r>
            <a:r>
              <a:rPr lang="en-US" sz="2400" b="1" dirty="0" err="1" smtClean="0">
                <a:solidFill>
                  <a:srgbClr val="0070C0"/>
                </a:solidFill>
              </a:rPr>
              <a:t>behaviours</a:t>
            </a:r>
            <a:r>
              <a:rPr lang="en-US" sz="2400" b="1" dirty="0" smtClean="0">
                <a:solidFill>
                  <a:srgbClr val="0070C0"/>
                </a:solidFill>
              </a:rPr>
              <a:t>/actions</a:t>
            </a:r>
            <a:r>
              <a:rPr lang="en-US" sz="2400" b="1" dirty="0" smtClean="0"/>
              <a:t> </a:t>
            </a:r>
            <a:r>
              <a:rPr lang="en-US" sz="2400" dirty="0" smtClean="0"/>
              <a:t> are called </a:t>
            </a:r>
            <a:r>
              <a:rPr lang="en-US" sz="2400" b="1" dirty="0" smtClean="0">
                <a:solidFill>
                  <a:srgbClr val="C00000"/>
                </a:solidFill>
              </a:rPr>
              <a:t>methods</a:t>
            </a:r>
            <a:endParaRPr lang="en-US" sz="2400" dirty="0" smtClean="0"/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Are We Objects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Yes , </a:t>
            </a:r>
            <a:r>
              <a:rPr lang="en-US" sz="2400" b="1" dirty="0" smtClean="0"/>
              <a:t>we humans </a:t>
            </a:r>
            <a:r>
              <a:rPr lang="en-US" sz="2400" dirty="0" smtClean="0"/>
              <a:t>are </a:t>
            </a:r>
            <a:r>
              <a:rPr lang="en-US" sz="2400" b="1" dirty="0" smtClean="0"/>
              <a:t>objects </a:t>
            </a:r>
            <a:r>
              <a:rPr lang="en-US" sz="2400" dirty="0" smtClean="0"/>
              <a:t>because: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 lvl="1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We have  </a:t>
            </a:r>
            <a:r>
              <a:rPr lang="en-US" b="1" dirty="0" smtClean="0">
                <a:solidFill>
                  <a:srgbClr val="0070C0"/>
                </a:solidFill>
              </a:rPr>
              <a:t>attributes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as  </a:t>
            </a:r>
            <a:r>
              <a:rPr lang="en-US" b="1" dirty="0" smtClean="0">
                <a:solidFill>
                  <a:srgbClr val="C00000"/>
                </a:solidFill>
              </a:rPr>
              <a:t>name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C00000"/>
                </a:solidFill>
              </a:rPr>
              <a:t>height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C00000"/>
                </a:solidFill>
              </a:rPr>
              <a:t>age</a:t>
            </a:r>
            <a:r>
              <a:rPr lang="en-US" dirty="0" smtClean="0"/>
              <a:t> etc. 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200" dirty="0" smtClean="0"/>
          </a:p>
          <a:p>
            <a:pPr lvl="1">
              <a:buSzPct val="100000"/>
              <a:buFont typeface="Arial" pitchFamily="34" charset="0"/>
              <a:buChar char="•"/>
            </a:pPr>
            <a:endParaRPr lang="en-US" dirty="0" smtClean="0"/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We also can show </a:t>
            </a:r>
            <a:r>
              <a:rPr lang="en-US" b="1" dirty="0" smtClean="0">
                <a:solidFill>
                  <a:srgbClr val="0070C0"/>
                </a:solidFill>
              </a:rPr>
              <a:t>behaviors</a:t>
            </a:r>
            <a:r>
              <a:rPr lang="en-US" dirty="0" smtClean="0"/>
              <a:t> like </a:t>
            </a:r>
            <a:r>
              <a:rPr lang="en-US" b="1" dirty="0" smtClean="0">
                <a:solidFill>
                  <a:srgbClr val="C00000"/>
                </a:solidFill>
              </a:rPr>
              <a:t>walking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C00000"/>
                </a:solidFill>
              </a:rPr>
              <a:t>talking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C00000"/>
                </a:solidFill>
              </a:rPr>
              <a:t>running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C00000"/>
                </a:solidFill>
              </a:rPr>
              <a:t>eating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en-US" dirty="0" smtClean="0"/>
              <a:t>etc</a:t>
            </a:r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12293</TotalTime>
  <Words>1971</Words>
  <Application>Microsoft Office PowerPoint</Application>
  <PresentationFormat>On-screen Show (4:3)</PresentationFormat>
  <Paragraphs>550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Civic</vt:lpstr>
      <vt:lpstr>Slide 1</vt:lpstr>
      <vt:lpstr>Today’s Agenda</vt:lpstr>
      <vt:lpstr>Question ???</vt:lpstr>
      <vt:lpstr>Advantages</vt:lpstr>
      <vt:lpstr>Disadvantages</vt:lpstr>
      <vt:lpstr>So , What Is The Solution ?</vt:lpstr>
      <vt:lpstr>What Is OOP?</vt:lpstr>
      <vt:lpstr>What Is An Object?</vt:lpstr>
      <vt:lpstr>Are We Objects ?</vt:lpstr>
      <vt:lpstr>Classes</vt:lpstr>
      <vt:lpstr>Classes</vt:lpstr>
      <vt:lpstr>Objects and Classes</vt:lpstr>
      <vt:lpstr>Objects and Classes</vt:lpstr>
      <vt:lpstr>Objects and Classes</vt:lpstr>
      <vt:lpstr>Objects and Classes</vt:lpstr>
      <vt:lpstr>Objects and Classes</vt:lpstr>
      <vt:lpstr>Creating A Class</vt:lpstr>
      <vt:lpstr>Syntax Of Creating A Class</vt:lpstr>
      <vt:lpstr>Creating Objects</vt:lpstr>
      <vt:lpstr>Syntax Of Creating Object</vt:lpstr>
      <vt:lpstr>Full Code</vt:lpstr>
      <vt:lpstr>Adding  Data Members/Attributes</vt:lpstr>
      <vt:lpstr>What Is An Instance Variable?</vt:lpstr>
      <vt:lpstr>Creating Instance Variables</vt:lpstr>
      <vt:lpstr>Creating Instance Variables In C++</vt:lpstr>
      <vt:lpstr>Creating Instance Variables In Java</vt:lpstr>
      <vt:lpstr>Creating Instance Variables In Python</vt:lpstr>
      <vt:lpstr>Full Code</vt:lpstr>
      <vt:lpstr>Another Example</vt:lpstr>
      <vt:lpstr> The argument self ?</vt:lpstr>
      <vt:lpstr> What Is self ?</vt:lpstr>
      <vt:lpstr> What If We Don’t Create self ?</vt:lpstr>
      <vt:lpstr> Can We Give Some Other Name To self ?</vt:lpstr>
      <vt:lpstr> More About self</vt:lpstr>
      <vt:lpstr> More About self</vt:lpstr>
      <vt:lpstr> Is self A Keyword ?</vt:lpstr>
      <vt:lpstr> Guess The Output</vt:lpstr>
      <vt:lpstr> The Most Important Role  Of self</vt:lpstr>
      <vt:lpstr> Example</vt:lpstr>
      <vt:lpstr> A Very Important Point!</vt:lpstr>
      <vt:lpstr> Guess The Output ?</vt:lpstr>
      <vt:lpstr> A Problem With The Code</vt:lpstr>
      <vt:lpstr> Passing Parameters  To __init__()</vt:lpstr>
      <vt:lpstr> Passing Parameters  To __init__()</vt:lpstr>
      <vt:lpstr> An Important Point</vt:lpstr>
      <vt:lpstr> An Important Point</vt:lpstr>
      <vt:lpstr> Passing Parameters  To __init__()</vt:lpstr>
      <vt:lpstr>Guess The Output ?</vt:lpstr>
      <vt:lpstr>Why Didn’t The Code Run ?</vt:lpstr>
      <vt:lpstr>Question ?</vt:lpstr>
      <vt:lpstr>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1485</cp:revision>
  <dcterms:created xsi:type="dcterms:W3CDTF">2015-12-21T13:46:48Z</dcterms:created>
  <dcterms:modified xsi:type="dcterms:W3CDTF">2018-10-17T07:13:46Z</dcterms:modified>
</cp:coreProperties>
</file>