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23" r:id="rId3"/>
    <p:sldId id="424" r:id="rId4"/>
    <p:sldId id="450" r:id="rId5"/>
    <p:sldId id="425" r:id="rId6"/>
    <p:sldId id="455" r:id="rId7"/>
    <p:sldId id="454" r:id="rId8"/>
    <p:sldId id="427" r:id="rId9"/>
    <p:sldId id="428" r:id="rId10"/>
    <p:sldId id="429" r:id="rId11"/>
    <p:sldId id="430" r:id="rId12"/>
    <p:sldId id="452" r:id="rId13"/>
    <p:sldId id="453" r:id="rId14"/>
    <p:sldId id="451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10" r:id="rId24"/>
    <p:sldId id="442" r:id="rId25"/>
    <p:sldId id="439" r:id="rId26"/>
    <p:sldId id="440" r:id="rId27"/>
    <p:sldId id="441" r:id="rId28"/>
    <p:sldId id="443" r:id="rId29"/>
    <p:sldId id="374" r:id="rId30"/>
    <p:sldId id="444" r:id="rId31"/>
    <p:sldId id="445" r:id="rId32"/>
    <p:sldId id="446" r:id="rId33"/>
    <p:sldId id="448" r:id="rId34"/>
    <p:sldId id="44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Some 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print("Hello </a:t>
            </a:r>
            <a:r>
              <a:rPr lang="en-US" sz="2400" b="1" dirty="0" err="1" smtClean="0">
                <a:solidFill>
                  <a:srgbClr val="C00000"/>
                </a:solidFill>
              </a:rPr>
              <a:t>User",end</a:t>
            </a:r>
            <a:r>
              <a:rPr lang="en-US" sz="2400" b="1" dirty="0" smtClean="0">
                <a:solidFill>
                  <a:srgbClr val="C00000"/>
                </a:solidFill>
              </a:rPr>
              <a:t>="\t")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print("Python Rocks")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print("Hello </a:t>
            </a:r>
            <a:r>
              <a:rPr lang="en-US" sz="2400" b="1" dirty="0" err="1" smtClean="0">
                <a:solidFill>
                  <a:srgbClr val="C00000"/>
                </a:solidFill>
              </a:rPr>
              <a:t>User",end</a:t>
            </a:r>
            <a:r>
              <a:rPr lang="en-US" sz="2400" b="1" dirty="0" smtClean="0">
                <a:solidFill>
                  <a:srgbClr val="C00000"/>
                </a:solidFill>
              </a:rPr>
              <a:t>="\b")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print("Python Rocks")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3000372"/>
            <a:ext cx="8001056" cy="714475"/>
          </a:xfrm>
          <a:prstGeom prst="rect">
            <a:avLst/>
          </a:prstGeom>
        </p:spPr>
      </p:pic>
      <p:pic>
        <p:nvPicPr>
          <p:cNvPr id="8" name="Picture 7" descr="output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5643578"/>
            <a:ext cx="8001056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collection of functions and statements which provide some extra functionality as compared to built in functions.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We can assume it just like a header file of </a:t>
            </a:r>
            <a:r>
              <a:rPr lang="en-US" sz="2400" b="1" dirty="0" smtClean="0">
                <a:solidFill>
                  <a:srgbClr val="C00000"/>
                </a:solidFill>
              </a:rPr>
              <a:t>C/C++ </a:t>
            </a:r>
            <a:r>
              <a:rPr lang="en-US" sz="2400" dirty="0" smtClean="0"/>
              <a:t>language.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100s of built in </a:t>
            </a:r>
            <a:r>
              <a:rPr lang="en-US" sz="2400" b="1" dirty="0" smtClean="0">
                <a:solidFill>
                  <a:srgbClr val="C00000"/>
                </a:solidFill>
              </a:rPr>
              <a:t>Modules</a:t>
            </a:r>
            <a:r>
              <a:rPr lang="en-US" sz="2400" dirty="0" smtClean="0"/>
              <a:t> like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sys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platform</a:t>
            </a:r>
            <a:r>
              <a:rPr lang="en-US" sz="2400" dirty="0" smtClean="0"/>
              <a:t> etc which prove to be very useful for a programmer</a:t>
            </a:r>
            <a:endParaRPr lang="en-US" sz="2400" dirty="0" smtClean="0"/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 example , the module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</a:t>
            </a:r>
            <a:r>
              <a:rPr lang="en-US" sz="2400" dirty="0" smtClean="0"/>
              <a:t>contains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factorial( ) </a:t>
            </a:r>
            <a:r>
              <a:rPr lang="en-US" sz="2400" dirty="0" smtClean="0"/>
              <a:t>which can calculate and return the factorial of any number.</a:t>
            </a:r>
          </a:p>
          <a:p>
            <a:endParaRPr lang="en-US" sz="2400" dirty="0" smtClean="0"/>
          </a:p>
          <a:p>
            <a:r>
              <a:rPr lang="en-US" sz="2400" dirty="0" smtClean="0"/>
              <a:t>But to use a module we must first import it in our code using the syntax 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import &lt;name of the module&gt;</a:t>
            </a:r>
          </a:p>
          <a:p>
            <a:r>
              <a:rPr lang="en-US" sz="2400" dirty="0" smtClean="0"/>
              <a:t>For example: </a:t>
            </a:r>
            <a:r>
              <a:rPr lang="en-US" sz="2400" b="1" dirty="0" smtClean="0">
                <a:solidFill>
                  <a:srgbClr val="C00000"/>
                </a:solidFill>
              </a:rPr>
              <a:t>import math</a:t>
            </a:r>
          </a:p>
          <a:p>
            <a:endParaRPr lang="en-US" sz="2400" dirty="0" smtClean="0"/>
          </a:p>
          <a:p>
            <a:r>
              <a:rPr lang="en-US" sz="2400" dirty="0" smtClean="0"/>
              <a:t>Then we can call any function of this module by prefixing it with the module name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example: </a:t>
            </a:r>
            <a:r>
              <a:rPr lang="en-US" sz="2400" b="1" dirty="0" err="1" smtClean="0">
                <a:solidFill>
                  <a:srgbClr val="C00000"/>
                </a:solidFill>
              </a:rPr>
              <a:t>math.factorial</a:t>
            </a:r>
            <a:r>
              <a:rPr lang="en-US" sz="2400" b="1" dirty="0" smtClean="0">
                <a:solidFill>
                  <a:srgbClr val="C00000"/>
                </a:solidFill>
              </a:rPr>
              <a:t>(5)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pic>
        <p:nvPicPr>
          <p:cNvPr id="6" name="Content Placeholder 5" descr="module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2" cy="201490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odul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4643446"/>
            <a:ext cx="8786874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Introducing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When we install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dirty="0" smtClean="0"/>
              <a:t> , along with other tools we also get a lightweight </a:t>
            </a:r>
            <a:r>
              <a:rPr lang="en-IN" sz="2400" b="1" dirty="0" smtClean="0">
                <a:solidFill>
                  <a:srgbClr val="C00000"/>
                </a:solidFill>
              </a:rPr>
              <a:t>Integrated Development Environment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for short.</a:t>
            </a:r>
          </a:p>
          <a:p>
            <a:endParaRPr lang="en-US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GUI based IDE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editing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running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Python programs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IDLE has two main window types, the </a:t>
            </a:r>
            <a:r>
              <a:rPr lang="en-IN" sz="2400" b="1" dirty="0" smtClean="0">
                <a:solidFill>
                  <a:srgbClr val="C00000"/>
                </a:solidFill>
              </a:rPr>
              <a:t>Shell window </a:t>
            </a:r>
            <a:r>
              <a:rPr lang="en-IN" sz="2400" dirty="0" smtClean="0"/>
              <a:t>and the </a:t>
            </a:r>
            <a:r>
              <a:rPr lang="en-IN" sz="2400" b="1" dirty="0" smtClean="0">
                <a:solidFill>
                  <a:srgbClr val="C00000"/>
                </a:solidFill>
              </a:rPr>
              <a:t>Editor window</a:t>
            </a:r>
            <a:r>
              <a:rPr lang="en-IN" sz="2400" dirty="0" smtClean="0"/>
              <a:t>.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Shell window </a:t>
            </a:r>
            <a:r>
              <a:rPr lang="en-US" sz="2400" dirty="0" smtClean="0"/>
              <a:t>is same as </a:t>
            </a:r>
            <a:r>
              <a:rPr lang="en-US" sz="2400" b="1" dirty="0" smtClean="0">
                <a:solidFill>
                  <a:srgbClr val="C00000"/>
                </a:solidFill>
              </a:rPr>
              <a:t>command shell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C00000"/>
                </a:solidFill>
              </a:rPr>
              <a:t> Editor window </a:t>
            </a:r>
            <a:r>
              <a:rPr lang="en-US" sz="2400" dirty="0" smtClean="0"/>
              <a:t>is same as </a:t>
            </a:r>
            <a:r>
              <a:rPr lang="en-US" sz="2400" b="1" dirty="0" smtClean="0">
                <a:solidFill>
                  <a:srgbClr val="C00000"/>
                </a:solidFill>
              </a:rPr>
              <a:t>notepad</a:t>
            </a:r>
            <a:r>
              <a:rPr lang="en-US" sz="2400" dirty="0" smtClean="0"/>
              <a:t> but both have </a:t>
            </a:r>
            <a:r>
              <a:rPr lang="en-IN" sz="2400" dirty="0" smtClean="0"/>
              <a:t>colorizing of </a:t>
            </a:r>
            <a:r>
              <a:rPr lang="en-IN" sz="2400" b="1" dirty="0" smtClean="0">
                <a:solidFill>
                  <a:srgbClr val="C00000"/>
                </a:solidFill>
              </a:rPr>
              <a:t>code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input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output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error messages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Introducing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start 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 on Windows click the </a:t>
            </a:r>
            <a:r>
              <a:rPr lang="en-IN" sz="2400" b="1" dirty="0" smtClean="0">
                <a:solidFill>
                  <a:srgbClr val="C00000"/>
                </a:solidFill>
              </a:rPr>
              <a:t>Start Menu </a:t>
            </a:r>
            <a:r>
              <a:rPr lang="en-IN" sz="2400" dirty="0" smtClean="0"/>
              <a:t>and search "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" or "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".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Right Click </a:t>
            </a:r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as select </a:t>
            </a:r>
            <a:r>
              <a:rPr lang="en-IN" sz="2400" b="1" dirty="0" smtClean="0">
                <a:solidFill>
                  <a:srgbClr val="C00000"/>
                </a:solidFill>
              </a:rPr>
              <a:t>Run as administrator </a:t>
            </a:r>
            <a:r>
              <a:rPr lang="en-IN" sz="2400" dirty="0" smtClean="0"/>
              <a:t>and you will see a window as shown in the next slide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Opening IDLE</a:t>
            </a:r>
            <a:endParaRPr lang="en-IN" sz="2800" b="1" dirty="0"/>
          </a:p>
        </p:txBody>
      </p:sp>
      <p:pic>
        <p:nvPicPr>
          <p:cNvPr id="6" name="Content Placeholder 5" descr="idle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3404861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idl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1357298"/>
            <a:ext cx="5233307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again </a:t>
            </a:r>
            <a:r>
              <a:rPr lang="en-IN" sz="2400" b="1" dirty="0" smtClean="0">
                <a:solidFill>
                  <a:srgbClr val="C00000"/>
                </a:solidFill>
              </a:rPr>
              <a:t>Python Shell</a:t>
            </a:r>
            <a:r>
              <a:rPr lang="en-IN" sz="2400" dirty="0" smtClean="0"/>
              <a:t>, but a much more colourful as compared to the previous </a:t>
            </a:r>
            <a:r>
              <a:rPr lang="en-IN" sz="2400" b="1" dirty="0" smtClean="0">
                <a:solidFill>
                  <a:srgbClr val="C00000"/>
                </a:solidFill>
              </a:rPr>
              <a:t>Shell window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Just type the commands, hit enter and it will display the result.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285860"/>
            <a:ext cx="900115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also has a built-in text editor to write Python programs.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create a new program go to </a:t>
            </a:r>
            <a:r>
              <a:rPr lang="en-IN" sz="2400" b="1" dirty="0" smtClean="0">
                <a:solidFill>
                  <a:srgbClr val="C00000"/>
                </a:solidFill>
              </a:rPr>
              <a:t>File</a:t>
            </a:r>
            <a:r>
              <a:rPr lang="en-IN" sz="2400" dirty="0" smtClean="0"/>
              <a:t> &gt; </a:t>
            </a:r>
            <a:r>
              <a:rPr lang="en-IN" sz="2400" b="1" dirty="0" smtClean="0">
                <a:solidFill>
                  <a:srgbClr val="C00000"/>
                </a:solidFill>
              </a:rPr>
              <a:t>New File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new Untitled window will open. This window is a text editor where we can write programs.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More About print() , IDLE, Error, Identifiers,</a:t>
            </a:r>
          </a:p>
          <a:p>
            <a:pPr marL="514350" indent="-514350">
              <a:buNone/>
            </a:pPr>
            <a:r>
              <a:rPr lang="en-US" sz="2800" b="1" dirty="0" smtClean="0"/>
              <a:t> Reserved Words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 To Predefined Functions And 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</a:t>
            </a:r>
            <a:r>
              <a:rPr lang="en-US" sz="2400" dirty="0" smtClean="0">
                <a:solidFill>
                  <a:schemeClr val="tx1"/>
                </a:solidFill>
              </a:rPr>
              <a:t>print() function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To Remove Newline From print( 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 TO IDLE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Types Of Errors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Rules For 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Reserved Words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pic>
        <p:nvPicPr>
          <p:cNvPr id="6" name="Content Placeholder 5" descr="idle6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Save the file as </a:t>
            </a:r>
            <a:r>
              <a:rPr lang="en-IN" sz="2400" b="1" dirty="0" smtClean="0">
                <a:solidFill>
                  <a:srgbClr val="C00000"/>
                </a:solidFill>
              </a:rPr>
              <a:t>sample.py</a:t>
            </a:r>
            <a:r>
              <a:rPr lang="en-IN" sz="2400" dirty="0" smtClean="0"/>
              <a:t> and to run the program, Go to </a:t>
            </a:r>
            <a:r>
              <a:rPr lang="en-IN" sz="2400" b="1" dirty="0" smtClean="0">
                <a:solidFill>
                  <a:srgbClr val="C00000"/>
                </a:solidFill>
              </a:rPr>
              <a:t>Run</a:t>
            </a:r>
            <a:r>
              <a:rPr lang="en-IN" sz="2400" dirty="0" smtClean="0"/>
              <a:t> &gt; </a:t>
            </a:r>
            <a:r>
              <a:rPr lang="en-IN" sz="2400" b="1" dirty="0" smtClean="0">
                <a:solidFill>
                  <a:srgbClr val="C00000"/>
                </a:solidFill>
              </a:rPr>
              <a:t>Run Module</a:t>
            </a:r>
            <a:r>
              <a:rPr lang="en-IN" sz="2400" dirty="0" smtClean="0"/>
              <a:t> or Hit </a:t>
            </a:r>
            <a:r>
              <a:rPr lang="en-IN" sz="2400" b="1" dirty="0" smtClean="0">
                <a:solidFill>
                  <a:srgbClr val="C00000"/>
                </a:solidFill>
              </a:rPr>
              <a:t>F5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786058"/>
            <a:ext cx="885831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doing this the </a:t>
            </a:r>
            <a:r>
              <a:rPr lang="en-IN" sz="2400" b="1" dirty="0" smtClean="0">
                <a:solidFill>
                  <a:srgbClr val="C00000"/>
                </a:solidFill>
              </a:rPr>
              <a:t>editor window </a:t>
            </a:r>
            <a:r>
              <a:rPr lang="en-IN" sz="2400" dirty="0" smtClean="0"/>
              <a:t>will move into the background, </a:t>
            </a:r>
            <a:r>
              <a:rPr lang="en-IN" sz="2400" b="1" dirty="0" smtClean="0">
                <a:solidFill>
                  <a:srgbClr val="C00000"/>
                </a:solidFill>
              </a:rPr>
              <a:t>Python Shell </a:t>
            </a:r>
            <a:r>
              <a:rPr lang="en-IN" sz="2400" dirty="0" smtClean="0"/>
              <a:t>will become active and we will see the output 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786058"/>
            <a:ext cx="871543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Types Of Errors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Just like any other programming language , </a:t>
            </a:r>
            <a:r>
              <a:rPr lang="en-US" sz="2400" b="1" dirty="0" smtClean="0">
                <a:solidFill>
                  <a:srgbClr val="FF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also has 2 kinds of errors: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Syntax Error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Runtime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Syntax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Syntaxes are </a:t>
            </a:r>
            <a:r>
              <a:rPr lang="en-US" sz="2400" b="1" dirty="0" smtClean="0">
                <a:solidFill>
                  <a:srgbClr val="7030A0"/>
                </a:solidFill>
              </a:rPr>
              <a:t>RULES OF A LANGUAGE </a:t>
            </a:r>
            <a:r>
              <a:rPr lang="en-US" sz="2400" dirty="0" smtClean="0">
                <a:solidFill>
                  <a:schemeClr val="tx1"/>
                </a:solidFill>
              </a:rPr>
              <a:t>and when we break these rules , the error which occurs is called </a:t>
            </a:r>
            <a:r>
              <a:rPr lang="en-US" sz="2400" b="1" dirty="0" smtClean="0">
                <a:solidFill>
                  <a:srgbClr val="C00000"/>
                </a:solidFill>
              </a:rPr>
              <a:t>Syntax Error.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Examples of </a:t>
            </a:r>
            <a:r>
              <a:rPr lang="en-US" sz="2400" b="1" dirty="0" smtClean="0">
                <a:solidFill>
                  <a:srgbClr val="C00000"/>
                </a:solidFill>
              </a:rPr>
              <a:t>Syntax Errors </a:t>
            </a:r>
            <a:r>
              <a:rPr lang="en-US" sz="2400" dirty="0" smtClean="0">
                <a:solidFill>
                  <a:schemeClr val="tx1"/>
                </a:solidFill>
              </a:rPr>
              <a:t>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Miss</a:t>
            </a:r>
            <a:r>
              <a:rPr lang="en-IN" b="1" dirty="0" err="1" smtClean="0">
                <a:solidFill>
                  <a:srgbClr val="002060"/>
                </a:solidFill>
              </a:rPr>
              <a:t>pelled</a:t>
            </a:r>
            <a:r>
              <a:rPr lang="en-IN" b="1" dirty="0" smtClean="0">
                <a:solidFill>
                  <a:srgbClr val="002060"/>
                </a:solidFill>
              </a:rPr>
              <a:t> keywords.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</a:t>
            </a:r>
            <a:r>
              <a:rPr lang="en-IN" b="1" dirty="0" smtClean="0">
                <a:solidFill>
                  <a:srgbClr val="002060"/>
                </a:solidFill>
              </a:rPr>
              <a:t>correct use of an operator.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IN" b="1" dirty="0" err="1" smtClean="0">
                <a:solidFill>
                  <a:srgbClr val="002060"/>
                </a:solidFill>
              </a:rPr>
              <a:t>mitting</a:t>
            </a:r>
            <a:r>
              <a:rPr lang="en-IN" b="1" dirty="0" smtClean="0">
                <a:solidFill>
                  <a:srgbClr val="002060"/>
                </a:solidFill>
              </a:rPr>
              <a:t> parentheses in a function call.</a:t>
            </a:r>
          </a:p>
          <a:p>
            <a:pPr marL="514350" indent="-514350">
              <a:buNone/>
            </a:pPr>
            <a:endParaRPr lang="en-US" sz="2300" b="1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Examples Of Syntax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3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428736"/>
            <a:ext cx="8572560" cy="2071702"/>
          </a:xfrm>
          <a:prstGeom prst="rect">
            <a:avLst/>
          </a:prstGeom>
        </p:spPr>
      </p:pic>
      <p:pic>
        <p:nvPicPr>
          <p:cNvPr id="7" name="Picture 6" descr="syntaxerror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86256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 smtClean="0"/>
              <a:t>RunTime</a:t>
            </a:r>
            <a:r>
              <a:rPr lang="en-US" sz="2800" b="1" dirty="0" smtClean="0"/>
              <a:t> Errors </a:t>
            </a:r>
            <a:br>
              <a:rPr lang="en-US" sz="2800" b="1" dirty="0" smtClean="0"/>
            </a:br>
            <a:r>
              <a:rPr lang="en-US" sz="2800" b="1" dirty="0" smtClean="0"/>
              <a:t>(Exceptions)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As the name says, </a:t>
            </a:r>
            <a:r>
              <a:rPr lang="en-IN" sz="2400" b="1" dirty="0" smtClean="0">
                <a:solidFill>
                  <a:srgbClr val="C00000"/>
                </a:solidFill>
              </a:rPr>
              <a:t>Runtime Errors </a:t>
            </a:r>
            <a:r>
              <a:rPr lang="en-IN" sz="2400" dirty="0" smtClean="0">
                <a:solidFill>
                  <a:schemeClr val="tx1"/>
                </a:solidFill>
              </a:rPr>
              <a:t>are errors which occur while the program is running.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As soon as Python interpreter encounters them it halts the execution of the program and displays a message about the probable cause of the problem.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 smtClean="0"/>
              <a:t>RunTime</a:t>
            </a:r>
            <a:r>
              <a:rPr lang="en-US" sz="2800" b="1" dirty="0" smtClean="0"/>
              <a:t> Errors </a:t>
            </a:r>
            <a:br>
              <a:rPr lang="en-US" sz="2800" b="1" dirty="0" smtClean="0"/>
            </a:br>
            <a:r>
              <a:rPr lang="en-US" sz="2800" b="1" dirty="0" smtClean="0"/>
              <a:t>(Exceptions)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They usually occurs when interpreter counters a operation that is impossible to carry out and one such operation is </a:t>
            </a:r>
            <a:r>
              <a:rPr lang="en-IN" sz="2400" b="1" dirty="0" smtClean="0">
                <a:solidFill>
                  <a:srgbClr val="7030A0"/>
                </a:solidFill>
              </a:rPr>
              <a:t>dividing a number by 0.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Since dividing a number by 0 is undefined , so ,when the interpreter encounters this operation it raises </a:t>
            </a:r>
            <a:r>
              <a:rPr lang="en-IN" sz="2400" b="1" dirty="0" err="1" smtClean="0">
                <a:solidFill>
                  <a:srgbClr val="C00000"/>
                </a:solidFill>
              </a:rPr>
              <a:t>ZeroDivisionError</a:t>
            </a:r>
            <a:r>
              <a:rPr lang="en-IN" sz="2400" dirty="0" smtClean="0">
                <a:solidFill>
                  <a:schemeClr val="tx1"/>
                </a:solidFill>
              </a:rPr>
              <a:t> as follows: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Example Of </a:t>
            </a:r>
            <a:r>
              <a:rPr lang="en-US" sz="2800" b="1" dirty="0" err="1" smtClean="0"/>
              <a:t>RunTime</a:t>
            </a:r>
            <a:r>
              <a:rPr lang="en-US" sz="2800" b="1" dirty="0" smtClean="0"/>
              <a:t>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is an identifier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 is the name given to entities like </a:t>
            </a:r>
            <a:r>
              <a:rPr lang="en-IN" b="1" dirty="0" smtClean="0">
                <a:solidFill>
                  <a:srgbClr val="C00000"/>
                </a:solidFill>
              </a:rPr>
              <a:t>class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functions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variables</a:t>
            </a:r>
            <a:r>
              <a:rPr lang="en-IN" dirty="0" smtClean="0"/>
              <a:t> 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modules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C00000"/>
                </a:solidFill>
              </a:rPr>
              <a:t> any other object </a:t>
            </a:r>
            <a:r>
              <a:rPr lang="en-IN" dirty="0" smtClean="0"/>
              <a:t>in </a:t>
            </a:r>
            <a:r>
              <a:rPr lang="en-IN" dirty="0" smtClean="0"/>
              <a:t>Python.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Rules for identifiers: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Identifiers can be a combination of letters in </a:t>
            </a:r>
            <a:r>
              <a:rPr lang="en-IN" b="1" dirty="0" smtClean="0">
                <a:solidFill>
                  <a:srgbClr val="C00000"/>
                </a:solidFill>
              </a:rPr>
              <a:t>lowercase</a:t>
            </a:r>
            <a:r>
              <a:rPr lang="en-IN" dirty="0" smtClean="0"/>
              <a:t> (a to z) or </a:t>
            </a:r>
            <a:r>
              <a:rPr lang="en-IN" b="1" dirty="0" smtClean="0">
                <a:solidFill>
                  <a:srgbClr val="C00000"/>
                </a:solidFill>
              </a:rPr>
              <a:t>uppercase</a:t>
            </a:r>
            <a:r>
              <a:rPr lang="en-IN" dirty="0" smtClean="0"/>
              <a:t> (A to Z) or </a:t>
            </a:r>
            <a:r>
              <a:rPr lang="en-IN" b="1" dirty="0" smtClean="0">
                <a:solidFill>
                  <a:srgbClr val="C00000"/>
                </a:solidFill>
              </a:rPr>
              <a:t>digits</a:t>
            </a:r>
            <a:r>
              <a:rPr lang="en-IN" dirty="0" smtClean="0"/>
              <a:t> (0 to 9) or an </a:t>
            </a:r>
            <a:r>
              <a:rPr lang="en-IN" b="1" dirty="0" smtClean="0">
                <a:solidFill>
                  <a:srgbClr val="C00000"/>
                </a:solidFill>
              </a:rPr>
              <a:t>underscore</a:t>
            </a:r>
            <a:r>
              <a:rPr lang="en-IN" dirty="0" smtClean="0"/>
              <a:t> (_)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special character except </a:t>
            </a:r>
            <a:r>
              <a:rPr lang="en-US" b="1" dirty="0" smtClean="0">
                <a:solidFill>
                  <a:srgbClr val="C00000"/>
                </a:solidFill>
              </a:rPr>
              <a:t>underscore</a:t>
            </a:r>
            <a:r>
              <a:rPr lang="en-US" dirty="0" smtClean="0">
                <a:solidFill>
                  <a:schemeClr val="tx1"/>
                </a:solidFill>
              </a:rPr>
              <a:t> is allowed in the name of a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Types Of Predefined Function </a:t>
            </a:r>
            <a:br>
              <a:rPr lang="en-US" sz="2200" b="1" dirty="0" smtClean="0"/>
            </a:br>
            <a:r>
              <a:rPr lang="en-US" sz="2200" b="1" dirty="0" smtClean="0"/>
              <a:t>Provided By Python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a very rich set of  predefined functions and they are broadly categorized to be of 2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Built In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Functions Defined In Modules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It must compulsorily begin with a underscore ( _ ) or a letter and not with a digit . Although after the first letter we can have as many digits as we want. So </a:t>
            </a:r>
            <a:r>
              <a:rPr lang="en-IN" b="1" dirty="0" smtClean="0">
                <a:solidFill>
                  <a:srgbClr val="C00000"/>
                </a:solidFill>
              </a:rPr>
              <a:t>1a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FF0000"/>
                </a:solidFill>
              </a:rPr>
              <a:t>invalid</a:t>
            </a:r>
            <a:r>
              <a:rPr lang="en-IN" dirty="0" smtClean="0"/>
              <a:t> , while </a:t>
            </a:r>
            <a:r>
              <a:rPr lang="en-IN" b="1" dirty="0" smtClean="0">
                <a:solidFill>
                  <a:srgbClr val="C00000"/>
                </a:solidFill>
              </a:rPr>
              <a:t>a1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C00000"/>
                </a:solidFill>
              </a:rPr>
              <a:t>_a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_1</a:t>
            </a:r>
            <a:r>
              <a:rPr lang="en-IN" dirty="0" smtClean="0"/>
              <a:t> is a </a:t>
            </a:r>
            <a:r>
              <a:rPr lang="en-IN" b="1" dirty="0" smtClean="0">
                <a:solidFill>
                  <a:srgbClr val="00B050"/>
                </a:solidFill>
              </a:rPr>
              <a:t>valid name </a:t>
            </a:r>
            <a:r>
              <a:rPr lang="en-IN" dirty="0" smtClean="0"/>
              <a:t>for an identifier.</a:t>
            </a: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1810"/>
            <a:ext cx="8858312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Identifiers are case sensitive , so </a:t>
            </a:r>
            <a:r>
              <a:rPr lang="en-US" b="1" dirty="0" smtClean="0">
                <a:solidFill>
                  <a:srgbClr val="C00000"/>
                </a:solidFill>
              </a:rPr>
              <a:t>pi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Pi</a:t>
            </a:r>
            <a:r>
              <a:rPr lang="en-US" dirty="0" smtClean="0"/>
              <a:t> are two different identifiers.</a:t>
            </a: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6"/>
            <a:ext cx="8715436" cy="3420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Keywords cannot be used as identifiers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 can be of any length.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4" y="2214554"/>
            <a:ext cx="8715436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Reserved Words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is a Reserved Word?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A word in a programming language which has a fixed meaning and cannot be redefined by the programmer or used as identifiers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How many reserved words are there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Python contains </a:t>
            </a:r>
            <a:r>
              <a:rPr lang="en-US" b="1" dirty="0" smtClean="0">
                <a:solidFill>
                  <a:srgbClr val="002060"/>
                </a:solidFill>
              </a:rPr>
              <a:t>33 reserved words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2060"/>
                </a:solidFill>
              </a:rPr>
              <a:t>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list is mentioned on the next slide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We can get this list by using </a:t>
            </a:r>
            <a:r>
              <a:rPr lang="en-US" b="1" dirty="0" smtClean="0">
                <a:solidFill>
                  <a:srgbClr val="7030A0"/>
                </a:solidFill>
              </a:rPr>
              <a:t>help()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Python Shell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Reserved Words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27372" cy="4854280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b="1" dirty="0" smtClean="0">
                <a:solidFill>
                  <a:schemeClr val="tx1"/>
                </a:solidFill>
              </a:rPr>
              <a:t>These </a:t>
            </a:r>
            <a:r>
              <a:rPr lang="en-IN" b="1" dirty="0" smtClean="0">
                <a:solidFill>
                  <a:srgbClr val="7030A0"/>
                </a:solidFill>
              </a:rPr>
              <a:t>33 keywords </a:t>
            </a:r>
            <a:r>
              <a:rPr lang="en-IN" b="1" dirty="0" smtClean="0">
                <a:solidFill>
                  <a:schemeClr val="tx1"/>
                </a:solidFill>
              </a:rPr>
              <a:t>are: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False , True , None ,def,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del ,import ,return 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, or </a:t>
            </a:r>
            <a:r>
              <a:rPr lang="en-US" sz="2000" b="1" dirty="0" smtClean="0">
                <a:solidFill>
                  <a:srgbClr val="C00000"/>
                </a:solidFill>
              </a:rPr>
              <a:t>, not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if, else , </a:t>
            </a:r>
            <a:r>
              <a:rPr lang="en-US" sz="2000" b="1" dirty="0" err="1" smtClean="0">
                <a:solidFill>
                  <a:srgbClr val="C00000"/>
                </a:solidFill>
              </a:rPr>
              <a:t>elif</a:t>
            </a:r>
            <a:r>
              <a:rPr lang="en-US" sz="2000" b="1" dirty="0" smtClean="0">
                <a:solidFill>
                  <a:srgbClr val="C00000"/>
                </a:solidFill>
              </a:rPr>
              <a:t>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for , while , break ,continue,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is </a:t>
            </a:r>
            <a:r>
              <a:rPr lang="en-US" sz="2000" b="1" dirty="0" smtClean="0">
                <a:solidFill>
                  <a:srgbClr val="C00000"/>
                </a:solidFill>
              </a:rPr>
              <a:t>, as , in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global , nonlocal ,yield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try ,except , finally, raise,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lambda ,with ,assert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,from , pass 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57686" y="1571612"/>
            <a:ext cx="4786314" cy="485428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tabLst/>
              <a:defRPr/>
            </a:pPr>
            <a:r>
              <a:rPr kumimoji="0" lang="en-IN" sz="22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</a:t>
            </a:r>
            <a:r>
              <a:rPr kumimoji="0" lang="en-IN" sz="2200" b="1" i="0" u="sng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Important Observations: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Except </a:t>
            </a:r>
            <a:r>
              <a:rPr lang="en-IN" sz="2200" b="1" dirty="0" smtClean="0">
                <a:solidFill>
                  <a:srgbClr val="C00000"/>
                </a:solidFill>
              </a:rPr>
              <a:t>False</a:t>
            </a:r>
            <a:r>
              <a:rPr lang="en-IN" sz="2200" dirty="0" smtClean="0"/>
              <a:t> , </a:t>
            </a:r>
            <a:r>
              <a:rPr lang="en-IN" sz="2200" b="1" dirty="0" smtClean="0">
                <a:solidFill>
                  <a:srgbClr val="C00000"/>
                </a:solidFill>
              </a:rPr>
              <a:t>True</a:t>
            </a:r>
            <a:r>
              <a:rPr lang="en-IN" sz="2200" dirty="0" smtClean="0"/>
              <a:t> and </a:t>
            </a:r>
            <a:r>
              <a:rPr lang="en-IN" sz="2200" b="1" dirty="0" smtClean="0">
                <a:solidFill>
                  <a:srgbClr val="C00000"/>
                </a:solidFill>
              </a:rPr>
              <a:t>None</a:t>
            </a:r>
            <a:r>
              <a:rPr lang="en-IN" sz="2200" dirty="0" smtClean="0"/>
              <a:t> all  the other keywords are in lowercase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We don’t have </a:t>
            </a:r>
            <a:r>
              <a:rPr lang="en-IN" sz="2200" b="1" dirty="0" smtClean="0">
                <a:solidFill>
                  <a:srgbClr val="7030A0"/>
                </a:solidFill>
              </a:rPr>
              <a:t>else if </a:t>
            </a:r>
            <a:r>
              <a:rPr lang="en-IN" sz="2200" dirty="0" smtClean="0"/>
              <a:t>in </a:t>
            </a:r>
            <a:r>
              <a:rPr lang="en-IN" sz="2200" b="1" dirty="0" smtClean="0">
                <a:solidFill>
                  <a:srgbClr val="C00000"/>
                </a:solidFill>
              </a:rPr>
              <a:t>Python</a:t>
            </a:r>
            <a:r>
              <a:rPr lang="en-IN" sz="2200" dirty="0" smtClean="0"/>
              <a:t> , rather it is </a:t>
            </a:r>
            <a:r>
              <a:rPr lang="en-IN" sz="2200" b="1" dirty="0" err="1" smtClean="0">
                <a:solidFill>
                  <a:srgbClr val="C00000"/>
                </a:solidFill>
              </a:rPr>
              <a:t>elif</a:t>
            </a:r>
            <a:endParaRPr lang="en-IN" sz="2200" b="1" dirty="0" smtClean="0">
              <a:solidFill>
                <a:srgbClr val="C00000"/>
              </a:solidFill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T</a:t>
            </a:r>
            <a:r>
              <a:rPr lang="en-US" sz="2200" dirty="0" smtClean="0"/>
              <a:t>here are no </a:t>
            </a:r>
            <a:r>
              <a:rPr lang="en-US" sz="2200" b="1" dirty="0" smtClean="0">
                <a:solidFill>
                  <a:srgbClr val="7030A0"/>
                </a:solidFill>
              </a:rPr>
              <a:t>switch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7030A0"/>
                </a:solidFill>
              </a:rPr>
              <a:t>do-while</a:t>
            </a:r>
            <a:r>
              <a:rPr lang="en-US" sz="2200" dirty="0" smtClean="0"/>
              <a:t> statements in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rabicPeriod" startAt="2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IN" sz="2200" dirty="0" smtClean="0"/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Built In Functions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Built </a:t>
            </a:r>
            <a:r>
              <a:rPr lang="en-US" sz="2400" b="1" dirty="0" smtClean="0">
                <a:solidFill>
                  <a:srgbClr val="C00000"/>
                </a:solidFill>
              </a:rPr>
              <a:t>in functions </a:t>
            </a:r>
            <a:r>
              <a:rPr lang="en-US" sz="2400" dirty="0" smtClean="0">
                <a:solidFill>
                  <a:schemeClr val="tx1"/>
                </a:solidFill>
              </a:rPr>
              <a:t>are those functions which </a:t>
            </a:r>
            <a:r>
              <a:rPr lang="en-IN" sz="2400" dirty="0" smtClean="0">
                <a:solidFill>
                  <a:schemeClr val="tx1"/>
                </a:solidFill>
              </a:rPr>
              <a:t>are always available for </a:t>
            </a:r>
            <a:r>
              <a:rPr lang="en-IN" sz="2400" dirty="0" smtClean="0">
                <a:solidFill>
                  <a:schemeClr val="tx1"/>
                </a:solidFill>
              </a:rPr>
              <a:t>use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For example </a:t>
            </a:r>
            <a:r>
              <a:rPr lang="en-IN" sz="2400" b="1" dirty="0" smtClean="0">
                <a:solidFill>
                  <a:srgbClr val="7030A0"/>
                </a:solidFill>
              </a:rPr>
              <a:t>, print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  <a:r>
              <a:rPr lang="en-IN" sz="2400" dirty="0" smtClean="0"/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is 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</a:rPr>
              <a:t>which prints the given object to the standard output device (screen)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of version </a:t>
            </a:r>
            <a:r>
              <a:rPr lang="en-US" sz="2400" b="1" dirty="0" smtClean="0">
                <a:solidFill>
                  <a:srgbClr val="7030A0"/>
                </a:solidFill>
              </a:rPr>
              <a:t>3.6</a:t>
            </a:r>
            <a:r>
              <a:rPr lang="en-US" sz="2400" dirty="0" smtClean="0">
                <a:solidFill>
                  <a:schemeClr val="tx1"/>
                </a:solidFill>
              </a:rPr>
              <a:t> ,  </a:t>
            </a:r>
            <a:r>
              <a:rPr lang="en-US" sz="2400" dirty="0" smtClean="0">
                <a:solidFill>
                  <a:schemeClr val="tx1"/>
                </a:solidFill>
              </a:rPr>
              <a:t>Python has </a:t>
            </a:r>
            <a:r>
              <a:rPr lang="en-US" sz="2400" b="1" dirty="0" smtClean="0">
                <a:solidFill>
                  <a:srgbClr val="7030A0"/>
                </a:solidFill>
              </a:rPr>
              <a:t>68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their list can be obtained on the following </a:t>
            </a:r>
            <a:r>
              <a:rPr lang="en-US" sz="2400" dirty="0" err="1" smtClean="0">
                <a:solidFill>
                  <a:schemeClr val="tx1"/>
                </a:solidFill>
              </a:rPr>
              <a:t>url</a:t>
            </a:r>
            <a:r>
              <a:rPr lang="en-US" sz="2400" dirty="0" smtClean="0">
                <a:solidFill>
                  <a:schemeClr val="tx1"/>
                </a:solidFill>
              </a:rPr>
              <a:t> 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https://docs.python.org/3/library/functions.html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What Is print( ) And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200" b="1" dirty="0" smtClean="0"/>
              <a:t>How It Is Made Available </a:t>
            </a:r>
            <a:br>
              <a:rPr lang="en-US" sz="2200" b="1" dirty="0" smtClean="0"/>
            </a:br>
            <a:r>
              <a:rPr lang="en-US" sz="2200" b="1" dirty="0" smtClean="0"/>
              <a:t>To Our Program ?</a:t>
            </a:r>
            <a:endParaRPr lang="en-IN" sz="2200" b="1" dirty="0"/>
          </a:p>
        </p:txBody>
      </p:sp>
      <p:pic>
        <p:nvPicPr>
          <p:cNvPr id="6" name="Content Placeholder 5" descr="predeffun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3999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us revisit our </a:t>
            </a:r>
            <a:r>
              <a:rPr lang="en-US" sz="2400" b="1" dirty="0" smtClean="0">
                <a:solidFill>
                  <a:srgbClr val="C00000"/>
                </a:solidFill>
              </a:rPr>
              <a:t>firstcode.py</a:t>
            </a:r>
            <a:r>
              <a:rPr lang="en-US" sz="2400" dirty="0" smtClean="0"/>
              <a:t> file . The code was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print</a:t>
            </a:r>
            <a:r>
              <a:rPr lang="en-US" sz="2400" b="1" dirty="0" smtClean="0">
                <a:solidFill>
                  <a:srgbClr val="7030A0"/>
                </a:solidFill>
              </a:rPr>
              <a:t>("Hello User")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print("Python Rocks")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000372"/>
            <a:ext cx="8715436" cy="3715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closely observe , we will see that the 2 messages are getting displayed on separate lines , even though we have not used any newline character.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is because the function </a:t>
            </a:r>
            <a:r>
              <a:rPr lang="en-US" sz="2400" b="1" dirty="0" smtClean="0">
                <a:solidFill>
                  <a:srgbClr val="7030A0"/>
                </a:solidFill>
              </a:rPr>
              <a:t>print() </a:t>
            </a:r>
            <a:r>
              <a:rPr lang="en-US" sz="2400" dirty="0" smtClean="0"/>
              <a:t>automatically appends a </a:t>
            </a:r>
            <a:r>
              <a:rPr lang="en-US" sz="2400" b="1" dirty="0" smtClean="0">
                <a:solidFill>
                  <a:srgbClr val="C00000"/>
                </a:solidFill>
              </a:rPr>
              <a:t>newline character </a:t>
            </a:r>
            <a:r>
              <a:rPr lang="en-US" sz="2400" dirty="0" smtClean="0"/>
              <a:t>after the message it is printing.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do not want this then we can use the  </a:t>
            </a:r>
            <a:r>
              <a:rPr lang="en-US" sz="2400" b="1" dirty="0" smtClean="0">
                <a:solidFill>
                  <a:srgbClr val="7030A0"/>
                </a:solidFill>
              </a:rPr>
              <a:t>print() </a:t>
            </a:r>
            <a:r>
              <a:rPr lang="en-US" sz="2400" dirty="0" smtClean="0"/>
              <a:t>function as shown below:</a:t>
            </a: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C00000"/>
                </a:solidFill>
              </a:rPr>
              <a:t>print(“Hello </a:t>
            </a:r>
            <a:r>
              <a:rPr lang="en-US" sz="1900" b="1" dirty="0" err="1" smtClean="0">
                <a:solidFill>
                  <a:srgbClr val="C00000"/>
                </a:solidFill>
              </a:rPr>
              <a:t>User”,end</a:t>
            </a:r>
            <a:r>
              <a:rPr lang="en-US" sz="1900" b="1" dirty="0" smtClean="0">
                <a:solidFill>
                  <a:srgbClr val="C00000"/>
                </a:solidFill>
              </a:rPr>
              <a:t>=“”)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print(“Python Rocks”)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outpu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71810"/>
            <a:ext cx="9144000" cy="378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word </a:t>
            </a:r>
            <a:r>
              <a:rPr lang="en-US" sz="2400" b="1" dirty="0" smtClean="0">
                <a:solidFill>
                  <a:srgbClr val="7030A0"/>
                </a:solidFill>
              </a:rPr>
              <a:t>end </a:t>
            </a:r>
            <a:r>
              <a:rPr lang="en-US" sz="2400" dirty="0" smtClean="0"/>
              <a:t>is called </a:t>
            </a:r>
            <a:r>
              <a:rPr lang="en-US" sz="2400" b="1" u="sng" dirty="0" smtClean="0">
                <a:solidFill>
                  <a:srgbClr val="C00000"/>
                </a:solidFill>
              </a:rPr>
              <a:t>keyword argument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and it’s default value is </a:t>
            </a:r>
            <a:r>
              <a:rPr lang="en-US" sz="2400" b="1" dirty="0" smtClean="0">
                <a:solidFill>
                  <a:srgbClr val="7030A0"/>
                </a:solidFill>
              </a:rPr>
              <a:t>“\n”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we have changed it to </a:t>
            </a:r>
            <a:r>
              <a:rPr lang="en-US" sz="2400" b="1" dirty="0" smtClean="0">
                <a:solidFill>
                  <a:srgbClr val="7030A0"/>
                </a:solidFill>
              </a:rPr>
              <a:t>empty string</a:t>
            </a:r>
            <a:r>
              <a:rPr lang="en-US" sz="2400" dirty="0" smtClean="0"/>
              <a:t>(“”) to tell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not to produce any newline.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Similarly we can set it to </a:t>
            </a:r>
            <a:r>
              <a:rPr lang="en-US" sz="2400" b="1" dirty="0" smtClean="0">
                <a:solidFill>
                  <a:srgbClr val="7030A0"/>
                </a:solidFill>
              </a:rPr>
              <a:t>“\t”</a:t>
            </a:r>
            <a:r>
              <a:rPr lang="en-US" sz="2400" dirty="0" smtClean="0"/>
              <a:t> to generate tab or </a:t>
            </a:r>
            <a:r>
              <a:rPr lang="en-US" sz="2400" b="1" dirty="0" smtClean="0">
                <a:solidFill>
                  <a:srgbClr val="7030A0"/>
                </a:solidFill>
              </a:rPr>
              <a:t>“\b”</a:t>
            </a:r>
            <a:r>
              <a:rPr lang="en-US" sz="2400" dirty="0" smtClean="0"/>
              <a:t> to erase the previous character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3569</TotalTime>
  <Words>1102</Words>
  <Application>Microsoft Office PowerPoint</Application>
  <PresentationFormat>On-screen Show (4:3)</PresentationFormat>
  <Paragraphs>228</Paragraphs>
  <Slides>34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Types Of Predefined Function  Provided By Python</vt:lpstr>
      <vt:lpstr>Built In Functions</vt:lpstr>
      <vt:lpstr>What Is print( ) And  How It Is Made Available  To Our Program ?</vt:lpstr>
      <vt:lpstr>How To Remove  newline From print() ?</vt:lpstr>
      <vt:lpstr>How To Remove  newline From print() ?</vt:lpstr>
      <vt:lpstr>How To Remove  newline From print() ?</vt:lpstr>
      <vt:lpstr>How To Remove  newline From print() ?</vt:lpstr>
      <vt:lpstr>Some Examples</vt:lpstr>
      <vt:lpstr>Functions Defined  In Modules</vt:lpstr>
      <vt:lpstr>Functions Defined  In Modules</vt:lpstr>
      <vt:lpstr>Functions Defined  In Modules</vt:lpstr>
      <vt:lpstr>Introducing IDLE</vt:lpstr>
      <vt:lpstr>Introducing IDLE</vt:lpstr>
      <vt:lpstr>Opening IDLE</vt:lpstr>
      <vt:lpstr>Using IDLE</vt:lpstr>
      <vt:lpstr>Using IDLE</vt:lpstr>
      <vt:lpstr>Using IDLE’s Editor Window</vt:lpstr>
      <vt:lpstr>Using IDLE’s Editor Window</vt:lpstr>
      <vt:lpstr>Using IDLE’s Editor Window</vt:lpstr>
      <vt:lpstr>Using IDLE’s Editor Window</vt:lpstr>
      <vt:lpstr>Types Of Errors  In Python</vt:lpstr>
      <vt:lpstr>Syntax Error</vt:lpstr>
      <vt:lpstr>Examples Of Syntax Error</vt:lpstr>
      <vt:lpstr>RunTime Errors  (Exceptions)</vt:lpstr>
      <vt:lpstr>RunTime Errors  (Exceptions)</vt:lpstr>
      <vt:lpstr>Example Of RunTime Error</vt:lpstr>
      <vt:lpstr>Rules For Identifiers</vt:lpstr>
      <vt:lpstr>Rules For Identifiers</vt:lpstr>
      <vt:lpstr>Rules For Identifiers</vt:lpstr>
      <vt:lpstr>Rules For Identifiers</vt:lpstr>
      <vt:lpstr>Rules For Reserved Words</vt:lpstr>
      <vt:lpstr>Rules For Reserved 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266</cp:revision>
  <dcterms:created xsi:type="dcterms:W3CDTF">2015-12-21T13:46:48Z</dcterms:created>
  <dcterms:modified xsi:type="dcterms:W3CDTF">2018-06-29T10:47:55Z</dcterms:modified>
</cp:coreProperties>
</file>