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1169" r:id="rId4"/>
    <p:sldId id="1219" r:id="rId5"/>
    <p:sldId id="1174" r:id="rId6"/>
    <p:sldId id="1220" r:id="rId7"/>
    <p:sldId id="1175" r:id="rId8"/>
    <p:sldId id="1221" r:id="rId9"/>
    <p:sldId id="1222" r:id="rId10"/>
    <p:sldId id="1223" r:id="rId11"/>
    <p:sldId id="1206" r:id="rId12"/>
    <p:sldId id="1224" r:id="rId13"/>
    <p:sldId id="1245" r:id="rId14"/>
    <p:sldId id="1209" r:id="rId15"/>
    <p:sldId id="1228" r:id="rId16"/>
    <p:sldId id="1225" r:id="rId17"/>
    <p:sldId id="1226" r:id="rId18"/>
    <p:sldId id="1227" r:id="rId19"/>
    <p:sldId id="1207" r:id="rId20"/>
    <p:sldId id="1208" r:id="rId21"/>
    <p:sldId id="1229" r:id="rId22"/>
    <p:sldId id="1230" r:id="rId23"/>
    <p:sldId id="1234" r:id="rId24"/>
    <p:sldId id="1235" r:id="rId25"/>
    <p:sldId id="1236" r:id="rId26"/>
    <p:sldId id="1233" r:id="rId27"/>
    <p:sldId id="1231" r:id="rId28"/>
    <p:sldId id="1232" r:id="rId29"/>
    <p:sldId id="1238" r:id="rId30"/>
    <p:sldId id="1237" r:id="rId31"/>
    <p:sldId id="1239" r:id="rId32"/>
    <p:sldId id="1240" r:id="rId33"/>
    <p:sldId id="1242" r:id="rId34"/>
    <p:sldId id="1241" r:id="rId35"/>
    <p:sldId id="1243" r:id="rId36"/>
    <p:sldId id="124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Private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self.__age</a:t>
            </a:r>
            <a:r>
              <a:rPr lang="en-IN" sz="1600" b="1" dirty="0" smtClean="0">
                <a:solidFill>
                  <a:srgbClr val="C00000"/>
                </a:solidFill>
              </a:rPr>
              <a:t>=25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self.__name</a:t>
            </a:r>
            <a:r>
              <a:rPr lang="en-IN" sz="1600" b="1" dirty="0" smtClean="0">
                <a:solidFill>
                  <a:srgbClr val="C00000"/>
                </a:solidFill>
              </a:rPr>
              <a:t>="</a:t>
            </a:r>
            <a:r>
              <a:rPr lang="en-IN" sz="1600" b="1" dirty="0" err="1" smtClean="0">
                <a:solidFill>
                  <a:srgbClr val="C00000"/>
                </a:solidFill>
              </a:rPr>
              <a:t>Rahul</a:t>
            </a:r>
            <a:r>
              <a:rPr lang="en-IN" sz="16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self.__salary</a:t>
            </a:r>
            <a:r>
              <a:rPr lang="en-IN" sz="1600" b="1" dirty="0" smtClean="0">
                <a:solidFill>
                  <a:srgbClr val="C00000"/>
                </a:solidFill>
              </a:rPr>
              <a:t>=30000.0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smtClean="0">
                <a:solidFill>
                  <a:srgbClr val="7030A0"/>
                </a:solidFill>
              </a:rPr>
              <a:t>def __show(self):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print("Age:",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self.__age,"Name</a:t>
            </a:r>
            <a:r>
              <a:rPr lang="en-IN" sz="1600" b="1" dirty="0" smtClean="0">
                <a:solidFill>
                  <a:srgbClr val="C00000"/>
                </a:solidFill>
              </a:rPr>
              <a:t>:",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self.__name,"Salary</a:t>
            </a:r>
            <a:r>
              <a:rPr lang="en-IN" sz="1600" b="1" dirty="0" smtClean="0">
                <a:solidFill>
                  <a:srgbClr val="C00000"/>
                </a:solidFill>
              </a:rPr>
              <a:t>:",</a:t>
            </a:r>
            <a:r>
              <a:rPr lang="en-IN" sz="1600" b="1" dirty="0" err="1" smtClean="0">
                <a:solidFill>
                  <a:srgbClr val="C00000"/>
                </a:solidFill>
              </a:rPr>
              <a:t>self.__salary</a:t>
            </a:r>
            <a:r>
              <a:rPr lang="en-IN" sz="16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e=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600" b="1" dirty="0" err="1" smtClean="0">
                <a:solidFill>
                  <a:srgbClr val="7030A0"/>
                </a:solidFill>
              </a:rPr>
              <a:t>e.__show</a:t>
            </a:r>
            <a:r>
              <a:rPr lang="en-IN" sz="16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85009"/>
            <a:ext cx="6715172" cy="1272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we declare a data member with double underscore indicating that it is private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actually </a:t>
            </a:r>
            <a:r>
              <a:rPr lang="en-US" sz="2400" b="1" u="sng" dirty="0" smtClean="0">
                <a:solidFill>
                  <a:srgbClr val="002060"/>
                </a:solidFill>
              </a:rPr>
              <a:t>masks</a:t>
            </a:r>
            <a:r>
              <a:rPr lang="en-US" sz="2400" dirty="0" smtClean="0"/>
              <a:t> it</a:t>
            </a: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other words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</a:t>
            </a:r>
            <a:r>
              <a:rPr lang="en-US" sz="2400" i="1" u="sng" dirty="0" smtClean="0">
                <a:solidFill>
                  <a:srgbClr val="002060"/>
                </a:solidFill>
              </a:rPr>
              <a:t>changes the name of the variable </a:t>
            </a:r>
            <a:r>
              <a:rPr lang="en-US" sz="2400" dirty="0" smtClean="0"/>
              <a:t>by using the syntax </a:t>
            </a:r>
            <a:r>
              <a:rPr lang="en-US" sz="2400" b="1" dirty="0" smtClean="0">
                <a:solidFill>
                  <a:srgbClr val="C00000"/>
                </a:solidFill>
              </a:rPr>
              <a:t>_&lt;</a:t>
            </a:r>
            <a:r>
              <a:rPr lang="en-US" sz="24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2400" b="1" dirty="0" smtClean="0">
                <a:solidFill>
                  <a:srgbClr val="C00000"/>
                </a:solidFill>
              </a:rPr>
              <a:t>&gt;__&lt;</a:t>
            </a:r>
            <a:r>
              <a:rPr lang="en-US" sz="2400" b="1" dirty="0" err="1" smtClean="0">
                <a:solidFill>
                  <a:srgbClr val="C00000"/>
                </a:solidFill>
              </a:rPr>
              <a:t>attributename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For example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__age </a:t>
            </a:r>
            <a:r>
              <a:rPr lang="en-US" sz="2400" dirty="0" smtClean="0"/>
              <a:t>will actually become </a:t>
            </a:r>
            <a:r>
              <a:rPr lang="en-US" sz="2400" b="1" dirty="0" smtClean="0">
                <a:solidFill>
                  <a:srgbClr val="7030A0"/>
                </a:solidFill>
              </a:rPr>
              <a:t>_</a:t>
            </a:r>
            <a:r>
              <a:rPr lang="en-US" sz="2400" b="1" dirty="0" err="1" smtClean="0">
                <a:solidFill>
                  <a:srgbClr val="7030A0"/>
                </a:solidFill>
              </a:rPr>
              <a:t>Emp__age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So, What It Means To Us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means that </a:t>
            </a:r>
            <a:r>
              <a:rPr lang="en-IN" sz="2400" b="1" dirty="0" smtClean="0">
                <a:solidFill>
                  <a:srgbClr val="C00000"/>
                </a:solidFill>
              </a:rPr>
              <a:t>private attributes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2060"/>
                </a:solidFill>
              </a:rPr>
              <a:t>not actually private </a:t>
            </a:r>
            <a:r>
              <a:rPr lang="en-IN" sz="2400" dirty="0" smtClean="0"/>
              <a:t>and are not prevented by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from getting accessed from outside the class.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if they are </a:t>
            </a:r>
            <a:r>
              <a:rPr lang="en-IN" sz="2400" b="1" dirty="0" smtClean="0">
                <a:solidFill>
                  <a:srgbClr val="C00000"/>
                </a:solidFill>
              </a:rPr>
              <a:t>accessed</a:t>
            </a:r>
            <a:r>
              <a:rPr lang="en-IN" sz="2400" dirty="0" smtClean="0"/>
              <a:t> using the </a:t>
            </a:r>
            <a:r>
              <a:rPr lang="en-IN" sz="2400" b="1" dirty="0" smtClean="0">
                <a:solidFill>
                  <a:srgbClr val="C00000"/>
                </a:solidFill>
              </a:rPr>
              <a:t>above mentioned syntax </a:t>
            </a:r>
            <a:r>
              <a:rPr lang="en-IN" sz="2400" dirty="0" smtClean="0"/>
              <a:t>then no </a:t>
            </a:r>
            <a:r>
              <a:rPr lang="en-IN" sz="2400" b="1" dirty="0" smtClean="0">
                <a:solidFill>
                  <a:srgbClr val="C00000"/>
                </a:solidFill>
              </a:rPr>
              <a:t>Error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Exception</a:t>
            </a:r>
            <a:r>
              <a:rPr lang="en-IN" sz="2400" dirty="0" smtClean="0"/>
              <a:t> will arise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, finally we can say </a:t>
            </a:r>
            <a:r>
              <a:rPr lang="en-US" sz="2400" b="1" u="sng" dirty="0" smtClean="0">
                <a:solidFill>
                  <a:srgbClr val="002060"/>
                </a:solidFill>
              </a:rPr>
              <a:t>NOTHING IN PYTHON IS ACTUALLY PRIVATE 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Accessing Private Data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</a:t>
            </a:r>
            <a:r>
              <a:rPr lang="en-IN" sz="1400" b="1" dirty="0" err="1" smtClean="0">
                <a:solidFill>
                  <a:srgbClr val="C00000"/>
                </a:solidFill>
              </a:rPr>
              <a:t>Emp</a:t>
            </a:r>
            <a:r>
              <a:rPr lang="en-IN" sz="1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self.__age</a:t>
            </a:r>
            <a:r>
              <a:rPr lang="en-IN" sz="1400" b="1" dirty="0" smtClean="0">
                <a:solidFill>
                  <a:srgbClr val="7030A0"/>
                </a:solidFill>
              </a:rPr>
              <a:t>=25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		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self.__name</a:t>
            </a:r>
            <a:r>
              <a:rPr lang="en-IN" sz="1400" b="1" dirty="0" smtClean="0">
                <a:solidFill>
                  <a:srgbClr val="7030A0"/>
                </a:solidFill>
              </a:rPr>
              <a:t>="</a:t>
            </a:r>
            <a:r>
              <a:rPr lang="en-IN" sz="1400" b="1" dirty="0" err="1" smtClean="0">
                <a:solidFill>
                  <a:srgbClr val="7030A0"/>
                </a:solidFill>
              </a:rPr>
              <a:t>Rahul</a:t>
            </a:r>
            <a:r>
              <a:rPr lang="en-IN" sz="1400" b="1" dirty="0" smtClean="0">
                <a:solidFill>
                  <a:srgbClr val="7030A0"/>
                </a:solidFill>
              </a:rPr>
              <a:t>"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		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self.__salary</a:t>
            </a:r>
            <a:r>
              <a:rPr lang="en-IN" sz="1400" b="1" dirty="0" smtClean="0">
                <a:solidFill>
                  <a:srgbClr val="7030A0"/>
                </a:solidFill>
              </a:rPr>
              <a:t>=30000.0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print("Age:",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self.__age</a:t>
            </a:r>
            <a:r>
              <a:rPr lang="en-IN" sz="1400" b="1" dirty="0" err="1" smtClean="0">
                <a:solidFill>
                  <a:srgbClr val="C00000"/>
                </a:solidFill>
              </a:rPr>
              <a:t>,"Name</a:t>
            </a:r>
            <a:r>
              <a:rPr lang="en-IN" sz="1400" b="1" dirty="0" smtClean="0">
                <a:solidFill>
                  <a:srgbClr val="C00000"/>
                </a:solidFill>
              </a:rPr>
              <a:t>:",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self.__name</a:t>
            </a:r>
            <a:r>
              <a:rPr lang="en-IN" sz="1400" b="1" dirty="0" err="1" smtClean="0">
                <a:solidFill>
                  <a:srgbClr val="C00000"/>
                </a:solidFill>
              </a:rPr>
              <a:t>,"Salary</a:t>
            </a:r>
            <a:r>
              <a:rPr lang="en-IN" sz="1400" b="1" dirty="0" smtClean="0">
                <a:solidFill>
                  <a:srgbClr val="C00000"/>
                </a:solidFill>
              </a:rPr>
              <a:t>:",</a:t>
            </a:r>
            <a:r>
              <a:rPr lang="en-IN" sz="1400" b="1" dirty="0" err="1" smtClean="0">
                <a:solidFill>
                  <a:srgbClr val="7030A0"/>
                </a:solidFill>
              </a:rPr>
              <a:t>self.__salary</a:t>
            </a:r>
            <a:r>
              <a:rPr lang="en-IN" sz="1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e=</a:t>
            </a:r>
            <a:r>
              <a:rPr lang="en-IN" sz="1400" b="1" dirty="0" err="1" smtClean="0">
                <a:solidFill>
                  <a:srgbClr val="C00000"/>
                </a:solidFill>
              </a:rPr>
              <a:t>Emp</a:t>
            </a:r>
            <a:r>
              <a:rPr lang="en-IN" sz="1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400" b="1" dirty="0" err="1" smtClean="0">
                <a:solidFill>
                  <a:srgbClr val="C00000"/>
                </a:solidFill>
              </a:rPr>
              <a:t>e.show</a:t>
            </a:r>
            <a:r>
              <a:rPr lang="en-IN" sz="1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print("Age:",</a:t>
            </a:r>
            <a:r>
              <a:rPr lang="en-IN" sz="1400" b="1" dirty="0" err="1" smtClean="0">
                <a:solidFill>
                  <a:srgbClr val="7030A0"/>
                </a:solidFill>
              </a:rPr>
              <a:t>e._Emp__age</a:t>
            </a:r>
            <a:r>
              <a:rPr lang="en-IN" sz="1400" b="1" dirty="0" err="1" smtClean="0">
                <a:solidFill>
                  <a:srgbClr val="C00000"/>
                </a:solidFill>
              </a:rPr>
              <a:t>,"Name</a:t>
            </a:r>
            <a:r>
              <a:rPr lang="en-IN" sz="1400" b="1" dirty="0" smtClean="0">
                <a:solidFill>
                  <a:srgbClr val="7030A0"/>
                </a:solidFill>
              </a:rPr>
              <a:t>:",</a:t>
            </a:r>
            <a:r>
              <a:rPr lang="en-IN" sz="1400" b="1" dirty="0" err="1" smtClean="0">
                <a:solidFill>
                  <a:srgbClr val="7030A0"/>
                </a:solidFill>
              </a:rPr>
              <a:t>e._Emp__name</a:t>
            </a:r>
            <a:r>
              <a:rPr lang="en-IN" sz="1400" b="1" dirty="0" err="1" smtClean="0">
                <a:solidFill>
                  <a:srgbClr val="C00000"/>
                </a:solidFill>
              </a:rPr>
              <a:t>,"Salary</a:t>
            </a:r>
            <a:r>
              <a:rPr lang="en-IN" sz="1400" b="1" dirty="0" smtClean="0">
                <a:solidFill>
                  <a:srgbClr val="7030A0"/>
                </a:solidFill>
              </a:rPr>
              <a:t>:",</a:t>
            </a:r>
            <a:r>
              <a:rPr lang="en-IN" sz="1400" b="1" dirty="0" err="1" smtClean="0">
                <a:solidFill>
                  <a:srgbClr val="7030A0"/>
                </a:solidFill>
              </a:rPr>
              <a:t>e._Emp__salary</a:t>
            </a:r>
            <a:r>
              <a:rPr lang="en-IN" sz="1400" b="1" dirty="0" smtClean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357826"/>
            <a:ext cx="6715172" cy="601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setattr</a:t>
            </a:r>
            <a:r>
              <a:rPr lang="en-US" sz="2800" b="1" dirty="0" smtClean="0">
                <a:solidFill>
                  <a:srgbClr val="C00000"/>
                </a:solidFill>
              </a:rPr>
              <a:t>() </a:t>
            </a:r>
            <a:r>
              <a:rPr lang="en-US" sz="2800" b="1" dirty="0" smtClean="0"/>
              <a:t>And </a:t>
            </a:r>
            <a:r>
              <a:rPr lang="en-US" sz="2800" b="1" dirty="0" err="1" smtClean="0">
                <a:solidFill>
                  <a:srgbClr val="C00000"/>
                </a:solidFill>
              </a:rPr>
              <a:t>getattr</a:t>
            </a:r>
            <a:r>
              <a:rPr lang="en-US" sz="2800" b="1" dirty="0" smtClean="0">
                <a:solidFill>
                  <a:srgbClr val="C00000"/>
                </a:solidFill>
              </a:rPr>
              <a:t>()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Functions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setattr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method sets the value of given attribute of an object.</a:t>
            </a:r>
          </a:p>
          <a:p>
            <a:endParaRPr lang="en-IN" sz="2400" dirty="0" smtClean="0"/>
          </a:p>
          <a:p>
            <a:r>
              <a:rPr lang="en-IN" sz="2400" dirty="0" smtClean="0"/>
              <a:t>The syntax of </a:t>
            </a:r>
            <a:r>
              <a:rPr lang="en-IN" sz="2400" b="1" dirty="0" err="1" smtClean="0">
                <a:solidFill>
                  <a:srgbClr val="C00000"/>
                </a:solidFill>
              </a:rPr>
              <a:t>setattr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method is:</a:t>
            </a:r>
          </a:p>
          <a:p>
            <a:endParaRPr lang="en-IN" sz="2400" dirty="0" smtClean="0"/>
          </a:p>
          <a:p>
            <a:pPr lvl="1"/>
            <a:r>
              <a:rPr lang="en-IN" sz="1900" b="1" dirty="0" err="1" smtClean="0">
                <a:solidFill>
                  <a:srgbClr val="002060"/>
                </a:solidFill>
              </a:rPr>
              <a:t>setattr</a:t>
            </a:r>
            <a:r>
              <a:rPr lang="en-IN" sz="1900" b="1" dirty="0" smtClean="0">
                <a:solidFill>
                  <a:srgbClr val="002060"/>
                </a:solidFill>
              </a:rPr>
              <a:t>(object, name, value)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setattr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method takes </a:t>
            </a:r>
            <a:r>
              <a:rPr lang="en-IN" sz="2400" b="1" dirty="0" smtClean="0">
                <a:solidFill>
                  <a:srgbClr val="C00000"/>
                </a:solidFill>
              </a:rPr>
              <a:t>three parameters</a:t>
            </a:r>
            <a:r>
              <a:rPr lang="en-IN" sz="2400" dirty="0" smtClean="0"/>
              <a:t>: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object</a:t>
            </a:r>
            <a:r>
              <a:rPr lang="en-IN" sz="1900" dirty="0" smtClean="0"/>
              <a:t> - object whose attribute has to be set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name</a:t>
            </a:r>
            <a:r>
              <a:rPr lang="en-IN" sz="1900" dirty="0" smtClean="0"/>
              <a:t> - string which contains the name of the attribute to be set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value</a:t>
            </a:r>
            <a:r>
              <a:rPr lang="en-IN" sz="1900" dirty="0" smtClean="0"/>
              <a:t> - value of the attribute to be set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setattr</a:t>
            </a:r>
            <a:r>
              <a:rPr lang="en-US" sz="2800" b="1" dirty="0" smtClean="0">
                <a:solidFill>
                  <a:srgbClr val="C00000"/>
                </a:solidFill>
              </a:rPr>
              <a:t>() </a:t>
            </a:r>
            <a:r>
              <a:rPr lang="en-US" sz="2800" b="1" dirty="0" smtClean="0"/>
              <a:t>And </a:t>
            </a:r>
            <a:r>
              <a:rPr lang="en-US" sz="2800" b="1" dirty="0" err="1" smtClean="0">
                <a:solidFill>
                  <a:srgbClr val="C00000"/>
                </a:solidFill>
              </a:rPr>
              <a:t>getattr</a:t>
            </a:r>
            <a:r>
              <a:rPr lang="en-US" sz="2800" b="1" dirty="0" smtClean="0">
                <a:solidFill>
                  <a:srgbClr val="C00000"/>
                </a:solidFill>
              </a:rPr>
              <a:t>()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Functions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getattr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returns</a:t>
            </a:r>
            <a:r>
              <a:rPr lang="en-IN" sz="2400" dirty="0" smtClean="0"/>
              <a:t> the value of the </a:t>
            </a:r>
            <a:r>
              <a:rPr lang="en-IN" sz="2400" b="1" dirty="0" smtClean="0">
                <a:solidFill>
                  <a:srgbClr val="C00000"/>
                </a:solidFill>
              </a:rPr>
              <a:t>named attribute </a:t>
            </a:r>
            <a:r>
              <a:rPr lang="en-IN" sz="2400" dirty="0" smtClean="0"/>
              <a:t>of an object. </a:t>
            </a:r>
          </a:p>
          <a:p>
            <a:endParaRPr lang="en-IN" sz="2400" dirty="0" smtClean="0"/>
          </a:p>
          <a:p>
            <a:r>
              <a:rPr lang="en-IN" sz="2400" dirty="0" smtClean="0"/>
              <a:t>If not found, it returns the default value provided to the function.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syntax of </a:t>
            </a:r>
            <a:r>
              <a:rPr lang="en-IN" sz="2400" b="1" dirty="0" err="1" smtClean="0">
                <a:solidFill>
                  <a:srgbClr val="C00000"/>
                </a:solidFill>
              </a:rPr>
              <a:t>getattr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method is:</a:t>
            </a:r>
          </a:p>
          <a:p>
            <a:endParaRPr lang="en-IN" sz="2400" dirty="0" smtClean="0"/>
          </a:p>
          <a:p>
            <a:pPr lvl="1"/>
            <a:r>
              <a:rPr lang="en-IN" sz="1900" b="1" dirty="0" err="1" smtClean="0">
                <a:solidFill>
                  <a:srgbClr val="002060"/>
                </a:solidFill>
              </a:rPr>
              <a:t>getattr</a:t>
            </a:r>
            <a:r>
              <a:rPr lang="en-IN" sz="1900" b="1" dirty="0" smtClean="0">
                <a:solidFill>
                  <a:srgbClr val="002060"/>
                </a:solidFill>
              </a:rPr>
              <a:t>(object, name, [default value])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getattr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method returns: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value</a:t>
            </a:r>
            <a:r>
              <a:rPr lang="en-IN" sz="1900" dirty="0" smtClean="0"/>
              <a:t> of the named </a:t>
            </a:r>
            <a:r>
              <a:rPr lang="en-IN" sz="1900" b="1" dirty="0" smtClean="0">
                <a:solidFill>
                  <a:srgbClr val="002060"/>
                </a:solidFill>
              </a:rPr>
              <a:t>attribute</a:t>
            </a:r>
            <a:r>
              <a:rPr lang="en-IN" sz="1900" dirty="0" smtClean="0"/>
              <a:t> of the given </a:t>
            </a:r>
            <a:r>
              <a:rPr lang="en-IN" sz="1900" b="1" dirty="0" smtClean="0">
                <a:solidFill>
                  <a:srgbClr val="002060"/>
                </a:solidFill>
              </a:rPr>
              <a:t>object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default</a:t>
            </a:r>
            <a:r>
              <a:rPr lang="en-IN" sz="1900" dirty="0" smtClean="0"/>
              <a:t>, if no named attribute is found</a:t>
            </a:r>
          </a:p>
          <a:p>
            <a:pPr lvl="1"/>
            <a:r>
              <a:rPr lang="en-IN" sz="1900" b="1" dirty="0" err="1" smtClean="0">
                <a:solidFill>
                  <a:srgbClr val="002060"/>
                </a:solidFill>
              </a:rPr>
              <a:t>AttributeError</a:t>
            </a:r>
            <a:r>
              <a:rPr lang="en-IN" sz="1900" dirty="0" smtClean="0"/>
              <a:t> exception, if named attribute is </a:t>
            </a:r>
            <a:r>
              <a:rPr lang="en-IN" sz="1900" dirty="0" smtClean="0">
                <a:solidFill>
                  <a:srgbClr val="002060"/>
                </a:solidFill>
              </a:rPr>
              <a:t>not found </a:t>
            </a:r>
            <a:r>
              <a:rPr lang="en-IN" sz="1900" dirty="0" smtClean="0"/>
              <a:t>and </a:t>
            </a:r>
            <a:r>
              <a:rPr lang="en-IN" sz="1900" b="1" dirty="0" smtClean="0">
                <a:solidFill>
                  <a:srgbClr val="002060"/>
                </a:solidFill>
              </a:rPr>
              <a:t>default</a:t>
            </a:r>
            <a:r>
              <a:rPr lang="en-IN" sz="1900" dirty="0" smtClean="0"/>
              <a:t> is </a:t>
            </a:r>
            <a:r>
              <a:rPr lang="en-IN" sz="1900" b="1" dirty="0" smtClean="0">
                <a:solidFill>
                  <a:srgbClr val="002060"/>
                </a:solidFill>
              </a:rPr>
              <a:t>not defined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Data: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pass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 = Data()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d.id = 10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print(d.id)</a:t>
            </a:r>
          </a:p>
          <a:p>
            <a:pPr>
              <a:buNone/>
            </a:pPr>
            <a:r>
              <a:rPr lang="en-IN" sz="2400" b="1" dirty="0" smtClean="0"/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setattr</a:t>
            </a:r>
            <a:r>
              <a:rPr lang="en-IN" sz="2400" b="1" dirty="0" smtClean="0">
                <a:solidFill>
                  <a:srgbClr val="7030A0"/>
                </a:solidFill>
              </a:rPr>
              <a:t>(d, 'id', 20)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print(d.id)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20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Benefit Of </a:t>
            </a:r>
            <a:r>
              <a:rPr lang="en-US" sz="2800" b="1" dirty="0" err="1" smtClean="0">
                <a:solidFill>
                  <a:srgbClr val="C00000"/>
                </a:solidFill>
              </a:rPr>
              <a:t>setattr</a:t>
            </a:r>
            <a:r>
              <a:rPr lang="en-US" sz="2800" b="1" dirty="0" smtClean="0">
                <a:solidFill>
                  <a:srgbClr val="C00000"/>
                </a:solidFill>
              </a:rPr>
              <a:t>()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setattr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function is useful in </a:t>
            </a:r>
            <a:r>
              <a:rPr lang="en-IN" sz="2400" b="1" dirty="0" smtClean="0">
                <a:solidFill>
                  <a:srgbClr val="C00000"/>
                </a:solidFill>
              </a:rPr>
              <a:t>dynamic programming </a:t>
            </a:r>
            <a:r>
              <a:rPr lang="en-IN" sz="2400" dirty="0" smtClean="0"/>
              <a:t>where the </a:t>
            </a:r>
            <a:r>
              <a:rPr lang="en-IN" sz="2400" b="1" dirty="0" smtClean="0">
                <a:solidFill>
                  <a:srgbClr val="C00000"/>
                </a:solidFill>
              </a:rPr>
              <a:t>attribute name </a:t>
            </a:r>
            <a:r>
              <a:rPr lang="en-IN" sz="2400" dirty="0" smtClean="0"/>
              <a:t>is not known at the time of writing the code.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that case, we can’t use the dot operator.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example, taking user input to set an </a:t>
            </a:r>
            <a:r>
              <a:rPr lang="en-IN" sz="2400" b="1" dirty="0" smtClean="0">
                <a:solidFill>
                  <a:srgbClr val="7030A0"/>
                </a:solidFill>
              </a:rPr>
              <a:t>object attribute </a:t>
            </a:r>
            <a:r>
              <a:rPr lang="en-IN" sz="2400" dirty="0" smtClean="0"/>
              <a:t>and it’s </a:t>
            </a:r>
            <a:r>
              <a:rPr lang="en-IN" sz="2400" b="1" dirty="0" smtClean="0">
                <a:solidFill>
                  <a:srgbClr val="7030A0"/>
                </a:solidFill>
              </a:rPr>
              <a:t>value.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Data: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pass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d = Data() 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attr_name</a:t>
            </a:r>
            <a:r>
              <a:rPr lang="en-IN" sz="1800" b="1" dirty="0" smtClean="0">
                <a:solidFill>
                  <a:srgbClr val="7030A0"/>
                </a:solidFill>
              </a:rPr>
              <a:t> = input('Enter the attribute name:\n') 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attr_value</a:t>
            </a:r>
            <a:r>
              <a:rPr lang="en-IN" sz="1800" b="1" dirty="0" smtClean="0">
                <a:solidFill>
                  <a:srgbClr val="7030A0"/>
                </a:solidFill>
              </a:rPr>
              <a:t> = input('Enter the attribute value:\n') 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setattr</a:t>
            </a:r>
            <a:r>
              <a:rPr lang="en-IN" sz="1800" b="1" dirty="0" smtClean="0">
                <a:solidFill>
                  <a:srgbClr val="7030A0"/>
                </a:solidFill>
              </a:rPr>
              <a:t>(d, </a:t>
            </a:r>
            <a:r>
              <a:rPr lang="en-IN" sz="1800" b="1" dirty="0" err="1" smtClean="0">
                <a:solidFill>
                  <a:srgbClr val="7030A0"/>
                </a:solidFill>
              </a:rPr>
              <a:t>attr_name</a:t>
            </a:r>
            <a:r>
              <a:rPr lang="en-IN" sz="1800" b="1" dirty="0" smtClean="0">
                <a:solidFill>
                  <a:srgbClr val="7030A0"/>
                </a:solidFill>
              </a:rPr>
              <a:t>, </a:t>
            </a:r>
            <a:r>
              <a:rPr lang="en-IN" sz="1800" b="1" dirty="0" err="1" smtClean="0">
                <a:solidFill>
                  <a:srgbClr val="7030A0"/>
                </a:solidFill>
              </a:rPr>
              <a:t>attr_value</a:t>
            </a:r>
            <a:r>
              <a:rPr lang="en-IN" sz="1800" b="1" dirty="0" smtClean="0">
                <a:solidFill>
                  <a:srgbClr val="7030A0"/>
                </a:solidFill>
              </a:rPr>
              <a:t>) 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print('Data attribute =', </a:t>
            </a:r>
            <a:r>
              <a:rPr lang="en-IN" sz="1600" b="1" dirty="0" err="1" smtClean="0">
                <a:solidFill>
                  <a:srgbClr val="C00000"/>
                </a:solidFill>
              </a:rPr>
              <a:t>attr_name</a:t>
            </a:r>
            <a:r>
              <a:rPr lang="en-IN" sz="1600" b="1" dirty="0" smtClean="0">
                <a:solidFill>
                  <a:srgbClr val="C00000"/>
                </a:solidFill>
              </a:rPr>
              <a:t>, 'and its value =', </a:t>
            </a:r>
            <a:r>
              <a:rPr lang="en-IN" sz="1600" b="1" dirty="0" err="1" smtClean="0">
                <a:solidFill>
                  <a:srgbClr val="7030A0"/>
                </a:solidFill>
              </a:rPr>
              <a:t>getattr</a:t>
            </a:r>
            <a:r>
              <a:rPr lang="en-IN" sz="1600" b="1" dirty="0" smtClean="0">
                <a:solidFill>
                  <a:srgbClr val="7030A0"/>
                </a:solidFill>
              </a:rPr>
              <a:t>(d, </a:t>
            </a:r>
            <a:r>
              <a:rPr lang="en-IN" sz="1600" b="1" dirty="0" err="1" smtClean="0">
                <a:solidFill>
                  <a:srgbClr val="7030A0"/>
                </a:solidFill>
              </a:rPr>
              <a:t>attr_name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  <a:r>
              <a:rPr lang="en-IN" sz="1600" b="1" dirty="0" smtClean="0"/>
              <a:t>)</a:t>
            </a:r>
            <a:endParaRPr lang="en-US" sz="1600" b="1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929198"/>
            <a:ext cx="6715721" cy="1026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smtClean="0">
                <a:solidFill>
                  <a:srgbClr val="C00000"/>
                </a:solidFill>
              </a:rPr>
              <a:t>Contact </a:t>
            </a:r>
            <a:r>
              <a:rPr lang="en-US" sz="1800" dirty="0" smtClean="0"/>
              <a:t>having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2 methods: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fontAlgn="base"/>
            <a:r>
              <a:rPr lang="en-US" sz="1800" dirty="0" smtClean="0"/>
              <a:t>Now provide following methods in your class</a:t>
            </a: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initialize instance members  with the parameter passed. Allow user to pass as many data members as he wants</a:t>
            </a: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show(): </a:t>
            </a:r>
            <a:r>
              <a:rPr lang="en-US" sz="1600" dirty="0" smtClean="0">
                <a:solidFill>
                  <a:schemeClr val="tx1"/>
                </a:solidFill>
              </a:rPr>
              <a:t>Display the names of all the instance variables as well as their values</a:t>
            </a:r>
          </a:p>
          <a:p>
            <a:pPr fontAlgn="base"/>
            <a:endParaRPr lang="en-US" sz="1800" dirty="0" smtClean="0"/>
          </a:p>
          <a:p>
            <a:pPr fontAlgn="base"/>
            <a:r>
              <a:rPr lang="en-US" sz="1800" dirty="0" smtClean="0"/>
              <a:t>Finally , in the main script , </a:t>
            </a:r>
            <a:r>
              <a:rPr lang="en-US" sz="1800" b="1" dirty="0" smtClean="0">
                <a:solidFill>
                  <a:srgbClr val="0070C0"/>
                </a:solidFill>
              </a:rPr>
              <a:t>create 2 Contact objects </a:t>
            </a:r>
            <a:r>
              <a:rPr lang="en-US" sz="1800" dirty="0" smtClean="0"/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initialize them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0070C0"/>
                </a:solidFill>
              </a:rPr>
              <a:t>display</a:t>
            </a:r>
            <a:r>
              <a:rPr lang="en-US" sz="1800" dirty="0" smtClean="0"/>
              <a:t> the data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000" b="1" u="sng" dirty="0" smtClean="0"/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classdemo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857760"/>
            <a:ext cx="4914651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Advance Concepts Of Object Oriented Programming-I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Encapsulation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Does Python Support Encapsulation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How To Declare Private Members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setattr</a:t>
            </a:r>
            <a:r>
              <a:rPr lang="en-US" dirty="0" smtClean="0"/>
              <a:t>( ) And </a:t>
            </a:r>
            <a:r>
              <a:rPr lang="en-US" dirty="0" err="1" smtClean="0"/>
              <a:t>getattr</a:t>
            </a:r>
            <a:r>
              <a:rPr lang="en-US" dirty="0" smtClean="0"/>
              <a:t>( ) Functions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object Class And The __</a:t>
            </a:r>
            <a:r>
              <a:rPr lang="en-US" dirty="0" err="1" smtClean="0"/>
              <a:t>repr</a:t>
            </a:r>
            <a:r>
              <a:rPr lang="en-US" dirty="0" smtClean="0"/>
              <a:t>__() Method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Destructor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Contact: 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__init__(self,**</a:t>
            </a:r>
            <a:r>
              <a:rPr lang="en-IN" sz="1500" b="1" dirty="0" err="1" smtClean="0">
                <a:solidFill>
                  <a:srgbClr val="C00000"/>
                </a:solidFill>
              </a:rPr>
              <a:t>kwargs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7030A0"/>
                </a:solidFill>
              </a:rPr>
              <a:t>for </a:t>
            </a:r>
            <a:r>
              <a:rPr lang="en-IN" sz="1500" b="1" dirty="0" err="1" smtClean="0">
                <a:solidFill>
                  <a:srgbClr val="7030A0"/>
                </a:solidFill>
              </a:rPr>
              <a:t>key,value</a:t>
            </a:r>
            <a:r>
              <a:rPr lang="en-IN" sz="1500" b="1" dirty="0" smtClean="0">
                <a:solidFill>
                  <a:srgbClr val="7030A0"/>
                </a:solidFill>
              </a:rPr>
              <a:t> in </a:t>
            </a:r>
            <a:r>
              <a:rPr lang="en-IN" sz="1500" b="1" dirty="0" err="1" smtClean="0">
                <a:solidFill>
                  <a:srgbClr val="7030A0"/>
                </a:solidFill>
              </a:rPr>
              <a:t>kwargs.items</a:t>
            </a:r>
            <a:r>
              <a:rPr lang="en-IN" sz="1500" b="1" dirty="0" smtClean="0">
                <a:solidFill>
                  <a:srgbClr val="7030A0"/>
                </a:solidFill>
              </a:rPr>
              <a:t>():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	</a:t>
            </a:r>
            <a:r>
              <a:rPr lang="en-IN" sz="1500" b="1" dirty="0" err="1" smtClean="0">
                <a:solidFill>
                  <a:srgbClr val="7030A0"/>
                </a:solidFill>
              </a:rPr>
              <a:t>setattr</a:t>
            </a:r>
            <a:r>
              <a:rPr lang="en-IN" sz="1500" b="1" dirty="0" smtClean="0">
                <a:solidFill>
                  <a:srgbClr val="7030A0"/>
                </a:solidFill>
              </a:rPr>
              <a:t>(</a:t>
            </a:r>
            <a:r>
              <a:rPr lang="en-IN" sz="1500" b="1" dirty="0" err="1" smtClean="0">
                <a:solidFill>
                  <a:srgbClr val="7030A0"/>
                </a:solidFill>
              </a:rPr>
              <a:t>self,key,value</a:t>
            </a:r>
            <a:r>
              <a:rPr lang="en-IN" sz="1500" b="1" dirty="0" smtClean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show(self):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smtClean="0">
                <a:solidFill>
                  <a:srgbClr val="7030A0"/>
                </a:solidFill>
              </a:rPr>
              <a:t>for key in </a:t>
            </a:r>
            <a:r>
              <a:rPr lang="en-IN" sz="1500" b="1" dirty="0" err="1" smtClean="0">
                <a:solidFill>
                  <a:srgbClr val="7030A0"/>
                </a:solidFill>
              </a:rPr>
              <a:t>self.__dict__.keys</a:t>
            </a:r>
            <a:r>
              <a:rPr lang="en-IN" sz="1500" b="1" dirty="0" smtClean="0">
                <a:solidFill>
                  <a:srgbClr val="7030A0"/>
                </a:solidFill>
              </a:rPr>
              <a:t>():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		print(key,":",</a:t>
            </a:r>
            <a:r>
              <a:rPr lang="en-IN" sz="1500" b="1" dirty="0" err="1" smtClean="0">
                <a:solidFill>
                  <a:srgbClr val="7030A0"/>
                </a:solidFill>
              </a:rPr>
              <a:t>getattr</a:t>
            </a:r>
            <a:r>
              <a:rPr lang="en-IN" sz="1500" b="1" dirty="0" smtClean="0">
                <a:solidFill>
                  <a:srgbClr val="7030A0"/>
                </a:solidFill>
              </a:rPr>
              <a:t>(</a:t>
            </a:r>
            <a:r>
              <a:rPr lang="en-IN" sz="1500" b="1" dirty="0" err="1" smtClean="0">
                <a:solidFill>
                  <a:srgbClr val="7030A0"/>
                </a:solidFill>
              </a:rPr>
              <a:t>self,key</a:t>
            </a:r>
            <a:r>
              <a:rPr lang="en-IN" sz="1500" b="1" dirty="0" smtClean="0">
                <a:solidFill>
                  <a:srgbClr val="7030A0"/>
                </a:solidFill>
              </a:rPr>
              <a:t>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c1=Contact(email='ksachin95@gmail.com',mobile=9826086245)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c2=Contact(email='scalive4u@gmail.com',mobile=9893215467,landline=4273659)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print("Contact details for first object:")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print("*"*40)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c1.show()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print()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print("Contact details for second object:")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print("*"*40)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c2.show()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__</a:t>
            </a:r>
            <a:r>
              <a:rPr lang="en-US" sz="2800" b="1" dirty="0" err="1" smtClean="0">
                <a:solidFill>
                  <a:srgbClr val="C00000"/>
                </a:solidFill>
              </a:rPr>
              <a:t>repr</a:t>
            </a:r>
            <a:r>
              <a:rPr lang="en-US" sz="2800" b="1" dirty="0" smtClean="0">
                <a:solidFill>
                  <a:srgbClr val="C00000"/>
                </a:solidFill>
              </a:rPr>
              <a:t>__()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, whenever we try to print an </a:t>
            </a:r>
            <a:r>
              <a:rPr lang="en-IN" sz="2400" b="1" dirty="0" smtClean="0">
                <a:solidFill>
                  <a:srgbClr val="C00000"/>
                </a:solidFill>
              </a:rPr>
              <a:t>object reference </a:t>
            </a:r>
            <a:r>
              <a:rPr lang="en-IN" sz="2400" dirty="0" smtClean="0"/>
              <a:t>by passing it’s name to the </a:t>
            </a:r>
            <a:r>
              <a:rPr lang="en-IN" sz="2400" b="1" dirty="0" smtClean="0">
                <a:solidFill>
                  <a:srgbClr val="C00000"/>
                </a:solidFill>
              </a:rPr>
              <a:t>print() </a:t>
            </a:r>
            <a:r>
              <a:rPr lang="en-IN" sz="2400" dirty="0" smtClean="0"/>
              <a:t>function , we get </a:t>
            </a:r>
            <a:r>
              <a:rPr lang="en-IN" sz="2400" b="1" dirty="0" smtClean="0">
                <a:solidFill>
                  <a:srgbClr val="C00000"/>
                </a:solidFill>
              </a:rPr>
              <a:t>2 types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outputs</a:t>
            </a:r>
            <a:r>
              <a:rPr lang="en-IN" sz="2400" dirty="0" smtClean="0"/>
              <a:t>: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dirty="0" smtClean="0"/>
              <a:t>For </a:t>
            </a:r>
            <a:r>
              <a:rPr lang="en-US" sz="1900" b="1" dirty="0" smtClean="0">
                <a:solidFill>
                  <a:srgbClr val="C00000"/>
                </a:solidFill>
              </a:rPr>
              <a:t>predefined classes </a:t>
            </a:r>
            <a:r>
              <a:rPr lang="en-US" sz="1900" dirty="0" smtClean="0"/>
              <a:t>like </a:t>
            </a:r>
            <a:r>
              <a:rPr lang="en-US" sz="1900" b="1" dirty="0" smtClean="0">
                <a:solidFill>
                  <a:srgbClr val="002060"/>
                </a:solidFill>
              </a:rPr>
              <a:t>list</a:t>
            </a:r>
            <a:r>
              <a:rPr lang="en-US" sz="1900" dirty="0" smtClean="0"/>
              <a:t> ,</a:t>
            </a:r>
            <a:r>
              <a:rPr lang="en-US" sz="1900" b="1" dirty="0" err="1" smtClean="0">
                <a:solidFill>
                  <a:srgbClr val="002060"/>
                </a:solidFill>
              </a:rPr>
              <a:t>tuple</a:t>
            </a:r>
            <a:r>
              <a:rPr lang="en-US" sz="1900" dirty="0" smtClean="0"/>
              <a:t> or </a:t>
            </a:r>
            <a:r>
              <a:rPr lang="en-US" sz="1900" b="1" dirty="0" err="1" smtClean="0">
                <a:solidFill>
                  <a:srgbClr val="002060"/>
                </a:solidFill>
              </a:rPr>
              <a:t>str</a:t>
            </a:r>
            <a:r>
              <a:rPr lang="en-US" sz="1900" dirty="0" smtClean="0"/>
              <a:t> , we get the </a:t>
            </a:r>
            <a:r>
              <a:rPr lang="en-US" sz="1900" b="1" dirty="0" smtClean="0">
                <a:solidFill>
                  <a:srgbClr val="C00000"/>
                </a:solidFill>
              </a:rPr>
              <a:t>contents of the object 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For </a:t>
            </a:r>
            <a:r>
              <a:rPr lang="en-US" sz="1900" b="1" dirty="0" smtClean="0">
                <a:solidFill>
                  <a:srgbClr val="C00000"/>
                </a:solidFill>
              </a:rPr>
              <a:t>our own class objects </a:t>
            </a:r>
            <a:r>
              <a:rPr lang="en-US" sz="1900" dirty="0" smtClean="0"/>
              <a:t>we get </a:t>
            </a:r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002060"/>
                </a:solidFill>
              </a:rPr>
              <a:t>class name </a:t>
            </a:r>
            <a:r>
              <a:rPr lang="en-IN" sz="1900" dirty="0" smtClean="0"/>
              <a:t>and the </a:t>
            </a:r>
            <a:r>
              <a:rPr lang="en-IN" sz="1900" b="1" dirty="0" smtClean="0">
                <a:solidFill>
                  <a:srgbClr val="002060"/>
                </a:solidFill>
              </a:rPr>
              <a:t>id</a:t>
            </a:r>
            <a:r>
              <a:rPr lang="en-IN" sz="1900" dirty="0" smtClean="0"/>
              <a:t> of the </a:t>
            </a:r>
            <a:r>
              <a:rPr lang="en-IN" sz="1900" b="1" dirty="0" smtClean="0">
                <a:solidFill>
                  <a:srgbClr val="C00000"/>
                </a:solidFill>
              </a:rPr>
              <a:t>object instance </a:t>
            </a:r>
            <a:r>
              <a:rPr lang="en-IN" sz="1900" dirty="0" smtClean="0"/>
              <a:t>(which is the object’s memory address in </a:t>
            </a:r>
            <a:r>
              <a:rPr lang="en-IN" sz="1900" b="1" dirty="0" err="1" smtClean="0">
                <a:solidFill>
                  <a:srgbClr val="002060"/>
                </a:solidFill>
              </a:rPr>
              <a:t>CPython</a:t>
            </a:r>
            <a:r>
              <a:rPr lang="en-IN" sz="1900" dirty="0" smtClean="0"/>
              <a:t>.)</a:t>
            </a:r>
            <a:endParaRPr lang="en-US" sz="19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Why Is It So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is because </a:t>
            </a:r>
            <a:r>
              <a:rPr lang="en-IN" sz="2400" b="1" dirty="0" smtClean="0">
                <a:solidFill>
                  <a:srgbClr val="C00000"/>
                </a:solidFill>
              </a:rPr>
              <a:t>whenever we pass an object reference name to the print() function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Python internally calls a special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instance method </a:t>
            </a:r>
            <a:r>
              <a:rPr lang="en-IN" sz="2400" dirty="0" smtClean="0"/>
              <a:t>available in </a:t>
            </a:r>
            <a:r>
              <a:rPr lang="en-IN" sz="2400" b="1" dirty="0" smtClean="0">
                <a:solidFill>
                  <a:srgbClr val="7030A0"/>
                </a:solidFill>
              </a:rPr>
              <a:t>our class.</a:t>
            </a:r>
          </a:p>
          <a:p>
            <a:endParaRPr lang="en-IN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method is  called 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repr</a:t>
            </a:r>
            <a:r>
              <a:rPr lang="en-IN" sz="2400" b="1" dirty="0" smtClean="0">
                <a:solidFill>
                  <a:srgbClr val="C00000"/>
                </a:solidFill>
              </a:rPr>
              <a:t>__() 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From where this </a:t>
            </a:r>
            <a:br>
              <a:rPr lang="en-US" sz="2800" b="1" dirty="0" smtClean="0"/>
            </a:br>
            <a:r>
              <a:rPr lang="en-US" sz="2800" b="1" dirty="0" smtClean="0"/>
              <a:t>method came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C00000"/>
                </a:solidFill>
              </a:rPr>
              <a:t>Python 3.0 </a:t>
            </a:r>
            <a:r>
              <a:rPr lang="en-IN" sz="2400" dirty="0" smtClean="0"/>
              <a:t>onwards , every class which we create always automatically inherits from the class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</a:p>
          <a:p>
            <a:endParaRPr lang="en-US" sz="2400" dirty="0" smtClean="0"/>
          </a:p>
          <a:p>
            <a:r>
              <a:rPr lang="en-US" sz="2400" dirty="0" smtClean="0"/>
              <a:t>Or , we can say that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implicitly inherits our class from the class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class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</a:t>
            </a:r>
            <a:r>
              <a:rPr lang="en-IN" sz="2400" dirty="0" smtClean="0"/>
              <a:t>defines some special methods which every class inherits .</a:t>
            </a:r>
          </a:p>
          <a:p>
            <a:endParaRPr lang="en-US" sz="2400" dirty="0" smtClean="0"/>
          </a:p>
          <a:p>
            <a:r>
              <a:rPr lang="en-US" sz="2400" dirty="0" smtClean="0"/>
              <a:t>Amongst these special methods some very important are  </a:t>
            </a:r>
            <a:r>
              <a:rPr lang="en-US" sz="2400" b="1" dirty="0" smtClean="0">
                <a:solidFill>
                  <a:srgbClr val="7030A0"/>
                </a:solidFill>
              </a:rPr>
              <a:t>__init__()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__</a:t>
            </a:r>
            <a:r>
              <a:rPr lang="en-US" sz="2400" b="1" dirty="0" err="1" smtClean="0">
                <a:solidFill>
                  <a:srgbClr val="7030A0"/>
                </a:solidFill>
              </a:rPr>
              <a:t>repr</a:t>
            </a:r>
            <a:r>
              <a:rPr lang="en-US" sz="2400" b="1" dirty="0" smtClean="0">
                <a:solidFill>
                  <a:srgbClr val="7030A0"/>
                </a:solidFill>
              </a:rPr>
              <a:t>__()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7030A0"/>
                </a:solidFill>
              </a:rPr>
              <a:t>__new__()</a:t>
            </a:r>
            <a:r>
              <a:rPr lang="en-US" sz="2400" dirty="0" smtClean="0"/>
              <a:t> etc </a:t>
            </a:r>
            <a:endParaRPr lang="en-IN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Can we see all the members </a:t>
            </a:r>
            <a:br>
              <a:rPr lang="en-US" sz="2800" b="1" dirty="0" smtClean="0"/>
            </a:br>
            <a:r>
              <a:rPr lang="en-US" sz="2800" b="1" dirty="0" smtClean="0"/>
              <a:t>of object class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Yes , it is very simple!</a:t>
            </a:r>
          </a:p>
          <a:p>
            <a:endParaRPr lang="en-US" sz="2400" dirty="0" smtClean="0"/>
          </a:p>
          <a:p>
            <a:r>
              <a:rPr lang="en-US" sz="2400" dirty="0" smtClean="0"/>
              <a:t>Just create an instance of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class and call the function </a:t>
            </a:r>
            <a:r>
              <a:rPr lang="en-US" sz="2400" b="1" dirty="0" smtClean="0">
                <a:solidFill>
                  <a:srgbClr val="C00000"/>
                </a:solidFill>
              </a:rPr>
              <a:t>dir( )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Recall that we used </a:t>
            </a:r>
            <a:r>
              <a:rPr lang="en-US" sz="2400" b="1" dirty="0" smtClean="0">
                <a:solidFill>
                  <a:srgbClr val="C00000"/>
                </a:solidFill>
              </a:rPr>
              <a:t>dir( ) </a:t>
            </a:r>
            <a:r>
              <a:rPr lang="en-US" sz="2400" dirty="0" smtClean="0"/>
              <a:t>to print names of all the </a:t>
            </a:r>
            <a:r>
              <a:rPr lang="en-US" sz="2400" b="1" dirty="0" smtClean="0">
                <a:solidFill>
                  <a:srgbClr val="002060"/>
                </a:solidFill>
              </a:rPr>
              <a:t>members</a:t>
            </a:r>
            <a:r>
              <a:rPr lang="en-US" sz="2400" dirty="0" smtClean="0"/>
              <a:t> of a </a:t>
            </a:r>
            <a:r>
              <a:rPr lang="en-US" sz="2400" b="1" dirty="0" smtClean="0">
                <a:solidFill>
                  <a:srgbClr val="002060"/>
                </a:solidFill>
              </a:rPr>
              <a:t>module</a:t>
            </a:r>
            <a:r>
              <a:rPr lang="en-US" sz="2400" dirty="0" smtClean="0"/>
              <a:t> .</a:t>
            </a:r>
          </a:p>
          <a:p>
            <a:endParaRPr lang="en-US" sz="2400" dirty="0" smtClean="0"/>
          </a:p>
          <a:p>
            <a:r>
              <a:rPr lang="en-US" sz="2400" dirty="0" smtClean="0"/>
              <a:t>Similarly we also can use </a:t>
            </a:r>
            <a:r>
              <a:rPr lang="en-US" sz="2400" b="1" dirty="0" smtClean="0">
                <a:solidFill>
                  <a:srgbClr val="C00000"/>
                </a:solidFill>
              </a:rPr>
              <a:t>dir( )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print names </a:t>
            </a:r>
            <a:r>
              <a:rPr lang="en-US" sz="2400" dirty="0" smtClean="0"/>
              <a:t>of all the members of any class by passing it the i</a:t>
            </a:r>
            <a:r>
              <a:rPr lang="en-US" sz="2400" b="1" dirty="0" smtClean="0">
                <a:solidFill>
                  <a:srgbClr val="C00000"/>
                </a:solidFill>
              </a:rPr>
              <a:t>nstance</a:t>
            </a:r>
            <a:r>
              <a:rPr lang="en-US" sz="2400" dirty="0" smtClean="0"/>
              <a:t> of the class as </a:t>
            </a:r>
            <a:r>
              <a:rPr lang="en-US" sz="2400" b="1" dirty="0" smtClean="0">
                <a:solidFill>
                  <a:srgbClr val="C00000"/>
                </a:solidFill>
              </a:rPr>
              <a:t>argument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obj</a:t>
            </a:r>
            <a:r>
              <a:rPr lang="en-US" sz="2400" b="1" dirty="0" smtClean="0">
                <a:solidFill>
                  <a:srgbClr val="C00000"/>
                </a:solidFill>
              </a:rPr>
              <a:t>=object()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print(type(</a:t>
            </a:r>
            <a:r>
              <a:rPr lang="en-US" sz="2400" b="1" dirty="0" err="1" smtClean="0">
                <a:solidFill>
                  <a:srgbClr val="C00000"/>
                </a:solidFill>
              </a:rPr>
              <a:t>obj</a:t>
            </a:r>
            <a:r>
              <a:rPr lang="en-US" sz="24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print(dir(</a:t>
            </a:r>
            <a:r>
              <a:rPr lang="en-US" sz="2400" b="1" dirty="0" err="1" smtClean="0">
                <a:solidFill>
                  <a:srgbClr val="C00000"/>
                </a:solidFill>
              </a:rPr>
              <a:t>obj</a:t>
            </a:r>
            <a:r>
              <a:rPr lang="en-US" sz="2400" b="1" dirty="0" smtClean="0">
                <a:solidFill>
                  <a:srgbClr val="C00000"/>
                </a:solidFill>
              </a:rPr>
              <a:t>))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smtClean="0"/>
          </a:p>
          <a:p>
            <a:pPr>
              <a:buNone/>
            </a:pPr>
            <a:r>
              <a:rPr lang="en-US" sz="2400" b="1" u="sng" smtClean="0"/>
              <a:t>Output</a:t>
            </a:r>
            <a:r>
              <a:rPr lang="en-US" sz="2400" b="1" u="sng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90694"/>
            <a:ext cx="8715436" cy="1567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__</a:t>
            </a:r>
            <a:r>
              <a:rPr lang="en-US" sz="2800" b="1" dirty="0" err="1" smtClean="0">
                <a:solidFill>
                  <a:srgbClr val="C00000"/>
                </a:solidFill>
              </a:rPr>
              <a:t>repr</a:t>
            </a:r>
            <a:r>
              <a:rPr lang="en-US" sz="2800" b="1" dirty="0" smtClean="0">
                <a:solidFill>
                  <a:srgbClr val="C00000"/>
                </a:solidFill>
              </a:rPr>
              <a:t>__()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, if we do not redefine (override)  this method in our class , 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calls it’s </a:t>
            </a:r>
            <a:r>
              <a:rPr lang="en-US" sz="2400" b="1" dirty="0" smtClean="0">
                <a:solidFill>
                  <a:srgbClr val="7030A0"/>
                </a:solidFill>
              </a:rPr>
              <a:t>default implementation </a:t>
            </a:r>
            <a:r>
              <a:rPr lang="en-US" sz="2400" dirty="0" smtClean="0"/>
              <a:t>given by </a:t>
            </a:r>
            <a:r>
              <a:rPr lang="en-US" sz="2400" b="1" dirty="0" smtClean="0">
                <a:solidFill>
                  <a:srgbClr val="7030A0"/>
                </a:solidFill>
              </a:rPr>
              <a:t>object class </a:t>
            </a:r>
            <a:r>
              <a:rPr lang="en-US" sz="2400" dirty="0" smtClean="0"/>
              <a:t>which is designed in such a way that it </a:t>
            </a:r>
            <a:r>
              <a:rPr lang="en-US" sz="2400" b="1" dirty="0" smtClean="0">
                <a:solidFill>
                  <a:srgbClr val="7030A0"/>
                </a:solidFill>
              </a:rPr>
              <a:t>returns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7030A0"/>
                </a:solidFill>
              </a:rPr>
              <a:t>class name </a:t>
            </a:r>
            <a:r>
              <a:rPr lang="en-US" sz="2400" dirty="0" smtClean="0"/>
              <a:t>followed by </a:t>
            </a:r>
            <a:r>
              <a:rPr lang="en-US" sz="2400" b="1" dirty="0" smtClean="0">
                <a:solidFill>
                  <a:srgbClr val="7030A0"/>
                </a:solidFill>
              </a:rPr>
              <a:t>object’s memory address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US" sz="2400" dirty="0" smtClean="0"/>
              <a:t>However all built in classes like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float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dirty="0" smtClean="0"/>
              <a:t> etc have </a:t>
            </a:r>
            <a:r>
              <a:rPr lang="en-US" sz="2400" b="1" dirty="0" smtClean="0">
                <a:solidFill>
                  <a:srgbClr val="7030A0"/>
                </a:solidFill>
              </a:rPr>
              <a:t>overridden</a:t>
            </a:r>
            <a:r>
              <a:rPr lang="en-US" sz="2400" dirty="0" smtClean="0"/>
              <a:t> this method in such a way that it returns the content of the object.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Overriding </a:t>
            </a:r>
            <a:r>
              <a:rPr lang="en-US" sz="2800" b="1" dirty="0" smtClean="0">
                <a:solidFill>
                  <a:srgbClr val="C00000"/>
                </a:solidFill>
              </a:rPr>
              <a:t>__</a:t>
            </a:r>
            <a:r>
              <a:rPr lang="en-US" sz="2800" b="1" dirty="0" err="1" smtClean="0">
                <a:solidFill>
                  <a:srgbClr val="C00000"/>
                </a:solidFill>
              </a:rPr>
              <a:t>repr</a:t>
            </a:r>
            <a:r>
              <a:rPr lang="en-US" sz="2800" b="1" dirty="0" smtClean="0">
                <a:solidFill>
                  <a:srgbClr val="C00000"/>
                </a:solidFill>
              </a:rPr>
              <a:t>__()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if we also want the same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for our object then  we also can </a:t>
            </a:r>
            <a:r>
              <a:rPr lang="en-US" sz="2400" b="1" dirty="0" smtClean="0">
                <a:solidFill>
                  <a:srgbClr val="7030A0"/>
                </a:solidFill>
              </a:rPr>
              <a:t>override</a:t>
            </a:r>
            <a:r>
              <a:rPr lang="en-US" sz="2400" dirty="0" smtClean="0"/>
              <a:t> this method in our class in such a way that it returns the </a:t>
            </a:r>
            <a:r>
              <a:rPr lang="en-US" sz="2400" b="1" dirty="0" smtClean="0">
                <a:solidFill>
                  <a:srgbClr val="7030A0"/>
                </a:solidFill>
              </a:rPr>
              <a:t>content of the object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only point we have to remember while </a:t>
            </a:r>
            <a:r>
              <a:rPr lang="en-US" sz="2400" b="1" dirty="0" smtClean="0">
                <a:solidFill>
                  <a:srgbClr val="7030A0"/>
                </a:solidFill>
              </a:rPr>
              <a:t>overriding</a:t>
            </a:r>
            <a:r>
              <a:rPr lang="en-US" sz="2400" dirty="0" smtClean="0"/>
              <a:t> this method is that </a:t>
            </a:r>
            <a:r>
              <a:rPr lang="en-US" sz="2400" b="1" i="1" dirty="0" smtClean="0">
                <a:solidFill>
                  <a:srgbClr val="7030A0"/>
                </a:solidFill>
              </a:rPr>
              <a:t>it should return a string value</a:t>
            </a:r>
            <a:endParaRPr lang="en-US" sz="1900" b="1" i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Overriding </a:t>
            </a:r>
            <a:r>
              <a:rPr lang="en-US" sz="2800" b="1" dirty="0" smtClean="0">
                <a:solidFill>
                  <a:srgbClr val="C00000"/>
                </a:solidFill>
              </a:rPr>
              <a:t>__</a:t>
            </a:r>
            <a:r>
              <a:rPr lang="en-US" sz="2800" b="1" dirty="0" err="1" smtClean="0">
                <a:solidFill>
                  <a:srgbClr val="C00000"/>
                </a:solidFill>
              </a:rPr>
              <a:t>repr</a:t>
            </a:r>
            <a:r>
              <a:rPr lang="en-US" sz="2800" b="1" dirty="0" smtClean="0">
                <a:solidFill>
                  <a:srgbClr val="C00000"/>
                </a:solidFill>
              </a:rPr>
              <a:t>__()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class 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def __init__(</a:t>
            </a:r>
            <a:r>
              <a:rPr lang="en-US" sz="1800" b="1" dirty="0" err="1" smtClean="0">
                <a:solidFill>
                  <a:srgbClr val="C00000"/>
                </a:solidFill>
              </a:rPr>
              <a:t>self,age,name,salary</a:t>
            </a:r>
            <a:r>
              <a:rPr lang="en-US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</a:t>
            </a:r>
            <a:r>
              <a:rPr lang="en-US" sz="18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8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</a:t>
            </a:r>
            <a:r>
              <a:rPr lang="en-US" sz="1800" b="1" dirty="0" err="1" smtClean="0">
                <a:solidFill>
                  <a:srgbClr val="7030A0"/>
                </a:solidFill>
              </a:rPr>
              <a:t>self.salary</a:t>
            </a:r>
            <a:r>
              <a:rPr lang="en-US" sz="1800" b="1" dirty="0" smtClean="0">
                <a:solidFill>
                  <a:srgbClr val="7030A0"/>
                </a:solidFill>
              </a:rPr>
              <a:t>=salary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</a:t>
            </a:r>
            <a:r>
              <a:rPr lang="en-US" sz="1800" b="1" dirty="0" smtClean="0">
                <a:solidFill>
                  <a:srgbClr val="C00000"/>
                </a:solidFill>
              </a:rPr>
              <a:t>def __</a:t>
            </a:r>
            <a:r>
              <a:rPr lang="en-US" sz="1800" b="1" dirty="0" err="1" smtClean="0">
                <a:solidFill>
                  <a:srgbClr val="C00000"/>
                </a:solidFill>
              </a:rPr>
              <a:t>repr</a:t>
            </a:r>
            <a:r>
              <a:rPr lang="en-US" sz="1800" b="1" dirty="0" smtClean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return </a:t>
            </a:r>
            <a:r>
              <a:rPr lang="en-US" sz="1800" b="1" dirty="0" err="1" smtClean="0">
                <a:solidFill>
                  <a:srgbClr val="C00000"/>
                </a:solidFill>
              </a:rPr>
              <a:t>f"Age</a:t>
            </a:r>
            <a:r>
              <a:rPr lang="en-US" sz="1800" b="1" dirty="0" smtClean="0">
                <a:solidFill>
                  <a:srgbClr val="C00000"/>
                </a:solidFill>
              </a:rPr>
              <a:t>:</a:t>
            </a:r>
            <a:r>
              <a:rPr lang="en-US" sz="1800" b="1" dirty="0" smtClean="0">
                <a:solidFill>
                  <a:srgbClr val="7030A0"/>
                </a:solidFill>
              </a:rPr>
              <a:t>{</a:t>
            </a:r>
            <a:r>
              <a:rPr lang="en-US" sz="18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800" b="1" dirty="0" smtClean="0">
                <a:solidFill>
                  <a:srgbClr val="7030A0"/>
                </a:solidFill>
              </a:rPr>
              <a:t>}</a:t>
            </a:r>
            <a:r>
              <a:rPr lang="en-US" sz="1800" b="1" dirty="0" smtClean="0">
                <a:solidFill>
                  <a:srgbClr val="C00000"/>
                </a:solidFill>
              </a:rPr>
              <a:t>,Name:</a:t>
            </a:r>
            <a:r>
              <a:rPr lang="en-US" sz="1800" b="1" dirty="0" smtClean="0">
                <a:solidFill>
                  <a:srgbClr val="7030A0"/>
                </a:solidFill>
              </a:rPr>
              <a:t>{self.name}</a:t>
            </a:r>
            <a:r>
              <a:rPr lang="en-US" sz="1800" b="1" dirty="0" smtClean="0">
                <a:solidFill>
                  <a:srgbClr val="C00000"/>
                </a:solidFill>
              </a:rPr>
              <a:t>,Salary:</a:t>
            </a:r>
            <a:r>
              <a:rPr lang="en-US" sz="1800" b="1" dirty="0" smtClean="0">
                <a:solidFill>
                  <a:srgbClr val="7030A0"/>
                </a:solidFill>
              </a:rPr>
              <a:t>{</a:t>
            </a:r>
            <a:r>
              <a:rPr lang="en-US" sz="1800" b="1" dirty="0" err="1" smtClean="0">
                <a:solidFill>
                  <a:srgbClr val="7030A0"/>
                </a:solidFill>
              </a:rPr>
              <a:t>self.salary</a:t>
            </a:r>
            <a:r>
              <a:rPr lang="en-US" sz="1800" b="1" dirty="0" smtClean="0">
                <a:solidFill>
                  <a:srgbClr val="7030A0"/>
                </a:solidFill>
              </a:rPr>
              <a:t>}</a:t>
            </a:r>
            <a:r>
              <a:rPr lang="en-US" sz="18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e=</a:t>
            </a:r>
            <a:r>
              <a:rPr lang="en-US" sz="1800" b="1" dirty="0" err="1" smtClean="0">
                <a:solidFill>
                  <a:srgbClr val="7030A0"/>
                </a:solidFill>
              </a:rPr>
              <a:t>Emp</a:t>
            </a:r>
            <a:r>
              <a:rPr lang="en-US" sz="1800" b="1" dirty="0" smtClean="0">
                <a:solidFill>
                  <a:srgbClr val="7030A0"/>
                </a:solidFill>
              </a:rPr>
              <a:t>(25,"Rahul",30000.0)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print(e)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5515745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Destructor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Just like a </a:t>
            </a:r>
            <a:r>
              <a:rPr lang="en-IN" sz="2400" b="1" dirty="0" smtClean="0">
                <a:solidFill>
                  <a:srgbClr val="002060"/>
                </a:solidFill>
              </a:rPr>
              <a:t>constructor</a:t>
            </a:r>
            <a:r>
              <a:rPr lang="en-IN" sz="2400" dirty="0" smtClean="0"/>
              <a:t> is used to </a:t>
            </a:r>
            <a:r>
              <a:rPr lang="en-IN" sz="2400" b="1" dirty="0" smtClean="0">
                <a:solidFill>
                  <a:srgbClr val="C00000"/>
                </a:solidFill>
              </a:rPr>
              <a:t>initialize</a:t>
            </a:r>
            <a:r>
              <a:rPr lang="en-IN" sz="2400" dirty="0" smtClean="0"/>
              <a:t> </a:t>
            </a:r>
            <a:r>
              <a:rPr lang="en-IN" sz="2400" dirty="0" smtClean="0"/>
              <a:t>an object, a</a:t>
            </a:r>
            <a:r>
              <a:rPr lang="en-IN" sz="2400" dirty="0" smtClean="0">
                <a:solidFill>
                  <a:srgbClr val="002060"/>
                </a:solidFill>
              </a:rPr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destructor</a:t>
            </a:r>
            <a:r>
              <a:rPr lang="en-IN" sz="2400" dirty="0" smtClean="0"/>
              <a:t> is used to destroy the object and perform the final clean up.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a question arises that if we already have </a:t>
            </a:r>
            <a:r>
              <a:rPr lang="en-IN" sz="2400" dirty="0" smtClean="0">
                <a:solidFill>
                  <a:srgbClr val="002060"/>
                </a:solidFill>
              </a:rPr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garbage collector</a:t>
            </a:r>
            <a:r>
              <a:rPr lang="en-IN" sz="2400" dirty="0" smtClean="0"/>
              <a:t> 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to clean up the memory , then </a:t>
            </a:r>
            <a:r>
              <a:rPr lang="en-IN" sz="2400" b="1" i="1" dirty="0" smtClean="0">
                <a:solidFill>
                  <a:srgbClr val="7030A0"/>
                </a:solidFill>
              </a:rPr>
              <a:t>why we need a destructor ?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Encapsulation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Encapsulation</a:t>
            </a:r>
            <a:r>
              <a:rPr lang="en-IN" sz="2400" dirty="0" smtClean="0"/>
              <a:t> is the packing of </a:t>
            </a:r>
            <a:r>
              <a:rPr lang="en-IN" sz="2400" b="1" i="1" dirty="0" smtClean="0">
                <a:solidFill>
                  <a:srgbClr val="7030A0"/>
                </a:solidFill>
              </a:rPr>
              <a:t>data</a:t>
            </a:r>
            <a:r>
              <a:rPr lang="en-IN" sz="2400" b="1" dirty="0" smtClean="0">
                <a:solidFill>
                  <a:srgbClr val="7030A0"/>
                </a:solidFill>
              </a:rPr>
              <a:t> and </a:t>
            </a:r>
            <a:r>
              <a:rPr lang="en-IN" sz="2400" b="1" i="1" dirty="0" smtClean="0">
                <a:solidFill>
                  <a:srgbClr val="7030A0"/>
                </a:solidFill>
              </a:rPr>
              <a:t>functions operating on that data</a:t>
            </a:r>
            <a:r>
              <a:rPr lang="en-IN" sz="2400" b="1" dirty="0" smtClean="0">
                <a:solidFill>
                  <a:srgbClr val="7030A0"/>
                </a:solidFill>
              </a:rPr>
              <a:t> </a:t>
            </a:r>
            <a:r>
              <a:rPr lang="en-IN" sz="2400" dirty="0" smtClean="0"/>
              <a:t>into a </a:t>
            </a:r>
            <a:r>
              <a:rPr lang="en-IN" sz="2400" b="1" dirty="0" smtClean="0">
                <a:solidFill>
                  <a:srgbClr val="FF0000"/>
                </a:solidFill>
              </a:rPr>
              <a:t>single component </a:t>
            </a:r>
            <a:r>
              <a:rPr lang="en-IN" sz="2400" dirty="0" smtClean="0"/>
              <a:t>and </a:t>
            </a:r>
            <a:r>
              <a:rPr lang="en-IN" sz="2400" b="1" i="1" dirty="0" smtClean="0">
                <a:solidFill>
                  <a:srgbClr val="00B050"/>
                </a:solidFill>
              </a:rPr>
              <a:t>restricting the access to some of the object’s components.</a:t>
            </a:r>
            <a:r>
              <a:rPr lang="en-IN" sz="2400" b="1" i="1" dirty="0" smtClean="0">
                <a:solidFill>
                  <a:srgbClr val="7030A0"/>
                </a:solidFill>
              </a:rPr>
              <a:t/>
            </a:r>
            <a:br>
              <a:rPr lang="en-IN" sz="2400" b="1" i="1" dirty="0" smtClean="0">
                <a:solidFill>
                  <a:srgbClr val="7030A0"/>
                </a:solidFill>
              </a:rPr>
            </a:br>
            <a:endParaRPr lang="en-IN" sz="2400" b="1" i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Encapsulation</a:t>
            </a:r>
            <a:r>
              <a:rPr lang="en-IN" sz="2400" dirty="0" smtClean="0"/>
              <a:t> means that the internal representation of an object is </a:t>
            </a:r>
            <a:r>
              <a:rPr lang="en-IN" sz="2400" b="1" dirty="0" smtClean="0">
                <a:solidFill>
                  <a:srgbClr val="002060"/>
                </a:solidFill>
              </a:rPr>
              <a:t>generally hidden </a:t>
            </a:r>
            <a:r>
              <a:rPr lang="en-IN" sz="2400" dirty="0" smtClean="0"/>
              <a:t>from view </a:t>
            </a:r>
            <a:r>
              <a:rPr lang="en-IN" sz="2400" b="1" dirty="0" smtClean="0">
                <a:solidFill>
                  <a:srgbClr val="002060"/>
                </a:solidFill>
              </a:rPr>
              <a:t>outside of the class body.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Destructor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Although in python we do have </a:t>
            </a:r>
            <a:r>
              <a:rPr lang="en-IN" sz="2400" b="1" dirty="0" smtClean="0">
                <a:solidFill>
                  <a:srgbClr val="002060"/>
                </a:solidFill>
              </a:rPr>
              <a:t>garbage collector</a:t>
            </a:r>
            <a:r>
              <a:rPr lang="en-IN" sz="2400" dirty="0" smtClean="0"/>
              <a:t> to </a:t>
            </a:r>
            <a:r>
              <a:rPr lang="en-IN" sz="2400" b="1" dirty="0" smtClean="0">
                <a:solidFill>
                  <a:srgbClr val="C00000"/>
                </a:solidFill>
              </a:rPr>
              <a:t>clean up the memory</a:t>
            </a:r>
            <a:r>
              <a:rPr lang="en-IN" sz="2400" dirty="0" smtClean="0"/>
              <a:t>, but it’s not just memory which has to be freed when an object is </a:t>
            </a:r>
            <a:r>
              <a:rPr lang="en-IN" sz="2400" dirty="0" err="1" smtClean="0"/>
              <a:t>dereferenced</a:t>
            </a:r>
            <a:r>
              <a:rPr lang="en-IN" sz="2400" dirty="0" smtClean="0"/>
              <a:t> or destroyed.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There can be a </a:t>
            </a:r>
            <a:r>
              <a:rPr lang="en-IN" sz="2400" b="1" dirty="0" smtClean="0">
                <a:solidFill>
                  <a:srgbClr val="C00000"/>
                </a:solidFill>
              </a:rPr>
              <a:t>lot of other resources as well</a:t>
            </a:r>
            <a:r>
              <a:rPr lang="en-IN" sz="2400" dirty="0" smtClean="0"/>
              <a:t>, like </a:t>
            </a:r>
            <a:r>
              <a:rPr lang="en-IN" sz="2400" b="1" dirty="0" smtClean="0">
                <a:solidFill>
                  <a:srgbClr val="002060"/>
                </a:solidFill>
              </a:rPr>
              <a:t>closing open files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closing database connections </a:t>
            </a:r>
            <a:r>
              <a:rPr lang="en-IN" sz="2400" dirty="0" smtClean="0"/>
              <a:t>etc.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Hence when we might require a </a:t>
            </a:r>
            <a:r>
              <a:rPr lang="en-IN" sz="2400" b="1" dirty="0" smtClean="0">
                <a:solidFill>
                  <a:srgbClr val="002060"/>
                </a:solidFill>
              </a:rPr>
              <a:t>destructor</a:t>
            </a:r>
            <a:r>
              <a:rPr lang="en-IN" sz="2400" dirty="0" smtClean="0"/>
              <a:t> in our class for this purpose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Destructor 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Just like we have </a:t>
            </a:r>
            <a:r>
              <a:rPr lang="en-IN" sz="2400" b="1" dirty="0" smtClean="0">
                <a:solidFill>
                  <a:srgbClr val="C00000"/>
                </a:solidFill>
              </a:rPr>
              <a:t>__init__() </a:t>
            </a:r>
            <a:r>
              <a:rPr lang="en-IN" sz="2400" dirty="0" smtClean="0"/>
              <a:t>which can be considered like a constructor as it initializes the object , similarly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we have another magic method called </a:t>
            </a:r>
            <a:r>
              <a:rPr lang="en-IN" sz="2400" b="1" dirty="0" smtClean="0">
                <a:solidFill>
                  <a:srgbClr val="C00000"/>
                </a:solidFill>
              </a:rPr>
              <a:t>__del__().</a:t>
            </a: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This method is automatically called by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whenever an </a:t>
            </a:r>
            <a:r>
              <a:rPr lang="en-IN" sz="2400" b="1" dirty="0" smtClean="0">
                <a:solidFill>
                  <a:srgbClr val="C00000"/>
                </a:solidFill>
              </a:rPr>
              <a:t>object reference </a:t>
            </a:r>
            <a:r>
              <a:rPr lang="en-IN" sz="2400" dirty="0" smtClean="0"/>
              <a:t>goes </a:t>
            </a:r>
            <a:r>
              <a:rPr lang="en-IN" sz="2400" b="1" dirty="0" smtClean="0">
                <a:solidFill>
                  <a:srgbClr val="C00000"/>
                </a:solidFill>
              </a:rPr>
              <a:t>out of scope </a:t>
            </a:r>
            <a:r>
              <a:rPr lang="en-IN" sz="2400" dirty="0" smtClean="0"/>
              <a:t>and the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destroyed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Test: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created")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__del__(self):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destroyed")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t=Test()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429132"/>
            <a:ext cx="2927703" cy="571504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1500174"/>
            <a:ext cx="2843226" cy="1428760"/>
          </a:xfrm>
          <a:prstGeom prst="wedgeRectCallout">
            <a:avLst>
              <a:gd name="adj1" fmla="val -169742"/>
              <a:gd name="adj2" fmla="val 169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Since at the end of the code , </a:t>
            </a:r>
            <a:r>
              <a:rPr lang="en-US" sz="1400" b="1" dirty="0" smtClean="0">
                <a:solidFill>
                  <a:srgbClr val="FFFF00"/>
                </a:solidFill>
              </a:rPr>
              <a:t>Python</a:t>
            </a:r>
            <a:r>
              <a:rPr lang="en-US" sz="1400" b="1" dirty="0" smtClean="0"/>
              <a:t> collects the object through it’s </a:t>
            </a:r>
            <a:r>
              <a:rPr lang="en-US" sz="1400" b="1" dirty="0" smtClean="0">
                <a:solidFill>
                  <a:srgbClr val="FFFF00"/>
                </a:solidFill>
              </a:rPr>
              <a:t>garbage collector</a:t>
            </a:r>
            <a:r>
              <a:rPr lang="en-US" sz="1400" b="1" dirty="0" smtClean="0"/>
              <a:t> so it automatically calls the </a:t>
            </a:r>
            <a:r>
              <a:rPr lang="en-US" sz="1400" b="1" dirty="0" smtClean="0">
                <a:solidFill>
                  <a:srgbClr val="FFFF00"/>
                </a:solidFill>
              </a:rPr>
              <a:t>__del__() </a:t>
            </a:r>
            <a:r>
              <a:rPr lang="en-US" sz="1400" b="1" dirty="0" smtClean="0"/>
              <a:t>method also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Force Python </a:t>
            </a:r>
            <a:br>
              <a:rPr lang="en-US" sz="2800" b="1" dirty="0" smtClean="0"/>
            </a:br>
            <a:r>
              <a:rPr lang="en-US" sz="2800" b="1" dirty="0" smtClean="0"/>
              <a:t>To Call </a:t>
            </a:r>
            <a:r>
              <a:rPr lang="en-US" sz="2800" b="1" dirty="0" smtClean="0">
                <a:solidFill>
                  <a:srgbClr val="C00000"/>
                </a:solidFill>
              </a:rPr>
              <a:t>__del__()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we want to force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to call the </a:t>
            </a:r>
            <a:r>
              <a:rPr lang="en-IN" sz="2400" b="1" dirty="0" smtClean="0">
                <a:solidFill>
                  <a:srgbClr val="C00000"/>
                </a:solidFill>
              </a:rPr>
              <a:t>__del__() </a:t>
            </a:r>
            <a:r>
              <a:rPr lang="en-IN" sz="2400" dirty="0" smtClean="0"/>
              <a:t>method , then we will have to forcibly destroy the object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do this we have to use </a:t>
            </a:r>
            <a:r>
              <a:rPr lang="en-IN" sz="2400" b="1" dirty="0" smtClean="0">
                <a:solidFill>
                  <a:srgbClr val="C00000"/>
                </a:solidFill>
              </a:rPr>
              <a:t>del operator </a:t>
            </a:r>
            <a:r>
              <a:rPr lang="en-IN" sz="2400" dirty="0" smtClean="0"/>
              <a:t>passing it the </a:t>
            </a:r>
            <a:r>
              <a:rPr lang="en-IN" sz="2400" b="1" dirty="0" smtClean="0">
                <a:solidFill>
                  <a:srgbClr val="C00000"/>
                </a:solidFill>
              </a:rPr>
              <a:t>object reference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Test: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created")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__del__(self):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destroyed")</a:t>
            </a:r>
          </a:p>
          <a:p>
            <a:pPr>
              <a:buNone/>
            </a:pPr>
            <a:r>
              <a:rPr lang="fr-FR" sz="1800" b="1" dirty="0" smtClean="0">
                <a:solidFill>
                  <a:srgbClr val="7030A0"/>
                </a:solidFill>
              </a:rPr>
              <a:t>t1=Test()</a:t>
            </a:r>
          </a:p>
          <a:p>
            <a:pPr>
              <a:buNone/>
            </a:pPr>
            <a:r>
              <a:rPr lang="fr-FR" sz="1800" b="1" dirty="0" err="1" smtClean="0">
                <a:solidFill>
                  <a:srgbClr val="7030A0"/>
                </a:solidFill>
              </a:rPr>
              <a:t>del</a:t>
            </a:r>
            <a:r>
              <a:rPr lang="fr-FR" sz="1800" b="1" dirty="0" smtClean="0">
                <a:solidFill>
                  <a:srgbClr val="7030A0"/>
                </a:solidFill>
              </a:rPr>
              <a:t> t1</a:t>
            </a:r>
          </a:p>
          <a:p>
            <a:pPr>
              <a:buNone/>
            </a:pPr>
            <a:r>
              <a:rPr lang="fr-FR" sz="1800" b="1" dirty="0" err="1" smtClean="0">
                <a:solidFill>
                  <a:srgbClr val="7030A0"/>
                </a:solidFill>
              </a:rPr>
              <a:t>print</a:t>
            </a:r>
            <a:r>
              <a:rPr lang="fr-FR" sz="1800" b="1" dirty="0" smtClean="0">
                <a:solidFill>
                  <a:srgbClr val="7030A0"/>
                </a:solidFill>
              </a:rPr>
              <a:t>("</a:t>
            </a:r>
            <a:r>
              <a:rPr lang="fr-FR" sz="1800" b="1" dirty="0" err="1" smtClean="0">
                <a:solidFill>
                  <a:srgbClr val="7030A0"/>
                </a:solidFill>
              </a:rPr>
              <a:t>done</a:t>
            </a:r>
            <a:r>
              <a:rPr lang="fr-FR" sz="1800" b="1" dirty="0" smtClean="0">
                <a:solidFill>
                  <a:srgbClr val="7030A0"/>
                </a:solidFill>
              </a:rPr>
              <a:t>")</a:t>
            </a: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7" y="5000636"/>
            <a:ext cx="2813421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Test: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created")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__del__(self):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print("Object destroyed")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t1=Test()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t2=t1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del t1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print("done") 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86388"/>
            <a:ext cx="2813421" cy="785817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214942" y="1500174"/>
            <a:ext cx="3700482" cy="2928958"/>
          </a:xfrm>
          <a:prstGeom prst="wedgeRectCallout">
            <a:avLst>
              <a:gd name="adj1" fmla="val -133436"/>
              <a:gd name="adj2" fmla="val 78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We must remember that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r>
              <a:rPr lang="en-US" sz="1600" b="1" dirty="0" smtClean="0"/>
              <a:t> destroys the object only when the </a:t>
            </a:r>
            <a:r>
              <a:rPr lang="en-US" sz="1600" b="1" dirty="0" smtClean="0">
                <a:solidFill>
                  <a:srgbClr val="FFFF00"/>
                </a:solidFill>
              </a:rPr>
              <a:t>reference count </a:t>
            </a:r>
            <a:r>
              <a:rPr lang="en-US" sz="1600" b="1" dirty="0" smtClean="0"/>
              <a:t>becomes </a:t>
            </a:r>
            <a:r>
              <a:rPr lang="en-US" sz="1600" b="1" dirty="0" smtClean="0">
                <a:solidFill>
                  <a:srgbClr val="FFFF00"/>
                </a:solidFill>
              </a:rPr>
              <a:t>0</a:t>
            </a:r>
            <a:r>
              <a:rPr lang="en-US" sz="1600" b="1" dirty="0" smtClean="0"/>
              <a:t> . Now in this case after deleting </a:t>
            </a:r>
            <a:r>
              <a:rPr lang="en-US" sz="1600" b="1" dirty="0" smtClean="0">
                <a:solidFill>
                  <a:srgbClr val="FFFF00"/>
                </a:solidFill>
              </a:rPr>
              <a:t>t1</a:t>
            </a:r>
            <a:r>
              <a:rPr lang="en-US" sz="1600" b="1" dirty="0" smtClean="0"/>
              <a:t> , still the object is being </a:t>
            </a:r>
            <a:r>
              <a:rPr lang="en-US" sz="1600" b="1" dirty="0" err="1" smtClean="0"/>
              <a:t>refered</a:t>
            </a:r>
            <a:r>
              <a:rPr lang="en-US" sz="1600" b="1" dirty="0" smtClean="0"/>
              <a:t> by </a:t>
            </a:r>
            <a:r>
              <a:rPr lang="en-US" sz="1600" b="1" dirty="0" smtClean="0">
                <a:solidFill>
                  <a:srgbClr val="FFFF00"/>
                </a:solidFill>
              </a:rPr>
              <a:t>t2</a:t>
            </a:r>
            <a:r>
              <a:rPr lang="en-US" sz="1600" b="1" dirty="0" smtClean="0"/>
              <a:t> . So the </a:t>
            </a:r>
            <a:r>
              <a:rPr lang="en-US" sz="1600" b="1" dirty="0" smtClean="0">
                <a:solidFill>
                  <a:srgbClr val="FFFF00"/>
                </a:solidFill>
              </a:rPr>
              <a:t>__del__() </a:t>
            </a:r>
            <a:r>
              <a:rPr lang="en-US" sz="1600" b="1" dirty="0" smtClean="0"/>
              <a:t>was not called on </a:t>
            </a:r>
            <a:r>
              <a:rPr lang="en-US" sz="1600" b="1" dirty="0" smtClean="0">
                <a:solidFill>
                  <a:srgbClr val="FFFF00"/>
                </a:solidFill>
              </a:rPr>
              <a:t>del t1</a:t>
            </a:r>
            <a:r>
              <a:rPr lang="en-US" sz="1600" b="1" dirty="0" smtClean="0"/>
              <a:t>. It only gets called when </a:t>
            </a:r>
            <a:r>
              <a:rPr lang="en-US" sz="1600" b="1" dirty="0" smtClean="0">
                <a:solidFill>
                  <a:srgbClr val="FFFF00"/>
                </a:solidFill>
              </a:rPr>
              <a:t>t2</a:t>
            </a:r>
            <a:r>
              <a:rPr lang="en-US" sz="1600" b="1" dirty="0" smtClean="0"/>
              <a:t> also </a:t>
            </a:r>
            <a:r>
              <a:rPr lang="en-US" sz="1600" b="1" dirty="0" smtClean="0">
                <a:solidFill>
                  <a:srgbClr val="FFFF00"/>
                </a:solidFill>
              </a:rPr>
              <a:t>goes out of scope</a:t>
            </a:r>
            <a:r>
              <a:rPr lang="en-US" sz="1600" b="1" dirty="0" smtClean="0"/>
              <a:t> at the end of the program and </a:t>
            </a:r>
            <a:r>
              <a:rPr lang="en-US" sz="1600" b="1" dirty="0" smtClean="0">
                <a:solidFill>
                  <a:srgbClr val="FFFF00"/>
                </a:solidFill>
              </a:rPr>
              <a:t>reference count</a:t>
            </a:r>
            <a:r>
              <a:rPr lang="en-US" sz="1600" b="1" dirty="0" smtClean="0"/>
              <a:t> of the object becomes </a:t>
            </a:r>
            <a:r>
              <a:rPr lang="en-US" sz="1600" b="1" dirty="0" smtClean="0">
                <a:solidFill>
                  <a:srgbClr val="FFFF00"/>
                </a:solidFill>
              </a:rPr>
              <a:t>0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Test: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print("Object created")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__del__(self):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print("Object destroyed")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t1=Test()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t2=t1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del t1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print("t1 deleted")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del t2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print("t2 deleted")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print("done")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4"/>
            <a:ext cx="3357586" cy="785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Is The Following Code</a:t>
            </a:r>
            <a:br>
              <a:rPr lang="en-US" sz="2800" b="1" dirty="0" smtClean="0"/>
            </a:br>
            <a:r>
              <a:rPr lang="en-US" sz="2800" b="1" dirty="0" smtClean="0"/>
              <a:t>Supporting Encapsulation ?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</a:rPr>
              <a:t>self.age</a:t>
            </a:r>
            <a:r>
              <a:rPr lang="en-US" sz="2400" b="1" dirty="0" smtClean="0">
                <a:solidFill>
                  <a:srgbClr val="002060"/>
                </a:solidFill>
              </a:rPr>
              <a:t>=25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	self.name="</a:t>
            </a:r>
            <a:r>
              <a:rPr lang="en-US" sz="2400" b="1" dirty="0" err="1" smtClean="0">
                <a:solidFill>
                  <a:srgbClr val="002060"/>
                </a:solidFill>
              </a:rPr>
              <a:t>Rahul</a:t>
            </a:r>
            <a:r>
              <a:rPr lang="en-US" sz="2400" b="1" dirty="0" smtClean="0">
                <a:solidFill>
                  <a:srgbClr val="002060"/>
                </a:solidFill>
              </a:rPr>
              <a:t>"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</a:rPr>
              <a:t>self.salary</a:t>
            </a:r>
            <a:r>
              <a:rPr lang="en-US" sz="2400" b="1" dirty="0" smtClean="0">
                <a:solidFill>
                  <a:srgbClr val="002060"/>
                </a:solidFill>
              </a:rPr>
              <a:t>=30000.0</a:t>
            </a:r>
          </a:p>
          <a:p>
            <a:pPr>
              <a:buNone/>
            </a:pPr>
            <a:r>
              <a:rPr lang="en-US" sz="2400" b="1" dirty="0" smtClean="0"/>
              <a:t>	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e=</a:t>
            </a:r>
            <a:r>
              <a:rPr lang="en-US" sz="2300" b="1" dirty="0" err="1" smtClean="0">
                <a:solidFill>
                  <a:srgbClr val="7030A0"/>
                </a:solidFill>
              </a:rPr>
              <a:t>Emp</a:t>
            </a:r>
            <a:r>
              <a:rPr lang="en-US" sz="23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print("Age:",</a:t>
            </a:r>
            <a:r>
              <a:rPr lang="en-US" sz="2300" b="1" dirty="0" err="1" smtClean="0">
                <a:solidFill>
                  <a:srgbClr val="002060"/>
                </a:solidFill>
              </a:rPr>
              <a:t>e.age</a:t>
            </a:r>
            <a:r>
              <a:rPr lang="en-US" sz="2300" b="1" dirty="0" err="1" smtClean="0">
                <a:solidFill>
                  <a:srgbClr val="7030A0"/>
                </a:solidFill>
              </a:rPr>
              <a:t>,"Name</a:t>
            </a:r>
            <a:r>
              <a:rPr lang="en-US" sz="2300" b="1" dirty="0" smtClean="0">
                <a:solidFill>
                  <a:srgbClr val="7030A0"/>
                </a:solidFill>
              </a:rPr>
              <a:t>:",</a:t>
            </a:r>
            <a:r>
              <a:rPr lang="en-US" sz="2300" b="1" dirty="0" err="1" smtClean="0">
                <a:solidFill>
                  <a:srgbClr val="002060"/>
                </a:solidFill>
              </a:rPr>
              <a:t>e.name</a:t>
            </a:r>
            <a:r>
              <a:rPr lang="en-US" sz="2300" b="1" dirty="0" err="1" smtClean="0">
                <a:solidFill>
                  <a:srgbClr val="7030A0"/>
                </a:solidFill>
              </a:rPr>
              <a:t>,"Salary</a:t>
            </a:r>
            <a:r>
              <a:rPr lang="en-US" sz="2300" b="1" dirty="0" smtClean="0">
                <a:solidFill>
                  <a:srgbClr val="7030A0"/>
                </a:solidFill>
              </a:rPr>
              <a:t>:",</a:t>
            </a:r>
            <a:r>
              <a:rPr lang="en-US" sz="2300" b="1" dirty="0" err="1" smtClean="0">
                <a:solidFill>
                  <a:srgbClr val="002060"/>
                </a:solidFill>
              </a:rPr>
              <a:t>e.salary</a:t>
            </a:r>
            <a:r>
              <a:rPr lang="en-US" sz="23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5992062" cy="304843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072198" y="1500174"/>
            <a:ext cx="2843226" cy="1428760"/>
          </a:xfrm>
          <a:prstGeom prst="wedgeRectCallout">
            <a:avLst>
              <a:gd name="adj1" fmla="val -169742"/>
              <a:gd name="adj2" fmla="val 169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 , the following code is violating </a:t>
            </a:r>
            <a:r>
              <a:rPr lang="en-US" sz="1400" b="1" dirty="0" smtClean="0">
                <a:solidFill>
                  <a:srgbClr val="FFFF00"/>
                </a:solidFill>
              </a:rPr>
              <a:t>Encapsulation </a:t>
            </a:r>
            <a:r>
              <a:rPr lang="en-US" sz="1400" b="1" dirty="0" smtClean="0"/>
              <a:t>as it is allowing us to </a:t>
            </a:r>
            <a:r>
              <a:rPr lang="en-US" sz="1400" b="1" dirty="0" smtClean="0">
                <a:solidFill>
                  <a:srgbClr val="FFFF00"/>
                </a:solidFill>
              </a:rPr>
              <a:t>access data members</a:t>
            </a:r>
            <a:r>
              <a:rPr lang="en-US" sz="1400" b="1" dirty="0" smtClean="0"/>
              <a:t> from </a:t>
            </a:r>
            <a:r>
              <a:rPr lang="en-US" sz="1400" b="1" dirty="0" smtClean="0">
                <a:solidFill>
                  <a:srgbClr val="FFFF00"/>
                </a:solidFill>
              </a:rPr>
              <a:t>outside the class</a:t>
            </a:r>
            <a:r>
              <a:rPr lang="en-US" sz="1400" b="1" dirty="0" smtClean="0"/>
              <a:t> directly using object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Achieve Encapsulation</a:t>
            </a:r>
            <a:br>
              <a:rPr lang="en-US" sz="2800" b="1" dirty="0" smtClean="0"/>
            </a:br>
            <a:r>
              <a:rPr lang="en-US" sz="2800" b="1" dirty="0" smtClean="0"/>
              <a:t>In Python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achieve </a:t>
            </a:r>
            <a:r>
              <a:rPr lang="en-US" sz="2400" b="1" dirty="0" smtClean="0">
                <a:solidFill>
                  <a:srgbClr val="C00000"/>
                </a:solidFill>
              </a:rPr>
              <a:t>Encapsulation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we have to prefix the data member name with </a:t>
            </a:r>
            <a:r>
              <a:rPr lang="en-US" sz="2400" b="1" dirty="0" smtClean="0">
                <a:solidFill>
                  <a:srgbClr val="C00000"/>
                </a:solidFill>
              </a:rPr>
              <a:t>double underscore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self.__&lt;</a:t>
            </a:r>
            <a:r>
              <a:rPr lang="en-US" sz="2400" b="1" dirty="0" err="1" smtClean="0">
                <a:solidFill>
                  <a:srgbClr val="0070C0"/>
                </a:solidFill>
              </a:rPr>
              <a:t>var_name</a:t>
            </a:r>
            <a:r>
              <a:rPr lang="en-US" sz="2400" b="1" dirty="0" smtClean="0">
                <a:solidFill>
                  <a:srgbClr val="0070C0"/>
                </a:solidFill>
              </a:rPr>
              <a:t>&gt;=&lt;value&gt;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Achieving Encapsulation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C00000"/>
                </a:solidFill>
              </a:rPr>
              <a:t>=25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self.name="</a:t>
            </a:r>
            <a:r>
              <a:rPr lang="en-IN" sz="1800" b="1" dirty="0" err="1" smtClean="0">
                <a:solidFill>
                  <a:srgbClr val="C00000"/>
                </a:solidFill>
              </a:rPr>
              <a:t>Rahul</a:t>
            </a:r>
            <a:r>
              <a:rPr lang="en-IN" sz="18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self.__salary</a:t>
            </a:r>
            <a:r>
              <a:rPr lang="en-IN" sz="1800" b="1" dirty="0" smtClean="0">
                <a:solidFill>
                  <a:srgbClr val="7030A0"/>
                </a:solidFill>
              </a:rPr>
              <a:t>=30000.0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print("Age:",</a:t>
            </a:r>
            <a:r>
              <a:rPr lang="en-IN" sz="1800" b="1" dirty="0" err="1" smtClean="0">
                <a:solidFill>
                  <a:srgbClr val="C00000"/>
                </a:solidFill>
              </a:rPr>
              <a:t>e.age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print("Name:",e.name)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print("Salary:",</a:t>
            </a:r>
            <a:r>
              <a:rPr lang="en-IN" sz="1800" b="1" dirty="0" err="1" smtClean="0">
                <a:solidFill>
                  <a:srgbClr val="7030A0"/>
                </a:solidFill>
              </a:rPr>
              <a:t>e.__salary</a:t>
            </a:r>
            <a:r>
              <a:rPr lang="en-IN" sz="18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86388"/>
            <a:ext cx="6715172" cy="1071570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072198" y="1500174"/>
            <a:ext cx="2843226" cy="1428760"/>
          </a:xfrm>
          <a:prstGeom prst="wedgeRectCallout">
            <a:avLst>
              <a:gd name="adj1" fmla="val -169742"/>
              <a:gd name="adj2" fmla="val 169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Since we have created the data member as </a:t>
            </a:r>
            <a:r>
              <a:rPr lang="en-US" sz="1400" b="1" dirty="0" smtClean="0">
                <a:solidFill>
                  <a:srgbClr val="FFFF00"/>
                </a:solidFill>
              </a:rPr>
              <a:t>__salary </a:t>
            </a:r>
            <a:r>
              <a:rPr lang="en-US" sz="1400" b="1" dirty="0" smtClean="0"/>
              <a:t>so it has become a </a:t>
            </a:r>
            <a:r>
              <a:rPr lang="en-US" sz="1400" b="1" dirty="0" smtClean="0">
                <a:solidFill>
                  <a:srgbClr val="FFFF00"/>
                </a:solidFill>
              </a:rPr>
              <a:t>private member </a:t>
            </a:r>
            <a:r>
              <a:rPr lang="en-US" sz="1400" b="1" dirty="0" smtClean="0"/>
              <a:t>and cannot be accessed outside the class directly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Achieving Encapsulation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to access such </a:t>
            </a:r>
            <a:r>
              <a:rPr lang="en-US" sz="2400" b="1" dirty="0" smtClean="0">
                <a:solidFill>
                  <a:srgbClr val="C00000"/>
                </a:solidFill>
              </a:rPr>
              <a:t>private members </a:t>
            </a:r>
            <a:r>
              <a:rPr lang="en-US" sz="2400" dirty="0" smtClean="0"/>
              <a:t>, we must define </a:t>
            </a:r>
            <a:r>
              <a:rPr lang="en-US" sz="2400" b="1" dirty="0" smtClean="0">
                <a:solidFill>
                  <a:srgbClr val="C00000"/>
                </a:solidFill>
              </a:rPr>
              <a:t>instance methods </a:t>
            </a:r>
            <a:r>
              <a:rPr lang="en-US" sz="2400" dirty="0" smtClean="0"/>
              <a:t>in the class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From </a:t>
            </a:r>
            <a:r>
              <a:rPr lang="en-US" sz="2400" b="1" dirty="0" smtClean="0">
                <a:solidFill>
                  <a:srgbClr val="C00000"/>
                </a:solidFill>
              </a:rPr>
              <a:t>outside the class </a:t>
            </a:r>
            <a:r>
              <a:rPr lang="en-US" sz="2400" dirty="0" smtClean="0"/>
              <a:t>we must call these </a:t>
            </a:r>
            <a:r>
              <a:rPr lang="en-US" sz="2400" b="1" dirty="0" smtClean="0">
                <a:solidFill>
                  <a:srgbClr val="C00000"/>
                </a:solidFill>
              </a:rPr>
              <a:t>methods</a:t>
            </a:r>
            <a:r>
              <a:rPr lang="en-US" sz="2400" dirty="0" smtClean="0"/>
              <a:t> using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instead of directly accessing </a:t>
            </a:r>
            <a:r>
              <a:rPr lang="en-US" sz="2400" b="1" dirty="0" smtClean="0">
                <a:solidFill>
                  <a:srgbClr val="C00000"/>
                </a:solidFill>
              </a:rPr>
              <a:t>data members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Achieving Encapsulation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self.__age</a:t>
            </a:r>
            <a:r>
              <a:rPr lang="en-IN" sz="1600" b="1" dirty="0" smtClean="0">
                <a:solidFill>
                  <a:srgbClr val="7030A0"/>
                </a:solidFill>
              </a:rPr>
              <a:t>=25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self.__name</a:t>
            </a:r>
            <a:r>
              <a:rPr lang="en-IN" sz="1600" b="1" dirty="0" smtClean="0">
                <a:solidFill>
                  <a:srgbClr val="7030A0"/>
                </a:solidFill>
              </a:rPr>
              <a:t>="</a:t>
            </a:r>
            <a:r>
              <a:rPr lang="en-IN" sz="1600" b="1" dirty="0" err="1" smtClean="0">
                <a:solidFill>
                  <a:srgbClr val="7030A0"/>
                </a:solidFill>
              </a:rPr>
              <a:t>Rahul</a:t>
            </a:r>
            <a:r>
              <a:rPr lang="en-IN" sz="1600" b="1" dirty="0" smtClean="0">
                <a:solidFill>
                  <a:srgbClr val="7030A0"/>
                </a:solidFill>
              </a:rPr>
              <a:t>"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self.__salary</a:t>
            </a:r>
            <a:r>
              <a:rPr lang="en-IN" sz="1600" b="1" dirty="0" smtClean="0">
                <a:solidFill>
                  <a:srgbClr val="7030A0"/>
                </a:solidFill>
              </a:rPr>
              <a:t>=30000.0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print("Age:",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self.__age</a:t>
            </a:r>
            <a:r>
              <a:rPr lang="en-IN" sz="1600" b="1" dirty="0" err="1" smtClean="0">
                <a:solidFill>
                  <a:srgbClr val="C00000"/>
                </a:solidFill>
              </a:rPr>
              <a:t>,"Name</a:t>
            </a:r>
            <a:r>
              <a:rPr lang="en-IN" sz="1600" b="1" dirty="0" smtClean="0">
                <a:solidFill>
                  <a:srgbClr val="C00000"/>
                </a:solidFill>
              </a:rPr>
              <a:t>:",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self.__name</a:t>
            </a:r>
            <a:r>
              <a:rPr lang="en-IN" sz="1600" b="1" dirty="0" err="1" smtClean="0">
                <a:solidFill>
                  <a:srgbClr val="C00000"/>
                </a:solidFill>
              </a:rPr>
              <a:t>,"Salary</a:t>
            </a:r>
            <a:r>
              <a:rPr lang="en-IN" sz="1600" b="1" dirty="0" smtClean="0">
                <a:solidFill>
                  <a:srgbClr val="C00000"/>
                </a:solidFill>
              </a:rPr>
              <a:t>:",</a:t>
            </a:r>
            <a:r>
              <a:rPr lang="en-IN" sz="1600" b="1" dirty="0" err="1" smtClean="0">
                <a:solidFill>
                  <a:srgbClr val="7030A0"/>
                </a:solidFill>
              </a:rPr>
              <a:t>self.__salary</a:t>
            </a:r>
            <a:r>
              <a:rPr lang="en-IN" sz="16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C00000"/>
                </a:solidFill>
              </a:rPr>
              <a:t>e.show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429264"/>
            <a:ext cx="6715172" cy="287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Private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we have </a:t>
            </a:r>
            <a:r>
              <a:rPr lang="en-US" sz="2400" b="1" dirty="0" smtClean="0">
                <a:solidFill>
                  <a:srgbClr val="C00000"/>
                </a:solidFill>
              </a:rPr>
              <a:t>private data members </a:t>
            </a:r>
            <a:r>
              <a:rPr lang="en-US" sz="2400" dirty="0" smtClean="0"/>
              <a:t>, we also can have </a:t>
            </a:r>
            <a:r>
              <a:rPr lang="en-US" sz="2400" b="1" dirty="0" smtClean="0">
                <a:solidFill>
                  <a:srgbClr val="C00000"/>
                </a:solidFill>
              </a:rPr>
              <a:t>private methods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syntax is also same.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Simply </a:t>
            </a:r>
            <a:r>
              <a:rPr lang="en-US" sz="2400" b="1" dirty="0" smtClean="0">
                <a:solidFill>
                  <a:srgbClr val="C00000"/>
                </a:solidFill>
              </a:rPr>
              <a:t>prefix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method name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double underscore </a:t>
            </a:r>
            <a:r>
              <a:rPr lang="en-US" sz="2400" dirty="0" smtClean="0"/>
              <a:t>to make it a </a:t>
            </a:r>
            <a:r>
              <a:rPr lang="en-US" sz="2400" b="1" dirty="0" smtClean="0">
                <a:solidFill>
                  <a:srgbClr val="C00000"/>
                </a:solidFill>
              </a:rPr>
              <a:t>private method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12976</TotalTime>
  <Words>1134</Words>
  <Application>Microsoft Office PowerPoint</Application>
  <PresentationFormat>On-screen Show (4:3)</PresentationFormat>
  <Paragraphs>495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Civic</vt:lpstr>
      <vt:lpstr>Slide 1</vt:lpstr>
      <vt:lpstr>Today’s Agenda</vt:lpstr>
      <vt:lpstr> Encapsulation</vt:lpstr>
      <vt:lpstr> Is The Following Code Supporting Encapsulation ? </vt:lpstr>
      <vt:lpstr>  How To Achieve Encapsulation In Python ?</vt:lpstr>
      <vt:lpstr> Achieving Encapsulation</vt:lpstr>
      <vt:lpstr> Achieving Encapsulation</vt:lpstr>
      <vt:lpstr> Achieving Encapsulation</vt:lpstr>
      <vt:lpstr> Private Methods</vt:lpstr>
      <vt:lpstr> Private Methods</vt:lpstr>
      <vt:lpstr> An Important Point</vt:lpstr>
      <vt:lpstr> So, What It Means To Us ?</vt:lpstr>
      <vt:lpstr> Accessing Private Data</vt:lpstr>
      <vt:lpstr> The setattr() And getattr()  Functions</vt:lpstr>
      <vt:lpstr> The setattr() And getattr()  Functions</vt:lpstr>
      <vt:lpstr> Example</vt:lpstr>
      <vt:lpstr> Benefit Of setattr() Function</vt:lpstr>
      <vt:lpstr> Example</vt:lpstr>
      <vt:lpstr>Exercise</vt:lpstr>
      <vt:lpstr>Solution</vt:lpstr>
      <vt:lpstr> The __repr__() Method</vt:lpstr>
      <vt:lpstr> Why Is It So ?</vt:lpstr>
      <vt:lpstr> From where this  method came ?</vt:lpstr>
      <vt:lpstr> Can we see all the members  of object class ?</vt:lpstr>
      <vt:lpstr> Example</vt:lpstr>
      <vt:lpstr> The __repr__() Method</vt:lpstr>
      <vt:lpstr> Overriding __repr__() </vt:lpstr>
      <vt:lpstr> Overriding __repr__()</vt:lpstr>
      <vt:lpstr> Destructor</vt:lpstr>
      <vt:lpstr> Destructor</vt:lpstr>
      <vt:lpstr> Destructor In Python</vt:lpstr>
      <vt:lpstr> Guess The Output ?</vt:lpstr>
      <vt:lpstr> How To Force Python  To Call __del__() ?</vt:lpstr>
      <vt:lpstr> Guess The Output ?</vt:lpstr>
      <vt:lpstr> Guess The Output ?</vt:lpstr>
      <vt:lpstr> 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1547</cp:revision>
  <dcterms:created xsi:type="dcterms:W3CDTF">2015-12-21T13:46:48Z</dcterms:created>
  <dcterms:modified xsi:type="dcterms:W3CDTF">2018-10-27T20:26:27Z</dcterms:modified>
</cp:coreProperties>
</file>