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169" r:id="rId4"/>
    <p:sldId id="1272" r:id="rId5"/>
    <p:sldId id="1245" r:id="rId6"/>
    <p:sldId id="1273" r:id="rId7"/>
    <p:sldId id="1274" r:id="rId8"/>
    <p:sldId id="1275" r:id="rId9"/>
    <p:sldId id="1276" r:id="rId10"/>
    <p:sldId id="1277" r:id="rId11"/>
    <p:sldId id="1280" r:id="rId12"/>
    <p:sldId id="1281" r:id="rId13"/>
    <p:sldId id="1282" r:id="rId14"/>
    <p:sldId id="1283" r:id="rId15"/>
    <p:sldId id="1284" r:id="rId16"/>
    <p:sldId id="1285" r:id="rId17"/>
    <p:sldId id="1286" r:id="rId18"/>
    <p:sldId id="1290" r:id="rId19"/>
    <p:sldId id="1291" r:id="rId20"/>
    <p:sldId id="1292" r:id="rId21"/>
    <p:sldId id="1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Hierarchical Inheritance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one class </a:t>
            </a:r>
            <a:r>
              <a:rPr lang="en-IN" sz="2400" dirty="0" smtClean="0"/>
              <a:t>is inherited by many </a:t>
            </a:r>
            <a:r>
              <a:rPr lang="en-IN" sz="2400" b="1" dirty="0" smtClean="0">
                <a:solidFill>
                  <a:srgbClr val="C00000"/>
                </a:solidFill>
              </a:rPr>
              <a:t>sub classes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643998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you want to write a program which has to keep track of the teachers and students in a college.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some common characteristics such as name and age.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also have specific characteristics such as salary for teachers and marks for students.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One way </a:t>
            </a:r>
            <a:r>
              <a:rPr lang="en-IN" sz="2400" dirty="0" smtClean="0"/>
              <a:t>to solve the problem is that we  can create </a:t>
            </a:r>
            <a:r>
              <a:rPr lang="en-IN" sz="2400" b="1" dirty="0" smtClean="0">
                <a:solidFill>
                  <a:srgbClr val="C00000"/>
                </a:solidFill>
              </a:rPr>
              <a:t>two independent classes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each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process them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adding a </a:t>
            </a:r>
            <a:r>
              <a:rPr lang="en-IN" sz="2400" b="1" dirty="0" smtClean="0">
                <a:solidFill>
                  <a:srgbClr val="C00000"/>
                </a:solidFill>
              </a:rPr>
              <a:t>new common characteristic </a:t>
            </a:r>
            <a:r>
              <a:rPr lang="en-IN" sz="2400" dirty="0" smtClean="0"/>
              <a:t>would mean </a:t>
            </a:r>
            <a:r>
              <a:rPr lang="en-IN" sz="2400" b="1" dirty="0" smtClean="0">
                <a:solidFill>
                  <a:srgbClr val="C00000"/>
                </a:solidFill>
              </a:rPr>
              <a:t>adding to both </a:t>
            </a:r>
            <a:r>
              <a:rPr lang="en-IN" sz="2400" dirty="0" smtClean="0"/>
              <a:t>of these independent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quickly becomes </a:t>
            </a:r>
            <a:r>
              <a:rPr lang="en-IN" sz="2400" b="1" dirty="0" smtClean="0">
                <a:solidFill>
                  <a:srgbClr val="C00000"/>
                </a:solidFill>
              </a:rPr>
              <a:t>very exhaustive task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much better way would be to create a common class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400" dirty="0" smtClean="0"/>
              <a:t> and then have the </a:t>
            </a:r>
            <a:r>
              <a:rPr lang="en-IN" sz="2400" b="1" dirty="0" smtClean="0">
                <a:solidFill>
                  <a:srgbClr val="C00000"/>
                </a:solidFill>
              </a:rPr>
              <a:t>Teacher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Student</a:t>
            </a:r>
            <a:r>
              <a:rPr lang="en-IN" sz="2400" dirty="0" smtClean="0"/>
              <a:t> classes </a:t>
            </a:r>
            <a:r>
              <a:rPr lang="en-IN" sz="2400" b="1" i="1" dirty="0" smtClean="0">
                <a:solidFill>
                  <a:srgbClr val="002060"/>
                </a:solidFill>
              </a:rPr>
              <a:t>inherit</a:t>
            </a:r>
            <a:r>
              <a:rPr lang="en-IN" sz="2400" dirty="0" smtClean="0"/>
              <a:t> from this class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 is ,  they will become sub-types of this type (class) and then we can add specific characteristics to these sub-types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self.name = name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 = age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</a:t>
            </a:r>
            <a:r>
              <a:rPr lang="en-IN" sz="2000" b="1" dirty="0" err="1" smtClean="0">
                <a:solidFill>
                  <a:srgbClr val="002060"/>
                </a:solidFill>
              </a:rPr>
              <a:t>SchoolMember</a:t>
            </a:r>
            <a:r>
              <a:rPr lang="en-IN" sz="2000" b="1" dirty="0" smtClean="0">
                <a:solidFill>
                  <a:srgbClr val="002060"/>
                </a:solidFill>
              </a:rPr>
              <a:t>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print("Name:",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self.name,"Age</a:t>
            </a:r>
            <a:r>
              <a:rPr lang="en-IN" sz="2000" b="1" dirty="0" smtClean="0">
                <a:solidFill>
                  <a:srgbClr val="002060"/>
                </a:solidFill>
              </a:rPr>
              <a:t>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, end=" ")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Teacher(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salary):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 = salary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Teacher:", 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print("Salary:",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Student(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marks):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 = marks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Student:",self.name)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print("Marks:",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t = Teacher('Mr. Kumar', 40, 80000)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s = Student('</a:t>
            </a:r>
            <a:r>
              <a:rPr lang="en-IN" sz="1900" b="1" dirty="0" err="1" smtClean="0">
                <a:solidFill>
                  <a:srgbClr val="7030A0"/>
                </a:solidFill>
              </a:rPr>
              <a:t>Sudhir</a:t>
            </a:r>
            <a:r>
              <a:rPr lang="en-IN" sz="1900" b="1" dirty="0" smtClean="0">
                <a:solidFill>
                  <a:srgbClr val="7030A0"/>
                </a:solidFill>
              </a:rPr>
              <a:t>', 25, 75)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print()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members = [t, s]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for member in members: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</a:t>
            </a:r>
            <a:r>
              <a:rPr lang="en-IN" sz="1900" b="1" dirty="0" err="1" smtClean="0">
                <a:solidFill>
                  <a:srgbClr val="7030A0"/>
                </a:solidFill>
              </a:rPr>
              <a:t>member.tell</a:t>
            </a:r>
            <a:r>
              <a:rPr lang="en-IN" sz="1900" b="1" dirty="0" smtClean="0">
                <a:solidFill>
                  <a:srgbClr val="7030A0"/>
                </a:solidFill>
              </a:rPr>
              <a:t>() 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4000504"/>
            <a:ext cx="4209814" cy="2438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4876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Output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/>
              <a:t>How To Check Whether </a:t>
            </a:r>
            <a:br>
              <a:rPr lang="en-US" sz="2000" b="1" dirty="0" smtClean="0"/>
            </a:br>
            <a:r>
              <a:rPr lang="en-US" sz="2000" b="1" dirty="0" smtClean="0"/>
              <a:t>A Class Is A </a:t>
            </a:r>
            <a:r>
              <a:rPr lang="en-US" sz="2000" b="1" dirty="0" err="1" smtClean="0"/>
              <a:t>SubClass</a:t>
            </a:r>
            <a:r>
              <a:rPr lang="en-US" sz="2000" b="1" dirty="0" smtClean="0"/>
              <a:t> Of</a:t>
            </a:r>
            <a:br>
              <a:rPr lang="en-US" sz="2000" b="1" dirty="0" smtClean="0"/>
            </a:br>
            <a:r>
              <a:rPr lang="en-US" sz="2000" b="1" dirty="0" smtClean="0"/>
              <a:t>Another ?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a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issubclass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  <a:r>
              <a:rPr lang="en-IN" sz="2400" dirty="0" smtClean="0"/>
              <a:t> that directly tells us if a class is a </a:t>
            </a:r>
            <a:r>
              <a:rPr lang="en-IN" sz="2400" b="1" dirty="0" smtClean="0">
                <a:solidFill>
                  <a:srgbClr val="C00000"/>
                </a:solidFill>
              </a:rPr>
              <a:t>subclass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another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issubclass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der</a:t>
            </a:r>
            <a:r>
              <a:rPr lang="en-US" sz="2000" b="1" dirty="0" smtClean="0">
                <a:solidFill>
                  <a:srgbClr val="C00000"/>
                </a:solidFill>
              </a:rPr>
              <a:t> class&gt;,&lt;name of base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the derive class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(object):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2140"/>
            <a:ext cx="1785950" cy="1057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665294" cy="9859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786082" cy="2286016"/>
          </a:xfrm>
          <a:prstGeom prst="wedgeRectCallout">
            <a:avLst>
              <a:gd name="adj1" fmla="val -195291"/>
              <a:gd name="adj2" fmla="val -55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</a:t>
            </a:r>
            <a:r>
              <a:rPr lang="en-US" b="1" dirty="0" smtClean="0">
                <a:solidFill>
                  <a:srgbClr val="FFFF00"/>
                </a:solidFill>
              </a:rPr>
              <a:t>Python 3</a:t>
            </a:r>
            <a:r>
              <a:rPr lang="en-US" b="1" dirty="0" smtClean="0"/>
              <a:t> , every class </a:t>
            </a:r>
            <a:r>
              <a:rPr lang="en-US" b="1" dirty="0" smtClean="0">
                <a:solidFill>
                  <a:srgbClr val="FFFF00"/>
                </a:solidFill>
              </a:rPr>
              <a:t>implicitly inherits </a:t>
            </a:r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object </a:t>
            </a:r>
            <a:r>
              <a:rPr lang="en-US" b="1" dirty="0" smtClean="0"/>
              <a:t>class but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it is not so. Thus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baseline="30000" dirty="0" smtClean="0">
                <a:solidFill>
                  <a:srgbClr val="FFFF00"/>
                </a:solidFill>
              </a:rPr>
              <a:t>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baseline="30000" dirty="0" smtClean="0">
                <a:solidFill>
                  <a:srgbClr val="FFFF00"/>
                </a:solidFill>
              </a:rPr>
              <a:t>rd</a:t>
            </a:r>
            <a:r>
              <a:rPr lang="en-US" b="1" dirty="0" smtClean="0">
                <a:solidFill>
                  <a:srgbClr val="FFFF00"/>
                </a:solidFill>
              </a:rPr>
              <a:t> print( ) </a:t>
            </a:r>
            <a:r>
              <a:rPr lang="en-US" b="1" dirty="0" smtClean="0"/>
              <a:t>statements would return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err="1" smtClean="0"/>
              <a:t>MultiLevel</a:t>
            </a:r>
            <a:r>
              <a:rPr lang="en-US" dirty="0" smtClean="0"/>
              <a:t>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Hierarchical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issubclass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isinstance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Alternate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Another way to do the same task is to call the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isinstance</a:t>
            </a:r>
            <a:r>
              <a:rPr lang="en-IN" sz="2400" b="1" dirty="0" smtClean="0">
                <a:solidFill>
                  <a:srgbClr val="002060"/>
                </a:solidFill>
              </a:rPr>
              <a:t>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isinstance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obj</a:t>
            </a:r>
            <a:r>
              <a:rPr lang="en-US" sz="2000" b="1" dirty="0" smtClean="0">
                <a:solidFill>
                  <a:srgbClr val="C00000"/>
                </a:solidFill>
              </a:rPr>
              <a:t> ref&gt;,&lt;name of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an instance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 </a:t>
            </a:r>
            <a:r>
              <a:rPr lang="en-US" sz="2400" dirty="0" smtClean="0"/>
              <a:t>or any of it’s </a:t>
            </a:r>
            <a:r>
              <a:rPr lang="en-US" sz="2400" b="1" dirty="0" smtClean="0">
                <a:solidFill>
                  <a:srgbClr val="C00000"/>
                </a:solidFill>
              </a:rPr>
              <a:t>subclasses.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1600" b="1" dirty="0" smtClean="0">
                <a:solidFill>
                  <a:srgbClr val="C00000"/>
                </a:solidFill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d = </a:t>
            </a:r>
            <a:r>
              <a:rPr lang="en-US" sz="1600" b="1" dirty="0" err="1" smtClean="0">
                <a:solidFill>
                  <a:srgbClr val="002060"/>
                </a:solidFill>
              </a:rPr>
              <a:t>MyDerived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b = </a:t>
            </a:r>
            <a:r>
              <a:rPr lang="en-US" sz="1600" b="1" dirty="0" err="1" smtClean="0">
                <a:solidFill>
                  <a:srgbClr val="002060"/>
                </a:solidFill>
              </a:rPr>
              <a:t>MyBase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object))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object)) 	</a:t>
            </a:r>
            <a:r>
              <a:rPr lang="en-US" sz="1600" b="1" dirty="0" smtClean="0">
                <a:solidFill>
                  <a:srgbClr val="C00000"/>
                </a:solidFill>
              </a:rPr>
              <a:t>		</a:t>
            </a:r>
            <a:endParaRPr lang="en-US" sz="2000" b="1" u="sng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72198" y="1785926"/>
            <a:ext cx="25003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8" name="Picture 7" descr="inhdemo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357430"/>
            <a:ext cx="857370" cy="1590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is also possible in Python like other Object Oriented programming languages.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inherit a </a:t>
            </a:r>
            <a:r>
              <a:rPr lang="en-IN" sz="2400" b="1" dirty="0" smtClean="0">
                <a:solidFill>
                  <a:srgbClr val="C00000"/>
                </a:solidFill>
              </a:rPr>
              <a:t>derived class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derived class.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This process is known as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Python,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can be done at any depth.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71612"/>
            <a:ext cx="5857916" cy="4758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B(A):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B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thus,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also inherits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3 classes </a:t>
            </a:r>
            <a:r>
              <a:rPr lang="en-US" sz="1800" b="1" dirty="0" smtClean="0">
                <a:solidFill>
                  <a:srgbClr val="C00000"/>
                </a:solidFill>
              </a:rPr>
              <a:t>Person</a:t>
            </a:r>
            <a:r>
              <a:rPr lang="en-US" sz="1800" dirty="0" smtClean="0"/>
              <a:t> ,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Manager</a:t>
            </a:r>
            <a:r>
              <a:rPr lang="en-US" sz="1800" dirty="0" smtClean="0"/>
              <a:t>.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exerci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7364"/>
            <a:ext cx="9144000" cy="5000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Desired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9" name="Content Placeholder 8" descr="inhdemo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print("Person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repr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self.id=id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self.sal=</a:t>
            </a:r>
            <a:r>
              <a:rPr lang="en-US" sz="1500" b="1" dirty="0" err="1" smtClean="0">
                <a:solidFill>
                  <a:srgbClr val="002060"/>
                </a:solidFill>
              </a:rPr>
              <a:t>sal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</a:t>
            </a:r>
            <a:r>
              <a:rPr lang="en-US" sz="1500" b="1" dirty="0" err="1" smtClean="0">
                <a:solidFill>
                  <a:srgbClr val="002060"/>
                </a:solidFill>
              </a:rPr>
              <a:t>Emp</a:t>
            </a:r>
            <a:r>
              <a:rPr lang="en-US" sz="1500" b="1" dirty="0" smtClean="0">
                <a:solidFill>
                  <a:srgbClr val="002060"/>
                </a:solidFill>
              </a:rPr>
              <a:t>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self.sal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repr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=super().__</a:t>
            </a:r>
            <a:r>
              <a:rPr lang="en-US" sz="1500" b="1" dirty="0" err="1" smtClean="0">
                <a:solidFill>
                  <a:srgbClr val="002060"/>
                </a:solidFill>
              </a:rPr>
              <a:t>repr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},Id:{self.id},Salary:{self.sal}"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Manager(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self,age,name,id,sal,bonus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age,name,id,sal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=bonus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print("Manager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total=super().income()+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total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repr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=super().__</a:t>
            </a:r>
            <a:r>
              <a:rPr lang="en-US" sz="1500" b="1" dirty="0" err="1" smtClean="0">
                <a:solidFill>
                  <a:srgbClr val="002060"/>
                </a:solidFill>
              </a:rPr>
              <a:t>repr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},Bonus:{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m=Manager(24,"Nitin",101,45000,20000)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print(m)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Salary:",</a:t>
            </a:r>
            <a:r>
              <a:rPr lang="en-US" sz="1500" b="1" dirty="0" err="1" smtClean="0">
                <a:solidFill>
                  <a:srgbClr val="FF0000"/>
                </a:solidFill>
              </a:rPr>
              <a:t>Emp.income</a:t>
            </a:r>
            <a:r>
              <a:rPr lang="en-US" sz="1500" b="1" dirty="0" smtClean="0">
                <a:solidFill>
                  <a:srgbClr val="FF0000"/>
                </a:solidFill>
              </a:rPr>
              <a:t>(m))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Total Income:",</a:t>
            </a:r>
            <a:r>
              <a:rPr lang="en-US" sz="1500" b="1" dirty="0" err="1" smtClean="0">
                <a:solidFill>
                  <a:srgbClr val="FF0000"/>
                </a:solidFill>
              </a:rPr>
              <a:t>m.income</a:t>
            </a:r>
            <a:r>
              <a:rPr lang="en-US" sz="1500" b="1" dirty="0" smtClean="0">
                <a:solidFill>
                  <a:srgbClr val="FF0000"/>
                </a:solidFill>
              </a:rPr>
              <a:t>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14942" y="2928934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IN" dirty="0"/>
          </a:p>
        </p:txBody>
      </p:sp>
      <p:pic>
        <p:nvPicPr>
          <p:cNvPr id="8" name="Picture 7" descr="inh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3429000"/>
            <a:ext cx="4357686" cy="194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13711</TotalTime>
  <Words>671</Words>
  <Application>Microsoft Office PowerPoint</Application>
  <PresentationFormat>On-screen Show (4:3)</PresentationFormat>
  <Paragraphs>321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MultiLevel Inheritance</vt:lpstr>
      <vt:lpstr> MultiLevel Inheritance</vt:lpstr>
      <vt:lpstr> Syntax</vt:lpstr>
      <vt:lpstr>Exercise</vt:lpstr>
      <vt:lpstr>Desired Output</vt:lpstr>
      <vt:lpstr>Solution</vt:lpstr>
      <vt:lpstr>Solution</vt:lpstr>
      <vt:lpstr> Hierarchical Inheritance</vt:lpstr>
      <vt:lpstr> Hierarchical Inheritance</vt:lpstr>
      <vt:lpstr> Hierarchical Inheritance</vt:lpstr>
      <vt:lpstr> Hierarchical Inheritance</vt:lpstr>
      <vt:lpstr> Example</vt:lpstr>
      <vt:lpstr> Example</vt:lpstr>
      <vt:lpstr> Example</vt:lpstr>
      <vt:lpstr> How To Check Whether  A Class Is A SubClass Of Another ?</vt:lpstr>
      <vt:lpstr> Guess The Output ?</vt:lpstr>
      <vt:lpstr> Guess The Output ?</vt:lpstr>
      <vt:lpstr> Alternate Way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1600</cp:revision>
  <dcterms:created xsi:type="dcterms:W3CDTF">2015-12-21T13:46:48Z</dcterms:created>
  <dcterms:modified xsi:type="dcterms:W3CDTF">2018-10-31T08:56:26Z</dcterms:modified>
</cp:coreProperties>
</file>