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1286" r:id="rId4"/>
    <p:sldId id="1333" r:id="rId5"/>
    <p:sldId id="1334" r:id="rId6"/>
    <p:sldId id="1335" r:id="rId7"/>
    <p:sldId id="1332" r:id="rId8"/>
    <p:sldId id="1336" r:id="rId9"/>
    <p:sldId id="1306" r:id="rId10"/>
    <p:sldId id="1337" r:id="rId11"/>
    <p:sldId id="1307" r:id="rId12"/>
    <p:sldId id="1309" r:id="rId13"/>
    <p:sldId id="1339" r:id="rId14"/>
    <p:sldId id="1338" r:id="rId15"/>
    <p:sldId id="1340" r:id="rId16"/>
    <p:sldId id="1342" r:id="rId17"/>
    <p:sldId id="1373" r:id="rId18"/>
    <p:sldId id="1343" r:id="rId19"/>
    <p:sldId id="1313" r:id="rId20"/>
    <p:sldId id="1344" r:id="rId21"/>
    <p:sldId id="1345" r:id="rId22"/>
    <p:sldId id="1346" r:id="rId23"/>
    <p:sldId id="1341" r:id="rId24"/>
    <p:sldId id="1347" r:id="rId25"/>
    <p:sldId id="1314" r:id="rId26"/>
    <p:sldId id="1348" r:id="rId27"/>
    <p:sldId id="1349" r:id="rId28"/>
    <p:sldId id="1350" r:id="rId29"/>
    <p:sldId id="1351" r:id="rId30"/>
    <p:sldId id="1356" r:id="rId31"/>
    <p:sldId id="1357" r:id="rId32"/>
    <p:sldId id="135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Improved Version </a:t>
            </a:r>
            <a:br>
              <a:rPr lang="en-US" sz="2800" b="1" dirty="0" smtClean="0"/>
            </a:br>
            <a:r>
              <a:rPr lang="en-US" sz="2800" b="1" dirty="0" smtClean="0"/>
              <a:t>Of Previous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a=</a:t>
            </a:r>
            <a:r>
              <a:rPr lang="en-IN" sz="1800" b="1" dirty="0" err="1" smtClean="0">
                <a:solidFill>
                  <a:srgbClr val="7030A0"/>
                </a:solidFill>
              </a:rPr>
              <a:t>int</a:t>
            </a:r>
            <a:r>
              <a:rPr lang="en-IN" sz="1800" b="1" dirty="0" smtClean="0">
                <a:solidFill>
                  <a:srgbClr val="7030A0"/>
                </a:solidFill>
              </a:rPr>
              <a:t>(input("Enter first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b=</a:t>
            </a:r>
            <a:r>
              <a:rPr lang="en-IN" sz="1800" b="1" dirty="0" err="1" smtClean="0">
                <a:solidFill>
                  <a:srgbClr val="7030A0"/>
                </a:solidFill>
              </a:rPr>
              <a:t>int</a:t>
            </a:r>
            <a:r>
              <a:rPr lang="en-IN" sz="1800" b="1" dirty="0" smtClean="0">
                <a:solidFill>
                  <a:srgbClr val="7030A0"/>
                </a:solidFill>
              </a:rPr>
              <a:t>(input("Enter second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c=a/b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print("Div </a:t>
            </a:r>
            <a:r>
              <a:rPr lang="en-IN" sz="1800" b="1" dirty="0" err="1" smtClean="0">
                <a:solidFill>
                  <a:srgbClr val="C00000"/>
                </a:solidFill>
              </a:rPr>
              <a:t>is",c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print("Denominator should not be 0")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d=</a:t>
            </a:r>
            <a:r>
              <a:rPr lang="en-IN" sz="1800" b="1" dirty="0" err="1" smtClean="0">
                <a:solidFill>
                  <a:srgbClr val="7030A0"/>
                </a:solidFill>
              </a:rPr>
              <a:t>a+b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print("Sum </a:t>
            </a:r>
            <a:r>
              <a:rPr lang="en-IN" sz="1800" b="1" dirty="0" err="1" smtClean="0">
                <a:solidFill>
                  <a:srgbClr val="7030A0"/>
                </a:solidFill>
              </a:rPr>
              <a:t>is",d</a:t>
            </a:r>
            <a:r>
              <a:rPr lang="en-IN" sz="1800" b="1" dirty="0" smtClean="0">
                <a:solidFill>
                  <a:srgbClr val="7030A0"/>
                </a:solidFill>
              </a:rPr>
              <a:t>) 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  <a:endParaRPr lang="en-IN" sz="2400" b="1" u="sng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00636"/>
            <a:ext cx="3643338" cy="1285884"/>
          </a:xfrm>
          <a:prstGeom prst="rect">
            <a:avLst/>
          </a:prstGeom>
        </p:spPr>
      </p:pic>
      <p:pic>
        <p:nvPicPr>
          <p:cNvPr id="9" name="Picture 8" descr="excep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0" y="4929198"/>
            <a:ext cx="3657912" cy="1374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Exception Hierarchy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tion-class-hierarch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Exception Classes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28736"/>
          <a:ext cx="9144000" cy="528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Exception Class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Description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/>
                        <a:t>Base class for all exceptions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B050"/>
                          </a:solidFill>
                        </a:rPr>
                        <a:t>ArithmeticError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numeric calculations fails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B050"/>
                          </a:solidFill>
                        </a:rPr>
                        <a:t>FloatingPointError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a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floating point calculation fails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B050"/>
                          </a:solidFill>
                        </a:rPr>
                        <a:t>ZeroDivisionError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division</a:t>
                      </a:r>
                      <a:r>
                        <a:rPr lang="en-IN" dirty="0"/>
                        <a:t> or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modulo</a:t>
                      </a:r>
                      <a:r>
                        <a:rPr lang="en-IN" dirty="0"/>
                        <a:t> by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zero </a:t>
                      </a:r>
                      <a:r>
                        <a:rPr lang="en-IN" dirty="0"/>
                        <a:t>takes place for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all numeric types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B050"/>
                          </a:solidFill>
                        </a:rPr>
                        <a:t>OverflowError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result of an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arithmetic operation is too large </a:t>
                      </a:r>
                      <a:r>
                        <a:rPr lang="en-IN" dirty="0"/>
                        <a:t>to be represented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FF0000"/>
                          </a:solidFill>
                        </a:rPr>
                        <a:t>ImportError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the imported module is not </a:t>
                      </a:r>
                      <a:r>
                        <a:rPr lang="en-IN" dirty="0" smtClean="0"/>
                        <a:t>found in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Python</a:t>
                      </a:r>
                      <a:r>
                        <a:rPr lang="en-IN" b="1" baseline="0" dirty="0" smtClean="0">
                          <a:solidFill>
                            <a:srgbClr val="0070C0"/>
                          </a:solidFill>
                        </a:rPr>
                        <a:t> version &lt; 3.6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FF0000"/>
                          </a:solidFill>
                        </a:rPr>
                        <a:t>ModuleNotFoundError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the imported module is not </a:t>
                      </a:r>
                      <a:r>
                        <a:rPr lang="en-IN" dirty="0" smtClean="0"/>
                        <a:t>found from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Python version &gt;=3.6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Exception Classes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28736"/>
          <a:ext cx="9144000" cy="528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Exception Class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Description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C00000"/>
                          </a:solidFill>
                        </a:rPr>
                        <a:t>LookUpError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searching /lookup </a:t>
                      </a:r>
                      <a:r>
                        <a:rPr lang="en-IN" dirty="0" smtClean="0"/>
                        <a:t>fails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C00000"/>
                          </a:solidFill>
                        </a:rPr>
                        <a:t>KeyError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the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specified key </a:t>
                      </a:r>
                      <a:r>
                        <a:rPr lang="en-IN" dirty="0"/>
                        <a:t>is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not found </a:t>
                      </a:r>
                      <a:r>
                        <a:rPr lang="en-IN" dirty="0"/>
                        <a:t>in the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dictionary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C00000"/>
                          </a:solidFill>
                        </a:rPr>
                        <a:t>IndexError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index</a:t>
                      </a:r>
                      <a:r>
                        <a:rPr lang="en-IN" dirty="0"/>
                        <a:t> of a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sequence</a:t>
                      </a:r>
                      <a:r>
                        <a:rPr lang="en-IN" dirty="0"/>
                        <a:t>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is out of range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2060"/>
                          </a:solidFill>
                        </a:rPr>
                        <a:t>NameError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an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identifier</a:t>
                      </a:r>
                      <a:r>
                        <a:rPr lang="en-IN" dirty="0"/>
                        <a:t> is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not found </a:t>
                      </a:r>
                      <a:r>
                        <a:rPr lang="en-IN" dirty="0"/>
                        <a:t>in the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local</a:t>
                      </a:r>
                      <a:r>
                        <a:rPr lang="en-IN" dirty="0"/>
                        <a:t> or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global namespace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002060"/>
                          </a:solidFill>
                        </a:rPr>
                        <a:t>UnboundLocalError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 when we use a </a:t>
                      </a:r>
                      <a:r>
                        <a:rPr kumimoji="0" lang="en-IN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local variable 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 function </a:t>
                      </a:r>
                      <a:r>
                        <a:rPr kumimoji="0" lang="en-IN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kumimoji="0" lang="en-IN" b="1" i="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declaring </a:t>
                      </a:r>
                      <a:r>
                        <a:rPr kumimoji="0" lang="en-IN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TypeError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a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function or operation </a:t>
                      </a:r>
                      <a:r>
                        <a:rPr lang="en-IN" dirty="0"/>
                        <a:t>is applied to an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object of incorrect </a:t>
                      </a:r>
                      <a:r>
                        <a:rPr lang="en-IN" dirty="0"/>
                        <a:t>type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ValueError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a function gets argument of correct type but improper value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Exception Classes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28736"/>
          <a:ext cx="9144000" cy="543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Exception Class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Description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kumimoji="0" lang="en-IN" b="1" i="0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AttributeError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 smtClean="0"/>
                        <a:t>Raised 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a non-existent attribute is referenced.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rgbClr val="0070C0"/>
                          </a:solidFill>
                        </a:rPr>
                        <a:t>OSError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Raised when system operation causes system related error.</a:t>
                      </a:r>
                    </a:p>
                  </a:txBody>
                  <a:tcPr marL="95250" marR="76200" marT="95250" marB="85725"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0070C0"/>
                          </a:solidFill>
                        </a:rPr>
                        <a:t>FileNotFoundError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dirty="0" smtClean="0"/>
                        <a:t>a file is not present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0070C0"/>
                          </a:solidFill>
                        </a:rPr>
                        <a:t>FileExistsError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dirty="0" smtClean="0"/>
                        <a:t>we try to</a:t>
                      </a:r>
                      <a:r>
                        <a:rPr lang="en-IN" baseline="0" dirty="0" smtClean="0"/>
                        <a:t> create a directory which is already present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0070C0"/>
                          </a:solidFill>
                        </a:rPr>
                        <a:t>PermissionError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trying to run an operation without the adequate access rights.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SyntaxError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Raised when there is an error in Python syntax.</a:t>
                      </a:r>
                    </a:p>
                  </a:txBody>
                  <a:tcPr marL="76200" marR="76200" marT="76200" marB="76200"/>
                </a:tc>
              </a:tr>
              <a:tr h="66080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IndentationError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Raised when indentation is not specified properly.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Very Important Point!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Amongst all the exceptions mentioned in the previous slides, we cannot handle </a:t>
            </a:r>
            <a:r>
              <a:rPr lang="en-US" sz="2400" b="1" dirty="0" err="1" smtClean="0">
                <a:solidFill>
                  <a:srgbClr val="0070C0"/>
                </a:solidFill>
              </a:rPr>
              <a:t>SyntaxError</a:t>
            </a:r>
            <a:r>
              <a:rPr lang="en-US" sz="2400" dirty="0" smtClean="0"/>
              <a:t> exception , because it is raised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even before the program starts execution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Example:</a:t>
            </a:r>
          </a:p>
          <a:p>
            <a:pPr>
              <a:buNone/>
            </a:pPr>
            <a:endParaRPr lang="en-IN" sz="19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a=</a:t>
            </a:r>
            <a:r>
              <a:rPr lang="en-IN" sz="1900" b="1" dirty="0" err="1" smtClean="0">
                <a:solidFill>
                  <a:srgbClr val="002060"/>
                </a:solidFill>
              </a:rPr>
              <a:t>int</a:t>
            </a:r>
            <a:r>
              <a:rPr lang="en-IN" sz="1900" b="1" dirty="0" smtClean="0">
                <a:solidFill>
                  <a:srgbClr val="002060"/>
                </a:solidFill>
              </a:rPr>
              <a:t>(input("Enter first no:"))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b=</a:t>
            </a:r>
            <a:r>
              <a:rPr lang="en-IN" sz="1900" b="1" dirty="0" err="1" smtClean="0">
                <a:solidFill>
                  <a:srgbClr val="002060"/>
                </a:solidFill>
              </a:rPr>
              <a:t>int</a:t>
            </a:r>
            <a:r>
              <a:rPr lang="en-IN" sz="1900" b="1" dirty="0" smtClean="0">
                <a:solidFill>
                  <a:srgbClr val="002060"/>
                </a:solidFill>
              </a:rPr>
              <a:t>(input("Enter second no:"))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	c=a/b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	</a:t>
            </a:r>
            <a:r>
              <a:rPr lang="en-IN" sz="1900" b="1" dirty="0" smtClean="0">
                <a:solidFill>
                  <a:srgbClr val="C00000"/>
                </a:solidFill>
              </a:rPr>
              <a:t>print("Div </a:t>
            </a:r>
            <a:r>
              <a:rPr lang="en-IN" sz="1900" b="1" dirty="0" err="1" smtClean="0">
                <a:solidFill>
                  <a:srgbClr val="C00000"/>
                </a:solidFill>
              </a:rPr>
              <a:t>is",c</a:t>
            </a:r>
            <a:r>
              <a:rPr lang="en-IN" sz="19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except </a:t>
            </a:r>
            <a:r>
              <a:rPr lang="en-IN" sz="1900" b="1" dirty="0" err="1" smtClean="0">
                <a:solidFill>
                  <a:srgbClr val="002060"/>
                </a:solidFill>
              </a:rPr>
              <a:t>SyntaxError</a:t>
            </a:r>
            <a:r>
              <a:rPr lang="en-IN" sz="1900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	print("Wrong Syntax")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d=</a:t>
            </a:r>
            <a:r>
              <a:rPr lang="en-IN" sz="1900" b="1" dirty="0" err="1" smtClean="0">
                <a:solidFill>
                  <a:srgbClr val="002060"/>
                </a:solidFill>
              </a:rPr>
              <a:t>a+b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print("Sum </a:t>
            </a:r>
            <a:r>
              <a:rPr lang="en-IN" sz="1900" b="1" dirty="0" err="1" smtClean="0">
                <a:solidFill>
                  <a:srgbClr val="002060"/>
                </a:solidFill>
              </a:rPr>
              <a:t>is",d</a:t>
            </a:r>
            <a:r>
              <a:rPr lang="en-IN" sz="1900" b="1" dirty="0" smtClean="0">
                <a:solidFill>
                  <a:srgbClr val="002060"/>
                </a:solidFill>
              </a:rPr>
              <a:t>)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7620" y="485776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dirty="0"/>
          </a:p>
        </p:txBody>
      </p:sp>
      <p:pic>
        <p:nvPicPr>
          <p:cNvPr id="7" name="Picture 6" descr="exce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0" y="5214950"/>
            <a:ext cx="4706007" cy="1028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Handling Multiple 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try</a:t>
            </a:r>
            <a:r>
              <a:rPr lang="en-IN" sz="2400" dirty="0" smtClean="0"/>
              <a:t> statement may have more than one </a:t>
            </a:r>
            <a:r>
              <a:rPr lang="en-IN" sz="2400" b="1" dirty="0" smtClean="0">
                <a:solidFill>
                  <a:srgbClr val="C00000"/>
                </a:solidFill>
              </a:rPr>
              <a:t>except </a:t>
            </a:r>
            <a:r>
              <a:rPr lang="en-IN" sz="2400" dirty="0" smtClean="0"/>
              <a:t>clause for </a:t>
            </a:r>
            <a:r>
              <a:rPr lang="en-IN" sz="2400" b="1" dirty="0" smtClean="0">
                <a:solidFill>
                  <a:srgbClr val="7030A0"/>
                </a:solidFill>
              </a:rPr>
              <a:t>different exceptions.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at most one </a:t>
            </a:r>
            <a:r>
              <a:rPr lang="en-IN" sz="2400" b="1" dirty="0" smtClean="0">
                <a:solidFill>
                  <a:srgbClr val="C00000"/>
                </a:solidFill>
              </a:rPr>
              <a:t>except</a:t>
            </a:r>
            <a:r>
              <a:rPr lang="en-IN" sz="2400" dirty="0" smtClean="0"/>
              <a:t> clause will be executed</a:t>
            </a:r>
            <a:endParaRPr lang="en-US" sz="2400" b="1" u="sng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Point To Remember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Also , we must remember that if we are handling </a:t>
            </a:r>
            <a:r>
              <a:rPr lang="en-US" sz="2400" b="1" dirty="0" smtClean="0">
                <a:solidFill>
                  <a:srgbClr val="7030A0"/>
                </a:solidFill>
              </a:rPr>
              <a:t>parent and child exception classes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except</a:t>
            </a:r>
            <a:r>
              <a:rPr lang="en-US" sz="2400" dirty="0" smtClean="0"/>
              <a:t> clause then the </a:t>
            </a:r>
            <a:r>
              <a:rPr lang="en-US" sz="2400" b="1" dirty="0" smtClean="0">
                <a:solidFill>
                  <a:srgbClr val="7030A0"/>
                </a:solidFill>
              </a:rPr>
              <a:t>parent exception </a:t>
            </a:r>
            <a:r>
              <a:rPr lang="en-US" sz="2400" dirty="0" smtClean="0"/>
              <a:t>must appear </a:t>
            </a:r>
            <a:r>
              <a:rPr lang="en-US" sz="2400" b="1" dirty="0" smtClean="0">
                <a:solidFill>
                  <a:srgbClr val="C00000"/>
                </a:solidFill>
              </a:rPr>
              <a:t>after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child exception </a:t>
            </a:r>
            <a:r>
              <a:rPr lang="en-US" sz="2400" dirty="0" smtClean="0"/>
              <a:t>, otherwise child except will never get a chance to run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x=10/5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=math.exp(3)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smtClean="0"/>
              <a:t>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857892"/>
            <a:ext cx="3033701" cy="528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=math.exp(20000)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smtClean="0"/>
              <a:t>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5591956" cy="257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Exception Handling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Introduction To Exception Handling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Exception Handling Keywords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Exception Handling Syntax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Handling Multiple Exceptions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Handling All Exceptions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/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x=10/5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=math.exp(20000)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smtClean="0"/>
              <a:t>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929330"/>
            <a:ext cx="3787513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x=10/5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=math.exp(20000)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929330"/>
            <a:ext cx="3787513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=math.exp(20000)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3787513" cy="242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Write a program to ask the user to input 2 integers and calculate and print their division. Make sure your program behaves as follows:</a:t>
            </a:r>
          </a:p>
          <a:p>
            <a:pPr fontAlgn="base"/>
            <a:endParaRPr lang="en-US" sz="1800" dirty="0" smtClean="0"/>
          </a:p>
          <a:p>
            <a:pPr lvl="1" fontAlgn="base"/>
            <a:r>
              <a:rPr lang="en-US" sz="1900" dirty="0" smtClean="0"/>
              <a:t>If the user enters a non integer value then ask him to enter only integers</a:t>
            </a:r>
          </a:p>
          <a:p>
            <a:pPr lvl="1" fontAlgn="base"/>
            <a:r>
              <a:rPr lang="en-US" sz="1900" dirty="0" smtClean="0"/>
              <a:t>If denominator is 0 , then ask him to input non-zero denominator</a:t>
            </a:r>
          </a:p>
          <a:p>
            <a:pPr lvl="1" fontAlgn="base"/>
            <a:r>
              <a:rPr lang="en-US" sz="1900" dirty="0" smtClean="0"/>
              <a:t>Repeat the process until correct input is given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Only if the inputs are correct then display their division and terminate the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while(True):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a=</a:t>
            </a:r>
            <a:r>
              <a:rPr lang="en-IN" sz="1800" b="1" dirty="0" err="1" smtClean="0">
                <a:solidFill>
                  <a:srgbClr val="C00000"/>
                </a:solidFill>
              </a:rPr>
              <a:t>int</a:t>
            </a:r>
            <a:r>
              <a:rPr lang="en-IN" sz="1800" b="1" dirty="0" smtClean="0">
                <a:solidFill>
                  <a:srgbClr val="C00000"/>
                </a:solidFill>
              </a:rPr>
              <a:t>(input("Input first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b=</a:t>
            </a:r>
            <a:r>
              <a:rPr lang="en-IN" sz="1800" b="1" dirty="0" err="1" smtClean="0">
                <a:solidFill>
                  <a:srgbClr val="C00000"/>
                </a:solidFill>
              </a:rPr>
              <a:t>int</a:t>
            </a:r>
            <a:r>
              <a:rPr lang="en-IN" sz="1800" b="1" dirty="0" smtClean="0">
                <a:solidFill>
                  <a:srgbClr val="C00000"/>
                </a:solidFill>
              </a:rPr>
              <a:t>(input("Input second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c=a/b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print("Div is ",c)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break;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ValueError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print("Please input integers only! Try again")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print("Please input non-zero denominator")	</a:t>
            </a:r>
          </a:p>
          <a:p>
            <a:pPr fontAlgn="base">
              <a:buNone/>
            </a:pPr>
            <a:endParaRPr lang="en-IN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Single </a:t>
            </a:r>
            <a:r>
              <a:rPr lang="en-US" sz="2800" b="1" dirty="0" smtClean="0">
                <a:solidFill>
                  <a:srgbClr val="C00000"/>
                </a:solidFill>
              </a:rPr>
              <a:t>except</a:t>
            </a:r>
            <a:r>
              <a:rPr lang="en-US" sz="2800" b="1" dirty="0" smtClean="0"/>
              <a:t>, </a:t>
            </a:r>
            <a:br>
              <a:rPr lang="en-US" sz="2800" b="1" dirty="0" smtClean="0"/>
            </a:br>
            <a:r>
              <a:rPr lang="en-US" sz="2800" b="1" dirty="0" smtClean="0"/>
              <a:t>Multiple 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we want to write a single </a:t>
            </a:r>
            <a:r>
              <a:rPr lang="en-IN" sz="2400" b="1" dirty="0" smtClean="0">
                <a:solidFill>
                  <a:srgbClr val="C00000"/>
                </a:solidFill>
              </a:rPr>
              <a:t>except</a:t>
            </a:r>
            <a:r>
              <a:rPr lang="en-IN" sz="2400" dirty="0" smtClean="0"/>
              <a:t> clause to handle </a:t>
            </a:r>
            <a:r>
              <a:rPr lang="en-IN" sz="2400" b="1" dirty="0" smtClean="0">
                <a:solidFill>
                  <a:srgbClr val="7030A0"/>
                </a:solidFill>
              </a:rPr>
              <a:t>multiple exceptions </a:t>
            </a:r>
            <a:r>
              <a:rPr lang="en-IN" sz="2400" dirty="0" smtClean="0"/>
              <a:t>, we can do this 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this we have to write </a:t>
            </a:r>
            <a:r>
              <a:rPr lang="en-IN" sz="2400" b="1" dirty="0" smtClean="0">
                <a:solidFill>
                  <a:srgbClr val="7030A0"/>
                </a:solidFill>
              </a:rPr>
              <a:t>names of all the exceptions </a:t>
            </a:r>
            <a:r>
              <a:rPr lang="en-IN" sz="2400" dirty="0" smtClean="0"/>
              <a:t>within </a:t>
            </a:r>
            <a:r>
              <a:rPr lang="en-IN" sz="2400" b="1" dirty="0" smtClean="0">
                <a:solidFill>
                  <a:srgbClr val="7030A0"/>
                </a:solidFill>
              </a:rPr>
              <a:t>parenthesis</a:t>
            </a:r>
            <a:r>
              <a:rPr lang="en-IN" sz="2400" dirty="0" smtClean="0"/>
              <a:t> separated with </a:t>
            </a:r>
            <a:r>
              <a:rPr lang="en-IN" sz="2400" b="1" dirty="0" smtClean="0">
                <a:solidFill>
                  <a:srgbClr val="7030A0"/>
                </a:solidFill>
              </a:rPr>
              <a:t>comma</a:t>
            </a:r>
            <a:r>
              <a:rPr lang="en-IN" sz="2400" dirty="0" smtClean="0"/>
              <a:t> after the keyword </a:t>
            </a:r>
            <a:r>
              <a:rPr lang="en-IN" sz="2400" b="1" dirty="0" smtClean="0">
                <a:solidFill>
                  <a:srgbClr val="C00000"/>
                </a:solidFill>
              </a:rPr>
              <a:t>except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break;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except (</a:t>
            </a:r>
            <a:r>
              <a:rPr lang="en-IN" sz="2000" b="1" dirty="0" err="1" smtClean="0">
                <a:solidFill>
                  <a:srgbClr val="C00000"/>
                </a:solidFill>
              </a:rPr>
              <a:t>ValueError,ZeroDivisionError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print("Either input is incorrect or denominator is 0. Try again!")	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Handling All Exceptions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write the keyword </a:t>
            </a:r>
            <a:r>
              <a:rPr lang="en-US" sz="2400" b="1" dirty="0" smtClean="0">
                <a:solidFill>
                  <a:srgbClr val="C00000"/>
                </a:solidFill>
              </a:rPr>
              <a:t>except</a:t>
            </a:r>
            <a:r>
              <a:rPr lang="en-US" sz="2400" dirty="0" smtClean="0"/>
              <a:t> without any </a:t>
            </a:r>
            <a:r>
              <a:rPr lang="en-US" sz="2400" b="1" dirty="0" smtClean="0">
                <a:solidFill>
                  <a:srgbClr val="7030A0"/>
                </a:solidFill>
              </a:rPr>
              <a:t>exception class name</a:t>
            </a:r>
            <a:r>
              <a:rPr lang="en-US" sz="2400" dirty="0" smtClean="0"/>
              <a:t> also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case for every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this except clause will run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only problem will be that we will never know the </a:t>
            </a:r>
            <a:r>
              <a:rPr lang="en-US" sz="2400" b="1" dirty="0" smtClean="0">
                <a:solidFill>
                  <a:srgbClr val="7030A0"/>
                </a:solidFill>
              </a:rPr>
              <a:t>type of exception</a:t>
            </a:r>
            <a:r>
              <a:rPr lang="en-US" sz="2400" dirty="0" smtClean="0"/>
              <a:t> that has occurred!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An Exception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Exception </a:t>
            </a:r>
            <a:r>
              <a:rPr lang="en-IN" sz="2400" dirty="0" smtClean="0"/>
              <a:t>are errors that occur at runtime .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In other words , if our program encounters an </a:t>
            </a:r>
            <a:r>
              <a:rPr lang="en-US" sz="2400" b="1" dirty="0" smtClean="0">
                <a:solidFill>
                  <a:srgbClr val="C00000"/>
                </a:solidFill>
              </a:rPr>
              <a:t>abnormal situation</a:t>
            </a:r>
            <a:r>
              <a:rPr lang="en-US" sz="2400" dirty="0" smtClean="0"/>
              <a:t> during it’s execution it </a:t>
            </a:r>
            <a:r>
              <a:rPr lang="en-US" sz="2400" b="1" dirty="0" smtClean="0">
                <a:solidFill>
                  <a:srgbClr val="C00000"/>
                </a:solidFill>
              </a:rPr>
              <a:t>raises </a:t>
            </a:r>
            <a:r>
              <a:rPr lang="en-US" sz="2400" dirty="0" smtClean="0"/>
              <a:t>an</a:t>
            </a:r>
            <a:r>
              <a:rPr lang="en-US" sz="2400" b="1" dirty="0" smtClean="0">
                <a:solidFill>
                  <a:srgbClr val="C00000"/>
                </a:solidFill>
              </a:rPr>
              <a:t> exception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</a:rPr>
              <a:t>For </a:t>
            </a:r>
            <a:r>
              <a:rPr lang="en-US" sz="2400" b="1" dirty="0" err="1" smtClean="0">
                <a:solidFill>
                  <a:srgbClr val="C00000"/>
                </a:solidFill>
              </a:rPr>
              <a:t>example,</a:t>
            </a:r>
            <a:r>
              <a:rPr lang="en-US" sz="2400" dirty="0" err="1" smtClean="0"/>
              <a:t>the</a:t>
            </a:r>
            <a:r>
              <a:rPr lang="en-US" sz="2400" dirty="0" smtClean="0"/>
              <a:t> statement 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a=10/0 </a:t>
            </a:r>
          </a:p>
          <a:p>
            <a:pPr fontAlgn="base">
              <a:buNone/>
            </a:pPr>
            <a:r>
              <a:rPr lang="en-US" sz="2400" dirty="0" smtClean="0"/>
              <a:t>will generate an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because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has no way to </a:t>
            </a:r>
          </a:p>
          <a:p>
            <a:pPr fontAlgn="base">
              <a:buNone/>
            </a:pPr>
            <a:r>
              <a:rPr lang="en-US" sz="2400" dirty="0" smtClean="0"/>
              <a:t>solve </a:t>
            </a:r>
            <a:r>
              <a:rPr lang="en-US" sz="2400" b="1" dirty="0" smtClean="0">
                <a:solidFill>
                  <a:srgbClr val="7030A0"/>
                </a:solidFill>
              </a:rPr>
              <a:t>division by 0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700" b="1" dirty="0" smtClean="0"/>
              <a:t>Exception Handling Syntax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Following is the </a:t>
            </a:r>
            <a:r>
              <a:rPr lang="en-IN" sz="2400" b="1" u="sng" dirty="0" smtClean="0">
                <a:solidFill>
                  <a:srgbClr val="C00000"/>
                </a:solidFill>
              </a:rPr>
              <a:t>syntax</a:t>
            </a:r>
            <a:r>
              <a:rPr lang="en-IN" sz="2400" dirty="0" smtClean="0"/>
              <a:t> of a 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b="1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handle all exception </a:t>
            </a:r>
            <a:r>
              <a:rPr lang="en-IN" sz="2400" dirty="0" smtClean="0"/>
              <a:t> block.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try: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You do your operations here; </a:t>
            </a:r>
          </a:p>
          <a:p>
            <a:pPr>
              <a:buNone/>
            </a:pPr>
            <a:r>
              <a:rPr lang="en-IN" sz="2200" b="1" i="1" dirty="0" smtClean="0">
                <a:solidFill>
                  <a:srgbClr val="00B050"/>
                </a:solidFill>
              </a:rPr>
              <a:t>	......................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except 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For every kind of exception this block will execute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643570" y="2000240"/>
            <a:ext cx="3286148" cy="2000264"/>
          </a:xfrm>
          <a:prstGeom prst="wedgeRectCallout">
            <a:avLst>
              <a:gd name="adj1" fmla="val -171298"/>
              <a:gd name="adj2" fmla="val 64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Notice , we have not provided any name for the exception</a:t>
            </a:r>
            <a:endParaRPr lang="en-IN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break;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 except: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print("Some problem occurred. Try again!")	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Python Does When </a:t>
            </a:r>
            <a:br>
              <a:rPr lang="en-US" sz="2800" b="1" dirty="0" smtClean="0"/>
            </a:br>
            <a:r>
              <a:rPr lang="en-US" sz="2800" b="1" dirty="0" smtClean="0"/>
              <a:t>An Exception Occurs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 smtClean="0"/>
              <a:t>Whenever an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occurs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 2 things 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It immediately </a:t>
            </a:r>
            <a:r>
              <a:rPr lang="en-US" sz="1900" b="1" dirty="0" smtClean="0">
                <a:solidFill>
                  <a:srgbClr val="C00000"/>
                </a:solidFill>
              </a:rPr>
              <a:t>terminates</a:t>
            </a:r>
            <a:r>
              <a:rPr lang="en-US" sz="1900" b="1" dirty="0" smtClean="0">
                <a:solidFill>
                  <a:srgbClr val="002060"/>
                </a:solidFill>
              </a:rPr>
              <a:t> the code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It displays the </a:t>
            </a:r>
            <a:r>
              <a:rPr lang="en-US" sz="1900" b="1" dirty="0" smtClean="0">
                <a:solidFill>
                  <a:srgbClr val="C00000"/>
                </a:solidFill>
              </a:rPr>
              <a:t>error message </a:t>
            </a:r>
            <a:r>
              <a:rPr lang="en-US" sz="1900" b="1" dirty="0" smtClean="0">
                <a:solidFill>
                  <a:srgbClr val="002060"/>
                </a:solidFill>
              </a:rPr>
              <a:t>related to the exception in a </a:t>
            </a:r>
            <a:r>
              <a:rPr lang="en-US" sz="1900" b="1" dirty="0" smtClean="0">
                <a:solidFill>
                  <a:srgbClr val="C00000"/>
                </a:solidFill>
              </a:rPr>
              <a:t>technical way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Both the steps taken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cannot be considered user friendly because</a:t>
            </a:r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Even if a statement generates exception , still other parts of the program must get a chance to run</a:t>
            </a:r>
          </a:p>
          <a:p>
            <a:pPr lvl="1" fontAlgn="base"/>
            <a:endParaRPr lang="en-US" sz="1900" b="1" dirty="0" smtClean="0">
              <a:solidFill>
                <a:srgbClr val="002060"/>
              </a:solidFill>
            </a:endParaRPr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The error message must be simpler for the user to understand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Sample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a=</a:t>
            </a:r>
            <a:r>
              <a:rPr lang="en-IN" sz="2400" b="1" dirty="0" err="1" smtClean="0">
                <a:solidFill>
                  <a:srgbClr val="002060"/>
                </a:solidFill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</a:rPr>
              <a:t>(input("Enter first no:"))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b=</a:t>
            </a:r>
            <a:r>
              <a:rPr lang="en-IN" sz="2400" b="1" dirty="0" err="1" smtClean="0">
                <a:solidFill>
                  <a:srgbClr val="002060"/>
                </a:solidFill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</a:rPr>
              <a:t>(input("Enter second no:"))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c=a/b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print("Div </a:t>
            </a:r>
            <a:r>
              <a:rPr lang="en-IN" sz="2400" b="1" dirty="0" err="1" smtClean="0">
                <a:solidFill>
                  <a:srgbClr val="C00000"/>
                </a:solidFill>
              </a:rPr>
              <a:t>is",c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d=</a:t>
            </a:r>
            <a:r>
              <a:rPr lang="en-IN" sz="2400" b="1" dirty="0" err="1" smtClean="0">
                <a:solidFill>
                  <a:srgbClr val="C00000"/>
                </a:solidFill>
              </a:rPr>
              <a:t>a+b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</a:t>
            </a:r>
            <a:r>
              <a:rPr lang="en-IN" sz="2400" b="1" dirty="0" err="1" smtClean="0">
                <a:solidFill>
                  <a:srgbClr val="C00000"/>
                </a:solidFill>
              </a:rPr>
              <a:t>is",d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  <a:endParaRPr lang="en-IN" sz="2400" b="1" u="sng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643446"/>
            <a:ext cx="3048426" cy="1047896"/>
          </a:xfrm>
          <a:prstGeom prst="rect">
            <a:avLst/>
          </a:prstGeom>
        </p:spPr>
      </p:pic>
      <p:pic>
        <p:nvPicPr>
          <p:cNvPr id="7" name="Picture 6" descr="excep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0" y="4572008"/>
            <a:ext cx="5469082" cy="131933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429256" y="2428868"/>
            <a:ext cx="3286148" cy="2000264"/>
          </a:xfrm>
          <a:prstGeom prst="wedgeRectCallout">
            <a:avLst>
              <a:gd name="adj1" fmla="val -64187"/>
              <a:gd name="adj2" fmla="val 57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As we can observe , in the second run the code generated exception because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/>
              <a:t> does not know how to handle </a:t>
            </a:r>
            <a:r>
              <a:rPr lang="en-US" sz="1600" b="1" dirty="0" smtClean="0">
                <a:solidFill>
                  <a:srgbClr val="FFFF00"/>
                </a:solidFill>
              </a:rPr>
              <a:t>division by 0</a:t>
            </a:r>
            <a:r>
              <a:rPr lang="en-US" sz="1600" b="1" dirty="0" smtClean="0"/>
              <a:t>. Moreover it did not even calculated the </a:t>
            </a:r>
            <a:r>
              <a:rPr lang="en-US" sz="1600" b="1" dirty="0" smtClean="0">
                <a:solidFill>
                  <a:srgbClr val="FFFF00"/>
                </a:solidFill>
              </a:rPr>
              <a:t>sum of 10 and 0 </a:t>
            </a:r>
            <a:r>
              <a:rPr lang="en-US" sz="1600" b="1" dirty="0" smtClean="0"/>
              <a:t>which is </a:t>
            </a:r>
            <a:r>
              <a:rPr lang="en-US" sz="1600" b="1" dirty="0" smtClean="0">
                <a:solidFill>
                  <a:srgbClr val="FFFF00"/>
                </a:solidFill>
              </a:rPr>
              <a:t>possible</a:t>
            </a:r>
            <a:endParaRPr lang="en-IN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Sample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a=</a:t>
            </a:r>
            <a:r>
              <a:rPr lang="en-IN" sz="2400" b="1" dirty="0" err="1" smtClean="0">
                <a:solidFill>
                  <a:srgbClr val="002060"/>
                </a:solidFill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</a:rPr>
              <a:t>(input("Enter first no:"))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b=</a:t>
            </a:r>
            <a:r>
              <a:rPr lang="en-IN" sz="2400" b="1" dirty="0" err="1" smtClean="0">
                <a:solidFill>
                  <a:srgbClr val="002060"/>
                </a:solidFill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</a:rPr>
              <a:t>(input("Enter second no:"))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c=a/b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print("Div </a:t>
            </a:r>
            <a:r>
              <a:rPr lang="en-IN" sz="2400" b="1" dirty="0" err="1" smtClean="0">
                <a:solidFill>
                  <a:srgbClr val="C00000"/>
                </a:solidFill>
              </a:rPr>
              <a:t>is",c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d=</a:t>
            </a:r>
            <a:r>
              <a:rPr lang="en-IN" sz="2400" b="1" dirty="0" err="1" smtClean="0">
                <a:solidFill>
                  <a:srgbClr val="C00000"/>
                </a:solidFill>
              </a:rPr>
              <a:t>a+b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</a:t>
            </a:r>
            <a:r>
              <a:rPr lang="en-IN" sz="2400" b="1" dirty="0" err="1" smtClean="0">
                <a:solidFill>
                  <a:srgbClr val="C00000"/>
                </a:solidFill>
              </a:rPr>
              <a:t>is",d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  <a:endParaRPr lang="en-IN" sz="2400" b="1" u="sng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643446"/>
            <a:ext cx="8286808" cy="1643074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429256" y="2428868"/>
            <a:ext cx="3286148" cy="2000264"/>
          </a:xfrm>
          <a:prstGeom prst="wedgeRectCallout">
            <a:avLst>
              <a:gd name="adj1" fmla="val -64187"/>
              <a:gd name="adj2" fmla="val 57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 this case since it is not possible for </a:t>
            </a:r>
            <a:r>
              <a:rPr lang="en-US" sz="1600" b="1" dirty="0" smtClean="0">
                <a:solidFill>
                  <a:srgbClr val="FFFF00"/>
                </a:solidFill>
              </a:rPr>
              <a:t>Python </a:t>
            </a:r>
            <a:r>
              <a:rPr lang="en-US" sz="1600" b="1" dirty="0" smtClean="0"/>
              <a:t>to covert </a:t>
            </a:r>
            <a:r>
              <a:rPr lang="en-US" sz="1600" b="1" dirty="0" smtClean="0">
                <a:solidFill>
                  <a:srgbClr val="FFFF00"/>
                </a:solidFill>
              </a:rPr>
              <a:t>“2a” </a:t>
            </a:r>
            <a:r>
              <a:rPr lang="en-US" sz="1600" b="1" dirty="0" smtClean="0"/>
              <a:t>into an </a:t>
            </a:r>
            <a:r>
              <a:rPr lang="en-US" sz="1600" b="1" dirty="0" smtClean="0">
                <a:solidFill>
                  <a:srgbClr val="FFFF00"/>
                </a:solidFill>
              </a:rPr>
              <a:t>integer</a:t>
            </a:r>
            <a:r>
              <a:rPr lang="en-US" sz="1600" b="1" dirty="0" smtClean="0"/>
              <a:t> , so it generated an </a:t>
            </a:r>
            <a:r>
              <a:rPr lang="en-US" sz="1600" b="1" dirty="0" smtClean="0">
                <a:solidFill>
                  <a:srgbClr val="FFFF00"/>
                </a:solidFill>
              </a:rPr>
              <a:t>exception</a:t>
            </a:r>
            <a:r>
              <a:rPr lang="en-US" sz="1600" b="1" dirty="0" smtClean="0"/>
              <a:t> . But the message it displays is </a:t>
            </a:r>
            <a:r>
              <a:rPr lang="en-US" sz="1600" b="1" dirty="0" smtClean="0">
                <a:solidFill>
                  <a:srgbClr val="FFFF00"/>
                </a:solidFill>
              </a:rPr>
              <a:t>too technical </a:t>
            </a:r>
            <a:r>
              <a:rPr lang="en-US" sz="1600" b="1" dirty="0" smtClean="0"/>
              <a:t>to understand</a:t>
            </a:r>
            <a:endParaRPr lang="en-IN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Handle </a:t>
            </a:r>
            <a:br>
              <a:rPr lang="en-US" sz="2800" b="1" dirty="0" smtClean="0"/>
            </a:br>
            <a:r>
              <a:rPr lang="en-US" sz="2800" b="1" dirty="0" smtClean="0"/>
              <a:t>Such Situations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we want our program to behave </a:t>
            </a:r>
            <a:r>
              <a:rPr lang="en-US" sz="2400" b="1" dirty="0" smtClean="0">
                <a:solidFill>
                  <a:srgbClr val="C00000"/>
                </a:solidFill>
              </a:rPr>
              <a:t>normally </a:t>
            </a:r>
            <a:r>
              <a:rPr lang="en-US" sz="2400" dirty="0" smtClean="0"/>
              <a:t>, even if an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occurs , then we will have to </a:t>
            </a:r>
            <a:r>
              <a:rPr lang="en-US" sz="2400" smtClean="0"/>
              <a:t>apply     </a:t>
            </a:r>
            <a:r>
              <a:rPr lang="en-US" sz="2400" b="1" u="sng" smtClean="0">
                <a:solidFill>
                  <a:srgbClr val="C00000"/>
                </a:solidFill>
              </a:rPr>
              <a:t>Exception </a:t>
            </a:r>
            <a:r>
              <a:rPr lang="en-US" sz="2400" b="1" u="sng" dirty="0" smtClean="0">
                <a:solidFill>
                  <a:srgbClr val="C00000"/>
                </a:solidFill>
              </a:rPr>
              <a:t>Handling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Exception handling </a:t>
            </a:r>
            <a:r>
              <a:rPr lang="en-IN" sz="2400" dirty="0" smtClean="0"/>
              <a:t>is a mechanism which allows us to handle errors </a:t>
            </a:r>
            <a:r>
              <a:rPr lang="en-IN" sz="2400" b="1" dirty="0" smtClean="0">
                <a:solidFill>
                  <a:srgbClr val="7030A0"/>
                </a:solidFill>
              </a:rPr>
              <a:t>gracefully</a:t>
            </a:r>
            <a:r>
              <a:rPr lang="en-IN" sz="2400" dirty="0" smtClean="0"/>
              <a:t> while the program is running instead of </a:t>
            </a:r>
            <a:r>
              <a:rPr lang="en-IN" sz="2400" b="1" dirty="0" smtClean="0">
                <a:solidFill>
                  <a:srgbClr val="7030A0"/>
                </a:solidFill>
              </a:rPr>
              <a:t>abruptly ending </a:t>
            </a:r>
            <a:r>
              <a:rPr lang="en-IN" sz="2400" dirty="0" smtClean="0"/>
              <a:t>the program execution.</a:t>
            </a:r>
            <a:br>
              <a:rPr lang="en-IN" sz="2400" dirty="0" smtClean="0"/>
            </a:b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700" b="1" dirty="0" smtClean="0"/>
              <a:t>Exception Handling Keywords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provides </a:t>
            </a:r>
            <a:r>
              <a:rPr lang="en-IN" sz="2400" b="1" dirty="0" smtClean="0">
                <a:solidFill>
                  <a:srgbClr val="C00000"/>
                </a:solidFill>
              </a:rPr>
              <a:t>5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keywords</a:t>
            </a:r>
            <a:r>
              <a:rPr lang="en-IN" sz="2400" dirty="0" smtClean="0"/>
              <a:t> to perform </a:t>
            </a:r>
            <a:r>
              <a:rPr lang="en-IN" sz="2400" b="1" dirty="0" smtClean="0">
                <a:solidFill>
                  <a:srgbClr val="C00000"/>
                </a:solidFill>
              </a:rPr>
              <a:t>Exception Handling: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try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except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else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raise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finally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700" b="1" dirty="0" smtClean="0"/>
              <a:t>Exception Handling Syntax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Following is the </a:t>
            </a:r>
            <a:r>
              <a:rPr lang="en-IN" sz="2400" b="1" u="sng" dirty="0" smtClean="0">
                <a:solidFill>
                  <a:srgbClr val="C00000"/>
                </a:solidFill>
              </a:rPr>
              <a:t>syntax</a:t>
            </a:r>
            <a:r>
              <a:rPr lang="en-IN" sz="2400" dirty="0" smtClean="0"/>
              <a:t> of a 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b="1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try-except-else</a:t>
            </a:r>
            <a:r>
              <a:rPr lang="en-IN" sz="2400" dirty="0" smtClean="0"/>
              <a:t> block.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try: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You do your operations here; </a:t>
            </a:r>
          </a:p>
          <a:p>
            <a:pPr>
              <a:buNone/>
            </a:pPr>
            <a:r>
              <a:rPr lang="en-IN" sz="2200" b="1" i="1" dirty="0" smtClean="0">
                <a:solidFill>
                  <a:srgbClr val="00B050"/>
                </a:solidFill>
              </a:rPr>
              <a:t>	......................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except </a:t>
            </a:r>
            <a:r>
              <a:rPr lang="en-IN" sz="2400" b="1" dirty="0" err="1" smtClean="0">
                <a:solidFill>
                  <a:srgbClr val="FF0000"/>
                </a:solidFill>
              </a:rPr>
              <a:t>ExceptionI</a:t>
            </a:r>
            <a:r>
              <a:rPr lang="en-IN" sz="2400" b="1" dirty="0" smtClean="0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If there is </a:t>
            </a:r>
            <a:r>
              <a:rPr lang="en-IN" sz="2200" b="1" i="1" dirty="0" err="1" smtClean="0">
                <a:solidFill>
                  <a:srgbClr val="00B050"/>
                </a:solidFill>
              </a:rPr>
              <a:t>ExceptionI</a:t>
            </a:r>
            <a:r>
              <a:rPr lang="en-IN" sz="2200" b="1" i="1" dirty="0" smtClean="0">
                <a:solidFill>
                  <a:srgbClr val="00B050"/>
                </a:solidFill>
              </a:rPr>
              <a:t>, then execute this block.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except </a:t>
            </a:r>
            <a:r>
              <a:rPr lang="en-IN" sz="2400" b="1" dirty="0" err="1" smtClean="0">
                <a:solidFill>
                  <a:srgbClr val="FF0000"/>
                </a:solidFill>
              </a:rPr>
              <a:t>ExceptionII</a:t>
            </a:r>
            <a:r>
              <a:rPr lang="en-IN" sz="2400" b="1" dirty="0" smtClean="0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If there is </a:t>
            </a:r>
            <a:r>
              <a:rPr lang="en-IN" sz="2200" b="1" i="1" dirty="0" err="1" smtClean="0">
                <a:solidFill>
                  <a:srgbClr val="00B050"/>
                </a:solidFill>
              </a:rPr>
              <a:t>ExceptionII</a:t>
            </a:r>
            <a:r>
              <a:rPr lang="en-IN" sz="2200" b="1" i="1" dirty="0" smtClean="0">
                <a:solidFill>
                  <a:srgbClr val="00B050"/>
                </a:solidFill>
              </a:rPr>
              <a:t>, then execute this block.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B050"/>
                </a:solidFill>
              </a:rPr>
              <a:t>	......................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else: </a:t>
            </a:r>
          </a:p>
          <a:p>
            <a:pPr>
              <a:buNone/>
            </a:pPr>
            <a:r>
              <a:rPr lang="en-IN" sz="2400" b="1" i="1" dirty="0" smtClean="0">
                <a:solidFill>
                  <a:srgbClr val="C00000"/>
                </a:solidFill>
              </a:rPr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If there is no exception then execute this block.</a:t>
            </a:r>
            <a:endParaRPr lang="en-US" sz="2200" b="1" i="1" dirty="0" smtClean="0">
              <a:solidFill>
                <a:srgbClr val="00B05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643570" y="2000240"/>
            <a:ext cx="3286148" cy="2000264"/>
          </a:xfrm>
          <a:prstGeom prst="wedgeRectCallout">
            <a:avLst>
              <a:gd name="adj1" fmla="val -133180"/>
              <a:gd name="adj2" fmla="val 28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Remember !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 place of </a:t>
            </a:r>
            <a:r>
              <a:rPr lang="en-US" sz="1600" b="1" dirty="0" smtClean="0">
                <a:solidFill>
                  <a:srgbClr val="FFFF00"/>
                </a:solidFill>
              </a:rPr>
              <a:t>Exception I </a:t>
            </a:r>
            <a:r>
              <a:rPr lang="en-US" sz="1600" b="1" dirty="0" smtClean="0">
                <a:solidFill>
                  <a:schemeClr val="bg1"/>
                </a:solidFill>
              </a:rPr>
              <a:t>and </a:t>
            </a:r>
            <a:r>
              <a:rPr lang="en-US" sz="1600" b="1" dirty="0" smtClean="0">
                <a:solidFill>
                  <a:srgbClr val="FFFF00"/>
                </a:solidFill>
              </a:rPr>
              <a:t>Exception II </a:t>
            </a:r>
            <a:r>
              <a:rPr lang="en-US" sz="1600" b="1" dirty="0" smtClean="0">
                <a:solidFill>
                  <a:schemeClr val="bg1"/>
                </a:solidFill>
              </a:rPr>
              <a:t>, we have to use the names of </a:t>
            </a:r>
            <a:r>
              <a:rPr lang="en-US" sz="1600" b="1" dirty="0" smtClean="0">
                <a:solidFill>
                  <a:srgbClr val="FFFF00"/>
                </a:solidFill>
              </a:rPr>
              <a:t>Exception classes </a:t>
            </a:r>
            <a:r>
              <a:rPr lang="en-US" sz="1600" b="1" dirty="0" smtClean="0">
                <a:solidFill>
                  <a:schemeClr val="bg1"/>
                </a:solidFill>
              </a:rPr>
              <a:t>in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endParaRPr lang="en-IN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14735</TotalTime>
  <Words>911</Words>
  <Application>Microsoft Office PowerPoint</Application>
  <PresentationFormat>On-screen Show (4:3)</PresentationFormat>
  <Paragraphs>448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 What Is An Exception ?</vt:lpstr>
      <vt:lpstr> What Python Does When  An Exception Occurs ?</vt:lpstr>
      <vt:lpstr> A Sample Code</vt:lpstr>
      <vt:lpstr> A Sample Code</vt:lpstr>
      <vt:lpstr> How To Handle  Such Situations ?</vt:lpstr>
      <vt:lpstr> Exception Handling Keywords</vt:lpstr>
      <vt:lpstr> Exception Handling Syntax</vt:lpstr>
      <vt:lpstr> Improved Version  Of Previous Code</vt:lpstr>
      <vt:lpstr> Exception Hierarchy</vt:lpstr>
      <vt:lpstr> Important Exception Classes</vt:lpstr>
      <vt:lpstr> Important Exception Classes</vt:lpstr>
      <vt:lpstr> Important Exception Classes</vt:lpstr>
      <vt:lpstr> A Very Important Point!</vt:lpstr>
      <vt:lpstr> Handling Multiple Exception</vt:lpstr>
      <vt:lpstr> Point To Remember</vt:lpstr>
      <vt:lpstr>Guess The Output !</vt:lpstr>
      <vt:lpstr>Guess The Output !</vt:lpstr>
      <vt:lpstr>Guess The Output !</vt:lpstr>
      <vt:lpstr>Guess The Output !</vt:lpstr>
      <vt:lpstr>Guess The Output !</vt:lpstr>
      <vt:lpstr>Exercise</vt:lpstr>
      <vt:lpstr>Sample Output</vt:lpstr>
      <vt:lpstr>Solution</vt:lpstr>
      <vt:lpstr> Single except,  Multiple Exception</vt:lpstr>
      <vt:lpstr> Example</vt:lpstr>
      <vt:lpstr>Sample Output</vt:lpstr>
      <vt:lpstr> Handling All Exceptions</vt:lpstr>
      <vt:lpstr> Exception Handling Syntax</vt:lpstr>
      <vt:lpstr> Example</vt:lpstr>
      <vt:lpstr>Sample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1740</cp:revision>
  <dcterms:created xsi:type="dcterms:W3CDTF">2015-12-21T13:46:48Z</dcterms:created>
  <dcterms:modified xsi:type="dcterms:W3CDTF">2018-11-14T08:38:42Z</dcterms:modified>
</cp:coreProperties>
</file>