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355" r:id="rId4"/>
    <p:sldId id="1352" r:id="rId5"/>
    <p:sldId id="1353" r:id="rId6"/>
    <p:sldId id="1354" r:id="rId7"/>
    <p:sldId id="1360" r:id="rId8"/>
    <p:sldId id="1359" r:id="rId9"/>
    <p:sldId id="1361" r:id="rId10"/>
    <p:sldId id="1362" r:id="rId11"/>
    <p:sldId id="1363" r:id="rId12"/>
    <p:sldId id="1364" r:id="rId13"/>
    <p:sldId id="1365" r:id="rId14"/>
    <p:sldId id="1367" r:id="rId15"/>
    <p:sldId id="1368" r:id="rId16"/>
    <p:sldId id="1369" r:id="rId17"/>
    <p:sldId id="1321" r:id="rId18"/>
    <p:sldId id="1370" r:id="rId19"/>
    <p:sldId id="1320" r:id="rId20"/>
    <p:sldId id="1371" r:id="rId21"/>
    <p:sldId id="1372" r:id="rId22"/>
    <p:sldId id="1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dirty="0" smtClean="0"/>
              <a:t>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This class contains a method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format_exc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C00000"/>
                </a:solidFill>
              </a:rPr>
              <a:t>traceback</a:t>
            </a:r>
            <a:r>
              <a:rPr lang="en-US" sz="2400" dirty="0" smtClean="0"/>
              <a:t> class and returns </a:t>
            </a:r>
            <a:r>
              <a:rPr lang="en-US" sz="2400" b="1" dirty="0" smtClean="0">
                <a:solidFill>
                  <a:srgbClr val="C00000"/>
                </a:solidFill>
              </a:rPr>
              <a:t>complete details </a:t>
            </a:r>
            <a:r>
              <a:rPr lang="en-US" sz="2400" dirty="0" smtClean="0"/>
              <a:t>of the exception as a </a:t>
            </a:r>
            <a:r>
              <a:rPr lang="en-US" sz="2400" b="1" dirty="0" smtClean="0">
                <a:solidFill>
                  <a:srgbClr val="C00000"/>
                </a:solidFill>
              </a:rPr>
              <a:t>string.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contains: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program name </a:t>
            </a:r>
            <a:r>
              <a:rPr lang="en-US" sz="1900" dirty="0" smtClean="0"/>
              <a:t>in which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  <a:r>
              <a:rPr lang="en-US" sz="1900" dirty="0" smtClean="0"/>
              <a:t> occurred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Line number </a:t>
            </a:r>
            <a:r>
              <a:rPr lang="en-US" sz="1900" dirty="0" smtClean="0"/>
              <a:t>where </a:t>
            </a:r>
            <a:r>
              <a:rPr lang="en-US" sz="1900" b="1" dirty="0" smtClean="0">
                <a:solidFill>
                  <a:srgbClr val="002060"/>
                </a:solidFill>
              </a:rPr>
              <a:t>exception </a:t>
            </a:r>
            <a:r>
              <a:rPr lang="en-US" sz="1900" dirty="0" smtClean="0"/>
              <a:t>occurred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code</a:t>
            </a:r>
            <a:r>
              <a:rPr lang="en-US" sz="1900" dirty="0" smtClean="0"/>
              <a:t> which generated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name</a:t>
            </a:r>
            <a:r>
              <a:rPr lang="en-US" sz="1900" dirty="0" smtClean="0"/>
              <a:t> of the </a:t>
            </a:r>
            <a:r>
              <a:rPr lang="en-US" sz="1900" b="1" dirty="0" smtClean="0">
                <a:solidFill>
                  <a:srgbClr val="002060"/>
                </a:solidFill>
              </a:rPr>
              <a:t>exception class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message</a:t>
            </a:r>
            <a:r>
              <a:rPr lang="en-US" sz="1900" dirty="0" smtClean="0"/>
              <a:t> related to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</a:t>
            </a:r>
            <a:r>
              <a:rPr lang="en-IN" sz="2000" b="1" dirty="0" err="1" smtClean="0">
                <a:solidFill>
                  <a:srgbClr val="C00000"/>
                </a:solidFill>
              </a:rPr>
              <a:t>traceback.format_exc</a:t>
            </a:r>
            <a:r>
              <a:rPr lang="en-IN" sz="2000" b="1" dirty="0" smtClean="0">
                <a:solidFill>
                  <a:srgbClr val="C00000"/>
                </a:solidFill>
              </a:rPr>
              <a:t>())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Raising An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force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raise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normally done in those situations where we want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throw an exception in a particular condition of our choice</a:t>
            </a:r>
            <a:endParaRPr lang="en-US" sz="19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r>
              <a:rPr lang="en-US" sz="1900" b="1" dirty="0" smtClean="0">
                <a:solidFill>
                  <a:srgbClr val="002060"/>
                </a:solidFill>
              </a:rPr>
              <a:t>( message 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b="1" dirty="0" smtClean="0">
                <a:solidFill>
                  <a:srgbClr val="7030A0"/>
                </a:solidFill>
              </a:rPr>
              <a:t>If any of the numbers is negative then display the message negative numbers not allowed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0843" y="1428736"/>
            <a:ext cx="88023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if a&lt;0 or b&lt;0: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</a:rPr>
              <a:t>raise Exception("Negative numbers not </a:t>
            </a:r>
            <a:r>
              <a:rPr lang="en-IN" sz="16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6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Exception as 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print(e)	</a:t>
            </a: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have a code which we want to run in all situations, then we should write it inside the 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will always run the instructions coded in the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the most common way of doing </a:t>
            </a:r>
            <a:r>
              <a:rPr lang="en-IN" sz="2400" b="1" dirty="0" smtClean="0">
                <a:solidFill>
                  <a:srgbClr val="7030A0"/>
                </a:solidFill>
              </a:rPr>
              <a:t>clean up tasks </a:t>
            </a:r>
            <a:r>
              <a:rPr lang="en-IN" sz="2400" dirty="0" smtClean="0"/>
              <a:t>, like, </a:t>
            </a:r>
            <a:r>
              <a:rPr lang="en-IN" sz="2400" b="1" dirty="0" smtClean="0">
                <a:solidFill>
                  <a:srgbClr val="C00000"/>
                </a:solidFill>
              </a:rPr>
              <a:t>closing a file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disconnecting with the DB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logging out the user</a:t>
            </a:r>
            <a:r>
              <a:rPr lang="en-IN" sz="2400" dirty="0" smtClean="0"/>
              <a:t> etc</a:t>
            </a:r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finally</a:t>
            </a:r>
            <a:r>
              <a:rPr lang="en-US" sz="2400" dirty="0" smtClean="0"/>
              <a:t> block has 2 syntaxes:</a:t>
            </a:r>
          </a:p>
          <a:p>
            <a:pPr>
              <a:buNone/>
            </a:pPr>
            <a:r>
              <a:rPr lang="en-US" sz="2400" b="1" u="sng" dirty="0" smtClean="0"/>
              <a:t>Syntax 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except 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exception handling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800" b="1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Syntax 2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786322"/>
            <a:ext cx="5170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600" b="1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print("Denominator should not be zero")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print("Thank you for using the app!")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5072074"/>
            <a:ext cx="4721198" cy="1643073"/>
          </a:xfrm>
          <a:prstGeom prst="rect">
            <a:avLst/>
          </a:prstGeom>
        </p:spPr>
      </p:pic>
      <p:pic>
        <p:nvPicPr>
          <p:cNvPr id="9" name="Picture 8" descr="excep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82" y="5072074"/>
            <a:ext cx="3982251" cy="16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Exception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Getting Details Of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Raising An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finally Block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User </a:t>
            </a:r>
            <a:r>
              <a:rPr lang="en-US" smtClean="0"/>
              <a:t>Defined Exceptions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has many 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</a:t>
            </a:r>
            <a:r>
              <a:rPr lang="en-IN" sz="2400" dirty="0" smtClean="0"/>
              <a:t> which forces our program to output an error when something in it goes wrong.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sometimes we may need to create our own exceptions which will be more suitable for our purpose.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r>
              <a:rPr lang="en-US" sz="2400" dirty="0" smtClean="0"/>
              <a:t>Such exceptions are called </a:t>
            </a:r>
            <a:r>
              <a:rPr lang="en-US" sz="2400" b="1" dirty="0" smtClean="0">
                <a:solidFill>
                  <a:srgbClr val="C00000"/>
                </a:solidFill>
              </a:rPr>
              <a:t>User Defined Exceptions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users can define such exceptions by creating a </a:t>
            </a:r>
            <a:r>
              <a:rPr lang="en-IN" sz="2400" b="1" dirty="0" smtClean="0">
                <a:solidFill>
                  <a:srgbClr val="7030A0"/>
                </a:solidFill>
              </a:rPr>
              <a:t>new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exception class </a:t>
            </a:r>
            <a:r>
              <a:rPr lang="en-IN" sz="2400" dirty="0" smtClean="0"/>
              <a:t>has to be </a:t>
            </a:r>
            <a:r>
              <a:rPr lang="en-IN" sz="2400" b="1" dirty="0" smtClean="0">
                <a:solidFill>
                  <a:srgbClr val="7030A0"/>
                </a:solidFill>
              </a:rPr>
              <a:t>derived</a:t>
            </a:r>
            <a:r>
              <a:rPr lang="en-IN" sz="2400" dirty="0" smtClean="0"/>
              <a:t>, either directly or indirectly, from 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 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Most of the 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 </a:t>
            </a:r>
            <a:r>
              <a:rPr lang="en-IN" sz="2400" dirty="0" smtClean="0"/>
              <a:t>are also derived form this class.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class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(Exception):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pass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a&lt;0 or b&lt;0: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smtClean="0">
                <a:solidFill>
                  <a:srgbClr val="7030A0"/>
                </a:solidFill>
              </a:rPr>
              <a:t>raise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("Negative numbers are not </a:t>
            </a:r>
            <a:r>
              <a:rPr lang="en-IN" sz="15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5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7030A0"/>
                </a:solidFill>
              </a:rPr>
              <a:t>except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 as 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print(e)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000504"/>
            <a:ext cx="3297876" cy="2733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Exception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we know how to handle exception, in this section we will learn how to access </a:t>
            </a:r>
            <a:r>
              <a:rPr lang="en-IN" sz="2400" b="1" dirty="0" smtClean="0">
                <a:solidFill>
                  <a:srgbClr val="C00000"/>
                </a:solidFill>
              </a:rPr>
              <a:t>exception object </a:t>
            </a:r>
            <a:r>
              <a:rPr lang="en-IN" sz="2400" dirty="0" smtClean="0"/>
              <a:t>in exception handler code.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access the </a:t>
            </a:r>
            <a:r>
              <a:rPr lang="en-IN" sz="2400" b="1" dirty="0" smtClean="0">
                <a:solidFill>
                  <a:srgbClr val="C00000"/>
                </a:solidFill>
              </a:rPr>
              <a:t>exception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created by Python we can use the keyword </a:t>
            </a:r>
            <a:r>
              <a:rPr lang="en-IN" sz="2400" b="1" dirty="0" smtClean="0">
                <a:solidFill>
                  <a:srgbClr val="C00000"/>
                </a:solidFill>
              </a:rPr>
              <a:t>as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Finally using that variable we can get the details of the exception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pt-BR" sz="2000" b="1" dirty="0" smtClean="0">
                <a:solidFill>
                  <a:srgbClr val="C00000"/>
                </a:solidFill>
              </a:rPr>
              <a:t>except (ValueError,ZeroDivisionError) as e: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	print(e)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to get more details about the exception by calling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exc_info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points: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is available in the module </a:t>
            </a:r>
            <a:r>
              <a:rPr lang="en-US" sz="1900" b="1" dirty="0" smtClean="0">
                <a:solidFill>
                  <a:srgbClr val="002060"/>
                </a:solidFill>
              </a:rPr>
              <a:t>sys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returns a </a:t>
            </a:r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dirty="0" smtClean="0"/>
              <a:t> containing </a:t>
            </a:r>
            <a:r>
              <a:rPr lang="en-US" sz="1900" b="1" dirty="0" smtClean="0">
                <a:solidFill>
                  <a:srgbClr val="002060"/>
                </a:solidFill>
              </a:rPr>
              <a:t>3 items </a:t>
            </a:r>
            <a:r>
              <a:rPr lang="en-US" sz="1900" dirty="0" smtClean="0"/>
              <a:t>called </a:t>
            </a:r>
            <a:r>
              <a:rPr lang="en-US" sz="1900" b="1" dirty="0" smtClean="0">
                <a:solidFill>
                  <a:srgbClr val="002060"/>
                </a:solidFill>
              </a:rPr>
              <a:t>type</a:t>
            </a:r>
            <a:r>
              <a:rPr lang="en-US" sz="1900" dirty="0" smtClean="0"/>
              <a:t>, </a:t>
            </a:r>
            <a:r>
              <a:rPr lang="en-US" sz="1900" b="1" dirty="0" smtClean="0">
                <a:solidFill>
                  <a:srgbClr val="002060"/>
                </a:solidFill>
              </a:rPr>
              <a:t>value</a:t>
            </a:r>
            <a:r>
              <a:rPr lang="en-US" sz="1900" dirty="0" smtClean="0"/>
              <a:t> and </a:t>
            </a:r>
            <a:r>
              <a:rPr lang="en-US" sz="1900" b="1" dirty="0" err="1" smtClean="0">
                <a:solidFill>
                  <a:srgbClr val="002060"/>
                </a:solidFill>
              </a:rPr>
              <a:t>traceback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variable </a:t>
            </a:r>
            <a:r>
              <a:rPr lang="en-US" sz="1900" b="1" dirty="0" smtClean="0">
                <a:solidFill>
                  <a:srgbClr val="002060"/>
                </a:solidFill>
              </a:rPr>
              <a:t>type</a:t>
            </a:r>
            <a:r>
              <a:rPr lang="en-US" sz="1900" dirty="0" smtClean="0"/>
              <a:t> is the name of exception class, </a:t>
            </a:r>
            <a:r>
              <a:rPr lang="en-US" sz="1900" b="1" dirty="0" smtClean="0">
                <a:solidFill>
                  <a:srgbClr val="002060"/>
                </a:solidFill>
              </a:rPr>
              <a:t>value</a:t>
            </a:r>
            <a:r>
              <a:rPr lang="en-US" sz="1900" dirty="0" smtClean="0"/>
              <a:t> is the instance of exception class and </a:t>
            </a:r>
            <a:r>
              <a:rPr lang="en-US" sz="1900" b="1" dirty="0" err="1" smtClean="0">
                <a:solidFill>
                  <a:srgbClr val="002060"/>
                </a:solidFill>
              </a:rPr>
              <a:t>traceback</a:t>
            </a:r>
            <a:r>
              <a:rPr lang="en-US" sz="1900" b="1" dirty="0" smtClean="0">
                <a:solidFill>
                  <a:srgbClr val="002060"/>
                </a:solidFill>
              </a:rPr>
              <a:t> </a:t>
            </a:r>
            <a:r>
              <a:rPr lang="en-US" sz="1900" dirty="0" smtClean="0"/>
              <a:t>contains the complete trace of the exception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C00000"/>
                </a:solidFill>
              </a:rPr>
              <a:t>a,b,c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sys.exc_info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print("Exception class:",a)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print("Exception message:",b)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print("Line number:",</a:t>
            </a:r>
            <a:r>
              <a:rPr lang="en-IN" sz="2000" b="1" dirty="0" err="1" smtClean="0">
                <a:solidFill>
                  <a:srgbClr val="C00000"/>
                </a:solidFill>
              </a:rPr>
              <a:t>c.tb_lineno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  <a:r>
              <a:rPr lang="pt-BR" sz="2000" b="1" dirty="0" smtClean="0">
                <a:solidFill>
                  <a:srgbClr val="C00000"/>
                </a:solidFill>
              </a:rPr>
              <a:t>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dirty="0" smtClean="0"/>
              <a:t>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 , we need to print the details of the exception exactly </a:t>
            </a:r>
            <a:r>
              <a:rPr lang="en-US" sz="2400" b="1" i="1" dirty="0" smtClean="0">
                <a:solidFill>
                  <a:srgbClr val="C00000"/>
                </a:solidFill>
              </a:rPr>
              <a:t>like Python does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do this normally , when we are </a:t>
            </a:r>
            <a:r>
              <a:rPr lang="en-US" sz="2400" b="1" dirty="0" smtClean="0">
                <a:solidFill>
                  <a:srgbClr val="7030A0"/>
                </a:solidFill>
              </a:rPr>
              <a:t>debugging our code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traceback</a:t>
            </a:r>
            <a:r>
              <a:rPr lang="en-US" sz="2400" dirty="0" smtClean="0"/>
              <a:t> which is available in 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traceback</a:t>
            </a:r>
            <a:r>
              <a:rPr lang="en-US" sz="2400" dirty="0" smtClean="0"/>
              <a:t> helps us do this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14366</TotalTime>
  <Words>523</Words>
  <Application>Microsoft Office PowerPoint</Application>
  <PresentationFormat>On-screen Show (4:3)</PresentationFormat>
  <Paragraphs>240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Using Exception Object</vt:lpstr>
      <vt:lpstr> Example</vt:lpstr>
      <vt:lpstr>Sample Output</vt:lpstr>
      <vt:lpstr> Obtaining Exception Details</vt:lpstr>
      <vt:lpstr> Example</vt:lpstr>
      <vt:lpstr>Sample Output</vt:lpstr>
      <vt:lpstr> Obtaining Exception Details Using traceback class</vt:lpstr>
      <vt:lpstr> Obtaining Exception Details Using traceback class</vt:lpstr>
      <vt:lpstr> Example</vt:lpstr>
      <vt:lpstr>Sample Output</vt:lpstr>
      <vt:lpstr> Raising An Exception</vt:lpstr>
      <vt:lpstr>Exercise</vt:lpstr>
      <vt:lpstr>Sample Output</vt:lpstr>
      <vt:lpstr>Solution</vt:lpstr>
      <vt:lpstr> The finally Block</vt:lpstr>
      <vt:lpstr> Syntax Of The finally Block</vt:lpstr>
      <vt:lpstr>Guess The Output ?</vt:lpstr>
      <vt:lpstr> Creating User Defined  Exception</vt:lpstr>
      <vt:lpstr> Creating User Defined  Exception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1736</cp:revision>
  <dcterms:created xsi:type="dcterms:W3CDTF">2015-12-21T13:46:48Z</dcterms:created>
  <dcterms:modified xsi:type="dcterms:W3CDTF">2018-11-10T22:46:22Z</dcterms:modified>
</cp:coreProperties>
</file>