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1355" r:id="rId4"/>
    <p:sldId id="1441" r:id="rId5"/>
    <p:sldId id="1442" r:id="rId6"/>
    <p:sldId id="1443" r:id="rId7"/>
    <p:sldId id="1444" r:id="rId8"/>
    <p:sldId id="1445" r:id="rId9"/>
    <p:sldId id="1446" r:id="rId10"/>
    <p:sldId id="1451" r:id="rId11"/>
    <p:sldId id="1447" r:id="rId12"/>
    <p:sldId id="1448" r:id="rId13"/>
    <p:sldId id="1449" r:id="rId14"/>
    <p:sldId id="1450" r:id="rId15"/>
    <p:sldId id="1453" r:id="rId16"/>
    <p:sldId id="1452" r:id="rId17"/>
    <p:sldId id="1454" r:id="rId18"/>
    <p:sldId id="1455" r:id="rId19"/>
    <p:sldId id="1456" r:id="rId20"/>
    <p:sldId id="1457" r:id="rId21"/>
    <p:sldId id="1458" r:id="rId22"/>
    <p:sldId id="1459" r:id="rId23"/>
    <p:sldId id="1460" r:id="rId24"/>
    <p:sldId id="1461" r:id="rId25"/>
    <p:sldId id="1462" r:id="rId26"/>
    <p:sldId id="1463" r:id="rId27"/>
    <p:sldId id="1464" r:id="rId28"/>
    <p:sldId id="1465" r:id="rId29"/>
    <p:sldId id="1466" r:id="rId30"/>
    <p:sldId id="1467" r:id="rId31"/>
    <p:sldId id="1469" r:id="rId32"/>
    <p:sldId id="1468" r:id="rId33"/>
    <p:sldId id="1470" r:id="rId34"/>
    <p:sldId id="1473" r:id="rId35"/>
    <p:sldId id="1472" r:id="rId36"/>
    <p:sldId id="147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racle.github.io/odpi/doc/instal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50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Some Popular DBMS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Some of the most popular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SQLite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PostgreSQL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IBM 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Market Leader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SQL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</a:rPr>
              <a:t>EVERY DBMS </a:t>
            </a:r>
            <a:r>
              <a:rPr lang="en-IN" sz="2400" dirty="0" smtClean="0"/>
              <a:t>to interact with the 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 us </a:t>
            </a:r>
            <a:r>
              <a:rPr lang="en-IN" sz="2400" b="1" dirty="0" smtClean="0">
                <a:solidFill>
                  <a:srgbClr val="7030A0"/>
                </a:solidFill>
              </a:rPr>
              <a:t>COMMANDS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inserting data </a:t>
            </a:r>
            <a:r>
              <a:rPr lang="en-IN" sz="2400" dirty="0" smtClean="0"/>
              <a:t>to a database, </a:t>
            </a:r>
            <a:r>
              <a:rPr lang="en-IN" sz="2400" b="1" dirty="0" smtClean="0">
                <a:solidFill>
                  <a:srgbClr val="C00000"/>
                </a:solidFill>
              </a:rPr>
              <a:t>selecting data </a:t>
            </a:r>
            <a:r>
              <a:rPr lang="en-IN" sz="2400" dirty="0" smtClean="0"/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</a:rPr>
              <a:t>modifying data</a:t>
            </a:r>
            <a:r>
              <a:rPr lang="en-IN" sz="2400" dirty="0" smtClean="0"/>
              <a:t> in the database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Pictorial View Of SQL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01156" cy="550070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Database Programming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wonderfully able to interact with </a:t>
            </a:r>
            <a:r>
              <a:rPr lang="en-IN" sz="2400" b="1" dirty="0" smtClean="0">
                <a:solidFill>
                  <a:srgbClr val="C00000"/>
                </a:solidFill>
              </a:rPr>
              <a:t>databases</a:t>
            </a:r>
            <a:r>
              <a:rPr lang="en-IN" sz="2400" dirty="0" smtClean="0"/>
              <a:t>, and this is what we will learn in this chapter.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Advantages: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Platform-independent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Faster and more efficient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Easy to migrate and port database application interfaces</a:t>
            </a:r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786058"/>
            <a:ext cx="42672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Python Connects </a:t>
            </a:r>
            <a:br>
              <a:rPr lang="en-US" sz="2800" b="1" dirty="0" smtClean="0"/>
            </a:br>
            <a:r>
              <a:rPr lang="en-US" sz="2800" b="1" dirty="0" smtClean="0"/>
              <a:t>To Database?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Python uses the </a:t>
            </a:r>
            <a:r>
              <a:rPr lang="en-IN" sz="2400" b="1" i="1" u="sng" dirty="0" smtClean="0">
                <a:solidFill>
                  <a:srgbClr val="C00000"/>
                </a:solidFill>
              </a:rPr>
              <a:t>Python Database API</a:t>
            </a:r>
            <a:r>
              <a:rPr lang="en-IN" sz="2400" dirty="0" smtClean="0"/>
              <a:t> in order to interact with databases.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C00000"/>
                </a:solidFill>
              </a:rPr>
              <a:t>API</a:t>
            </a:r>
            <a:r>
              <a:rPr lang="en-IN" sz="2400" dirty="0" smtClean="0"/>
              <a:t> allows us to handle  </a:t>
            </a:r>
            <a:r>
              <a:rPr lang="en-IN" sz="2400" b="1" dirty="0" smtClean="0">
                <a:solidFill>
                  <a:srgbClr val="7030A0"/>
                </a:solidFill>
              </a:rPr>
              <a:t>different database management systems</a:t>
            </a:r>
            <a:r>
              <a:rPr lang="en-IN" sz="2400" dirty="0" smtClean="0"/>
              <a:t> (DBMS) in our </a:t>
            </a:r>
            <a:r>
              <a:rPr lang="en-IN" sz="2400" b="1" dirty="0" smtClean="0">
                <a:solidFill>
                  <a:srgbClr val="C00000"/>
                </a:solidFill>
              </a:rPr>
              <a:t>Python code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</a:t>
            </a:r>
            <a:r>
              <a:rPr lang="en-US" sz="2400" b="1" u="sng" dirty="0" smtClean="0">
                <a:solidFill>
                  <a:srgbClr val="002060"/>
                </a:solidFill>
              </a:rPr>
              <a:t>steps at the code level remain altogether same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That is using the same steps we can connect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MySQL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or any other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Configuring Our Computer For</a:t>
            </a:r>
            <a:br>
              <a:rPr lang="en-US" sz="2400" b="1" dirty="0" smtClean="0"/>
            </a:br>
            <a:r>
              <a:rPr lang="en-US" sz="2400" b="1" dirty="0" smtClean="0"/>
              <a:t>Database Programming In Python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 order to write database application in Python we must have following </a:t>
            </a:r>
            <a:r>
              <a:rPr lang="en-US" sz="2400" dirty="0" err="1" smtClean="0"/>
              <a:t>softwares</a:t>
            </a:r>
            <a:r>
              <a:rPr lang="en-US" sz="2400" dirty="0" smtClean="0"/>
              <a:t>/files installed on our computer.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The DBMS with which we will interact . In our case it is </a:t>
            </a:r>
            <a:r>
              <a:rPr lang="en-US" sz="1900" b="1" dirty="0" smtClean="0">
                <a:solidFill>
                  <a:srgbClr val="C00000"/>
                </a:solidFill>
              </a:rPr>
              <a:t>Oracle</a:t>
            </a:r>
            <a:r>
              <a:rPr lang="en-US" sz="1900" b="1" dirty="0" smtClean="0">
                <a:solidFill>
                  <a:srgbClr val="002060"/>
                </a:solidFill>
              </a:rPr>
              <a:t> 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Oracle Instant Client </a:t>
            </a:r>
            <a:r>
              <a:rPr lang="en-IN" sz="1900" b="1" dirty="0" smtClean="0">
                <a:solidFill>
                  <a:srgbClr val="002060"/>
                </a:solidFill>
              </a:rPr>
              <a:t>package. 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Setting the path </a:t>
            </a:r>
            <a:r>
              <a:rPr lang="en-US" sz="1900" b="1" dirty="0" smtClean="0">
                <a:solidFill>
                  <a:srgbClr val="002060"/>
                </a:solidFill>
              </a:rPr>
              <a:t>to Oracle Instant Client Package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The Python’s </a:t>
            </a:r>
            <a:r>
              <a:rPr lang="en-US" sz="1900" b="1" dirty="0" smtClean="0">
                <a:solidFill>
                  <a:srgbClr val="C00000"/>
                </a:solidFill>
              </a:rPr>
              <a:t>Oracle module </a:t>
            </a:r>
            <a:r>
              <a:rPr lang="en-US" sz="1900" b="1" dirty="0" smtClean="0">
                <a:solidFill>
                  <a:srgbClr val="002060"/>
                </a:solidFill>
              </a:rPr>
              <a:t>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We assume that you already have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installed , so in the upcoming slides we will talk about </a:t>
            </a:r>
            <a:r>
              <a:rPr lang="en-US" sz="2400" b="1" dirty="0" smtClean="0">
                <a:solidFill>
                  <a:srgbClr val="C00000"/>
                </a:solidFill>
              </a:rPr>
              <a:t>next 3 steps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Oracle Instant Client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Oracle Instant Client</a:t>
            </a:r>
            <a:r>
              <a:rPr lang="en-IN" sz="2400" dirty="0" smtClean="0"/>
              <a:t> is a set </a:t>
            </a:r>
            <a:r>
              <a:rPr lang="en-IN" sz="2400" b="1" dirty="0" smtClean="0">
                <a:solidFill>
                  <a:srgbClr val="0070C0"/>
                </a:solidFill>
              </a:rPr>
              <a:t>Oracle libraries </a:t>
            </a:r>
            <a:r>
              <a:rPr lang="en-IN" sz="2400" dirty="0" smtClean="0"/>
              <a:t>that enable </a:t>
            </a:r>
            <a:r>
              <a:rPr lang="en-IN" sz="2400" b="1" dirty="0" smtClean="0">
                <a:solidFill>
                  <a:srgbClr val="C00000"/>
                </a:solidFill>
              </a:rPr>
              <a:t>programming languages  </a:t>
            </a:r>
            <a:r>
              <a:rPr lang="en-IN" sz="2400" dirty="0" smtClean="0"/>
              <a:t>to connect to an </a:t>
            </a:r>
            <a:r>
              <a:rPr lang="en-IN" sz="2400" b="1" dirty="0" smtClean="0">
                <a:solidFill>
                  <a:srgbClr val="7030A0"/>
                </a:solidFill>
              </a:rPr>
              <a:t>Oracle Database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used by popular languages and environments including </a:t>
            </a:r>
            <a:r>
              <a:rPr lang="en-IN" sz="2400" b="1" dirty="0" smtClean="0">
                <a:solidFill>
                  <a:srgbClr val="C00000"/>
                </a:solidFill>
              </a:rPr>
              <a:t>Node.js,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PHP</a:t>
            </a:r>
            <a:r>
              <a:rPr lang="en-IN" sz="2400" dirty="0" smtClean="0"/>
              <a:t>, as well as providing access for </a:t>
            </a:r>
            <a:r>
              <a:rPr lang="en-IN" sz="2400" b="1" dirty="0" smtClean="0">
                <a:solidFill>
                  <a:srgbClr val="C00000"/>
                </a:solidFill>
              </a:rPr>
              <a:t>JDBC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ODBC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Pro*C</a:t>
            </a:r>
            <a:r>
              <a:rPr lang="en-IN" sz="2400" dirty="0" smtClean="0"/>
              <a:t> applications.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download </a:t>
            </a:r>
            <a:r>
              <a:rPr lang="en-US" sz="2400" b="1" dirty="0" smtClean="0">
                <a:solidFill>
                  <a:srgbClr val="C00000"/>
                </a:solidFill>
              </a:rPr>
              <a:t>Oracle Instant Client </a:t>
            </a:r>
            <a:r>
              <a:rPr lang="en-US" sz="2400" dirty="0" smtClean="0"/>
              <a:t>, we will have to visit the following site: </a:t>
            </a:r>
          </a:p>
          <a:p>
            <a:endParaRPr lang="en-US" sz="2400" b="1" dirty="0" smtClean="0">
              <a:solidFill>
                <a:srgbClr val="002060"/>
              </a:solidFill>
              <a:hlinkClick r:id="rId2"/>
            </a:endParaRPr>
          </a:p>
          <a:p>
            <a:endParaRPr lang="en-US" sz="2400" b="1" dirty="0" smtClean="0">
              <a:solidFill>
                <a:srgbClr val="002060"/>
              </a:solidFill>
              <a:hlinkClick r:id="rId2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hlinkClick r:id="rId2"/>
              </a:rPr>
              <a:t>https://oracle.github.io/odpi/doc/installation.html#windows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Scroll down to </a:t>
            </a:r>
            <a:r>
              <a:rPr lang="en-US" sz="2400" b="1" dirty="0" smtClean="0">
                <a:solidFill>
                  <a:srgbClr val="C00000"/>
                </a:solidFill>
              </a:rPr>
              <a:t>Windows</a:t>
            </a:r>
            <a:r>
              <a:rPr lang="en-US" sz="2400" dirty="0" smtClean="0"/>
              <a:t> option and click on </a:t>
            </a:r>
            <a:r>
              <a:rPr lang="en-US" sz="2400" b="1" dirty="0" smtClean="0">
                <a:solidFill>
                  <a:srgbClr val="C00000"/>
                </a:solidFill>
              </a:rPr>
              <a:t>64 bit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32 bit</a:t>
            </a:r>
            <a:r>
              <a:rPr lang="en-US" sz="2400" dirty="0" smtClean="0"/>
              <a:t> option as per your computer architecture.</a:t>
            </a: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smtClean="0">
                <a:solidFill>
                  <a:schemeClr val="tx1"/>
                </a:solidFill>
              </a:rPr>
              <a:t>Database Handling-I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Database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DBMS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SQL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How To Configure Our System For Database Programming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will click on any of these options , we will be redirected to </a:t>
            </a:r>
            <a:r>
              <a:rPr lang="en-US" sz="2400" b="1" dirty="0" smtClean="0"/>
              <a:t>Oracle </a:t>
            </a:r>
            <a:r>
              <a:rPr lang="en-IN" sz="2400" b="1" dirty="0" smtClean="0"/>
              <a:t>Instant Client Downloads </a:t>
            </a:r>
            <a:br>
              <a:rPr lang="en-IN" sz="2400" b="1" dirty="0" smtClean="0"/>
            </a:br>
            <a:r>
              <a:rPr lang="en-IN" sz="2400" b="1" dirty="0" smtClean="0"/>
              <a:t>for Microsoft Windows </a:t>
            </a:r>
            <a:r>
              <a:rPr lang="en-IN" sz="2400" dirty="0" smtClean="0"/>
              <a:t>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, we will have to click on </a:t>
            </a:r>
            <a:r>
              <a:rPr lang="en-US" sz="2400" b="1" dirty="0" smtClean="0">
                <a:solidFill>
                  <a:srgbClr val="C00000"/>
                </a:solidFill>
              </a:rPr>
              <a:t>license agreement </a:t>
            </a:r>
            <a:r>
              <a:rPr lang="en-US" sz="2400" dirty="0" smtClean="0"/>
              <a:t>and download </a:t>
            </a:r>
            <a:r>
              <a:rPr lang="en-US" sz="2400" b="1" dirty="0" smtClean="0">
                <a:solidFill>
                  <a:srgbClr val="C00000"/>
                </a:solidFill>
              </a:rPr>
              <a:t>instantclientbasic-windows.x64</a:t>
            </a:r>
            <a:r>
              <a:rPr lang="en-US" sz="2400" dirty="0" smtClean="0"/>
              <a:t> file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Downloading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have downloaded this file , we need to unzip it and extract all it’s file in a folder.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example , I have copied it to </a:t>
            </a:r>
            <a:r>
              <a:rPr lang="en-US" sz="2400" b="1" dirty="0" smtClean="0">
                <a:solidFill>
                  <a:srgbClr val="C00000"/>
                </a:solidFill>
              </a:rPr>
              <a:t>d:\oracleinstall\instantclient </a:t>
            </a:r>
            <a:r>
              <a:rPr lang="en-US" sz="2400" dirty="0" smtClean="0"/>
              <a:t>folder</a:t>
            </a:r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for Python to use this library we need to set it’s PATH  as follows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on Windows 7, update PATH in Control Panel -&gt; System -&gt; Advanced System Settings -&gt; Advanced -&gt; Environment Variables -&gt; System Variables -&gt; PATH.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Database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many programs it is necessary to store information so that it can be used later.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 , when a user </a:t>
            </a:r>
            <a:r>
              <a:rPr lang="en-IN" sz="2400" b="1" dirty="0" smtClean="0">
                <a:solidFill>
                  <a:srgbClr val="C00000"/>
                </a:solidFill>
              </a:rPr>
              <a:t>registers</a:t>
            </a:r>
            <a:r>
              <a:rPr lang="en-IN" sz="2400" dirty="0" smtClean="0"/>
              <a:t> on a site , his </a:t>
            </a:r>
            <a:r>
              <a:rPr lang="en-IN" sz="2400" b="1" dirty="0" err="1" smtClean="0">
                <a:solidFill>
                  <a:srgbClr val="C00000"/>
                </a:solidFill>
              </a:rPr>
              <a:t>userid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password</a:t>
            </a:r>
            <a:r>
              <a:rPr lang="en-IN" sz="2400" dirty="0" smtClean="0"/>
              <a:t> are stored by the site 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later on when he </a:t>
            </a:r>
            <a:r>
              <a:rPr lang="en-IN" sz="2400" b="1" dirty="0" smtClean="0">
                <a:solidFill>
                  <a:srgbClr val="7030A0"/>
                </a:solidFill>
              </a:rPr>
              <a:t>logs in </a:t>
            </a:r>
            <a:r>
              <a:rPr lang="en-IN" sz="2400" dirty="0" smtClean="0"/>
              <a:t>, the website verifies his </a:t>
            </a:r>
            <a:r>
              <a:rPr lang="en-IN" sz="2400" b="1" dirty="0" err="1" smtClean="0">
                <a:solidFill>
                  <a:srgbClr val="C00000"/>
                </a:solidFill>
              </a:rPr>
              <a:t>userid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password</a:t>
            </a:r>
            <a:r>
              <a:rPr lang="en-IN" sz="2400" dirty="0" smtClean="0"/>
              <a:t> through the stored data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Setting The Path To </a:t>
            </a:r>
            <a:br>
              <a:rPr lang="en-US" sz="2400" b="1" dirty="0" smtClean="0"/>
            </a:br>
            <a:r>
              <a:rPr lang="en-US" sz="2400" b="1" dirty="0" smtClean="0"/>
              <a:t>Oracle Instant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err="1" smtClean="0"/>
              <a:t>cx_Oracle</a:t>
            </a:r>
            <a:r>
              <a:rPr lang="en-US" sz="2800" b="1" dirty="0" smtClean="0"/>
              <a:t>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C00000"/>
                </a:solidFill>
              </a:rPr>
              <a:t>Python extension module </a:t>
            </a:r>
            <a:r>
              <a:rPr lang="en-IN" sz="2400" dirty="0" smtClean="0"/>
              <a:t>that enables access to </a:t>
            </a:r>
            <a:r>
              <a:rPr lang="en-IN" sz="2400" b="1" dirty="0" smtClean="0">
                <a:solidFill>
                  <a:srgbClr val="C00000"/>
                </a:solidFill>
              </a:rPr>
              <a:t>Oracle Database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conforms to the </a:t>
            </a:r>
            <a:r>
              <a:rPr lang="en-IN" sz="2400" b="1" dirty="0" smtClean="0">
                <a:solidFill>
                  <a:srgbClr val="C00000"/>
                </a:solidFill>
              </a:rPr>
              <a:t>Python database API 2.0</a:t>
            </a:r>
            <a:r>
              <a:rPr lang="en-IN" sz="2400" dirty="0" smtClean="0"/>
              <a:t> specification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b="1" dirty="0" smtClean="0">
                <a:solidFill>
                  <a:srgbClr val="C00000"/>
                </a:solidFill>
              </a:rPr>
              <a:t> 7</a:t>
            </a:r>
            <a:r>
              <a:rPr lang="en-IN" sz="2400" dirty="0" smtClean="0"/>
              <a:t> has been tested with </a:t>
            </a:r>
            <a:r>
              <a:rPr lang="en-IN" sz="2400" b="1" dirty="0" smtClean="0">
                <a:solidFill>
                  <a:srgbClr val="C00000"/>
                </a:solidFill>
              </a:rPr>
              <a:t>Python version 2.7</a:t>
            </a:r>
            <a:r>
              <a:rPr lang="en-IN" sz="2400" dirty="0" smtClean="0"/>
              <a:t>, and with versions </a:t>
            </a:r>
            <a:r>
              <a:rPr lang="en-IN" sz="2400" b="1" dirty="0" smtClean="0">
                <a:solidFill>
                  <a:srgbClr val="C00000"/>
                </a:solidFill>
              </a:rPr>
              <a:t>3.5 through 3.7</a:t>
            </a:r>
            <a:r>
              <a:rPr lang="en-IN" sz="2400" dirty="0" smtClean="0"/>
              <a:t>.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 pip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PIP is a package manager for Python packages, or modules.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use it to download those Python packages from the internet which are not a part of our standard Python libraries.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before using pip , we must set it’s path by setting it’s location in PATH environment variable 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</a:t>
            </a:r>
            <a:r>
              <a:rPr lang="en-US" sz="2400" b="1" dirty="0" err="1" smtClean="0"/>
              <a:t>cx_Oracle</a:t>
            </a:r>
            <a:r>
              <a:rPr lang="en-US" sz="2400" b="1" dirty="0" smtClean="0"/>
              <a:t> Using pip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Open </a:t>
            </a:r>
            <a:r>
              <a:rPr lang="en-US" sz="2400" b="1" dirty="0" smtClean="0">
                <a:solidFill>
                  <a:srgbClr val="C00000"/>
                </a:solidFill>
              </a:rPr>
              <a:t>command prompt </a:t>
            </a:r>
            <a:r>
              <a:rPr lang="en-US" sz="2400" dirty="0" smtClean="0"/>
              <a:t>and type the following command: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pip install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the </a:t>
            </a:r>
            <a:r>
              <a:rPr lang="en-US" sz="2400" b="1" dirty="0" smtClean="0">
                <a:solidFill>
                  <a:srgbClr val="C00000"/>
                </a:solidFill>
              </a:rPr>
              <a:t>internet connection </a:t>
            </a:r>
            <a:r>
              <a:rPr lang="en-US" sz="2400" dirty="0" smtClean="0"/>
              <a:t>is on before running this command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Doing this will </a:t>
            </a:r>
            <a:r>
              <a:rPr lang="en-US" sz="2400" b="1" dirty="0" smtClean="0">
                <a:solidFill>
                  <a:srgbClr val="C00000"/>
                </a:solidFill>
              </a:rPr>
              <a:t>automatically download </a:t>
            </a:r>
            <a:r>
              <a:rPr lang="en-US" sz="2400" dirty="0" smtClean="0"/>
              <a:t>and install </a:t>
            </a:r>
            <a:r>
              <a:rPr lang="en-US" sz="2400" b="1" dirty="0" err="1" smtClean="0">
                <a:solidFill>
                  <a:srgbClr val="002060"/>
                </a:solidFill>
              </a:rPr>
              <a:t>cx_Oracle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package in our Python environment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Installing </a:t>
            </a:r>
            <a:r>
              <a:rPr lang="en-US" sz="2400" b="1" dirty="0" err="1" smtClean="0"/>
              <a:t>cx_Oracle</a:t>
            </a:r>
            <a:r>
              <a:rPr lang="en-US" sz="2400" b="1" dirty="0" smtClean="0"/>
              <a:t> Using pip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3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Verifying The Installation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verify whether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has been properly installed follow the steps below:</a:t>
            </a:r>
          </a:p>
          <a:p>
            <a:endParaRPr lang="en-US" sz="24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/>
              <a:t>Open </a:t>
            </a:r>
            <a:r>
              <a:rPr lang="en-US" sz="1900" b="1" dirty="0" smtClean="0">
                <a:solidFill>
                  <a:srgbClr val="C00000"/>
                </a:solidFill>
              </a:rPr>
              <a:t>Python shell </a:t>
            </a:r>
          </a:p>
          <a:p>
            <a:endParaRPr lang="en-US" sz="2400" b="1" dirty="0" smtClean="0"/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Type the command : </a:t>
            </a:r>
            <a:r>
              <a:rPr lang="en-US" sz="1900" b="1" dirty="0" smtClean="0">
                <a:solidFill>
                  <a:srgbClr val="C00000"/>
                </a:solidFill>
              </a:rPr>
              <a:t>help(‘modules’).</a:t>
            </a:r>
          </a:p>
          <a:p>
            <a:endParaRPr lang="en-US" sz="2400" b="1" dirty="0" smtClean="0"/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/>
              <a:t>This will display all the modules currently installed and will show the name of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1900" b="1" dirty="0" smtClean="0"/>
              <a:t> also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Verifying The Installation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9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Database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One way to store the data is in text files and we could use this method to store the above information.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once the amount of data you want to store increases it becomes very difficult to store and retrieve this data from a file.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where a DATABASE comes into the picture.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Database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 </a:t>
            </a:r>
            <a:r>
              <a:rPr lang="en-IN" sz="2400" b="1" dirty="0" smtClean="0"/>
              <a:t>database</a:t>
            </a:r>
            <a:r>
              <a:rPr lang="en-IN" sz="2400" dirty="0" smtClean="0"/>
              <a:t> is a file that is organized for storing data.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Most databases are organized like a dictionary in the sense that they map from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biggest difference is that the database is on </a:t>
            </a:r>
            <a:r>
              <a:rPr lang="en-IN" sz="2400" b="1" dirty="0" smtClean="0">
                <a:solidFill>
                  <a:srgbClr val="C00000"/>
                </a:solidFill>
              </a:rPr>
              <a:t>disk</a:t>
            </a:r>
            <a:r>
              <a:rPr lang="en-IN" sz="2400" dirty="0" smtClean="0"/>
              <a:t> (or other permanent storage), so it </a:t>
            </a:r>
            <a:r>
              <a:rPr lang="en-IN" sz="2400" b="1" dirty="0" smtClean="0">
                <a:solidFill>
                  <a:srgbClr val="C00000"/>
                </a:solidFill>
              </a:rPr>
              <a:t>persists</a:t>
            </a:r>
            <a:r>
              <a:rPr lang="en-IN" sz="2400" dirty="0" smtClean="0"/>
              <a:t> after the program ends. 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Most of the </a:t>
            </a:r>
            <a:r>
              <a:rPr lang="en-US" sz="2400" b="1" dirty="0" smtClean="0">
                <a:solidFill>
                  <a:srgbClr val="C00000"/>
                </a:solidFill>
              </a:rPr>
              <a:t>databases</a:t>
            </a:r>
            <a:r>
              <a:rPr lang="en-US" sz="2400" dirty="0" smtClean="0"/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 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 in a database has </a:t>
            </a:r>
            <a:r>
              <a:rPr lang="en-IN" sz="2400" b="1" dirty="0" smtClean="0">
                <a:solidFill>
                  <a:srgbClr val="C00000"/>
                </a:solidFill>
              </a:rPr>
              <a:t>one or more columns</a:t>
            </a:r>
            <a:r>
              <a:rPr lang="en-IN" sz="2400" dirty="0" smtClean="0"/>
              <a:t>, and each column is assigned a specific </a:t>
            </a:r>
            <a:r>
              <a:rPr lang="en-IN" sz="2400" b="1" dirty="0" smtClean="0">
                <a:solidFill>
                  <a:srgbClr val="C00000"/>
                </a:solidFill>
              </a:rPr>
              <a:t>data type</a:t>
            </a:r>
            <a:r>
              <a:rPr lang="en-IN" sz="2400" dirty="0" smtClean="0"/>
              <a:t>, such as an integer number, a sequence of characters (for text), or a date.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row</a:t>
            </a:r>
            <a:r>
              <a:rPr lang="en-IN" sz="2400" dirty="0" smtClean="0"/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14353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Components Of A Table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is a program or a software that allows users to perform different operations on a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operations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Creating</a:t>
            </a:r>
            <a:r>
              <a:rPr lang="en-US" sz="1900" b="1" dirty="0" smtClean="0">
                <a:solidFill>
                  <a:srgbClr val="002060"/>
                </a:solidFill>
              </a:rPr>
              <a:t> the database/tables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Inserting</a:t>
            </a:r>
            <a:r>
              <a:rPr lang="en-US" sz="1900" b="1" dirty="0" smtClean="0">
                <a:solidFill>
                  <a:srgbClr val="002060"/>
                </a:solidFill>
              </a:rPr>
              <a:t> records into these 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Selecting</a:t>
            </a:r>
            <a:r>
              <a:rPr lang="en-US" sz="1900" b="1" dirty="0" smtClean="0">
                <a:solidFill>
                  <a:srgbClr val="002060"/>
                </a:solidFill>
              </a:rPr>
              <a:t>  records from these tables for displaying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Updating</a:t>
            </a:r>
            <a:r>
              <a:rPr lang="en-US" sz="1900" b="1" dirty="0" smtClean="0">
                <a:solidFill>
                  <a:srgbClr val="002060"/>
                </a:solidFill>
              </a:rPr>
              <a:t> / </a:t>
            </a:r>
            <a:r>
              <a:rPr lang="en-US" sz="1900" b="1" dirty="0" smtClean="0">
                <a:solidFill>
                  <a:srgbClr val="C00000"/>
                </a:solidFill>
              </a:rPr>
              <a:t>Deleting</a:t>
            </a:r>
            <a:r>
              <a:rPr lang="en-US" sz="1900" b="1" dirty="0" smtClean="0">
                <a:solidFill>
                  <a:srgbClr val="002060"/>
                </a:solidFill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15180</TotalTime>
  <Words>629</Words>
  <Application>Microsoft Office PowerPoint</Application>
  <PresentationFormat>On-screen Show 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 What Is A Database ?</vt:lpstr>
      <vt:lpstr> What Is A Database ?</vt:lpstr>
      <vt:lpstr> What Is A Database ?</vt:lpstr>
      <vt:lpstr> How Databases  Store The Data ?</vt:lpstr>
      <vt:lpstr> How Databases  Store The Data ?</vt:lpstr>
      <vt:lpstr> Components Of A Table</vt:lpstr>
      <vt:lpstr> What Is A DBMS ?</vt:lpstr>
      <vt:lpstr> What Is A DBMS ?</vt:lpstr>
      <vt:lpstr> Some Popular DBMS</vt:lpstr>
      <vt:lpstr> The Market Leader</vt:lpstr>
      <vt:lpstr> What Is SQL ?</vt:lpstr>
      <vt:lpstr> Pictorial View Of SQL</vt:lpstr>
      <vt:lpstr>  Database Programming  In Python</vt:lpstr>
      <vt:lpstr> How Python Connects  To Database?</vt:lpstr>
      <vt:lpstr> Configuring Our Computer For Database Programming In Python </vt:lpstr>
      <vt:lpstr> What Is Oracle Instant Client ?</vt:lpstr>
      <vt:lpstr> Downloading Oracle Instant Client</vt:lpstr>
      <vt:lpstr> Downloading Oracle Instant Client</vt:lpstr>
      <vt:lpstr> Downloading Oracle Instant Client</vt:lpstr>
      <vt:lpstr> Downloading Oracle Instant Client</vt:lpstr>
      <vt:lpstr> Installing Oracle Instant Client</vt:lpstr>
      <vt:lpstr> Installing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Setting The Path To  Oracle Instant Client</vt:lpstr>
      <vt:lpstr> The cx_Oracle Module</vt:lpstr>
      <vt:lpstr> The  pip</vt:lpstr>
      <vt:lpstr> Installing cx_Oracle Using pip</vt:lpstr>
      <vt:lpstr> Installing cx_Oracle Using pip</vt:lpstr>
      <vt:lpstr>  Verifying The Installation</vt:lpstr>
      <vt:lpstr> Verifying The Installation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1843</cp:revision>
  <dcterms:created xsi:type="dcterms:W3CDTF">2015-12-21T13:46:48Z</dcterms:created>
  <dcterms:modified xsi:type="dcterms:W3CDTF">2018-11-16T07:51:36Z</dcterms:modified>
</cp:coreProperties>
</file>