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1355" r:id="rId4"/>
    <p:sldId id="1529" r:id="rId5"/>
    <p:sldId id="1474" r:id="rId6"/>
    <p:sldId id="1441" r:id="rId7"/>
    <p:sldId id="1475" r:id="rId8"/>
    <p:sldId id="1504" r:id="rId9"/>
    <p:sldId id="1505" r:id="rId10"/>
    <p:sldId id="1539" r:id="rId11"/>
    <p:sldId id="1512" r:id="rId12"/>
    <p:sldId id="1508" r:id="rId13"/>
    <p:sldId id="1513" r:id="rId14"/>
    <p:sldId id="1514" r:id="rId15"/>
    <p:sldId id="1507" r:id="rId16"/>
    <p:sldId id="1509" r:id="rId17"/>
    <p:sldId id="1510" r:id="rId18"/>
    <p:sldId id="1506" r:id="rId19"/>
    <p:sldId id="1511" r:id="rId20"/>
    <p:sldId id="1515" r:id="rId21"/>
    <p:sldId id="1477" r:id="rId22"/>
    <p:sldId id="1516" r:id="rId23"/>
    <p:sldId id="1517" r:id="rId24"/>
    <p:sldId id="1519" r:id="rId25"/>
    <p:sldId id="1518" r:id="rId26"/>
    <p:sldId id="1520" r:id="rId27"/>
    <p:sldId id="1521" r:id="rId28"/>
    <p:sldId id="1522" r:id="rId29"/>
    <p:sldId id="1530" r:id="rId30"/>
    <p:sldId id="1523" r:id="rId31"/>
    <p:sldId id="1526" r:id="rId32"/>
    <p:sldId id="1531" r:id="rId33"/>
    <p:sldId id="1527" r:id="rId34"/>
    <p:sldId id="1532" r:id="rId35"/>
    <p:sldId id="1533" r:id="rId36"/>
    <p:sldId id="1534" r:id="rId37"/>
    <p:sldId id="1535" r:id="rId38"/>
    <p:sldId id="1536" r:id="rId39"/>
    <p:sldId id="1537" r:id="rId40"/>
    <p:sldId id="153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52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bind variables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By Position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id=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name=input("Enter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bookname</a:t>
            </a:r>
            <a:r>
              <a:rPr lang="en-US" sz="24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subject=input("Enter subject:")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price=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myvalues</a:t>
            </a:r>
            <a:r>
              <a:rPr lang="en-US" sz="2400" b="1" dirty="0" smtClean="0">
                <a:solidFill>
                  <a:srgbClr val="7030A0"/>
                </a:solidFill>
              </a:rPr>
              <a:t>=(</a:t>
            </a:r>
            <a:r>
              <a:rPr lang="en-US" sz="2400" b="1" dirty="0" err="1" smtClean="0">
                <a:solidFill>
                  <a:srgbClr val="7030A0"/>
                </a:solidFill>
              </a:rPr>
              <a:t>id,name,subject,price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cur.execute</a:t>
            </a:r>
            <a:r>
              <a:rPr lang="en-US" sz="2400" b="1" dirty="0" smtClean="0">
                <a:solidFill>
                  <a:srgbClr val="FF0000"/>
                </a:solidFill>
              </a:rPr>
              <a:t>("Insert into </a:t>
            </a:r>
            <a:r>
              <a:rPr lang="en-US" sz="2400" b="1" dirty="0" err="1" smtClean="0">
                <a:solidFill>
                  <a:srgbClr val="FF0000"/>
                </a:solidFill>
              </a:rPr>
              <a:t>allbooks</a:t>
            </a:r>
            <a:r>
              <a:rPr lang="en-US" sz="2400" b="1" dirty="0" smtClean="0">
                <a:solidFill>
                  <a:srgbClr val="FF0000"/>
                </a:solidFill>
              </a:rPr>
              <a:t> values(:1,:2,:3,:4)",</a:t>
            </a:r>
            <a:r>
              <a:rPr lang="en-US" sz="2400" b="1" dirty="0" err="1" smtClean="0">
                <a:solidFill>
                  <a:srgbClr val="FF0000"/>
                </a:solidFill>
              </a:rPr>
              <a:t>myvalues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14910" y="1785926"/>
            <a:ext cx="3929090" cy="2714644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b="1" dirty="0" smtClean="0">
                <a:solidFill>
                  <a:schemeClr val="bg1"/>
                </a:solidFill>
              </a:rPr>
              <a:t>Here we have first packed the variables </a:t>
            </a:r>
            <a:r>
              <a:rPr lang="en-US" sz="1400" b="1" dirty="0" smtClean="0">
                <a:solidFill>
                  <a:srgbClr val="FFFF00"/>
                </a:solidFill>
              </a:rPr>
              <a:t>id</a:t>
            </a:r>
            <a:r>
              <a:rPr lang="en-US" sz="1400" b="1" dirty="0" smtClean="0">
                <a:solidFill>
                  <a:schemeClr val="bg1"/>
                </a:solidFill>
              </a:rPr>
              <a:t> , </a:t>
            </a:r>
            <a:r>
              <a:rPr lang="en-US" sz="1400" b="1" dirty="0" smtClean="0">
                <a:solidFill>
                  <a:srgbClr val="FFFF00"/>
                </a:solidFill>
              </a:rPr>
              <a:t>name</a:t>
            </a:r>
            <a:r>
              <a:rPr lang="en-US" sz="1400" b="1" dirty="0" smtClean="0">
                <a:solidFill>
                  <a:schemeClr val="bg1"/>
                </a:solidFill>
              </a:rPr>
              <a:t> , </a:t>
            </a:r>
            <a:r>
              <a:rPr lang="en-US" sz="1400" b="1" dirty="0" smtClean="0">
                <a:solidFill>
                  <a:srgbClr val="FFFF00"/>
                </a:solidFill>
              </a:rPr>
              <a:t>subject</a:t>
            </a:r>
            <a:r>
              <a:rPr lang="en-US" sz="1400" b="1" dirty="0" smtClean="0">
                <a:solidFill>
                  <a:schemeClr val="bg1"/>
                </a:solidFill>
              </a:rPr>
              <a:t> and </a:t>
            </a:r>
            <a:r>
              <a:rPr lang="en-US" sz="1400" b="1" dirty="0" smtClean="0">
                <a:solidFill>
                  <a:srgbClr val="FFFF00"/>
                </a:solidFill>
              </a:rPr>
              <a:t>price </a:t>
            </a:r>
            <a:r>
              <a:rPr lang="en-US" sz="1400" b="1" dirty="0" smtClean="0">
                <a:solidFill>
                  <a:schemeClr val="bg1"/>
                </a:solidFill>
              </a:rPr>
              <a:t>into a </a:t>
            </a:r>
            <a:r>
              <a:rPr lang="en-US" sz="1400" b="1" dirty="0" err="1" smtClean="0">
                <a:solidFill>
                  <a:srgbClr val="FFFF00"/>
                </a:solidFill>
              </a:rPr>
              <a:t>tuple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called </a:t>
            </a:r>
            <a:r>
              <a:rPr lang="en-US" sz="1400" b="1" dirty="0" err="1" smtClean="0">
                <a:solidFill>
                  <a:srgbClr val="FFFF00"/>
                </a:solidFill>
              </a:rPr>
              <a:t>myvalues</a:t>
            </a:r>
            <a:r>
              <a:rPr lang="en-US" sz="1400" b="1" dirty="0" smtClean="0">
                <a:solidFill>
                  <a:schemeClr val="bg1"/>
                </a:solidFill>
              </a:rPr>
              <a:t> and then we have passed it as argument to the method </a:t>
            </a:r>
            <a:r>
              <a:rPr lang="en-US" sz="1400" b="1" dirty="0" smtClean="0">
                <a:solidFill>
                  <a:srgbClr val="FFFF00"/>
                </a:solidFill>
              </a:rPr>
              <a:t>execute( )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dbdemo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bind variables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By Name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id=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name=input("Enter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bookname</a:t>
            </a:r>
            <a:r>
              <a:rPr lang="en-US" sz="24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subject=input("Enter subject:")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price=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cur.execute</a:t>
            </a:r>
            <a:r>
              <a:rPr lang="en-IN" sz="2400" b="1" dirty="0" smtClean="0">
                <a:solidFill>
                  <a:srgbClr val="FF0000"/>
                </a:solidFill>
              </a:rPr>
              <a:t>("Insert into </a:t>
            </a:r>
            <a:r>
              <a:rPr lang="en-IN" sz="2400" b="1" dirty="0" err="1" smtClean="0">
                <a:solidFill>
                  <a:srgbClr val="FF0000"/>
                </a:solidFill>
              </a:rPr>
              <a:t>allbooks</a:t>
            </a:r>
            <a:r>
              <a:rPr lang="en-IN" sz="2400" b="1" dirty="0" smtClean="0">
                <a:solidFill>
                  <a:srgbClr val="FF0000"/>
                </a:solidFill>
              </a:rPr>
              <a:t> values(:</a:t>
            </a:r>
            <a:r>
              <a:rPr lang="en-IN" sz="2400" b="1" dirty="0" err="1" smtClean="0">
                <a:solidFill>
                  <a:srgbClr val="FF0000"/>
                </a:solidFill>
              </a:rPr>
              <a:t>bid,:bname,:sub,:amt</a:t>
            </a:r>
            <a:r>
              <a:rPr lang="en-IN" sz="2400" b="1" dirty="0" smtClean="0">
                <a:solidFill>
                  <a:srgbClr val="FF0000"/>
                </a:solidFill>
              </a:rPr>
              <a:t>)",({'</a:t>
            </a:r>
            <a:r>
              <a:rPr lang="en-IN" sz="2400" b="1" dirty="0" err="1" smtClean="0">
                <a:solidFill>
                  <a:srgbClr val="FF0000"/>
                </a:solidFill>
              </a:rPr>
              <a:t>bid':id,'bname':name,'sub':subject,'amt':price</a:t>
            </a:r>
            <a:r>
              <a:rPr lang="en-IN" sz="2400" b="1" dirty="0" smtClean="0">
                <a:solidFill>
                  <a:srgbClr val="FF0000"/>
                </a:solidFill>
              </a:rPr>
              <a:t>}))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929190" y="1142984"/>
            <a:ext cx="3929090" cy="4000528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this Insert query the bind variables </a:t>
            </a:r>
            <a:r>
              <a:rPr lang="en-US" sz="1600" b="1" dirty="0" smtClean="0">
                <a:solidFill>
                  <a:srgbClr val="FFFF00"/>
                </a:solidFill>
              </a:rPr>
              <a:t>:bid , :</a:t>
            </a:r>
            <a:r>
              <a:rPr lang="en-US" sz="1600" b="1" dirty="0" err="1" smtClean="0">
                <a:solidFill>
                  <a:srgbClr val="FFFF00"/>
                </a:solidFill>
              </a:rPr>
              <a:t>bname</a:t>
            </a:r>
            <a:r>
              <a:rPr lang="en-US" sz="1600" b="1" dirty="0" smtClean="0">
                <a:solidFill>
                  <a:srgbClr val="FFFF00"/>
                </a:solidFill>
              </a:rPr>
              <a:t> ,:sub </a:t>
            </a:r>
            <a:r>
              <a:rPr lang="en-US" sz="1600" b="1" dirty="0" smtClean="0">
                <a:solidFill>
                  <a:schemeClr val="bg1"/>
                </a:solidFill>
              </a:rPr>
              <a:t>and</a:t>
            </a:r>
            <a:r>
              <a:rPr lang="en-US" sz="1600" b="1" dirty="0" smtClean="0">
                <a:solidFill>
                  <a:srgbClr val="FFFF00"/>
                </a:solidFill>
              </a:rPr>
              <a:t> :amt </a:t>
            </a:r>
            <a:r>
              <a:rPr lang="en-US" sz="1600" b="1" dirty="0" smtClean="0">
                <a:solidFill>
                  <a:schemeClr val="bg1"/>
                </a:solidFill>
              </a:rPr>
              <a:t>have to be replaced with the values of the actual variables </a:t>
            </a:r>
            <a:r>
              <a:rPr lang="en-US" sz="1600" b="1" dirty="0" err="1" smtClean="0">
                <a:solidFill>
                  <a:srgbClr val="FFFF00"/>
                </a:solidFill>
              </a:rPr>
              <a:t>id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name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subject</a:t>
            </a:r>
            <a:r>
              <a:rPr lang="en-US" sz="1600" b="1" dirty="0" smtClean="0">
                <a:solidFill>
                  <a:schemeClr val="bg1"/>
                </a:solidFill>
              </a:rPr>
              <a:t> and </a:t>
            </a:r>
            <a:r>
              <a:rPr lang="en-US" sz="1600" b="1" dirty="0" smtClean="0">
                <a:solidFill>
                  <a:srgbClr val="FFFF00"/>
                </a:solidFill>
              </a:rPr>
              <a:t>price</a:t>
            </a:r>
            <a:r>
              <a:rPr lang="en-US" sz="1600" b="1" dirty="0" smtClean="0">
                <a:solidFill>
                  <a:schemeClr val="bg1"/>
                </a:solidFill>
              </a:rPr>
              <a:t> , by using </a:t>
            </a:r>
            <a:r>
              <a:rPr lang="en-US" sz="1600" b="1" dirty="0" smtClean="0">
                <a:solidFill>
                  <a:srgbClr val="FFFF00"/>
                </a:solidFill>
              </a:rPr>
              <a:t>dictionary </a:t>
            </a:r>
            <a:r>
              <a:rPr lang="en-US" sz="1600" b="1" dirty="0" smtClean="0">
                <a:solidFill>
                  <a:schemeClr val="bg1"/>
                </a:solidFill>
              </a:rPr>
              <a:t>or </a:t>
            </a:r>
            <a:r>
              <a:rPr lang="en-US" sz="1600" b="1" dirty="0" smtClean="0">
                <a:solidFill>
                  <a:srgbClr val="FFFF00"/>
                </a:solidFill>
              </a:rPr>
              <a:t>keyword arguments</a:t>
            </a: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bind variables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By Name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id=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name=input("Enter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bookname</a:t>
            </a:r>
            <a:r>
              <a:rPr lang="en-US" sz="24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subject=input("Enter subject:")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price=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FF0000"/>
                </a:solidFill>
              </a:rPr>
              <a:t>cur.execute</a:t>
            </a:r>
            <a:r>
              <a:rPr lang="en-IN" sz="2400" b="1" dirty="0" smtClean="0">
                <a:solidFill>
                  <a:srgbClr val="FF0000"/>
                </a:solidFill>
              </a:rPr>
              <a:t>("Insert into </a:t>
            </a:r>
            <a:r>
              <a:rPr lang="en-IN" sz="2400" b="1" dirty="0" err="1" smtClean="0">
                <a:solidFill>
                  <a:srgbClr val="FF0000"/>
                </a:solidFill>
              </a:rPr>
              <a:t>allbooks</a:t>
            </a:r>
            <a:r>
              <a:rPr lang="en-IN" sz="2400" b="1" dirty="0" smtClean="0">
                <a:solidFill>
                  <a:srgbClr val="FF0000"/>
                </a:solidFill>
              </a:rPr>
              <a:t> values(:</a:t>
            </a:r>
            <a:r>
              <a:rPr lang="en-IN" sz="2400" b="1" dirty="0" err="1" smtClean="0">
                <a:solidFill>
                  <a:srgbClr val="FF0000"/>
                </a:solidFill>
              </a:rPr>
              <a:t>bid,:bname,:sub,:amt</a:t>
            </a:r>
            <a:r>
              <a:rPr lang="en-IN" sz="2400" b="1" dirty="0" smtClean="0">
                <a:solidFill>
                  <a:srgbClr val="FF0000"/>
                </a:solidFill>
              </a:rPr>
              <a:t>)",bid=</a:t>
            </a:r>
            <a:r>
              <a:rPr lang="en-IN" sz="2400" b="1" dirty="0" err="1" smtClean="0">
                <a:solidFill>
                  <a:srgbClr val="FF0000"/>
                </a:solidFill>
              </a:rPr>
              <a:t>id,bname</a:t>
            </a:r>
            <a:r>
              <a:rPr lang="en-IN" sz="2400" b="1" dirty="0" smtClean="0">
                <a:solidFill>
                  <a:srgbClr val="FF0000"/>
                </a:solidFill>
              </a:rPr>
              <a:t>=</a:t>
            </a:r>
            <a:r>
              <a:rPr lang="en-IN" sz="2400" b="1" dirty="0" err="1" smtClean="0">
                <a:solidFill>
                  <a:srgbClr val="FF0000"/>
                </a:solidFill>
              </a:rPr>
              <a:t>name,sub</a:t>
            </a:r>
            <a:r>
              <a:rPr lang="en-IN" sz="2400" b="1" dirty="0" smtClean="0">
                <a:solidFill>
                  <a:srgbClr val="FF0000"/>
                </a:solidFill>
              </a:rPr>
              <a:t>=</a:t>
            </a:r>
            <a:r>
              <a:rPr lang="en-IN" sz="2400" b="1" dirty="0" err="1" smtClean="0">
                <a:solidFill>
                  <a:srgbClr val="FF0000"/>
                </a:solidFill>
              </a:rPr>
              <a:t>subject,amt</a:t>
            </a:r>
            <a:r>
              <a:rPr lang="en-IN" sz="2400" b="1" dirty="0" smtClean="0">
                <a:solidFill>
                  <a:srgbClr val="FF0000"/>
                </a:solidFill>
              </a:rPr>
              <a:t>=price)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214942" y="1500174"/>
            <a:ext cx="3643338" cy="3643338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this Insert query </a:t>
            </a:r>
            <a:r>
              <a:rPr lang="en-US" sz="1600" b="1" dirty="0" smtClean="0">
                <a:solidFill>
                  <a:srgbClr val="FFFF00"/>
                </a:solidFill>
              </a:rPr>
              <a:t>the bind variables :bid , :</a:t>
            </a:r>
            <a:r>
              <a:rPr lang="en-US" sz="1600" b="1" dirty="0" err="1" smtClean="0">
                <a:solidFill>
                  <a:srgbClr val="FFFF00"/>
                </a:solidFill>
              </a:rPr>
              <a:t>bname</a:t>
            </a:r>
            <a:r>
              <a:rPr lang="en-US" sz="1600" b="1" dirty="0" smtClean="0">
                <a:solidFill>
                  <a:srgbClr val="FFFF00"/>
                </a:solidFill>
              </a:rPr>
              <a:t> ,:sub and :amt have to be replaced with </a:t>
            </a:r>
            <a:r>
              <a:rPr lang="en-US" sz="1600" b="1" dirty="0" smtClean="0">
                <a:solidFill>
                  <a:schemeClr val="bg1"/>
                </a:solidFill>
              </a:rPr>
              <a:t>replaced with the values of the actual variables </a:t>
            </a:r>
            <a:r>
              <a:rPr lang="en-US" sz="1600" b="1" dirty="0" err="1" smtClean="0">
                <a:solidFill>
                  <a:srgbClr val="FFFF00"/>
                </a:solidFill>
              </a:rPr>
              <a:t>id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name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subject</a:t>
            </a:r>
            <a:r>
              <a:rPr lang="en-US" sz="1600" b="1" dirty="0" smtClean="0">
                <a:solidFill>
                  <a:schemeClr val="bg1"/>
                </a:solidFill>
              </a:rPr>
              <a:t> and </a:t>
            </a:r>
            <a:r>
              <a:rPr lang="en-US" sz="1600" b="1" dirty="0" smtClean="0">
                <a:solidFill>
                  <a:srgbClr val="FFFF00"/>
                </a:solidFill>
              </a:rPr>
              <a:t>price</a:t>
            </a:r>
            <a:r>
              <a:rPr lang="en-US" sz="1600" b="1" dirty="0" smtClean="0">
                <a:solidFill>
                  <a:schemeClr val="bg1"/>
                </a:solidFill>
              </a:rPr>
              <a:t> , by using </a:t>
            </a:r>
            <a:r>
              <a:rPr lang="en-US" sz="1600" b="1" dirty="0" smtClean="0">
                <a:solidFill>
                  <a:srgbClr val="FFFF00"/>
                </a:solidFill>
              </a:rPr>
              <a:t>dictionary </a:t>
            </a:r>
            <a:r>
              <a:rPr lang="en-US" sz="1600" b="1" dirty="0" smtClean="0">
                <a:solidFill>
                  <a:schemeClr val="bg1"/>
                </a:solidFill>
              </a:rPr>
              <a:t>or </a:t>
            </a:r>
            <a:r>
              <a:rPr lang="en-US" sz="1600" b="1" dirty="0" smtClean="0">
                <a:solidFill>
                  <a:srgbClr val="FFFF00"/>
                </a:solidFill>
              </a:rPr>
              <a:t>keyword arguments</a:t>
            </a: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dbdemo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6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</a:t>
            </a:r>
            <a:br>
              <a:rPr lang="en-US" sz="2800" b="1" dirty="0" smtClean="0"/>
            </a:br>
            <a:r>
              <a:rPr lang="en-US" sz="2800" b="1" dirty="0" smtClean="0"/>
              <a:t>bind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number of bind variables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rgbClr val="7030A0"/>
                </a:solidFill>
              </a:rPr>
              <a:t>number of actual values </a:t>
            </a:r>
            <a:r>
              <a:rPr lang="en-US" sz="2400" dirty="0" smtClean="0"/>
              <a:t>must always be the same.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we pass </a:t>
            </a:r>
            <a:r>
              <a:rPr lang="en-US" sz="2400" b="1" dirty="0" smtClean="0">
                <a:solidFill>
                  <a:srgbClr val="7030A0"/>
                </a:solidFill>
              </a:rPr>
              <a:t>bind variables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7030A0"/>
                </a:solidFill>
              </a:rPr>
              <a:t>position</a:t>
            </a:r>
            <a:r>
              <a:rPr lang="en-US" sz="2400" dirty="0" smtClean="0"/>
              <a:t> it doesn’t matter what numbers we are using . For example , even this is also a </a:t>
            </a:r>
            <a:r>
              <a:rPr lang="en-US" sz="2400" b="1" dirty="0" smtClean="0">
                <a:solidFill>
                  <a:srgbClr val="7030A0"/>
                </a:solidFill>
              </a:rPr>
              <a:t>valid query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values (:1,:4,:6,:12)",(</a:t>
            </a:r>
            <a:r>
              <a:rPr lang="en-IN" sz="2000" b="1" dirty="0" err="1" smtClean="0">
                <a:solidFill>
                  <a:srgbClr val="C00000"/>
                </a:solidFill>
              </a:rPr>
              <a:t>id,name,subject,price</a:t>
            </a:r>
            <a:r>
              <a:rPr lang="en-IN" sz="2000" b="1" dirty="0" smtClean="0">
                <a:solidFill>
                  <a:srgbClr val="C00000"/>
                </a:solidFill>
              </a:rPr>
              <a:t>))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</a:t>
            </a:r>
            <a:br>
              <a:rPr lang="en-US" sz="2800" b="1" dirty="0" smtClean="0"/>
            </a:br>
            <a:r>
              <a:rPr lang="en-US" sz="2800" b="1" dirty="0" smtClean="0"/>
              <a:t>bind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even can use letters while giving names to bind variables used as position. So this query will also do the same job as previous queries: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values (:</a:t>
            </a:r>
            <a:r>
              <a:rPr lang="en-IN" sz="2000" b="1" dirty="0" err="1" smtClean="0">
                <a:solidFill>
                  <a:srgbClr val="C00000"/>
                </a:solidFill>
              </a:rPr>
              <a:t>a,:b,:c,:d</a:t>
            </a:r>
            <a:r>
              <a:rPr lang="en-IN" sz="2000" b="1" dirty="0" smtClean="0">
                <a:solidFill>
                  <a:srgbClr val="C00000"/>
                </a:solidFill>
              </a:rPr>
              <a:t>)",(</a:t>
            </a:r>
            <a:r>
              <a:rPr lang="en-IN" sz="2000" b="1" dirty="0" err="1" smtClean="0">
                <a:solidFill>
                  <a:srgbClr val="C00000"/>
                </a:solidFill>
              </a:rPr>
              <a:t>id,name,subject,price</a:t>
            </a:r>
            <a:r>
              <a:rPr lang="en-IN" sz="2000" b="1" dirty="0" smtClean="0">
                <a:solidFill>
                  <a:srgbClr val="C00000"/>
                </a:solidFill>
              </a:rPr>
              <a:t>))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Inserting Multiple Rows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insert more than one row at a time we have </a:t>
            </a:r>
            <a:r>
              <a:rPr lang="en-US" sz="2400" b="1" dirty="0" smtClean="0">
                <a:solidFill>
                  <a:srgbClr val="C00000"/>
                </a:solidFill>
              </a:rPr>
              <a:t>2 options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Run a loop </a:t>
            </a:r>
            <a:r>
              <a:rPr lang="en-US" sz="1900" dirty="0" smtClean="0"/>
              <a:t>, </a:t>
            </a:r>
            <a:r>
              <a:rPr lang="en-US" sz="1900" b="1" dirty="0" smtClean="0">
                <a:solidFill>
                  <a:srgbClr val="7030A0"/>
                </a:solidFill>
              </a:rPr>
              <a:t>accept values from the user </a:t>
            </a:r>
            <a:r>
              <a:rPr lang="en-US" sz="1900" dirty="0" smtClean="0"/>
              <a:t>for each record and </a:t>
            </a:r>
            <a:r>
              <a:rPr lang="en-US" sz="1900" b="1" dirty="0" smtClean="0">
                <a:solidFill>
                  <a:srgbClr val="7030A0"/>
                </a:solidFill>
              </a:rPr>
              <a:t>from the loop call the method</a:t>
            </a:r>
            <a:r>
              <a:rPr lang="en-US" sz="1900" b="1" dirty="0" smtClean="0">
                <a:solidFill>
                  <a:srgbClr val="C00000"/>
                </a:solidFill>
              </a:rPr>
              <a:t> execute( ) </a:t>
            </a:r>
            <a:r>
              <a:rPr lang="en-US" sz="1900" dirty="0" smtClean="0"/>
              <a:t>to send the query to the DB</a:t>
            </a:r>
          </a:p>
          <a:p>
            <a:pPr lvl="1"/>
            <a:endParaRPr lang="en-US" sz="1900" dirty="0" smtClean="0"/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Use </a:t>
            </a:r>
            <a:r>
              <a:rPr lang="en-US" sz="1900" b="1" dirty="0" err="1" smtClean="0">
                <a:solidFill>
                  <a:srgbClr val="C00000"/>
                </a:solidFill>
              </a:rPr>
              <a:t>cursor.prepare</a:t>
            </a:r>
            <a:r>
              <a:rPr lang="en-US" sz="1900" b="1" dirty="0" smtClean="0">
                <a:solidFill>
                  <a:srgbClr val="C00000"/>
                </a:solidFill>
              </a:rPr>
              <a:t>( ) </a:t>
            </a:r>
            <a:r>
              <a:rPr lang="en-US" sz="1900" dirty="0" smtClean="0"/>
              <a:t>and </a:t>
            </a:r>
            <a:r>
              <a:rPr lang="en-US" sz="1900" b="1" dirty="0" err="1" smtClean="0">
                <a:solidFill>
                  <a:srgbClr val="C00000"/>
                </a:solidFill>
              </a:rPr>
              <a:t>cur.executemany</a:t>
            </a:r>
            <a:r>
              <a:rPr lang="en-US" sz="1900" b="1" dirty="0" smtClean="0">
                <a:solidFill>
                  <a:srgbClr val="C00000"/>
                </a:solidFill>
              </a:rPr>
              <a:t>( ) </a:t>
            </a:r>
            <a:r>
              <a:rPr lang="en-US" sz="1900" dirty="0" smtClean="0"/>
              <a:t>methods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conn</a:t>
            </a:r>
            <a:r>
              <a:rPr lang="en-IN" sz="2000" b="1" dirty="0" smtClean="0">
                <a:solidFill>
                  <a:srgbClr val="002060"/>
                </a:solidFill>
              </a:rPr>
              <a:t>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cur=None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n=0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scott</a:t>
            </a:r>
            <a:r>
              <a:rPr lang="en-IN" sz="2000" b="1" dirty="0" smtClean="0">
                <a:solidFill>
                  <a:srgbClr val="C00000"/>
                </a:solidFill>
              </a:rPr>
              <a:t>/</a:t>
            </a:r>
            <a:r>
              <a:rPr lang="en-IN" sz="20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000" b="1" dirty="0" smtClean="0">
                <a:solidFill>
                  <a:srgbClr val="C00000"/>
                </a:solidFill>
              </a:rPr>
              <a:t>-PC/</a:t>
            </a:r>
            <a:r>
              <a:rPr lang="en-IN" sz="2000" b="1" dirty="0" err="1" smtClean="0">
                <a:solidFill>
                  <a:srgbClr val="C00000"/>
                </a:solidFill>
              </a:rPr>
              <a:t>orcl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cur=</a:t>
            </a:r>
            <a:r>
              <a:rPr lang="en-IN" sz="20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while True: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id=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bookid</a:t>
            </a:r>
            <a:r>
              <a:rPr lang="en-IN" sz="20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name=input("Enter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bookname</a:t>
            </a:r>
            <a:r>
              <a:rPr lang="en-IN" sz="20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subject=input("Enter subject:")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price=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20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2000" b="1" dirty="0" smtClean="0">
                <a:solidFill>
                  <a:srgbClr val="7030A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7030A0"/>
                </a:solidFill>
              </a:rPr>
              <a:t>allbooks</a:t>
            </a:r>
            <a:r>
              <a:rPr lang="en-IN" sz="2000" b="1" dirty="0" smtClean="0">
                <a:solidFill>
                  <a:srgbClr val="7030A0"/>
                </a:solidFill>
              </a:rPr>
              <a:t> values(:1,:2,:3,:4)",(</a:t>
            </a:r>
            <a:r>
              <a:rPr lang="en-IN" sz="2000" b="1" dirty="0" err="1" smtClean="0">
                <a:solidFill>
                  <a:srgbClr val="7030A0"/>
                </a:solidFill>
              </a:rPr>
              <a:t>id,name,subject,price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n=</a:t>
            </a:r>
            <a:r>
              <a:rPr lang="en-IN" sz="2000" b="1" dirty="0" err="1" smtClean="0">
                <a:solidFill>
                  <a:srgbClr val="7030A0"/>
                </a:solidFill>
              </a:rPr>
              <a:t>n+cur.rowcount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print("Any more(y/n)?")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choice=input()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if choice=="n":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break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print(n," rows inserted")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print(ex)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Database Handling-III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INSERT Command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Dynamic Queries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Concept Of Bind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Update Command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Delete Command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dbdemo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786874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Problems With Solution 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works as expected and </a:t>
            </a:r>
            <a:r>
              <a:rPr lang="en-IN" sz="2400" b="1" dirty="0" smtClean="0">
                <a:solidFill>
                  <a:srgbClr val="C00000"/>
                </a:solidFill>
              </a:rPr>
              <a:t>2 rows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inserted</a:t>
            </a:r>
            <a:r>
              <a:rPr lang="en-IN" sz="2400" dirty="0" smtClean="0"/>
              <a:t> into the table.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each execution, however, requires a "</a:t>
            </a:r>
            <a:r>
              <a:rPr lang="en-IN" sz="2400" b="1" dirty="0" smtClean="0">
                <a:solidFill>
                  <a:srgbClr val="C00000"/>
                </a:solidFill>
              </a:rPr>
              <a:t>round-trip</a:t>
            </a:r>
            <a:r>
              <a:rPr lang="en-IN" sz="2400" dirty="0" smtClean="0"/>
              <a:t>" to the database. </a:t>
            </a: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Problems With Solution 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round-trip</a:t>
            </a:r>
            <a:r>
              <a:rPr lang="en-IN" sz="2400" dirty="0" smtClean="0"/>
              <a:t> is defined as the client (i.e. the Python script) making a request to the database and the database sending back its response to the client.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this case, </a:t>
            </a:r>
            <a:r>
              <a:rPr lang="en-IN" sz="2400" b="1" dirty="0" smtClean="0">
                <a:solidFill>
                  <a:srgbClr val="C00000"/>
                </a:solidFill>
              </a:rPr>
              <a:t>2 round-trips </a:t>
            </a:r>
            <a:r>
              <a:rPr lang="en-IN" sz="2400" dirty="0" smtClean="0"/>
              <a:t>are required and as the number of executions increases, the cost of execution will also increases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second solution is to use the methods: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prepare( ) </a:t>
            </a:r>
            <a:r>
              <a:rPr lang="en-US" sz="1900" dirty="0" smtClean="0"/>
              <a:t>and  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executemany</a:t>
            </a:r>
            <a:r>
              <a:rPr lang="en-US" sz="1900" b="1" dirty="0" smtClean="0">
                <a:solidFill>
                  <a:srgbClr val="C00000"/>
                </a:solidFill>
              </a:rPr>
              <a:t>( ) </a:t>
            </a:r>
          </a:p>
          <a:p>
            <a:pPr>
              <a:buNone/>
            </a:pP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The method </a:t>
            </a:r>
            <a:r>
              <a:rPr lang="en-US" sz="2400" b="1" dirty="0" smtClean="0">
                <a:solidFill>
                  <a:srgbClr val="C00000"/>
                </a:solidFill>
              </a:rPr>
              <a:t>prepare( ) </a:t>
            </a:r>
            <a:r>
              <a:rPr lang="en-US" sz="2400" dirty="0" smtClean="0"/>
              <a:t>accepts an </a:t>
            </a:r>
            <a:r>
              <a:rPr lang="en-US" sz="2400" b="1" dirty="0" smtClean="0">
                <a:solidFill>
                  <a:srgbClr val="7030A0"/>
                </a:solidFill>
              </a:rPr>
              <a:t>SQL statement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bind variables 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cur.prepare</a:t>
            </a:r>
            <a:r>
              <a:rPr lang="en-IN" sz="2000" b="1" dirty="0" smtClean="0">
                <a:solidFill>
                  <a:srgbClr val="C0000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values(:1,:2,:3,:4)")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Then we call the method </a:t>
            </a:r>
            <a:r>
              <a:rPr lang="en-US" sz="2400" b="1" dirty="0" err="1" smtClean="0">
                <a:solidFill>
                  <a:srgbClr val="C00000"/>
                </a:solidFill>
              </a:rPr>
              <a:t>executemany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This method accepts a sequence of values and then executes the query set in </a:t>
            </a:r>
            <a:r>
              <a:rPr lang="en-US" sz="2400" b="1" dirty="0" smtClean="0">
                <a:solidFill>
                  <a:srgbClr val="C00000"/>
                </a:solidFill>
              </a:rPr>
              <a:t>prepare( ) </a:t>
            </a:r>
            <a:r>
              <a:rPr lang="en-US" sz="2400" dirty="0" smtClean="0"/>
              <a:t>method for </a:t>
            </a:r>
            <a:r>
              <a:rPr lang="en-US" sz="2400" b="1" dirty="0" smtClean="0">
                <a:solidFill>
                  <a:srgbClr val="7030A0"/>
                </a:solidFill>
              </a:rPr>
              <a:t>each sequence </a:t>
            </a:r>
            <a:r>
              <a:rPr lang="en-US" sz="2400" dirty="0" smtClean="0"/>
              <a:t>found in the </a:t>
            </a:r>
            <a:r>
              <a:rPr lang="en-US" sz="2400" b="1" dirty="0" smtClean="0">
                <a:solidFill>
                  <a:srgbClr val="7030A0"/>
                </a:solidFill>
              </a:rPr>
              <a:t>sequence of values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cur.executemany</a:t>
            </a:r>
            <a:r>
              <a:rPr lang="en-IN" sz="2000" b="1" dirty="0" smtClean="0">
                <a:solidFill>
                  <a:srgbClr val="C00000"/>
                </a:solidFill>
              </a:rPr>
              <a:t>(None, </a:t>
            </a:r>
            <a:r>
              <a:rPr lang="en-IN" sz="2000" b="1" dirty="0" err="1" smtClean="0">
                <a:solidFill>
                  <a:srgbClr val="C00000"/>
                </a:solidFill>
              </a:rPr>
              <a:t>mylist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Here </a:t>
            </a:r>
            <a:r>
              <a:rPr lang="en-US" sz="2400" b="1" dirty="0" err="1" smtClean="0">
                <a:solidFill>
                  <a:srgbClr val="C00000"/>
                </a:solidFill>
              </a:rPr>
              <a:t>mylist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containing </a:t>
            </a:r>
            <a:r>
              <a:rPr lang="en-US" sz="2400" b="1" dirty="0" smtClean="0">
                <a:solidFill>
                  <a:srgbClr val="7030A0"/>
                </a:solidFill>
              </a:rPr>
              <a:t>multiple set of records </a:t>
            </a:r>
            <a:r>
              <a:rPr lang="en-US" sz="2400" dirty="0" smtClean="0"/>
              <a:t>where </a:t>
            </a:r>
          </a:p>
          <a:p>
            <a:pPr>
              <a:buNone/>
            </a:pPr>
            <a:r>
              <a:rPr lang="en-US" sz="2400" dirty="0" smtClean="0"/>
              <a:t>each record is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holding </a:t>
            </a:r>
            <a:r>
              <a:rPr lang="en-US" sz="2400" b="1" dirty="0" smtClean="0">
                <a:solidFill>
                  <a:srgbClr val="7030A0"/>
                </a:solidFill>
              </a:rPr>
              <a:t>values for one row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Benefit Of 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this case there is only </a:t>
            </a:r>
            <a:r>
              <a:rPr lang="en-IN" sz="2400" b="1" dirty="0" smtClean="0">
                <a:solidFill>
                  <a:srgbClr val="7030A0"/>
                </a:solidFill>
              </a:rPr>
              <a:t>one round-trip </a:t>
            </a:r>
            <a:r>
              <a:rPr lang="en-IN" sz="2400" dirty="0" smtClean="0"/>
              <a:t>to the database, </a:t>
            </a:r>
            <a:r>
              <a:rPr lang="en-IN" sz="2400" b="1" dirty="0" smtClean="0">
                <a:solidFill>
                  <a:srgbClr val="7030A0"/>
                </a:solidFill>
              </a:rPr>
              <a:t>not multiple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fact, no matter how many rows are processed at the same time there will always be just one round-trip. 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conn</a:t>
            </a:r>
            <a:r>
              <a:rPr lang="en-IN" sz="2000" b="1" dirty="0" smtClean="0">
                <a:solidFill>
                  <a:srgbClr val="002060"/>
                </a:solidFill>
              </a:rPr>
              <a:t>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cur=None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scott</a:t>
            </a:r>
            <a:r>
              <a:rPr lang="en-IN" sz="2000" b="1" dirty="0" smtClean="0">
                <a:solidFill>
                  <a:srgbClr val="C00000"/>
                </a:solidFill>
              </a:rPr>
              <a:t>/</a:t>
            </a:r>
            <a:r>
              <a:rPr lang="en-IN" sz="20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000" b="1" dirty="0" smtClean="0">
                <a:solidFill>
                  <a:srgbClr val="C00000"/>
                </a:solidFill>
              </a:rPr>
              <a:t>-PC/</a:t>
            </a:r>
            <a:r>
              <a:rPr lang="en-IN" sz="2000" b="1" dirty="0" err="1" smtClean="0">
                <a:solidFill>
                  <a:srgbClr val="C00000"/>
                </a:solidFill>
              </a:rPr>
              <a:t>orcl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cur=</a:t>
            </a:r>
            <a:r>
              <a:rPr lang="en-IN" sz="20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FF0000"/>
                </a:solidFill>
              </a:rPr>
              <a:t>cur.prepare</a:t>
            </a:r>
            <a:r>
              <a:rPr lang="en-IN" sz="2000" b="1" dirty="0" smtClean="0">
                <a:solidFill>
                  <a:srgbClr val="FF000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FF0000"/>
                </a:solidFill>
              </a:rPr>
              <a:t>allbooks</a:t>
            </a:r>
            <a:r>
              <a:rPr lang="en-IN" sz="2000" b="1" dirty="0" smtClean="0">
                <a:solidFill>
                  <a:srgbClr val="FF0000"/>
                </a:solidFill>
              </a:rPr>
              <a:t> values(:1,:2,:3,:4)")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FF0000"/>
                </a:solidFill>
              </a:rPr>
              <a:t>mybooks</a:t>
            </a:r>
            <a:r>
              <a:rPr lang="en-IN" sz="2000" b="1" dirty="0" smtClean="0">
                <a:solidFill>
                  <a:srgbClr val="FF0000"/>
                </a:solidFill>
              </a:rPr>
              <a:t>=[]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while True: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id=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bookid</a:t>
            </a:r>
            <a:r>
              <a:rPr lang="en-IN" sz="20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name=input("Enter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bookname</a:t>
            </a:r>
            <a:r>
              <a:rPr lang="en-IN" sz="20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subject=input("Enter subject:")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price=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20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</a:t>
            </a:r>
            <a:r>
              <a:rPr lang="en-IN" sz="2000" b="1" dirty="0" err="1" smtClean="0">
                <a:solidFill>
                  <a:srgbClr val="FF0000"/>
                </a:solidFill>
              </a:rPr>
              <a:t>mybooks.append</a:t>
            </a:r>
            <a:r>
              <a:rPr lang="en-IN" sz="2000" b="1" dirty="0" smtClean="0">
                <a:solidFill>
                  <a:srgbClr val="FF0000"/>
                </a:solidFill>
              </a:rPr>
              <a:t>((</a:t>
            </a:r>
            <a:r>
              <a:rPr lang="en-IN" sz="2000" b="1" dirty="0" err="1" smtClean="0">
                <a:solidFill>
                  <a:srgbClr val="FF0000"/>
                </a:solidFill>
              </a:rPr>
              <a:t>id,name,subject,price</a:t>
            </a:r>
            <a:r>
              <a:rPr lang="en-IN" sz="2000" b="1" dirty="0" smtClean="0">
                <a:solidFill>
                  <a:srgbClr val="FF0000"/>
                </a:solidFill>
              </a:rPr>
              <a:t>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print("Any more(y/n)?")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choice=input()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if choice=="n":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break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FF0000"/>
                </a:solidFill>
              </a:rPr>
              <a:t>cur.executemany</a:t>
            </a:r>
            <a:r>
              <a:rPr lang="en-IN" sz="2000" b="1" dirty="0" smtClean="0">
                <a:solidFill>
                  <a:srgbClr val="FF0000"/>
                </a:solidFill>
              </a:rPr>
              <a:t>(</a:t>
            </a:r>
            <a:r>
              <a:rPr lang="en-IN" sz="2000" b="1" dirty="0" err="1" smtClean="0">
                <a:solidFill>
                  <a:srgbClr val="FF0000"/>
                </a:solidFill>
              </a:rPr>
              <a:t>None,mybooks</a:t>
            </a:r>
            <a:r>
              <a:rPr lang="en-IN" sz="20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n=</a:t>
            </a:r>
            <a:r>
              <a:rPr lang="en-IN" sz="2000" b="1" dirty="0" err="1" smtClean="0">
                <a:solidFill>
                  <a:srgbClr val="7030A0"/>
                </a:solidFill>
              </a:rPr>
              <a:t>cur.rowcount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print(n," rows inserted")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print(ex)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dbdemo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6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Updating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update a record in the table we have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UPDATE </a:t>
            </a:r>
            <a:r>
              <a:rPr lang="en-US" sz="2400" dirty="0" smtClean="0"/>
              <a:t>command.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 has </a:t>
            </a:r>
            <a:r>
              <a:rPr lang="en-US" sz="2400" b="1" u="sng" dirty="0" smtClean="0">
                <a:solidFill>
                  <a:srgbClr val="C00000"/>
                </a:solidFill>
              </a:rPr>
              <a:t>2 syntaxes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Update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 set 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</a:t>
            </a:r>
            <a:r>
              <a:rPr lang="en-US" sz="1900" b="1" dirty="0" smtClean="0">
                <a:solidFill>
                  <a:srgbClr val="7030A0"/>
                </a:solidFill>
              </a:rPr>
              <a:t> name</a:t>
            </a:r>
            <a:r>
              <a:rPr lang="en-US" sz="1900" b="1" dirty="0" smtClean="0">
                <a:solidFill>
                  <a:srgbClr val="C00000"/>
                </a:solidFill>
              </a:rPr>
              <a:t>&gt;=&lt;</a:t>
            </a:r>
            <a:r>
              <a:rPr lang="en-US" sz="1900" b="1" dirty="0" smtClean="0">
                <a:solidFill>
                  <a:srgbClr val="7030A0"/>
                </a:solidFill>
              </a:rPr>
              <a:t>value</a:t>
            </a:r>
            <a:r>
              <a:rPr lang="en-US" sz="1900" b="1" dirty="0" smtClean="0">
                <a:solidFill>
                  <a:srgbClr val="C00000"/>
                </a:solidFill>
              </a:rPr>
              <a:t>&gt;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Update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 set 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</a:t>
            </a:r>
            <a:r>
              <a:rPr lang="en-US" sz="1900" b="1" dirty="0" smtClean="0">
                <a:solidFill>
                  <a:srgbClr val="7030A0"/>
                </a:solidFill>
              </a:rPr>
              <a:t> name</a:t>
            </a:r>
            <a:r>
              <a:rPr lang="en-US" sz="1900" b="1" dirty="0" smtClean="0">
                <a:solidFill>
                  <a:srgbClr val="C00000"/>
                </a:solidFill>
              </a:rPr>
              <a:t>&gt;=&lt;</a:t>
            </a:r>
            <a:r>
              <a:rPr lang="en-US" sz="1900" b="1" dirty="0" smtClean="0">
                <a:solidFill>
                  <a:srgbClr val="7030A0"/>
                </a:solidFill>
              </a:rPr>
              <a:t>value</a:t>
            </a:r>
            <a:r>
              <a:rPr lang="en-US" sz="1900" b="1" dirty="0" smtClean="0">
                <a:solidFill>
                  <a:srgbClr val="C00000"/>
                </a:solidFill>
              </a:rPr>
              <a:t>&gt; where         &lt;</a:t>
            </a:r>
            <a:r>
              <a:rPr lang="en-US" sz="1900" b="1" dirty="0" smtClean="0">
                <a:solidFill>
                  <a:srgbClr val="7030A0"/>
                </a:solidFill>
              </a:rPr>
              <a:t>test condition</a:t>
            </a:r>
            <a:r>
              <a:rPr lang="en-US" sz="1900" b="1" dirty="0" smtClean="0">
                <a:solidFill>
                  <a:srgbClr val="C00000"/>
                </a:solidFill>
              </a:rPr>
              <a:t>&gt;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Inserting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insert a new record in the table we have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INSERT INTO </a:t>
            </a:r>
            <a:r>
              <a:rPr lang="en-US" sz="2400" dirty="0" smtClean="0"/>
              <a:t>command.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 has </a:t>
            </a:r>
            <a:r>
              <a:rPr lang="en-US" sz="2400" b="1" u="sng" dirty="0" smtClean="0">
                <a:solidFill>
                  <a:srgbClr val="C00000"/>
                </a:solidFill>
              </a:rPr>
              <a:t>2 syntaxes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 into &lt;</a:t>
            </a:r>
            <a:r>
              <a:rPr lang="en-US" sz="19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1900" b="1" dirty="0" smtClean="0">
                <a:solidFill>
                  <a:srgbClr val="C00000"/>
                </a:solidFill>
              </a:rPr>
              <a:t>&gt; values(&lt;</a:t>
            </a:r>
            <a:r>
              <a:rPr lang="en-US" sz="1900" b="1" dirty="0" smtClean="0">
                <a:solidFill>
                  <a:srgbClr val="7030A0"/>
                </a:solidFill>
              </a:rPr>
              <a:t>list of values</a:t>
            </a:r>
            <a:r>
              <a:rPr lang="en-US" sz="1900" b="1" dirty="0" smtClean="0">
                <a:solidFill>
                  <a:srgbClr val="C00000"/>
                </a:solidFill>
              </a:rPr>
              <a:t>&gt;)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 into &lt;</a:t>
            </a:r>
            <a:r>
              <a:rPr lang="en-US" sz="19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1900" b="1" dirty="0" smtClean="0">
                <a:solidFill>
                  <a:srgbClr val="C00000"/>
                </a:solidFill>
              </a:rPr>
              <a:t>&gt;(&lt;</a:t>
            </a:r>
            <a:r>
              <a:rPr lang="en-US" sz="1900" b="1" dirty="0" smtClean="0">
                <a:solidFill>
                  <a:srgbClr val="7030A0"/>
                </a:solidFill>
              </a:rPr>
              <a:t>list of cols</a:t>
            </a:r>
            <a:r>
              <a:rPr lang="en-US" sz="1900" b="1" dirty="0" smtClean="0">
                <a:solidFill>
                  <a:srgbClr val="C00000"/>
                </a:solidFill>
              </a:rPr>
              <a:t>&gt; values(&lt;</a:t>
            </a:r>
            <a:r>
              <a:rPr lang="en-US" sz="1900" b="1" dirty="0" smtClean="0">
                <a:solidFill>
                  <a:srgbClr val="7030A0"/>
                </a:solidFill>
              </a:rPr>
              <a:t>list of values</a:t>
            </a:r>
            <a:r>
              <a:rPr lang="en-US" sz="1900" b="1" dirty="0" smtClean="0">
                <a:solidFill>
                  <a:srgbClr val="C00000"/>
                </a:solidFill>
              </a:rPr>
              <a:t>&gt;)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Updating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Updating a record through </a:t>
            </a:r>
            <a:r>
              <a:rPr lang="en-US" sz="2400" b="1" dirty="0" smtClean="0">
                <a:solidFill>
                  <a:srgbClr val="C00000"/>
                </a:solidFill>
              </a:rPr>
              <a:t>Python code </a:t>
            </a:r>
            <a:r>
              <a:rPr lang="en-US" sz="2400" dirty="0" smtClean="0"/>
              <a:t>is same as inserting a new record. .</a:t>
            </a:r>
          </a:p>
          <a:p>
            <a:endParaRPr lang="en-US" sz="2400" dirty="0" smtClean="0"/>
          </a:p>
          <a:p>
            <a:r>
              <a:rPr lang="en-US" sz="2400" dirty="0" smtClean="0"/>
              <a:t>We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execute(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 passing it the </a:t>
            </a:r>
            <a:r>
              <a:rPr lang="en-US" sz="2400" b="1" dirty="0" smtClean="0">
                <a:solidFill>
                  <a:srgbClr val="7030A0"/>
                </a:solidFill>
              </a:rPr>
              <a:t>update query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It’s </a:t>
            </a:r>
            <a:r>
              <a:rPr lang="en-US" sz="2400" b="1" u="sng" dirty="0" smtClean="0"/>
              <a:t>general syntax </a:t>
            </a:r>
            <a:r>
              <a:rPr lang="en-US" sz="2400" dirty="0" smtClean="0"/>
              <a:t>is: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(“update query”)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 query is dynamic then we can use  </a:t>
            </a:r>
            <a:r>
              <a:rPr lang="en-US" sz="2400" b="1" dirty="0" smtClean="0">
                <a:solidFill>
                  <a:srgbClr val="7030A0"/>
                </a:solidFill>
              </a:rPr>
              <a:t>bind variables </a:t>
            </a:r>
            <a:r>
              <a:rPr lang="en-US" sz="2400" dirty="0" smtClean="0"/>
              <a:t>for setting the values at run time.</a:t>
            </a:r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import </a:t>
            </a:r>
            <a:r>
              <a:rPr lang="en-US" sz="1800" b="1" dirty="0" err="1" smtClean="0">
                <a:solidFill>
                  <a:srgbClr val="002060"/>
                </a:solidFill>
              </a:rPr>
              <a:t>cx_Oracle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1800" b="1" dirty="0" err="1" smtClean="0">
                <a:solidFill>
                  <a:srgbClr val="002060"/>
                </a:solidFill>
              </a:rPr>
              <a:t>conn</a:t>
            </a:r>
            <a:r>
              <a:rPr lang="en-US" sz="1800" b="1" dirty="0" smtClean="0">
                <a:solidFill>
                  <a:srgbClr val="002060"/>
                </a:solidFill>
              </a:rPr>
              <a:t>=None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cur=None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</a:rPr>
              <a:t>conn</a:t>
            </a:r>
            <a:r>
              <a:rPr lang="en-US" sz="1800" b="1" dirty="0" smtClean="0">
                <a:solidFill>
                  <a:srgbClr val="7030A0"/>
                </a:solidFill>
              </a:rPr>
              <a:t>=</a:t>
            </a:r>
            <a:r>
              <a:rPr lang="en-US" sz="1800" b="1" dirty="0" err="1" smtClean="0">
                <a:solidFill>
                  <a:srgbClr val="7030A0"/>
                </a:solidFill>
              </a:rPr>
              <a:t>cx_Oracle.connect</a:t>
            </a:r>
            <a:r>
              <a:rPr lang="en-US" sz="1800" b="1" dirty="0" smtClean="0">
                <a:solidFill>
                  <a:srgbClr val="7030A0"/>
                </a:solidFill>
              </a:rPr>
              <a:t>("</a:t>
            </a:r>
            <a:r>
              <a:rPr lang="en-US" sz="1800" b="1" dirty="0" err="1" smtClean="0">
                <a:solidFill>
                  <a:srgbClr val="7030A0"/>
                </a:solidFill>
              </a:rPr>
              <a:t>scott</a:t>
            </a:r>
            <a:r>
              <a:rPr lang="en-US" sz="1800" b="1" dirty="0" smtClean="0">
                <a:solidFill>
                  <a:srgbClr val="7030A0"/>
                </a:solidFill>
              </a:rPr>
              <a:t>/</a:t>
            </a:r>
            <a:r>
              <a:rPr lang="en-US" sz="1800" b="1" dirty="0" err="1" smtClean="0">
                <a:solidFill>
                  <a:srgbClr val="7030A0"/>
                </a:solidFill>
              </a:rPr>
              <a:t>tiger@Sachin</a:t>
            </a:r>
            <a:r>
              <a:rPr lang="en-US" sz="1800" b="1" dirty="0" smtClean="0">
                <a:solidFill>
                  <a:srgbClr val="7030A0"/>
                </a:solidFill>
              </a:rPr>
              <a:t>-PC/</a:t>
            </a:r>
            <a:r>
              <a:rPr lang="en-US" sz="1800" b="1" dirty="0" err="1" smtClean="0">
                <a:solidFill>
                  <a:srgbClr val="7030A0"/>
                </a:solidFill>
              </a:rPr>
              <a:t>orcl</a:t>
            </a:r>
            <a:r>
              <a:rPr lang="en-US" sz="18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cur=</a:t>
            </a:r>
            <a:r>
              <a:rPr lang="en-US" sz="1800" b="1" dirty="0" err="1" smtClean="0">
                <a:solidFill>
                  <a:srgbClr val="FF0000"/>
                </a:solidFill>
              </a:rPr>
              <a:t>conn.cursor</a:t>
            </a:r>
            <a:r>
              <a:rPr lang="en-US" sz="1800" b="1" dirty="0" smtClean="0">
                <a:solidFill>
                  <a:srgbClr val="FF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</a:rPr>
              <a:t>cur.execute</a:t>
            </a:r>
            <a:r>
              <a:rPr lang="en-US" sz="1800" b="1" dirty="0" smtClean="0">
                <a:solidFill>
                  <a:srgbClr val="FF0000"/>
                </a:solidFill>
              </a:rPr>
              <a:t>("Update </a:t>
            </a:r>
            <a:r>
              <a:rPr lang="en-US" sz="1800" b="1" dirty="0" err="1" smtClean="0">
                <a:solidFill>
                  <a:srgbClr val="FF0000"/>
                </a:solidFill>
              </a:rPr>
              <a:t>allbooks</a:t>
            </a:r>
            <a:r>
              <a:rPr lang="en-US" sz="1800" b="1" dirty="0" smtClean="0">
                <a:solidFill>
                  <a:srgbClr val="FF0000"/>
                </a:solidFill>
              </a:rPr>
              <a:t> set </a:t>
            </a:r>
            <a:r>
              <a:rPr lang="en-US" sz="1800" b="1" dirty="0" err="1" smtClean="0">
                <a:solidFill>
                  <a:srgbClr val="FF0000"/>
                </a:solidFill>
              </a:rPr>
              <a:t>bookprice</a:t>
            </a:r>
            <a:r>
              <a:rPr lang="en-US" sz="1800" b="1" dirty="0" smtClean="0">
                <a:solidFill>
                  <a:srgbClr val="FF0000"/>
                </a:solidFill>
              </a:rPr>
              <a:t>=500 where </a:t>
            </a:r>
            <a:r>
              <a:rPr lang="en-US" sz="1800" b="1" dirty="0" err="1" smtClean="0">
                <a:solidFill>
                  <a:srgbClr val="FF0000"/>
                </a:solidFill>
              </a:rPr>
              <a:t>bookid</a:t>
            </a:r>
            <a:r>
              <a:rPr lang="en-US" sz="1800" b="1" dirty="0" smtClean="0">
                <a:solidFill>
                  <a:srgbClr val="FF0000"/>
                </a:solidFill>
              </a:rPr>
              <a:t>=125 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n=</a:t>
            </a:r>
            <a:r>
              <a:rPr lang="en-US" sz="1800" b="1" dirty="0" err="1" smtClean="0">
                <a:solidFill>
                  <a:srgbClr val="FF0000"/>
                </a:solidFill>
              </a:rPr>
              <a:t>cur.rowcount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print(n," rows updated")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except (</a:t>
            </a:r>
            <a:r>
              <a:rPr lang="en-US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US" sz="18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print(ex)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</a:t>
            </a:r>
            <a:r>
              <a:rPr lang="en-US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</a:rPr>
              <a:t>if </a:t>
            </a:r>
            <a:r>
              <a:rPr lang="en-US" sz="1800" b="1" dirty="0" err="1" smtClean="0">
                <a:solidFill>
                  <a:srgbClr val="002060"/>
                </a:solidFill>
              </a:rPr>
              <a:t>conn</a:t>
            </a:r>
            <a:r>
              <a:rPr lang="en-US" sz="18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</a:t>
            </a:r>
            <a:r>
              <a:rPr lang="en-US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print("Disconnected successfully from the DB")</a:t>
            </a: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accept a </a:t>
            </a:r>
            <a:r>
              <a:rPr lang="en-US" sz="2400" b="1" dirty="0" smtClean="0">
                <a:solidFill>
                  <a:srgbClr val="C00000"/>
                </a:solidFill>
              </a:rPr>
              <a:t>subject name </a:t>
            </a:r>
            <a:r>
              <a:rPr lang="en-US" sz="2400" dirty="0" smtClean="0"/>
              <a:t>and an </a:t>
            </a:r>
            <a:r>
              <a:rPr lang="en-US" sz="2400" b="1" dirty="0" smtClean="0">
                <a:solidFill>
                  <a:srgbClr val="C00000"/>
                </a:solidFill>
              </a:rPr>
              <a:t>amount</a:t>
            </a:r>
            <a:r>
              <a:rPr lang="en-US" sz="2400" dirty="0" smtClean="0"/>
              <a:t> from the user and </a:t>
            </a:r>
            <a:r>
              <a:rPr lang="en-US" sz="2400" b="1" dirty="0" smtClean="0">
                <a:solidFill>
                  <a:srgbClr val="7030A0"/>
                </a:solidFill>
              </a:rPr>
              <a:t>increase the price </a:t>
            </a:r>
            <a:r>
              <a:rPr lang="en-US" sz="2400" dirty="0" smtClean="0"/>
              <a:t>of all the books of the </a:t>
            </a:r>
            <a:r>
              <a:rPr lang="en-US" sz="2400" b="1" dirty="0" smtClean="0">
                <a:solidFill>
                  <a:srgbClr val="7030A0"/>
                </a:solidFill>
              </a:rPr>
              <a:t>given subject </a:t>
            </a:r>
            <a:r>
              <a:rPr lang="en-US" sz="2400" dirty="0" smtClean="0"/>
              <a:t>by adding the amount in the </a:t>
            </a:r>
            <a:r>
              <a:rPr lang="en-US" sz="2400" b="1" dirty="0" smtClean="0">
                <a:solidFill>
                  <a:srgbClr val="C00000"/>
                </a:solidFill>
              </a:rPr>
              <a:t>current price</a:t>
            </a:r>
            <a:r>
              <a:rPr lang="en-US" sz="2400" dirty="0" smtClean="0"/>
              <a:t>. Finally display whether books were updated or not and how many books were updated</a:t>
            </a:r>
            <a:endParaRPr lang="en-US" sz="1900" dirty="0" smtClean="0"/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b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5992"/>
            <a:ext cx="8715436" cy="1857388"/>
          </a:xfrm>
          <a:prstGeom prst="rect">
            <a:avLst/>
          </a:prstGeom>
        </p:spPr>
      </p:pic>
      <p:pic>
        <p:nvPicPr>
          <p:cNvPr id="8" name="Picture 7" descr="dbdemo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786322"/>
            <a:ext cx="8786874" cy="1857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282" y="1571612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1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214818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2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import 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800" b="1" dirty="0" smtClean="0">
                <a:solidFill>
                  <a:srgbClr val="C00000"/>
                </a:solidFill>
              </a:rPr>
              <a:t>("</a:t>
            </a:r>
            <a:r>
              <a:rPr lang="en-IN" sz="1800" b="1" dirty="0" err="1" smtClean="0">
                <a:solidFill>
                  <a:srgbClr val="C00000"/>
                </a:solidFill>
              </a:rPr>
              <a:t>scott</a:t>
            </a:r>
            <a:r>
              <a:rPr lang="en-IN" sz="1800" b="1" dirty="0" smtClean="0">
                <a:solidFill>
                  <a:srgbClr val="C00000"/>
                </a:solidFill>
              </a:rPr>
              <a:t>/</a:t>
            </a:r>
            <a:r>
              <a:rPr lang="en-IN" sz="18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800" b="1" dirty="0" smtClean="0">
                <a:solidFill>
                  <a:srgbClr val="C00000"/>
                </a:solidFill>
              </a:rPr>
              <a:t>-PC/</a:t>
            </a:r>
            <a:r>
              <a:rPr lang="en-IN" sz="1800" b="1" dirty="0" err="1" smtClean="0">
                <a:solidFill>
                  <a:srgbClr val="C00000"/>
                </a:solidFill>
              </a:rPr>
              <a:t>orcl</a:t>
            </a:r>
            <a:r>
              <a:rPr lang="en-IN" sz="18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subject=input("Enter subject name:")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amount=</a:t>
            </a:r>
            <a:r>
              <a:rPr lang="en-IN" sz="1800" b="1" dirty="0" err="1" smtClean="0">
                <a:solidFill>
                  <a:srgbClr val="7030A0"/>
                </a:solidFill>
              </a:rPr>
              <a:t>int</a:t>
            </a:r>
            <a:r>
              <a:rPr lang="en-IN" sz="1800" b="1" dirty="0" smtClean="0">
                <a:solidFill>
                  <a:srgbClr val="7030A0"/>
                </a:solidFill>
              </a:rPr>
              <a:t>(input("Enter the amount to increase:"))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cur=</a:t>
            </a:r>
            <a:r>
              <a:rPr lang="en-IN" sz="18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800" b="1" dirty="0" smtClean="0">
                <a:solidFill>
                  <a:srgbClr val="7030A0"/>
                </a:solidFill>
              </a:rPr>
              <a:t>("Update </a:t>
            </a:r>
            <a:r>
              <a:rPr lang="en-IN" sz="18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800" b="1" dirty="0" smtClean="0">
                <a:solidFill>
                  <a:srgbClr val="7030A0"/>
                </a:solidFill>
              </a:rPr>
              <a:t> set </a:t>
            </a:r>
            <a:r>
              <a:rPr lang="en-IN" sz="18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1800" b="1" dirty="0" smtClean="0">
                <a:solidFill>
                  <a:srgbClr val="7030A0"/>
                </a:solidFill>
              </a:rPr>
              <a:t>=</a:t>
            </a:r>
            <a:r>
              <a:rPr lang="en-IN" sz="18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1800" b="1" dirty="0" smtClean="0">
                <a:solidFill>
                  <a:srgbClr val="7030A0"/>
                </a:solidFill>
              </a:rPr>
              <a:t>+:1 where subject=:2",(</a:t>
            </a:r>
            <a:r>
              <a:rPr lang="en-IN" sz="1800" b="1" dirty="0" err="1" smtClean="0">
                <a:solidFill>
                  <a:srgbClr val="7030A0"/>
                </a:solidFill>
              </a:rPr>
              <a:t>amount,subject</a:t>
            </a:r>
            <a:r>
              <a:rPr lang="en-IN" sz="1800" b="1" dirty="0" smtClean="0">
                <a:solidFill>
                  <a:srgbClr val="7030A0"/>
                </a:solidFill>
              </a:rPr>
              <a:t>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n=</a:t>
            </a:r>
            <a:r>
              <a:rPr lang="en-IN" sz="1800" b="1" dirty="0" err="1" smtClean="0">
                <a:solidFill>
                  <a:srgbClr val="7030A0"/>
                </a:solidFill>
              </a:rPr>
              <a:t>cur.rowcount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if n==0: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print("No rows updated")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print(n, "rows updated")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2060"/>
                </a:solidFill>
              </a:rPr>
              <a:t>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delete a record from the table we have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DELETE </a:t>
            </a:r>
            <a:r>
              <a:rPr lang="en-US" sz="2400" dirty="0" smtClean="0"/>
              <a:t>command.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 has </a:t>
            </a:r>
            <a:r>
              <a:rPr lang="en-US" sz="2400" b="1" u="sng" dirty="0" smtClean="0">
                <a:solidFill>
                  <a:srgbClr val="C00000"/>
                </a:solidFill>
              </a:rPr>
              <a:t>2 syntaxes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Delete  from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Delete  from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 where &lt;</a:t>
            </a:r>
            <a:r>
              <a:rPr lang="en-US" sz="1900" b="1" dirty="0" smtClean="0">
                <a:solidFill>
                  <a:srgbClr val="7030A0"/>
                </a:solidFill>
              </a:rPr>
              <a:t>test condition</a:t>
            </a:r>
            <a:r>
              <a:rPr lang="en-US" sz="1900" b="1" dirty="0" smtClean="0">
                <a:solidFill>
                  <a:srgbClr val="C00000"/>
                </a:solidFill>
              </a:rPr>
              <a:t>&gt;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Deleting a record through </a:t>
            </a:r>
            <a:r>
              <a:rPr lang="en-US" sz="2400" b="1" dirty="0" smtClean="0">
                <a:solidFill>
                  <a:srgbClr val="C00000"/>
                </a:solidFill>
              </a:rPr>
              <a:t>Python code </a:t>
            </a:r>
            <a:r>
              <a:rPr lang="en-US" sz="2400" dirty="0" smtClean="0"/>
              <a:t>is same as updating/inserting a record. .</a:t>
            </a:r>
          </a:p>
          <a:p>
            <a:endParaRPr lang="en-US" sz="2400" dirty="0" smtClean="0"/>
          </a:p>
          <a:p>
            <a:r>
              <a:rPr lang="en-US" sz="2400" dirty="0" smtClean="0"/>
              <a:t>We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execute(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 passing it the </a:t>
            </a:r>
            <a:r>
              <a:rPr lang="en-US" sz="2400" b="1" dirty="0" smtClean="0">
                <a:solidFill>
                  <a:srgbClr val="7030A0"/>
                </a:solidFill>
              </a:rPr>
              <a:t>delete query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It’s </a:t>
            </a:r>
            <a:r>
              <a:rPr lang="en-US" sz="2400" b="1" u="sng" dirty="0" smtClean="0"/>
              <a:t>general syntax </a:t>
            </a:r>
            <a:r>
              <a:rPr lang="en-US" sz="2400" dirty="0" smtClean="0"/>
              <a:t>is: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(“delete query”)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 query is dynamic then we can use  </a:t>
            </a:r>
            <a:r>
              <a:rPr lang="en-US" sz="2400" b="1" dirty="0" smtClean="0">
                <a:solidFill>
                  <a:srgbClr val="7030A0"/>
                </a:solidFill>
              </a:rPr>
              <a:t>bind variables </a:t>
            </a:r>
            <a:r>
              <a:rPr lang="en-US" sz="2400" dirty="0" smtClean="0"/>
              <a:t>for setting the values at run time.</a:t>
            </a:r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import 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800" b="1" dirty="0" smtClean="0">
                <a:solidFill>
                  <a:srgbClr val="C00000"/>
                </a:solidFill>
              </a:rPr>
              <a:t>("</a:t>
            </a:r>
            <a:r>
              <a:rPr lang="en-IN" sz="1800" b="1" dirty="0" err="1" smtClean="0">
                <a:solidFill>
                  <a:srgbClr val="C00000"/>
                </a:solidFill>
              </a:rPr>
              <a:t>scott</a:t>
            </a:r>
            <a:r>
              <a:rPr lang="en-IN" sz="1800" b="1" dirty="0" smtClean="0">
                <a:solidFill>
                  <a:srgbClr val="C00000"/>
                </a:solidFill>
              </a:rPr>
              <a:t>/</a:t>
            </a:r>
            <a:r>
              <a:rPr lang="en-IN" sz="18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800" b="1" dirty="0" smtClean="0">
                <a:solidFill>
                  <a:srgbClr val="C00000"/>
                </a:solidFill>
              </a:rPr>
              <a:t>-PC/</a:t>
            </a:r>
            <a:r>
              <a:rPr lang="en-IN" sz="1800" b="1" dirty="0" err="1" smtClean="0">
                <a:solidFill>
                  <a:srgbClr val="C00000"/>
                </a:solidFill>
              </a:rPr>
              <a:t>orcl</a:t>
            </a:r>
            <a:r>
              <a:rPr lang="en-IN" sz="18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cur=</a:t>
            </a:r>
            <a:r>
              <a:rPr lang="en-IN" sz="18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800" b="1" dirty="0" smtClean="0">
                <a:solidFill>
                  <a:srgbClr val="7030A0"/>
                </a:solidFill>
              </a:rPr>
              <a:t>("Delete from </a:t>
            </a:r>
            <a:r>
              <a:rPr lang="en-IN" sz="18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800" b="1" dirty="0" smtClean="0">
                <a:solidFill>
                  <a:srgbClr val="7030A0"/>
                </a:solidFill>
              </a:rPr>
              <a:t> where </a:t>
            </a:r>
            <a:r>
              <a:rPr lang="en-IN" sz="1800" b="1" dirty="0" err="1" smtClean="0">
                <a:solidFill>
                  <a:srgbClr val="7030A0"/>
                </a:solidFill>
              </a:rPr>
              <a:t>bookid</a:t>
            </a:r>
            <a:r>
              <a:rPr lang="en-IN" sz="1800" b="1" dirty="0" smtClean="0">
                <a:solidFill>
                  <a:srgbClr val="7030A0"/>
                </a:solidFill>
              </a:rPr>
              <a:t>=131")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n=</a:t>
            </a:r>
            <a:r>
              <a:rPr lang="en-IN" sz="1800" b="1" dirty="0" err="1" smtClean="0">
                <a:solidFill>
                  <a:srgbClr val="7030A0"/>
                </a:solidFill>
              </a:rPr>
              <a:t>cur.rowcount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print(n," row deleted")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accept a </a:t>
            </a:r>
            <a:r>
              <a:rPr lang="en-US" sz="2400" b="1" dirty="0" smtClean="0">
                <a:solidFill>
                  <a:srgbClr val="C00000"/>
                </a:solidFill>
              </a:rPr>
              <a:t>subject name </a:t>
            </a:r>
            <a:r>
              <a:rPr lang="en-US" sz="2400" dirty="0" smtClean="0"/>
              <a:t>from the user and </a:t>
            </a:r>
            <a:r>
              <a:rPr lang="en-US" sz="2400" b="1" dirty="0" smtClean="0">
                <a:solidFill>
                  <a:srgbClr val="7030A0"/>
                </a:solidFill>
              </a:rPr>
              <a:t>delete </a:t>
            </a:r>
            <a:r>
              <a:rPr lang="en-US" sz="2400" dirty="0" smtClean="0"/>
              <a:t> all the books of the </a:t>
            </a:r>
            <a:r>
              <a:rPr lang="en-US" sz="2400" b="1" dirty="0" smtClean="0">
                <a:solidFill>
                  <a:srgbClr val="7030A0"/>
                </a:solidFill>
              </a:rPr>
              <a:t>given subject .</a:t>
            </a:r>
            <a:r>
              <a:rPr lang="en-US" sz="2400" dirty="0" smtClean="0"/>
              <a:t>Finally display whether books were deleted or not and how many books were deleted</a:t>
            </a:r>
            <a:endParaRPr lang="en-US" sz="1900" dirty="0" smtClean="0"/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b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89" y="2285992"/>
            <a:ext cx="8595222" cy="1857388"/>
          </a:xfrm>
          <a:prstGeom prst="rect">
            <a:avLst/>
          </a:prstGeom>
        </p:spPr>
      </p:pic>
      <p:pic>
        <p:nvPicPr>
          <p:cNvPr id="8" name="Picture 7" descr="dbdemo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93" y="4786322"/>
            <a:ext cx="8750651" cy="1857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282" y="1571612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1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214818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2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Inserting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insert a record in the table from our Python code we simply pass the </a:t>
            </a:r>
            <a:r>
              <a:rPr lang="en-US" sz="2400" b="1" dirty="0" smtClean="0">
                <a:solidFill>
                  <a:srgbClr val="7030A0"/>
                </a:solidFill>
              </a:rPr>
              <a:t>insert query </a:t>
            </a:r>
            <a:r>
              <a:rPr lang="en-US" sz="2400" dirty="0" smtClean="0"/>
              <a:t>as argument to the </a:t>
            </a:r>
            <a:r>
              <a:rPr lang="en-US" sz="2400" b="1" dirty="0" smtClean="0">
                <a:solidFill>
                  <a:srgbClr val="C00000"/>
                </a:solidFill>
              </a:rPr>
              <a:t>execute( )</a:t>
            </a:r>
            <a:r>
              <a:rPr lang="en-US" sz="2400" dirty="0" smtClean="0"/>
              <a:t> method of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object.</a:t>
            </a:r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It’s general syntax is: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(“insert query”)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Two important points: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After executing insert if we want to get the number of row inserted we can use the </a:t>
            </a:r>
            <a:r>
              <a:rPr lang="en-US" sz="1900" b="1" dirty="0" smtClean="0">
                <a:solidFill>
                  <a:srgbClr val="C00000"/>
                </a:solidFill>
              </a:rPr>
              <a:t>cursor</a:t>
            </a:r>
            <a:r>
              <a:rPr lang="en-US" sz="1900" dirty="0" smtClean="0"/>
              <a:t> attribute </a:t>
            </a:r>
            <a:r>
              <a:rPr lang="en-US" sz="1900" b="1" dirty="0" err="1" smtClean="0">
                <a:solidFill>
                  <a:srgbClr val="C00000"/>
                </a:solidFill>
              </a:rPr>
              <a:t>rowcount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Unless we call the method </a:t>
            </a:r>
            <a:r>
              <a:rPr lang="en-US" sz="1900" b="1" dirty="0" smtClean="0">
                <a:solidFill>
                  <a:srgbClr val="C00000"/>
                </a:solidFill>
              </a:rPr>
              <a:t>commit( ) </a:t>
            </a:r>
            <a:r>
              <a:rPr lang="en-US" sz="1900" dirty="0" smtClean="0"/>
              <a:t>of </a:t>
            </a:r>
            <a:r>
              <a:rPr lang="en-US" sz="1900" b="1" dirty="0" smtClean="0">
                <a:solidFill>
                  <a:srgbClr val="C00000"/>
                </a:solidFill>
              </a:rPr>
              <a:t>connection</a:t>
            </a:r>
            <a:r>
              <a:rPr lang="en-US" sz="1900" dirty="0" smtClean="0"/>
              <a:t> object , the record we insert does not get saved in the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import 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800" b="1" dirty="0" smtClean="0">
                <a:solidFill>
                  <a:srgbClr val="C00000"/>
                </a:solidFill>
              </a:rPr>
              <a:t>("</a:t>
            </a:r>
            <a:r>
              <a:rPr lang="en-IN" sz="1800" b="1" dirty="0" err="1" smtClean="0">
                <a:solidFill>
                  <a:srgbClr val="C00000"/>
                </a:solidFill>
              </a:rPr>
              <a:t>scott</a:t>
            </a:r>
            <a:r>
              <a:rPr lang="en-IN" sz="1800" b="1" dirty="0" smtClean="0">
                <a:solidFill>
                  <a:srgbClr val="C00000"/>
                </a:solidFill>
              </a:rPr>
              <a:t>/</a:t>
            </a:r>
            <a:r>
              <a:rPr lang="en-IN" sz="18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800" b="1" dirty="0" smtClean="0">
                <a:solidFill>
                  <a:srgbClr val="C00000"/>
                </a:solidFill>
              </a:rPr>
              <a:t>-PC/</a:t>
            </a:r>
            <a:r>
              <a:rPr lang="en-IN" sz="1800" b="1" dirty="0" err="1" smtClean="0">
                <a:solidFill>
                  <a:srgbClr val="C00000"/>
                </a:solidFill>
              </a:rPr>
              <a:t>orcl</a:t>
            </a:r>
            <a:r>
              <a:rPr lang="en-IN" sz="18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cur=</a:t>
            </a:r>
            <a:r>
              <a:rPr lang="en-IN" sz="18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subject=input("Enter subject name:")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800" b="1" dirty="0" smtClean="0">
                <a:solidFill>
                  <a:srgbClr val="7030A0"/>
                </a:solidFill>
              </a:rPr>
              <a:t>("Delete from </a:t>
            </a:r>
            <a:r>
              <a:rPr lang="en-IN" sz="18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800" b="1" dirty="0" smtClean="0">
                <a:solidFill>
                  <a:srgbClr val="7030A0"/>
                </a:solidFill>
              </a:rPr>
              <a:t> where subject=:1",(subject,))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n=</a:t>
            </a:r>
            <a:r>
              <a:rPr lang="en-IN" sz="1800" b="1" dirty="0" err="1" smtClean="0">
                <a:solidFill>
                  <a:srgbClr val="7030A0"/>
                </a:solidFill>
              </a:rPr>
              <a:t>cur.rowcount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if n==0: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print("No rows deleted")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print(n," rows deleted")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Steps Required For </a:t>
            </a:r>
            <a:br>
              <a:rPr lang="en-US" sz="2400" b="1" dirty="0" smtClean="0"/>
            </a:br>
            <a:r>
              <a:rPr lang="en-US" sz="2400" b="1" dirty="0" smtClean="0"/>
              <a:t>Inserting Records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inserting record the overall steps are:</a:t>
            </a:r>
          </a:p>
          <a:p>
            <a:pPr lvl="1"/>
            <a:endParaRPr lang="en-IN" sz="1900" dirty="0" smtClean="0"/>
          </a:p>
          <a:p>
            <a:pPr lvl="1"/>
            <a:r>
              <a:rPr lang="en-US" sz="1900" dirty="0" smtClean="0"/>
              <a:t>Import the module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Establish a 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 to the database.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Create a 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 to communicate with the data.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Execute</a:t>
            </a:r>
            <a:r>
              <a:rPr lang="en-IN" sz="1900" dirty="0" smtClean="0"/>
              <a:t> the </a:t>
            </a:r>
            <a:r>
              <a:rPr lang="en-IN" sz="1900" b="1" i="1" dirty="0" smtClean="0">
                <a:solidFill>
                  <a:srgbClr val="C00000"/>
                </a:solidFill>
              </a:rPr>
              <a:t>Insert</a:t>
            </a:r>
            <a:r>
              <a:rPr lang="en-IN" sz="1900" dirty="0" smtClean="0"/>
              <a:t> query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b="1" i="1" dirty="0" smtClean="0">
                <a:solidFill>
                  <a:srgbClr val="C00000"/>
                </a:solidFill>
              </a:rPr>
              <a:t>Commit </a:t>
            </a:r>
            <a:r>
              <a:rPr lang="en-US" sz="1900" dirty="0" smtClean="0">
                <a:solidFill>
                  <a:schemeClr val="tx1"/>
                </a:solidFill>
              </a:rPr>
              <a:t>the changes</a:t>
            </a:r>
            <a:endParaRPr lang="en-IN" sz="1900" dirty="0" smtClean="0">
              <a:solidFill>
                <a:schemeClr val="tx1"/>
              </a:solidFill>
            </a:endParaRPr>
          </a:p>
          <a:p>
            <a:pPr lvl="1"/>
            <a:endParaRPr lang="en-IN" sz="1900" i="1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Close</a:t>
            </a:r>
            <a:r>
              <a:rPr lang="en-IN" sz="1900" dirty="0" smtClean="0"/>
              <a:t> the connection to the database.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import </a:t>
            </a:r>
            <a:r>
              <a:rPr lang="en-US" sz="2400" b="1" dirty="0" err="1" smtClean="0">
                <a:solidFill>
                  <a:srgbClr val="002060"/>
                </a:solidFill>
              </a:rPr>
              <a:t>cx_Oracle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cur.execute</a:t>
            </a:r>
            <a:r>
              <a:rPr lang="en-US" sz="2400" b="1" dirty="0" smtClean="0">
                <a:solidFill>
                  <a:srgbClr val="7030A0"/>
                </a:solidFill>
              </a:rPr>
              <a:t>("Insert into </a:t>
            </a:r>
            <a:r>
              <a:rPr lang="en-US" sz="2400" b="1" dirty="0" err="1" smtClean="0">
                <a:solidFill>
                  <a:srgbClr val="7030A0"/>
                </a:solidFill>
              </a:rPr>
              <a:t>allbooks</a:t>
            </a:r>
            <a:r>
              <a:rPr lang="en-US" sz="2400" b="1" dirty="0" smtClean="0">
                <a:solidFill>
                  <a:srgbClr val="7030A0"/>
                </a:solidFill>
              </a:rPr>
              <a:t> values(116,'Python Web Prog','Python',500)")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except (</a:t>
            </a:r>
            <a:r>
              <a:rPr lang="en-US" sz="24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US" sz="24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print(ex)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if cur is not None: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</a:t>
            </a:r>
            <a:r>
              <a:rPr lang="en-US" sz="2400" b="1" dirty="0" err="1" smtClean="0">
                <a:solidFill>
                  <a:srgbClr val="C00000"/>
                </a:solidFill>
              </a:rPr>
              <a:t>cur.close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if </a:t>
            </a:r>
            <a:r>
              <a:rPr lang="en-US" sz="2400" b="1" dirty="0" err="1" smtClean="0">
                <a:solidFill>
                  <a:srgbClr val="002060"/>
                </a:solidFill>
              </a:rPr>
              <a:t>conn</a:t>
            </a:r>
            <a:r>
              <a:rPr lang="en-US" sz="2400" b="1" dirty="0" smtClean="0">
                <a:solidFill>
                  <a:srgbClr val="002060"/>
                </a:solidFill>
              </a:rPr>
              <a:t> is not None: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</a:t>
            </a:r>
            <a:r>
              <a:rPr lang="en-US" sz="2400" b="1" dirty="0" err="1" smtClean="0">
                <a:solidFill>
                  <a:srgbClr val="C00000"/>
                </a:solidFill>
              </a:rPr>
              <a:t>conn.close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print("Disconnected successfully from the DB")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4143380"/>
            <a:ext cx="4990170" cy="885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Dynamic Queries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Dynamic queries </a:t>
            </a:r>
            <a:r>
              <a:rPr lang="en-US" sz="2400" dirty="0" smtClean="0"/>
              <a:t>are those where we </a:t>
            </a:r>
            <a:r>
              <a:rPr lang="en-US" sz="2400" b="1" dirty="0" smtClean="0">
                <a:solidFill>
                  <a:srgbClr val="C00000"/>
                </a:solidFill>
              </a:rPr>
              <a:t>set the values </a:t>
            </a:r>
            <a:r>
              <a:rPr lang="en-US" sz="2400" dirty="0" smtClean="0"/>
              <a:t>to be </a:t>
            </a:r>
            <a:r>
              <a:rPr lang="en-US" sz="2400" b="1" dirty="0" smtClean="0">
                <a:solidFill>
                  <a:srgbClr val="C00000"/>
                </a:solidFill>
              </a:rPr>
              <a:t>passed in the query </a:t>
            </a:r>
            <a:r>
              <a:rPr lang="en-US" sz="2400" dirty="0" smtClean="0"/>
              <a:t>at </a:t>
            </a:r>
            <a:r>
              <a:rPr lang="en-US" sz="2400" b="1" dirty="0" smtClean="0">
                <a:solidFill>
                  <a:srgbClr val="C00000"/>
                </a:solidFill>
              </a:rPr>
              <a:t>run time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example , we would like to </a:t>
            </a:r>
            <a:r>
              <a:rPr lang="en-US" sz="2400" b="1" dirty="0" smtClean="0">
                <a:solidFill>
                  <a:srgbClr val="C00000"/>
                </a:solidFill>
              </a:rPr>
              <a:t>accept the values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record to be inserted from the user </a:t>
            </a:r>
            <a:r>
              <a:rPr lang="en-US" sz="2400" dirty="0" smtClean="0"/>
              <a:t>and then pass it to the insert query.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Such queries are called </a:t>
            </a:r>
            <a:r>
              <a:rPr lang="en-US" sz="2400" b="1" dirty="0" smtClean="0">
                <a:solidFill>
                  <a:srgbClr val="C00000"/>
                </a:solidFill>
              </a:rPr>
              <a:t>dynamic query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Dynamic Queries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Dynamic queries for Oracle </a:t>
            </a:r>
            <a:r>
              <a:rPr lang="en-US" sz="2400" dirty="0" smtClean="0"/>
              <a:t>can be set using the concept of bind variables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Bind variables </a:t>
            </a:r>
            <a:r>
              <a:rPr lang="en-US" sz="2400" dirty="0" smtClean="0"/>
              <a:t>are like </a:t>
            </a:r>
            <a:r>
              <a:rPr lang="en-US" sz="2400" b="1" dirty="0" smtClean="0">
                <a:solidFill>
                  <a:srgbClr val="C00000"/>
                </a:solidFill>
              </a:rPr>
              <a:t>placeholders</a:t>
            </a:r>
            <a:r>
              <a:rPr lang="en-US" sz="2400" dirty="0" smtClean="0"/>
              <a:t> used in a query , represented using </a:t>
            </a:r>
            <a:r>
              <a:rPr lang="en-US" sz="2400" b="1" dirty="0" smtClean="0">
                <a:solidFill>
                  <a:srgbClr val="7030A0"/>
                </a:solidFill>
              </a:rPr>
              <a:t>:</a:t>
            </a:r>
            <a:r>
              <a:rPr lang="en-US" sz="2400" b="1" dirty="0" err="1" smtClean="0">
                <a:solidFill>
                  <a:srgbClr val="7030A0"/>
                </a:solidFill>
              </a:rPr>
              <a:t>some_name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or</a:t>
            </a:r>
            <a:r>
              <a:rPr lang="en-US" sz="2400" b="1" dirty="0" smtClean="0">
                <a:solidFill>
                  <a:srgbClr val="7030A0"/>
                </a:solidFill>
              </a:rPr>
              <a:t> :</a:t>
            </a:r>
            <a:r>
              <a:rPr lang="en-US" sz="2400" b="1" dirty="0" err="1" smtClean="0">
                <a:solidFill>
                  <a:srgbClr val="7030A0"/>
                </a:solidFill>
              </a:rPr>
              <a:t>some_number</a:t>
            </a:r>
            <a:r>
              <a:rPr lang="en-US" sz="2400" dirty="0" smtClean="0"/>
              <a:t>,  and are replaced with actual values before query execution.</a:t>
            </a:r>
          </a:p>
          <a:p>
            <a:endParaRPr lang="en-US" sz="2400" dirty="0" smtClean="0"/>
          </a:p>
          <a:p>
            <a:r>
              <a:rPr lang="en-US" sz="2400" dirty="0" smtClean="0"/>
              <a:t>They can be set in 2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position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name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bind variables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By Position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id=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name=input("Enter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bookname</a:t>
            </a:r>
            <a:r>
              <a:rPr lang="en-US" sz="24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subject=input("Enter subject:")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price=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cur.execute</a:t>
            </a:r>
            <a:r>
              <a:rPr lang="en-US" sz="2400" b="1" dirty="0" smtClean="0">
                <a:solidFill>
                  <a:srgbClr val="FF0000"/>
                </a:solidFill>
              </a:rPr>
              <a:t>("Insert into </a:t>
            </a:r>
            <a:r>
              <a:rPr lang="en-US" sz="2400" b="1" dirty="0" err="1" smtClean="0">
                <a:solidFill>
                  <a:srgbClr val="FF0000"/>
                </a:solidFill>
              </a:rPr>
              <a:t>allbooks</a:t>
            </a:r>
            <a:r>
              <a:rPr lang="en-US" sz="2400" b="1" dirty="0" smtClean="0">
                <a:solidFill>
                  <a:srgbClr val="FF0000"/>
                </a:solidFill>
              </a:rPr>
              <a:t> values(:1,:2,:3,:4)",(</a:t>
            </a:r>
            <a:r>
              <a:rPr lang="en-US" sz="2400" b="1" dirty="0" err="1" smtClean="0">
                <a:solidFill>
                  <a:srgbClr val="FF0000"/>
                </a:solidFill>
              </a:rPr>
              <a:t>id,name,subject,price</a:t>
            </a:r>
            <a:r>
              <a:rPr lang="en-US" sz="2400" b="1" dirty="0" smtClean="0">
                <a:solidFill>
                  <a:srgbClr val="FF0000"/>
                </a:solidFill>
              </a:rPr>
              <a:t>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571480"/>
            <a:ext cx="3929090" cy="4572032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this Insert query </a:t>
            </a:r>
            <a:r>
              <a:rPr lang="en-US" sz="1600" b="1" dirty="0" smtClean="0">
                <a:solidFill>
                  <a:srgbClr val="FFFF00"/>
                </a:solidFill>
              </a:rPr>
              <a:t>:1</a:t>
            </a:r>
            <a:r>
              <a:rPr lang="en-US" sz="1600" b="1" dirty="0" smtClean="0">
                <a:solidFill>
                  <a:schemeClr val="bg1"/>
                </a:solidFill>
              </a:rPr>
              <a:t>,</a:t>
            </a:r>
            <a:r>
              <a:rPr lang="en-US" sz="1600" b="1" dirty="0" smtClean="0">
                <a:solidFill>
                  <a:srgbClr val="FFFF00"/>
                </a:solidFill>
              </a:rPr>
              <a:t>:2</a:t>
            </a:r>
            <a:r>
              <a:rPr lang="en-US" sz="1600" b="1" dirty="0" smtClean="0">
                <a:solidFill>
                  <a:schemeClr val="bg1"/>
                </a:solidFill>
              </a:rPr>
              <a:t>,</a:t>
            </a:r>
            <a:r>
              <a:rPr lang="en-US" sz="1600" b="1" dirty="0" smtClean="0">
                <a:solidFill>
                  <a:srgbClr val="FFFF00"/>
                </a:solidFill>
              </a:rPr>
              <a:t>:3 </a:t>
            </a:r>
            <a:r>
              <a:rPr lang="en-US" sz="1600" b="1" dirty="0" smtClean="0">
                <a:solidFill>
                  <a:schemeClr val="bg1"/>
                </a:solidFill>
              </a:rPr>
              <a:t>and </a:t>
            </a:r>
            <a:r>
              <a:rPr lang="en-US" sz="1600" b="1" dirty="0" smtClean="0">
                <a:solidFill>
                  <a:srgbClr val="FFFF00"/>
                </a:solidFill>
              </a:rPr>
              <a:t>:4</a:t>
            </a:r>
            <a:r>
              <a:rPr lang="en-US" sz="1600" b="1" dirty="0" smtClean="0">
                <a:solidFill>
                  <a:schemeClr val="bg1"/>
                </a:solidFill>
              </a:rPr>
              <a:t> are called bind variables and they will be replaced with the values of the actual variables </a:t>
            </a:r>
            <a:r>
              <a:rPr lang="en-US" sz="1600" b="1" dirty="0" err="1" smtClean="0">
                <a:solidFill>
                  <a:srgbClr val="FFFF00"/>
                </a:solidFill>
              </a:rPr>
              <a:t>id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name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subject</a:t>
            </a:r>
            <a:r>
              <a:rPr lang="en-US" sz="1600" b="1" dirty="0" smtClean="0">
                <a:solidFill>
                  <a:schemeClr val="bg1"/>
                </a:solidFill>
              </a:rPr>
              <a:t> and </a:t>
            </a:r>
            <a:r>
              <a:rPr lang="en-US" sz="1600" b="1" dirty="0" smtClean="0">
                <a:solidFill>
                  <a:srgbClr val="FFFF00"/>
                </a:solidFill>
              </a:rPr>
              <a:t>price</a:t>
            </a:r>
            <a:r>
              <a:rPr lang="en-US" sz="1600" b="1" dirty="0" smtClean="0">
                <a:solidFill>
                  <a:schemeClr val="bg1"/>
                </a:solidFill>
              </a:rPr>
              <a:t> before the query is sent for execution. Also , </a:t>
            </a:r>
            <a:r>
              <a:rPr lang="en-US" sz="1600" b="1" dirty="0" smtClean="0">
                <a:solidFill>
                  <a:srgbClr val="FFFF00"/>
                </a:solidFill>
              </a:rPr>
              <a:t>parenthesis</a:t>
            </a:r>
            <a:r>
              <a:rPr lang="en-US" sz="1600" b="1" dirty="0" smtClean="0">
                <a:solidFill>
                  <a:schemeClr val="bg1"/>
                </a:solidFill>
              </a:rPr>
              <a:t> is required because these values are sent as a </a:t>
            </a:r>
            <a:r>
              <a:rPr lang="en-US" sz="1600" b="1" dirty="0" err="1" smtClean="0">
                <a:solidFill>
                  <a:srgbClr val="FFFF00"/>
                </a:solidFill>
              </a:rPr>
              <a:t>tuple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15824</TotalTime>
  <Words>1226</Words>
  <Application>Microsoft Office PowerPoint</Application>
  <PresentationFormat>On-screen Show (4:3)</PresentationFormat>
  <Paragraphs>504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 Inserting Record</vt:lpstr>
      <vt:lpstr> Inserting Record</vt:lpstr>
      <vt:lpstr> Steps Required For  Inserting Records</vt:lpstr>
      <vt:lpstr> Example</vt:lpstr>
      <vt:lpstr> Executing Dynamic Queries</vt:lpstr>
      <vt:lpstr> Executing Dynamic Queries</vt:lpstr>
      <vt:lpstr> Using bind variables  By Position</vt:lpstr>
      <vt:lpstr> Using bind variables  By Position</vt:lpstr>
      <vt:lpstr> Sample Output</vt:lpstr>
      <vt:lpstr> Using bind variables  By Name</vt:lpstr>
      <vt:lpstr> Using bind variables  By Name</vt:lpstr>
      <vt:lpstr> Sample Output</vt:lpstr>
      <vt:lpstr> Important Points About bind variables</vt:lpstr>
      <vt:lpstr> Important Points About bind variables</vt:lpstr>
      <vt:lpstr> Inserting Multiple Rows</vt:lpstr>
      <vt:lpstr> Solution 1</vt:lpstr>
      <vt:lpstr> Solution 1</vt:lpstr>
      <vt:lpstr> Sample Output</vt:lpstr>
      <vt:lpstr> Problems With Solution 1</vt:lpstr>
      <vt:lpstr> Problems With Solution 1</vt:lpstr>
      <vt:lpstr> Solution 2</vt:lpstr>
      <vt:lpstr> Solution 2</vt:lpstr>
      <vt:lpstr> Benefit Of Solution 2</vt:lpstr>
      <vt:lpstr> Solution 2</vt:lpstr>
      <vt:lpstr> Solution 2</vt:lpstr>
      <vt:lpstr> Sample Output</vt:lpstr>
      <vt:lpstr> Updating Record</vt:lpstr>
      <vt:lpstr> Updating Record</vt:lpstr>
      <vt:lpstr>Example</vt:lpstr>
      <vt:lpstr>Exercise</vt:lpstr>
      <vt:lpstr>Sample Output</vt:lpstr>
      <vt:lpstr>Solution</vt:lpstr>
      <vt:lpstr> Deleting Record</vt:lpstr>
      <vt:lpstr> Deleting Record</vt:lpstr>
      <vt:lpstr>Example</vt:lpstr>
      <vt:lpstr>Exercise</vt:lpstr>
      <vt:lpstr>Sample Output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1919</cp:revision>
  <dcterms:created xsi:type="dcterms:W3CDTF">2015-12-21T13:46:48Z</dcterms:created>
  <dcterms:modified xsi:type="dcterms:W3CDTF">2018-11-26T04:30:45Z</dcterms:modified>
</cp:coreProperties>
</file>