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23" r:id="rId3"/>
    <p:sldId id="424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60" r:id="rId14"/>
    <p:sldId id="575" r:id="rId15"/>
    <p:sldId id="576" r:id="rId16"/>
    <p:sldId id="602" r:id="rId17"/>
    <p:sldId id="574" r:id="rId18"/>
    <p:sldId id="584" r:id="rId19"/>
    <p:sldId id="585" r:id="rId20"/>
    <p:sldId id="586" r:id="rId21"/>
    <p:sldId id="587" r:id="rId22"/>
    <p:sldId id="589" r:id="rId23"/>
    <p:sldId id="588" r:id="rId24"/>
    <p:sldId id="590" r:id="rId25"/>
    <p:sldId id="591" r:id="rId26"/>
    <p:sldId id="592" r:id="rId27"/>
    <p:sldId id="593" r:id="rId28"/>
    <p:sldId id="594" r:id="rId29"/>
    <p:sldId id="583" r:id="rId30"/>
    <p:sldId id="596" r:id="rId31"/>
    <p:sldId id="595" r:id="rId32"/>
    <p:sldId id="573" r:id="rId33"/>
    <p:sldId id="597" r:id="rId34"/>
    <p:sldId id="598" r:id="rId35"/>
    <p:sldId id="522" r:id="rId36"/>
    <p:sldId id="599" r:id="rId37"/>
    <p:sldId id="601" r:id="rId38"/>
    <p:sldId id="6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Finally if we assign a new value to the variable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>
                <a:solidFill>
                  <a:schemeClr val="tx1"/>
                </a:solidFill>
              </a:rPr>
              <a:t>, then like</a:t>
            </a:r>
            <a:r>
              <a:rPr lang="en-US" sz="2400" b="1" dirty="0" smtClean="0">
                <a:solidFill>
                  <a:srgbClr val="C00000"/>
                </a:solidFill>
              </a:rPr>
              <a:t> C </a:t>
            </a:r>
            <a:r>
              <a:rPr lang="en-US" sz="2400" dirty="0" smtClean="0">
                <a:solidFill>
                  <a:schemeClr val="tx1"/>
                </a:solidFill>
              </a:rPr>
              <a:t>, 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overwrite the value . Rather it 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Create a </a:t>
            </a:r>
            <a:r>
              <a:rPr lang="en-US" b="1" dirty="0" smtClean="0">
                <a:solidFill>
                  <a:srgbClr val="C00000"/>
                </a:solidFill>
              </a:rPr>
              <a:t>new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initialized with the </a:t>
            </a:r>
            <a:r>
              <a:rPr lang="en-US" b="1" dirty="0" smtClean="0">
                <a:solidFill>
                  <a:srgbClr val="C00000"/>
                </a:solidFill>
              </a:rPr>
              <a:t>new value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Assign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7030A0"/>
                </a:solidFill>
              </a:rPr>
              <a:t> of the newly created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to the reference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However the </a:t>
            </a:r>
            <a:r>
              <a:rPr lang="en-US" b="1" dirty="0" smtClean="0">
                <a:solidFill>
                  <a:srgbClr val="C00000"/>
                </a:solidFill>
              </a:rPr>
              <a:t>reference b </a:t>
            </a:r>
            <a:r>
              <a:rPr lang="en-US" b="1" dirty="0" smtClean="0">
                <a:solidFill>
                  <a:srgbClr val="7030A0"/>
                </a:solidFill>
              </a:rPr>
              <a:t>is still pointing to the </a:t>
            </a:r>
            <a:r>
              <a:rPr lang="en-US" b="1" dirty="0" smtClean="0">
                <a:solidFill>
                  <a:srgbClr val="C00000"/>
                </a:solidFill>
              </a:rPr>
              <a:t>same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behaviour of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>
                <a:solidFill>
                  <a:schemeClr val="tx1"/>
                </a:solidFill>
              </a:rPr>
              <a:t> in Python is called “</a:t>
            </a:r>
            <a:r>
              <a:rPr lang="en-IN" sz="2400" b="1" dirty="0" smtClean="0">
                <a:solidFill>
                  <a:srgbClr val="C00000"/>
                </a:solidFill>
              </a:rPr>
              <a:t>immutability</a:t>
            </a:r>
            <a:r>
              <a:rPr lang="en-IN" sz="2400" dirty="0" smtClean="0">
                <a:solidFill>
                  <a:schemeClr val="tx1"/>
                </a:solidFill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other words when we cannot change the value of 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</a:rPr>
              <a:t> , we  say it is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>
                <a:solidFill>
                  <a:schemeClr val="tx1"/>
                </a:solidFill>
              </a:rPr>
              <a:t> , otherwise we say it is </a:t>
            </a:r>
            <a:r>
              <a:rPr lang="en-US" sz="2400" b="1" dirty="0" smtClean="0">
                <a:solidFill>
                  <a:srgbClr val="C00000"/>
                </a:solidFill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</a:rPr>
              <a:t>like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complex</a:t>
            </a:r>
            <a:r>
              <a:rPr lang="en-IN" sz="2400" dirty="0" smtClean="0">
                <a:solidFill>
                  <a:schemeClr val="tx1"/>
                </a:solidFill>
              </a:rPr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>
                <a:solidFill>
                  <a:schemeClr val="tx1"/>
                </a:solidFill>
              </a:rPr>
              <a:t>)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Objects of </a:t>
            </a:r>
            <a:r>
              <a:rPr lang="en-IN" sz="2400" b="1" dirty="0" smtClean="0">
                <a:solidFill>
                  <a:srgbClr val="0070C0"/>
                </a:solidFill>
              </a:rPr>
              <a:t>built-in types </a:t>
            </a:r>
            <a:r>
              <a:rPr lang="en-IN" sz="2400" dirty="0" smtClean="0">
                <a:solidFill>
                  <a:schemeClr val="tx1"/>
                </a:solidFill>
              </a:rPr>
              <a:t>like (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set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dirty="0" smtClean="0">
                <a:solidFill>
                  <a:schemeClr val="tx1"/>
                </a:solidFill>
              </a:rPr>
              <a:t>) are </a:t>
            </a:r>
            <a:r>
              <a:rPr lang="en-IN" sz="2400" b="1" dirty="0" smtClean="0">
                <a:solidFill>
                  <a:srgbClr val="C00000"/>
                </a:solidFill>
              </a:rPr>
              <a:t>mutable.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Strings Are Also Immutable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are also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That is , once we have created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object , then we cannot overwrite 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Although we can change the value of the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>
                <a:solidFill>
                  <a:schemeClr val="tx1"/>
                </a:solidFill>
              </a:rPr>
              <a:t> by assigning it new String.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Strings Are Also Immutable</a:t>
            </a:r>
            <a:endParaRPr lang="en-IN" sz="2800" b="1" dirty="0"/>
          </a:p>
        </p:txBody>
      </p:sp>
      <p:pic>
        <p:nvPicPr>
          <p:cNvPr id="6" name="Content Placeholder 5" descr="immutabl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Immutable And Mutable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data types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immutable: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float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bool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tuple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complex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range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frozenset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bytes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data types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mutable: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dict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set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bytearray</a:t>
            </a:r>
            <a:endParaRPr lang="en-IN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Two Very Important </a:t>
            </a:r>
            <a:br>
              <a:rPr lang="en-US" sz="2800" b="1" dirty="0" smtClean="0"/>
            </a:br>
            <a:r>
              <a:rPr lang="en-US" sz="2800" b="1" dirty="0" smtClean="0"/>
              <a:t>Questions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Keeping in mind the concept of immutability </a:t>
            </a:r>
            <a:r>
              <a:rPr lang="en-IN" sz="2400" b="1" dirty="0" smtClean="0">
                <a:solidFill>
                  <a:srgbClr val="C00000"/>
                </a:solidFill>
              </a:rPr>
              <a:t>, 2 very common questions</a:t>
            </a:r>
            <a:r>
              <a:rPr lang="en-IN" sz="2400" dirty="0" smtClean="0">
                <a:solidFill>
                  <a:schemeClr val="tx1"/>
                </a:solidFill>
              </a:rPr>
              <a:t> arise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What is the benefit of making objects immutable ?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&amp;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If we have a single reference and we create multiple objects , then wouldn’t there be  memory wastage ?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Qn</a:t>
            </a:r>
            <a:r>
              <a:rPr lang="en-US" sz="2800" b="1" dirty="0" smtClean="0"/>
              <a:t> 1 : Benefit Of Immutability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main benefit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immutability</a:t>
            </a:r>
            <a:r>
              <a:rPr lang="en-US" sz="2400" dirty="0" smtClean="0">
                <a:solidFill>
                  <a:schemeClr val="tx1"/>
                </a:solidFill>
              </a:rPr>
              <a:t> is that , it </a:t>
            </a:r>
            <a:r>
              <a:rPr lang="en-US" sz="2400" b="1" dirty="0" smtClean="0">
                <a:solidFill>
                  <a:srgbClr val="0070C0"/>
                </a:solidFill>
              </a:rPr>
              <a:t>prevents unnecessary creation of new objects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because if we write , the following 2 statements:</a:t>
            </a:r>
          </a:p>
          <a:p>
            <a:pPr marL="1337310" lvl="3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a=42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create 2 objects . Rather it only creates </a:t>
            </a:r>
            <a:r>
              <a:rPr lang="en-US" sz="2400" b="1" dirty="0" smtClean="0">
                <a:solidFill>
                  <a:srgbClr val="C00000"/>
                </a:solidFill>
              </a:rPr>
              <a:t>1 object </a:t>
            </a:r>
            <a:r>
              <a:rPr lang="en-US" sz="2400" dirty="0" smtClean="0">
                <a:solidFill>
                  <a:schemeClr val="tx1"/>
                </a:solidFill>
              </a:rPr>
              <a:t>and makes both the references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>
                <a:solidFill>
                  <a:schemeClr val="tx1"/>
                </a:solidFill>
              </a:rPr>
              <a:t>  ,refer to the same object.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saves memory and overhead  of creating multiple objects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Qn</a:t>
            </a:r>
            <a:r>
              <a:rPr lang="en-US" sz="2400" b="1" dirty="0" smtClean="0"/>
              <a:t> 2 : What About Single </a:t>
            </a:r>
            <a:br>
              <a:rPr lang="en-US" sz="2400" b="1" dirty="0" smtClean="0"/>
            </a:br>
            <a:r>
              <a:rPr lang="en-US" sz="2400" b="1" dirty="0" smtClean="0"/>
              <a:t>Reference And Multiple Objects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Consider the following </a:t>
            </a:r>
            <a:r>
              <a:rPr lang="en-US" sz="2400" b="1" dirty="0" smtClean="0">
                <a:solidFill>
                  <a:srgbClr val="C00000"/>
                </a:solidFill>
              </a:rPr>
              <a:t>3 lines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When the above </a:t>
            </a:r>
            <a:r>
              <a:rPr lang="en-US" sz="2400" b="1" dirty="0" smtClean="0">
                <a:solidFill>
                  <a:srgbClr val="C00000"/>
                </a:solidFill>
              </a:rPr>
              <a:t>3 lines </a:t>
            </a:r>
            <a:r>
              <a:rPr lang="en-US" sz="2400" dirty="0" smtClean="0">
                <a:solidFill>
                  <a:schemeClr val="tx1"/>
                </a:solidFill>
              </a:rPr>
              <a:t>will run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create </a:t>
            </a:r>
            <a:r>
              <a:rPr lang="en-US" sz="2400" b="1" dirty="0" smtClean="0">
                <a:solidFill>
                  <a:srgbClr val="C00000"/>
                </a:solidFill>
              </a:rPr>
              <a:t>3 objects 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one by one </a:t>
            </a:r>
            <a:r>
              <a:rPr lang="en-US" sz="2400" dirty="0" smtClean="0">
                <a:solidFill>
                  <a:schemeClr val="tx1"/>
                </a:solidFill>
              </a:rPr>
              <a:t>and finally the reference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will refer to the last object with the value </a:t>
            </a:r>
            <a:r>
              <a:rPr lang="en-US" sz="2400" b="1" dirty="0" smtClean="0">
                <a:solidFill>
                  <a:srgbClr val="C00000"/>
                </a:solidFill>
              </a:rPr>
              <a:t>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 obvious question arises , that what will happen to the previous </a:t>
            </a:r>
            <a:r>
              <a:rPr lang="en-US" sz="2400" b="1" dirty="0" smtClean="0">
                <a:solidFill>
                  <a:srgbClr val="C00000"/>
                </a:solidFill>
              </a:rPr>
              <a:t>2 objects </a:t>
            </a:r>
            <a:r>
              <a:rPr lang="en-US" sz="2400" dirty="0" smtClean="0">
                <a:solidFill>
                  <a:schemeClr val="tx1"/>
                </a:solidFill>
              </a:rPr>
              <a:t>with the value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Variables And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Variables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Are Different Than Other Languages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Immutable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Mutable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Python’s Memory Management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id( ) </a:t>
            </a:r>
            <a:r>
              <a:rPr lang="en-US" dirty="0" smtClean="0">
                <a:solidFill>
                  <a:schemeClr val="tx1"/>
                </a:solidFill>
              </a:rPr>
              <a:t>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is</a:t>
            </a:r>
            <a:r>
              <a:rPr lang="en-US" dirty="0" smtClean="0">
                <a:solidFill>
                  <a:schemeClr val="tx1"/>
                </a:solidFill>
              </a:rPr>
              <a:t> Operator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Three Important Terms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understanding , what will happen to the previous 2 objects , we need to understand </a:t>
            </a:r>
            <a:r>
              <a:rPr lang="en-US" sz="2400" b="1" dirty="0" smtClean="0">
                <a:solidFill>
                  <a:srgbClr val="C00000"/>
                </a:solidFill>
              </a:rPr>
              <a:t>3 important terminologies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Garbage Block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Garbage Collection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Reference Counting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Block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if an object is not being referred by any reference , then such objects are called </a:t>
            </a:r>
            <a:r>
              <a:rPr lang="en-US" sz="2400" b="1" dirty="0" smtClean="0">
                <a:solidFill>
                  <a:srgbClr val="0070C0"/>
                </a:solidFill>
              </a:rPr>
              <a:t>Garbage Blocks</a:t>
            </a:r>
            <a:r>
              <a:rPr lang="en-US" sz="2400" dirty="0" smtClean="0">
                <a:solidFill>
                  <a:srgbClr val="0070C0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Block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4458074" cy="5357850"/>
          </a:xfrm>
          <a:prstGeom prst="rect">
            <a:avLst/>
          </a:prstGeom>
        </p:spPr>
      </p:pic>
      <p:pic>
        <p:nvPicPr>
          <p:cNvPr id="7" name="Picture 6" descr="var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44" y="1285860"/>
            <a:ext cx="4429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Garbage Collection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</a:rPr>
              <a:t>Garbage collection </a:t>
            </a:r>
            <a:r>
              <a:rPr lang="en-IN" sz="2400" dirty="0" smtClean="0">
                <a:solidFill>
                  <a:schemeClr val="tx1"/>
                </a:solidFill>
              </a:rPr>
              <a:t>is the process of </a:t>
            </a:r>
            <a:r>
              <a:rPr lang="en-IN" sz="2400" b="1" dirty="0" smtClean="0">
                <a:solidFill>
                  <a:srgbClr val="C00000"/>
                </a:solidFill>
              </a:rPr>
              <a:t>cleaning the computer memory </a:t>
            </a:r>
            <a:r>
              <a:rPr lang="en-IN" sz="2400" dirty="0" smtClean="0">
                <a:solidFill>
                  <a:schemeClr val="tx1"/>
                </a:solidFill>
              </a:rPr>
              <a:t>which was used by a running program when that program </a:t>
            </a:r>
            <a:r>
              <a:rPr lang="en-IN" sz="2400" b="1" dirty="0" smtClean="0">
                <a:solidFill>
                  <a:srgbClr val="C00000"/>
                </a:solidFill>
              </a:rPr>
              <a:t>no longer needs that memory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</a:rPr>
              <a:t>Garbage collection </a:t>
            </a:r>
            <a:r>
              <a:rPr lang="en-IN" sz="2400" dirty="0" smtClean="0">
                <a:solidFill>
                  <a:schemeClr val="tx1"/>
                </a:solidFill>
              </a:rPr>
              <a:t>is a memory management feature in many programming languages.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process of memory management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is straightforward.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handles it’s objects by keeping a count to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references </a:t>
            </a:r>
            <a:r>
              <a:rPr lang="en-IN" sz="2400" dirty="0" smtClean="0">
                <a:solidFill>
                  <a:schemeClr val="tx1"/>
                </a:solidFill>
              </a:rPr>
              <a:t>each object has in the program.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words it means, each object stores how many </a:t>
            </a:r>
            <a:r>
              <a:rPr lang="en-IN" sz="2400" b="1" dirty="0" smtClean="0">
                <a:solidFill>
                  <a:srgbClr val="C00000"/>
                </a:solidFill>
              </a:rPr>
              <a:t>references</a:t>
            </a:r>
            <a:r>
              <a:rPr lang="en-IN" sz="2400" dirty="0" smtClean="0">
                <a:solidFill>
                  <a:schemeClr val="tx1"/>
                </a:solidFill>
              </a:rPr>
              <a:t> are currently referring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</a:rPr>
              <a:t>count</a:t>
            </a:r>
            <a:r>
              <a:rPr lang="en-IN" sz="2400" dirty="0" smtClean="0">
                <a:solidFill>
                  <a:schemeClr val="tx1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updated </a:t>
            </a:r>
            <a:r>
              <a:rPr lang="en-IN" sz="2400" dirty="0" smtClean="0">
                <a:solidFill>
                  <a:schemeClr val="tx1"/>
                </a:solidFill>
              </a:rPr>
              <a:t>with the program runtime and when it reaches 0, this means it is not reachable from the program anymore.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Hence, the memory for this object can be reclaimed and be freed by the interpreter.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   </a:t>
            </a:r>
            <a:r>
              <a:rPr lang="en-US" sz="2400" b="1" dirty="0" smtClean="0">
                <a:solidFill>
                  <a:srgbClr val="C00000"/>
                </a:solidFill>
              </a:rPr>
              <a:t>// The object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has a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b=10  </a:t>
            </a:r>
            <a:r>
              <a:rPr lang="en-US" sz="2400" b="1" dirty="0" smtClean="0">
                <a:solidFill>
                  <a:srgbClr val="C00000"/>
                </a:solidFill>
              </a:rPr>
              <a:t>// Now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has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a=20 </a:t>
            </a:r>
            <a:r>
              <a:rPr lang="en-US" sz="2400" b="1" dirty="0" smtClean="0">
                <a:solidFill>
                  <a:srgbClr val="C00000"/>
                </a:solidFill>
              </a:rPr>
              <a:t>// Now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becomes</a:t>
            </a:r>
            <a:r>
              <a:rPr lang="en-US" sz="2400" b="1" dirty="0" smtClean="0">
                <a:solidFill>
                  <a:srgbClr val="7030A0"/>
                </a:solidFill>
              </a:rPr>
              <a:t> 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b=20 </a:t>
            </a:r>
            <a:r>
              <a:rPr lang="en-US" sz="2400" b="1" dirty="0" smtClean="0">
                <a:solidFill>
                  <a:srgbClr val="C00000"/>
                </a:solidFill>
              </a:rPr>
              <a:t>// Finally reference count 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b="1" dirty="0" smtClean="0">
                <a:solidFill>
                  <a:srgbClr val="C00000"/>
                </a:solidFill>
              </a:rPr>
              <a:t> becomes</a:t>
            </a:r>
            <a:r>
              <a:rPr lang="en-US" sz="2400" b="1" dirty="0" smtClean="0">
                <a:solidFill>
                  <a:srgbClr val="7030A0"/>
                </a:solidFill>
              </a:rPr>
              <a:t> 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soon as the </a:t>
            </a:r>
            <a:r>
              <a:rPr lang="en-US" sz="2400" b="1" dirty="0" smtClean="0">
                <a:solidFill>
                  <a:srgbClr val="0070C0"/>
                </a:solidFill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becomes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automatically removes the object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from memory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in our example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a=30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objects </a:t>
            </a:r>
            <a:r>
              <a:rPr lang="en-US" sz="2400" b="1" dirty="0" smtClean="0">
                <a:solidFill>
                  <a:srgbClr val="7030A0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20</a:t>
            </a:r>
            <a:r>
              <a:rPr lang="en-US" sz="2400" dirty="0" smtClean="0">
                <a:solidFill>
                  <a:schemeClr val="tx1"/>
                </a:solidFill>
              </a:rPr>
              <a:t> will be reclaimed by the </a:t>
            </a:r>
            <a:r>
              <a:rPr lang="en-US" sz="2400" b="1" dirty="0" smtClean="0">
                <a:solidFill>
                  <a:srgbClr val="C00000"/>
                </a:solidFill>
              </a:rPr>
              <a:t>Python Garbage Collector </a:t>
            </a:r>
            <a:r>
              <a:rPr lang="en-US" sz="2400" dirty="0" smtClean="0">
                <a:solidFill>
                  <a:schemeClr val="tx1"/>
                </a:solidFill>
              </a:rPr>
              <a:t>as soon as their </a:t>
            </a:r>
            <a:r>
              <a:rPr lang="en-US" sz="2400" b="1" dirty="0" smtClean="0">
                <a:solidFill>
                  <a:srgbClr val="0070C0"/>
                </a:solidFill>
              </a:rPr>
              <a:t>reference count </a:t>
            </a:r>
            <a:r>
              <a:rPr lang="en-US" sz="2400" dirty="0" smtClean="0">
                <a:solidFill>
                  <a:schemeClr val="tx1"/>
                </a:solidFill>
              </a:rPr>
              <a:t>becomes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Counting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ADVANTAGE:</a:t>
            </a:r>
            <a:endParaRPr lang="en-IN" sz="2400" b="1" u="sng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main advantage of such approach is that unused memory is reclaimed and made available for use again.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DISADVANTAGE: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drawback is that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has to continuously watch the reference count of objects in the background and free them as soon as reference count becomes 0.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another important reason </a:t>
            </a:r>
            <a:r>
              <a:rPr lang="en-US" b="1" dirty="0" smtClean="0">
                <a:solidFill>
                  <a:srgbClr val="C00000"/>
                </a:solidFill>
              </a:rPr>
              <a:t>why Python is slow </a:t>
            </a:r>
            <a:r>
              <a:rPr lang="en-US" dirty="0" smtClean="0">
                <a:solidFill>
                  <a:schemeClr val="tx1"/>
                </a:solidFill>
              </a:rPr>
              <a:t>as compared to other languages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Question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Consider the following statements: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a=42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b=42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Can you tell how many objects has Python created in the above code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Answer: Only 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, what is the proof ?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Python </a:t>
            </a:r>
            <a:br>
              <a:rPr lang="en-US" sz="2800" b="1" dirty="0" smtClean="0"/>
            </a:br>
            <a:r>
              <a:rPr lang="en-US" sz="2800" b="1" dirty="0" smtClean="0"/>
              <a:t>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variable </a:t>
            </a:r>
            <a:r>
              <a:rPr lang="en-IN" sz="2400" dirty="0" smtClean="0">
                <a:solidFill>
                  <a:schemeClr val="tx1"/>
                </a:solidFill>
              </a:rPr>
              <a:t>can be seen as a container to store certain values.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While the program is running, </a:t>
            </a:r>
            <a:r>
              <a:rPr lang="en-IN" sz="2400" b="1" dirty="0" smtClean="0">
                <a:solidFill>
                  <a:srgbClr val="C00000"/>
                </a:solidFill>
              </a:rPr>
              <a:t>variables</a:t>
            </a:r>
            <a:r>
              <a:rPr lang="en-IN" sz="2400" dirty="0" smtClean="0">
                <a:solidFill>
                  <a:schemeClr val="tx1"/>
                </a:solidFill>
              </a:rPr>
              <a:t> are accessed and sometimes </a:t>
            </a:r>
            <a:r>
              <a:rPr lang="en-IN" sz="2400" b="1" dirty="0" smtClean="0">
                <a:solidFill>
                  <a:srgbClr val="C00000"/>
                </a:solidFill>
              </a:rPr>
              <a:t>changed</a:t>
            </a:r>
            <a:r>
              <a:rPr lang="en-IN" sz="2400" dirty="0" smtClean="0">
                <a:solidFill>
                  <a:schemeClr val="tx1"/>
                </a:solidFill>
              </a:rPr>
              <a:t>, i.e. a new value will be assigned to a variable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Question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prove this in 2 ways: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By using </a:t>
            </a:r>
            <a:r>
              <a:rPr lang="en-US" b="1" dirty="0" smtClean="0">
                <a:solidFill>
                  <a:srgbClr val="C00000"/>
                </a:solidFill>
              </a:rPr>
              <a:t>id( ) </a:t>
            </a:r>
            <a:r>
              <a:rPr lang="en-US" b="1" dirty="0" smtClean="0">
                <a:solidFill>
                  <a:schemeClr val="tx1"/>
                </a:solidFill>
              </a:rPr>
              <a:t>function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By using </a:t>
            </a:r>
            <a:r>
              <a:rPr lang="en-US" b="1" dirty="0" smtClean="0">
                <a:solidFill>
                  <a:srgbClr val="C00000"/>
                </a:solidFill>
              </a:rPr>
              <a:t>is</a:t>
            </a:r>
            <a:r>
              <a:rPr lang="en-US" b="1" dirty="0" smtClean="0">
                <a:solidFill>
                  <a:schemeClr val="tx1"/>
                </a:solidFill>
              </a:rPr>
              <a:t> operator</a:t>
            </a:r>
            <a:endParaRPr lang="en-IN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id()</a:t>
            </a:r>
            <a:r>
              <a:rPr lang="en-IN" sz="2400" dirty="0" smtClean="0">
                <a:solidFill>
                  <a:schemeClr val="tx1"/>
                </a:solidFill>
              </a:rPr>
              <a:t> is a built-in function in </a:t>
            </a:r>
            <a:r>
              <a:rPr lang="en-IN" sz="2400" b="1" dirty="0" smtClean="0">
                <a:solidFill>
                  <a:srgbClr val="C00000"/>
                </a:solidFill>
              </a:rPr>
              <a:t>Python 3</a:t>
            </a:r>
            <a:r>
              <a:rPr lang="en-IN" sz="2400" dirty="0" smtClean="0">
                <a:solidFill>
                  <a:schemeClr val="tx1"/>
                </a:solidFill>
              </a:rPr>
              <a:t>, which returns the</a:t>
            </a:r>
            <a:r>
              <a:rPr lang="en-IN" sz="2400" b="1" dirty="0" smtClean="0">
                <a:solidFill>
                  <a:srgbClr val="0070C0"/>
                </a:solidFill>
              </a:rPr>
              <a:t> </a:t>
            </a:r>
            <a:r>
              <a:rPr lang="en-IN" sz="2400" b="1" i="1" dirty="0" smtClean="0">
                <a:solidFill>
                  <a:srgbClr val="0070C0"/>
                </a:solidFill>
              </a:rPr>
              <a:t>identity</a:t>
            </a:r>
            <a:r>
              <a:rPr lang="en-IN" sz="2400" b="1" dirty="0" smtClean="0">
                <a:solidFill>
                  <a:srgbClr val="0070C0"/>
                </a:solidFill>
              </a:rPr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of an object.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i="1" dirty="0" smtClean="0">
                <a:solidFill>
                  <a:srgbClr val="C00000"/>
                </a:solidFill>
              </a:rPr>
              <a:t>identity</a:t>
            </a:r>
            <a:r>
              <a:rPr lang="en-IN" sz="2400" dirty="0" smtClean="0">
                <a:solidFill>
                  <a:schemeClr val="tx1"/>
                </a:solidFill>
              </a:rPr>
              <a:t> is a unique integer for that object during it’s lifetime.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is also the </a:t>
            </a:r>
            <a:r>
              <a:rPr lang="en-IN" sz="2400" b="1" dirty="0" smtClean="0">
                <a:solidFill>
                  <a:srgbClr val="C00000"/>
                </a:solidFill>
              </a:rPr>
              <a:t>address</a:t>
            </a:r>
            <a:r>
              <a:rPr lang="en-IN" sz="2400" dirty="0" smtClean="0">
                <a:solidFill>
                  <a:schemeClr val="tx1"/>
                </a:solidFill>
              </a:rPr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</a:rPr>
              <a:t> in memory.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We can use the </a:t>
            </a:r>
            <a:r>
              <a:rPr lang="en-IN" sz="2400" b="1" dirty="0" smtClean="0">
                <a:solidFill>
                  <a:srgbClr val="C00000"/>
                </a:solidFill>
              </a:rPr>
              <a:t>id( ) </a:t>
            </a:r>
            <a:r>
              <a:rPr lang="en-IN" sz="2400" dirty="0" smtClean="0">
                <a:solidFill>
                  <a:schemeClr val="tx1"/>
                </a:solidFill>
              </a:rPr>
              <a:t>function to prove that whenever we assign the same value to a variable then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simply assigns the address of existing object to the new reference.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143248"/>
            <a:ext cx="6858048" cy="323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is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Another way to find out whether 2 references are pointing to the same object or not is to use the </a:t>
            </a:r>
            <a:r>
              <a:rPr lang="en-IN" sz="2400" b="1" dirty="0" smtClean="0">
                <a:solidFill>
                  <a:srgbClr val="C00000"/>
                </a:solidFill>
              </a:rPr>
              <a:t>is </a:t>
            </a:r>
            <a:r>
              <a:rPr lang="en-IN" sz="2400" dirty="0" smtClean="0">
                <a:solidFill>
                  <a:schemeClr val="tx1"/>
                </a:solidFill>
              </a:rPr>
              <a:t>operator.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dirty="0" smtClean="0">
                <a:solidFill>
                  <a:schemeClr val="tx1"/>
                </a:solidFill>
              </a:rPr>
              <a:t> operator is a binary operator and </a:t>
            </a:r>
            <a:r>
              <a:rPr lang="en-IN" sz="2400" dirty="0" smtClean="0">
                <a:solidFill>
                  <a:schemeClr val="tx1"/>
                </a:solidFill>
              </a:rPr>
              <a:t>checks whether both the operands refer to the same object or not</a:t>
            </a:r>
            <a:r>
              <a:rPr lang="en-IN" sz="2000" dirty="0" smtClean="0"/>
              <a:t>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is Operator</a:t>
            </a:r>
            <a:endParaRPr lang="en-IN" sz="2800" b="1" dirty="0"/>
          </a:p>
        </p:txBody>
      </p:sp>
      <p:pic>
        <p:nvPicPr>
          <p:cNvPr id="6" name="Content Placeholder 5" descr="i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b=-5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a=256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b=256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b=-6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a=257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b=257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Python caches the integer values in the range </a:t>
            </a:r>
            <a:r>
              <a:rPr lang="en-US" sz="2000" b="1" dirty="0" smtClean="0">
                <a:solidFill>
                  <a:srgbClr val="0070C0"/>
                </a:solidFill>
              </a:rPr>
              <a:t>-5 to 256 </a:t>
            </a:r>
            <a:r>
              <a:rPr lang="en-US" sz="2000" b="1" dirty="0" smtClean="0">
                <a:solidFill>
                  <a:srgbClr val="C00000"/>
                </a:solidFill>
              </a:rPr>
              <a:t>. 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Beyond this range Python creates new objects even for the same value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b=“Bhopal”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a=False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b=False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True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Yet Another Important Twist 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 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b=1.0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 is b)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a=(2+3j)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b</a:t>
            </a:r>
            <a:r>
              <a:rPr lang="en-US" sz="2000" b="1" smtClean="0">
                <a:solidFill>
                  <a:srgbClr val="7030A0"/>
                </a:solidFill>
              </a:rPr>
              <a:t>=(2+3j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print(a is b)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False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5286388"/>
            <a:ext cx="86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The concept of </a:t>
            </a:r>
            <a:r>
              <a:rPr lang="en-US" sz="2000" b="1" dirty="0" smtClean="0">
                <a:solidFill>
                  <a:srgbClr val="0070C0"/>
                </a:solidFill>
              </a:rPr>
              <a:t>caching</a:t>
            </a:r>
            <a:r>
              <a:rPr lang="en-US" sz="2000" b="1" dirty="0" smtClean="0">
                <a:solidFill>
                  <a:srgbClr val="C00000"/>
                </a:solidFill>
              </a:rPr>
              <a:t> or </a:t>
            </a:r>
            <a:r>
              <a:rPr lang="en-US" sz="2000" b="1" dirty="0" smtClean="0">
                <a:solidFill>
                  <a:srgbClr val="0070C0"/>
                </a:solidFill>
              </a:rPr>
              <a:t>object reusability </a:t>
            </a:r>
            <a:r>
              <a:rPr lang="en-US" sz="2000" b="1" dirty="0" smtClean="0">
                <a:solidFill>
                  <a:srgbClr val="C00000"/>
                </a:solidFill>
              </a:rPr>
              <a:t>applies to </a:t>
            </a:r>
            <a:r>
              <a:rPr lang="en-US" sz="2000" b="1" dirty="0" smtClean="0">
                <a:solidFill>
                  <a:srgbClr val="0070C0"/>
                </a:solidFill>
              </a:rPr>
              <a:t>strings  </a:t>
            </a: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 smtClean="0">
                <a:solidFill>
                  <a:srgbClr val="0070C0"/>
                </a:solidFill>
              </a:rPr>
              <a:t>booleans</a:t>
            </a:r>
            <a:r>
              <a:rPr lang="en-US" sz="2000" b="1" dirty="0" smtClean="0">
                <a:solidFill>
                  <a:srgbClr val="C00000"/>
                </a:solidFill>
              </a:rPr>
              <a:t> but doesn’t apply to </a:t>
            </a:r>
            <a:r>
              <a:rPr lang="en-US" sz="2000" b="1" dirty="0" smtClean="0">
                <a:solidFill>
                  <a:srgbClr val="0070C0"/>
                </a:solidFill>
              </a:rPr>
              <a:t>float</a:t>
            </a:r>
            <a:r>
              <a:rPr lang="en-US" sz="2000" b="1" dirty="0" smtClean="0">
                <a:solidFill>
                  <a:srgbClr val="C00000"/>
                </a:solidFill>
              </a:rPr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complex</a:t>
            </a:r>
            <a:r>
              <a:rPr lang="en-US" sz="2000" b="1" dirty="0" smtClean="0">
                <a:solidFill>
                  <a:srgbClr val="C00000"/>
                </a:solidFill>
              </a:rPr>
              <a:t> data types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 language </a:t>
            </a:r>
            <a:r>
              <a:rPr lang="en-IN" sz="2400" dirty="0" smtClean="0">
                <a:solidFill>
                  <a:schemeClr val="tx1"/>
                </a:solidFill>
              </a:rPr>
              <a:t>when we declare a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assign </a:t>
            </a:r>
            <a:r>
              <a:rPr lang="en-IN" sz="2400" dirty="0" smtClean="0">
                <a:solidFill>
                  <a:schemeClr val="tx1"/>
                </a:solidFill>
              </a:rPr>
              <a:t>value to it then </a:t>
            </a:r>
            <a:r>
              <a:rPr lang="en-IN" sz="2400" b="1" dirty="0" smtClean="0">
                <a:solidFill>
                  <a:srgbClr val="C00000"/>
                </a:solidFill>
              </a:rPr>
              <a:t>some space is created </a:t>
            </a:r>
            <a:r>
              <a:rPr lang="en-IN" sz="2400" dirty="0" smtClean="0">
                <a:solidFill>
                  <a:schemeClr val="tx1"/>
                </a:solidFill>
              </a:rPr>
              <a:t>in memory by the </a:t>
            </a:r>
            <a:r>
              <a:rPr lang="en-IN" sz="2400" b="1" dirty="0" smtClean="0">
                <a:solidFill>
                  <a:srgbClr val="C00000"/>
                </a:solidFill>
              </a:rPr>
              <a:t>given name </a:t>
            </a:r>
            <a:r>
              <a:rPr lang="en-IN" sz="2400" dirty="0" smtClean="0">
                <a:solidFill>
                  <a:schemeClr val="tx1"/>
                </a:solidFill>
              </a:rPr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given value </a:t>
            </a:r>
            <a:r>
              <a:rPr lang="en-IN" sz="2400" dirty="0" smtClean="0">
                <a:solidFill>
                  <a:schemeClr val="tx1"/>
                </a:solidFill>
              </a:rPr>
              <a:t>is stored in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the statement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a=42; </a:t>
            </a:r>
            <a:r>
              <a:rPr lang="en-US" sz="2400" dirty="0" smtClean="0">
                <a:solidFill>
                  <a:schemeClr val="tx1"/>
                </a:solidFill>
              </a:rPr>
              <a:t>, then the following will be the memory diagram.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357694"/>
            <a:ext cx="8858312" cy="2500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Now if we declare another variable , with the same value , then again the same process will take place.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,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b=42;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C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Finally if we assign a new value to an existing variable , then it’s previous value gets </a:t>
            </a:r>
            <a:r>
              <a:rPr lang="en-IN" sz="2400" b="1" u="sng" dirty="0" smtClean="0">
                <a:solidFill>
                  <a:srgbClr val="C00000"/>
                </a:solidFill>
              </a:rPr>
              <a:t>overwritten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, </a:t>
            </a:r>
            <a:r>
              <a:rPr lang="en-US" sz="2400" b="1" dirty="0" smtClean="0">
                <a:solidFill>
                  <a:srgbClr val="C00000"/>
                </a:solidFill>
              </a:rPr>
              <a:t>a=43;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a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885831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when we assign value to a variable , then things are different than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 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Suppose we write </a:t>
            </a:r>
            <a:r>
              <a:rPr lang="en-US" sz="2400" b="1" dirty="0" smtClean="0">
                <a:solidFill>
                  <a:srgbClr val="C00000"/>
                </a:solidFill>
              </a:rPr>
              <a:t>a=42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create 2 things: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in</a:t>
            </a:r>
            <a:r>
              <a:rPr lang="en-US" b="1" dirty="0" smtClean="0">
                <a:solidFill>
                  <a:srgbClr val="C00000"/>
                </a:solidFill>
              </a:rPr>
              <a:t> heap memory </a:t>
            </a:r>
            <a:r>
              <a:rPr lang="en-US" b="1" dirty="0" smtClean="0">
                <a:solidFill>
                  <a:srgbClr val="7030A0"/>
                </a:solidFill>
              </a:rPr>
              <a:t>holding the value </a:t>
            </a:r>
            <a:r>
              <a:rPr lang="en-US" b="1" dirty="0" smtClean="0">
                <a:solidFill>
                  <a:srgbClr val="C00000"/>
                </a:solidFill>
              </a:rPr>
              <a:t>42</a:t>
            </a:r>
            <a:r>
              <a:rPr lang="en-US" b="1" dirty="0" smtClean="0">
                <a:solidFill>
                  <a:srgbClr val="7030A0"/>
                </a:solidFill>
              </a:rPr>
              <a:t> , 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7030A0"/>
                </a:solidFill>
              </a:rPr>
              <a:t> called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 which will </a:t>
            </a:r>
            <a:r>
              <a:rPr lang="en-US" b="1" dirty="0" smtClean="0">
                <a:solidFill>
                  <a:srgbClr val="C00000"/>
                </a:solidFill>
              </a:rPr>
              <a:t>point</a:t>
            </a:r>
            <a:r>
              <a:rPr lang="en-US" b="1" dirty="0" smtClean="0">
                <a:solidFill>
                  <a:srgbClr val="7030A0"/>
                </a:solidFill>
              </a:rPr>
              <a:t> to this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pic>
        <p:nvPicPr>
          <p:cNvPr id="6" name="Content Placeholder 5" descr="var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Variables </a:t>
            </a:r>
            <a:br>
              <a:rPr lang="en-US" sz="2800" b="1" dirty="0" smtClean="0"/>
            </a:br>
            <a:r>
              <a:rPr lang="en-US" sz="2800" b="1" dirty="0" smtClean="0"/>
              <a:t>Work In Python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if we create another variable called</a:t>
            </a:r>
            <a:r>
              <a:rPr lang="en-US" sz="2400" b="1" dirty="0" smtClean="0">
                <a:solidFill>
                  <a:srgbClr val="C00000"/>
                </a:solidFill>
              </a:rPr>
              <a:t> b </a:t>
            </a:r>
            <a:r>
              <a:rPr lang="en-US" sz="2400" dirty="0" smtClean="0">
                <a:solidFill>
                  <a:schemeClr val="tx1"/>
                </a:solidFill>
              </a:rPr>
              <a:t>and assign it the same value , then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will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Create a new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7030A0"/>
                </a:solidFill>
              </a:rPr>
              <a:t> by the name</a:t>
            </a:r>
            <a:r>
              <a:rPr lang="en-US" b="1" dirty="0" smtClean="0">
                <a:solidFill>
                  <a:srgbClr val="C00000"/>
                </a:solidFill>
              </a:rPr>
              <a:t> b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Assign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7030A0"/>
                </a:solidFill>
              </a:rPr>
              <a:t> of the previously created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b="1" dirty="0" smtClean="0">
                <a:solidFill>
                  <a:srgbClr val="7030A0"/>
                </a:solidFill>
              </a:rPr>
              <a:t> to the reference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 because the </a:t>
            </a:r>
            <a:r>
              <a:rPr lang="en-US" b="1" dirty="0" smtClean="0">
                <a:solidFill>
                  <a:srgbClr val="C00000"/>
                </a:solidFill>
              </a:rPr>
              <a:t>value is same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So now both</a:t>
            </a:r>
            <a:r>
              <a:rPr lang="en-US" b="1" dirty="0" smtClean="0">
                <a:solidFill>
                  <a:srgbClr val="C00000"/>
                </a:solidFill>
              </a:rPr>
              <a:t> a </a:t>
            </a:r>
            <a:r>
              <a:rPr lang="en-US" b="1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7030A0"/>
                </a:solidFill>
              </a:rPr>
              <a:t> are pointing to the same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5795</TotalTime>
  <Words>1124</Words>
  <Application>Microsoft Office PowerPoint</Application>
  <PresentationFormat>On-screen Show (4:3)</PresentationFormat>
  <Paragraphs>294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Understanding Python  Variables</vt:lpstr>
      <vt:lpstr>How Variables  Work In C ?</vt:lpstr>
      <vt:lpstr>How Variables  Work In C ?</vt:lpstr>
      <vt:lpstr>How Variables  Work In C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How Variables  Work In Python ?</vt:lpstr>
      <vt:lpstr>Strings Are Also Immutable</vt:lpstr>
      <vt:lpstr>Strings Are Also Immutable</vt:lpstr>
      <vt:lpstr>Immutable And Mutable</vt:lpstr>
      <vt:lpstr>Two Very Important  Questions</vt:lpstr>
      <vt:lpstr>Qn 1 : Benefit Of Immutability</vt:lpstr>
      <vt:lpstr>Qn 2 : What About Single  Reference And Multiple Objects ?</vt:lpstr>
      <vt:lpstr>Three Important Terms </vt:lpstr>
      <vt:lpstr>The Garbage Block</vt:lpstr>
      <vt:lpstr>The Garbage Block</vt:lpstr>
      <vt:lpstr>The Garbage Collection</vt:lpstr>
      <vt:lpstr>Reference Counting</vt:lpstr>
      <vt:lpstr>Reference Counting</vt:lpstr>
      <vt:lpstr>Reference Counting</vt:lpstr>
      <vt:lpstr>Reference Counting</vt:lpstr>
      <vt:lpstr>Reference Counting</vt:lpstr>
      <vt:lpstr>Another Important Question</vt:lpstr>
      <vt:lpstr>Another Important Question</vt:lpstr>
      <vt:lpstr>The id( ) Function</vt:lpstr>
      <vt:lpstr>The id( ) Function</vt:lpstr>
      <vt:lpstr>The is Operator</vt:lpstr>
      <vt:lpstr>The is Operator</vt:lpstr>
      <vt:lpstr>An Important Twist !</vt:lpstr>
      <vt:lpstr>An Important Twist !</vt:lpstr>
      <vt:lpstr>Another Important Twist !</vt:lpstr>
      <vt:lpstr>Yet Another Important Twist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443</cp:revision>
  <dcterms:created xsi:type="dcterms:W3CDTF">2015-12-21T13:46:48Z</dcterms:created>
  <dcterms:modified xsi:type="dcterms:W3CDTF">2018-07-13T10:34:05Z</dcterms:modified>
</cp:coreProperties>
</file>