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8"/>
  </p:notesMasterIdLst>
  <p:sldIdLst>
    <p:sldId id="256" r:id="rId2"/>
    <p:sldId id="257" r:id="rId3"/>
    <p:sldId id="258" r:id="rId4"/>
    <p:sldId id="259" r:id="rId5"/>
    <p:sldId id="338" r:id="rId6"/>
    <p:sldId id="316" r:id="rId7"/>
    <p:sldId id="317" r:id="rId8"/>
    <p:sldId id="318" r:id="rId9"/>
    <p:sldId id="319" r:id="rId10"/>
    <p:sldId id="320"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231AF-33A1-4481-B754-A4BADCC941A0}" type="datetimeFigureOut">
              <a:rPr lang="en-IN" smtClean="0"/>
              <a:pPr/>
              <a:t>15-11-2018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2D9245-2E19-4BC1-B6FD-32C1007CA881}" type="slidenum">
              <a:rPr lang="en-IN" smtClean="0"/>
              <a:pPr/>
              <a:t>‹#›</a:t>
            </a:fld>
            <a:endParaRPr lang="en-IN"/>
          </a:p>
        </p:txBody>
      </p:sp>
    </p:spTree>
    <p:extLst>
      <p:ext uri="{BB962C8B-B14F-4D97-AF65-F5344CB8AC3E}">
        <p14:creationId xmlns:p14="http://schemas.microsoft.com/office/powerpoint/2010/main" xmlns="" val="4267561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62D9245-2E19-4BC1-B6FD-32C1007CA881}" type="slidenum">
              <a:rPr lang="en-IN" smtClean="0"/>
              <a:pPr/>
              <a:t>17</a:t>
            </a:fld>
            <a:endParaRPr lang="en-IN"/>
          </a:p>
        </p:txBody>
      </p:sp>
    </p:spTree>
    <p:extLst>
      <p:ext uri="{BB962C8B-B14F-4D97-AF65-F5344CB8AC3E}">
        <p14:creationId xmlns:p14="http://schemas.microsoft.com/office/powerpoint/2010/main" xmlns="" val="4288799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11/15/2018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3886200"/>
            <a:ext cx="6400800" cy="1752600"/>
          </a:xfrm>
        </p:spPr>
        <p:txBody>
          <a:bodyPr>
            <a:normAutofit/>
          </a:bodyPr>
          <a:lstStyle>
            <a:lvl1pPr marL="0" indent="0" algn="ctr">
              <a:buNone/>
              <a:defRPr sz="7200" b="1">
                <a:solidFill>
                  <a:srgbClr val="FF0000"/>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MYSQL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11/15/2018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09600" y="2133600"/>
            <a:ext cx="7772400" cy="1470025"/>
          </a:xfrm>
        </p:spPr>
        <p:txBody>
          <a:bodyPr>
            <a:normAutofit/>
          </a:bodyPr>
          <a:lstStyle/>
          <a:p>
            <a:pPr algn="ctr"/>
            <a:r>
              <a:rPr lang="en-US" sz="7200" b="1" dirty="0" smtClean="0">
                <a:solidFill>
                  <a:srgbClr val="0070C0"/>
                </a:solidFill>
                <a:latin typeface="Times New Roman" pitchFamily="18" charset="0"/>
                <a:cs typeface="Times New Roman" pitchFamily="18" charset="0"/>
              </a:rPr>
              <a:t> </a:t>
            </a:r>
            <a:r>
              <a:rPr lang="en-US" sz="7200" b="1" dirty="0" smtClean="0">
                <a:solidFill>
                  <a:schemeClr val="accent1">
                    <a:lumMod val="75000"/>
                  </a:schemeClr>
                </a:solidFill>
                <a:latin typeface="Times New Roman" pitchFamily="18" charset="0"/>
                <a:cs typeface="Times New Roman" pitchFamily="18" charset="0"/>
              </a:rPr>
              <a:t>SQL</a:t>
            </a:r>
            <a:endParaRPr lang="en-IN" sz="7200" b="1"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564084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Constraint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US" dirty="0" smtClean="0">
                <a:latin typeface="Times New Roman" pitchFamily="18" charset="0"/>
                <a:cs typeface="Times New Roman" pitchFamily="18" charset="0"/>
              </a:rPr>
              <a:t>Constraint are used to implement business rules.</a:t>
            </a:r>
          </a:p>
          <a:p>
            <a:pPr>
              <a:buFont typeface="Wingdings" pitchFamily="2" charset="2"/>
              <a:buChar char="q"/>
            </a:pPr>
            <a:r>
              <a:rPr lang="en-IN" dirty="0">
                <a:latin typeface="Times New Roman" pitchFamily="18" charset="0"/>
                <a:cs typeface="Times New Roman" pitchFamily="18" charset="0"/>
              </a:rPr>
              <a:t>U</a:t>
            </a:r>
            <a:r>
              <a:rPr lang="en-IN" dirty="0" smtClean="0">
                <a:latin typeface="Times New Roman" pitchFamily="18" charset="0"/>
                <a:cs typeface="Times New Roman" pitchFamily="18" charset="0"/>
              </a:rPr>
              <a:t>sed to define rules to allow </a:t>
            </a:r>
            <a:r>
              <a:rPr lang="en-IN" dirty="0">
                <a:latin typeface="Times New Roman" pitchFamily="18" charset="0"/>
                <a:cs typeface="Times New Roman" pitchFamily="18" charset="0"/>
              </a:rPr>
              <a:t>or restrict what values can be stored in columns. </a:t>
            </a:r>
            <a:endParaRPr lang="en-IN" dirty="0" smtClean="0">
              <a:latin typeface="Times New Roman" pitchFamily="18" charset="0"/>
              <a:cs typeface="Times New Roman" pitchFamily="18" charset="0"/>
            </a:endParaRPr>
          </a:p>
          <a:p>
            <a:pPr>
              <a:buFont typeface="Wingdings" pitchFamily="2" charset="2"/>
              <a:buChar char="q"/>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purpose of inducing constraints is to enforce integrity of database. </a:t>
            </a:r>
          </a:p>
        </p:txBody>
      </p:sp>
    </p:spTree>
    <p:extLst>
      <p:ext uri="{BB962C8B-B14F-4D97-AF65-F5344CB8AC3E}">
        <p14:creationId xmlns:p14="http://schemas.microsoft.com/office/powerpoint/2010/main" xmlns="" val="1190293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pic>
        <p:nvPicPr>
          <p:cNvPr id="5" name="Picture 4"/>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609600"/>
            <a:ext cx="8610600" cy="5791200"/>
          </a:xfrm>
          <a:prstGeom prst="rect">
            <a:avLst/>
          </a:prstGeom>
          <a:noFill/>
          <a:ln>
            <a:noFill/>
          </a:ln>
        </p:spPr>
      </p:pic>
    </p:spTree>
    <p:extLst>
      <p:ext uri="{BB962C8B-B14F-4D97-AF65-F5344CB8AC3E}">
        <p14:creationId xmlns:p14="http://schemas.microsoft.com/office/powerpoint/2010/main" xmlns="" val="2745271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Column Level Constraint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800" dirty="0" smtClean="0">
                <a:latin typeface="Times New Roman" pitchFamily="18" charset="0"/>
                <a:cs typeface="Times New Roman" pitchFamily="18" charset="0"/>
              </a:rPr>
              <a:t>If constraint is declared immediately after declaring column then it is called column level.</a:t>
            </a:r>
            <a:endParaRPr lang="en-US" sz="2800" dirty="0">
              <a:latin typeface="Times New Roman" pitchFamily="18" charset="0"/>
              <a:cs typeface="Times New Roman" pitchFamily="18" charset="0"/>
            </a:endParaRPr>
          </a:p>
          <a:p>
            <a:pPr marL="0" indent="0">
              <a:buNone/>
            </a:pPr>
            <a:endParaRPr lang="en-IN" sz="2800" dirty="0" smtClean="0"/>
          </a:p>
          <a:p>
            <a:pPr marL="0" indent="0">
              <a:buNone/>
            </a:pPr>
            <a:r>
              <a:rPr lang="en-IN" sz="2800" b="1" dirty="0" smtClean="0"/>
              <a:t>Create </a:t>
            </a:r>
            <a:r>
              <a:rPr lang="en-IN" sz="2800" b="1" dirty="0"/>
              <a:t>table &lt;</a:t>
            </a:r>
            <a:r>
              <a:rPr lang="en-IN" sz="2800" b="1" dirty="0" err="1"/>
              <a:t>table_name</a:t>
            </a:r>
            <a:r>
              <a:rPr lang="en-IN" sz="2800" b="1" dirty="0"/>
              <a:t>&gt;(&lt;</a:t>
            </a:r>
            <a:r>
              <a:rPr lang="en-IN" sz="2800" b="1" dirty="0" err="1"/>
              <a:t>col_name</a:t>
            </a:r>
            <a:r>
              <a:rPr lang="en-IN" sz="2800" b="1" dirty="0"/>
              <a:t>&gt;&lt;col data type&gt;&lt;size&gt;constraint &lt;constraint name&gt; &lt;constraint type&gt;);</a:t>
            </a:r>
          </a:p>
          <a:p>
            <a:pPr marL="0" indent="0">
              <a:buNone/>
            </a:pPr>
            <a:endParaRPr lang="en-IN"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893698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marL="0" indent="0">
              <a:buNone/>
            </a:pPr>
            <a:r>
              <a:rPr lang="en-IN" dirty="0"/>
              <a:t>Query to create a table called Student with following columns and constraints:</a:t>
            </a:r>
          </a:p>
          <a:p>
            <a:pPr lvl="0"/>
            <a:r>
              <a:rPr lang="en-IN" dirty="0" err="1"/>
              <a:t>Roll_no</a:t>
            </a:r>
            <a:r>
              <a:rPr lang="en-IN" dirty="0"/>
              <a:t> number – should not accept repeating values</a:t>
            </a:r>
          </a:p>
          <a:p>
            <a:pPr lvl="0"/>
            <a:r>
              <a:rPr lang="en-IN" dirty="0"/>
              <a:t>Name varchar2 – should not accept null values</a:t>
            </a:r>
          </a:p>
          <a:p>
            <a:pPr lvl="0"/>
            <a:r>
              <a:rPr lang="en-IN" dirty="0"/>
              <a:t>Percentage number</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3810000"/>
            <a:ext cx="7924800" cy="1752600"/>
          </a:xfrm>
          <a:prstGeom prst="rect">
            <a:avLst/>
          </a:prstGeom>
          <a:noFill/>
          <a:ln>
            <a:noFill/>
          </a:ln>
        </p:spPr>
      </p:pic>
    </p:spTree>
    <p:extLst>
      <p:ext uri="{BB962C8B-B14F-4D97-AF65-F5344CB8AC3E}">
        <p14:creationId xmlns:p14="http://schemas.microsoft.com/office/powerpoint/2010/main" xmlns="" val="424096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marL="0" indent="0">
              <a:buNone/>
            </a:pPr>
            <a:r>
              <a:rPr lang="en-IN" dirty="0"/>
              <a:t>Query to create a table called vendor having following columns and constraint:</a:t>
            </a:r>
          </a:p>
          <a:p>
            <a:pPr lvl="0"/>
            <a:r>
              <a:rPr lang="en-IN" dirty="0" err="1"/>
              <a:t>Vendor_id</a:t>
            </a:r>
            <a:r>
              <a:rPr lang="en-IN" dirty="0"/>
              <a:t> varchar2 – should be primary key of the table</a:t>
            </a:r>
          </a:p>
          <a:p>
            <a:pPr lvl="0"/>
            <a:r>
              <a:rPr lang="en-IN" dirty="0" err="1"/>
              <a:t>Product_id</a:t>
            </a:r>
            <a:r>
              <a:rPr lang="en-IN" dirty="0"/>
              <a:t> varchar2 – should not accept null values</a:t>
            </a:r>
          </a:p>
          <a:p>
            <a:pPr lvl="0"/>
            <a:r>
              <a:rPr lang="en-IN" dirty="0"/>
              <a:t>City varchar2 – should only accept </a:t>
            </a:r>
            <a:r>
              <a:rPr lang="en-IN" dirty="0" err="1"/>
              <a:t>bhopal</a:t>
            </a:r>
            <a:r>
              <a:rPr lang="en-IN" dirty="0"/>
              <a:t> and </a:t>
            </a:r>
            <a:r>
              <a:rPr lang="en-IN" dirty="0" err="1"/>
              <a:t>indore</a:t>
            </a:r>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4038600"/>
            <a:ext cx="7620000" cy="1920875"/>
          </a:xfrm>
          <a:prstGeom prst="rect">
            <a:avLst/>
          </a:prstGeom>
          <a:noFill/>
          <a:ln>
            <a:noFill/>
          </a:ln>
        </p:spPr>
      </p:pic>
    </p:spTree>
    <p:extLst>
      <p:ext uri="{BB962C8B-B14F-4D97-AF65-F5344CB8AC3E}">
        <p14:creationId xmlns:p14="http://schemas.microsoft.com/office/powerpoint/2010/main" xmlns="" val="95831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92500" lnSpcReduction="20000"/>
          </a:bodyPr>
          <a:lstStyle/>
          <a:p>
            <a:pPr marL="0" indent="0">
              <a:buNone/>
            </a:pPr>
            <a:r>
              <a:rPr lang="en-IN" b="1" u="sng" dirty="0"/>
              <a:t>Referential Constraint</a:t>
            </a:r>
            <a:endParaRPr lang="en-IN" dirty="0"/>
          </a:p>
          <a:p>
            <a:r>
              <a:rPr lang="en-IN" dirty="0"/>
              <a:t>Syntax: create table &lt;</a:t>
            </a:r>
            <a:r>
              <a:rPr lang="en-IN" dirty="0" err="1"/>
              <a:t>table_name</a:t>
            </a:r>
            <a:r>
              <a:rPr lang="en-IN" dirty="0"/>
              <a:t>&gt;(&lt;</a:t>
            </a:r>
            <a:r>
              <a:rPr lang="en-IN" dirty="0" err="1"/>
              <a:t>colname</a:t>
            </a:r>
            <a:r>
              <a:rPr lang="en-IN" dirty="0"/>
              <a:t>&gt;&lt;</a:t>
            </a:r>
            <a:r>
              <a:rPr lang="en-IN" dirty="0" err="1"/>
              <a:t>datatype</a:t>
            </a:r>
            <a:r>
              <a:rPr lang="en-IN" dirty="0"/>
              <a:t>&gt;constraint….., &lt;</a:t>
            </a:r>
            <a:r>
              <a:rPr lang="en-IN" dirty="0" err="1"/>
              <a:t>colname</a:t>
            </a:r>
            <a:r>
              <a:rPr lang="en-IN" dirty="0"/>
              <a:t>&gt;&lt;</a:t>
            </a:r>
            <a:r>
              <a:rPr lang="en-IN" dirty="0" err="1"/>
              <a:t>datatype</a:t>
            </a:r>
            <a:r>
              <a:rPr lang="en-IN" dirty="0"/>
              <a:t>&gt;&lt;size&gt; constraint&lt;constraint name&gt; references &lt;parent table name&gt;(&lt;</a:t>
            </a:r>
            <a:r>
              <a:rPr lang="en-IN" dirty="0" err="1"/>
              <a:t>colname</a:t>
            </a:r>
            <a:r>
              <a:rPr lang="en-IN" dirty="0"/>
              <a:t>&gt;) </a:t>
            </a:r>
            <a:r>
              <a:rPr lang="en-IN" dirty="0" smtClean="0"/>
              <a:t>,…);</a:t>
            </a:r>
          </a:p>
          <a:p>
            <a:endParaRPr lang="en-US" dirty="0"/>
          </a:p>
          <a:p>
            <a:pPr marL="0" indent="0">
              <a:buNone/>
            </a:pPr>
            <a:r>
              <a:rPr lang="en-IN" b="1" u="sng" dirty="0" err="1"/>
              <a:t>Dept</a:t>
            </a:r>
            <a:r>
              <a:rPr lang="en-IN" b="1" u="sng" dirty="0"/>
              <a:t> table</a:t>
            </a:r>
          </a:p>
          <a:p>
            <a:pPr lvl="0"/>
            <a:r>
              <a:rPr lang="en-IN" dirty="0" err="1"/>
              <a:t>Deptno</a:t>
            </a:r>
            <a:r>
              <a:rPr lang="en-IN" dirty="0"/>
              <a:t> – Primary key</a:t>
            </a:r>
          </a:p>
          <a:p>
            <a:pPr lvl="0"/>
            <a:r>
              <a:rPr lang="en-IN" dirty="0" err="1"/>
              <a:t>Dname</a:t>
            </a:r>
            <a:endParaRPr lang="en-IN" dirty="0"/>
          </a:p>
          <a:p>
            <a:pPr lvl="0"/>
            <a:r>
              <a:rPr lang="en-IN" dirty="0" err="1" smtClean="0"/>
              <a:t>Loc</a:t>
            </a:r>
            <a:endParaRPr lang="en-IN" dirty="0"/>
          </a:p>
          <a:p>
            <a:pPr marL="0" lvl="0" indent="0">
              <a:buNone/>
            </a:pPr>
            <a:r>
              <a:rPr lang="en-IN" dirty="0" smtClean="0"/>
              <a:t> </a:t>
            </a:r>
            <a:r>
              <a:rPr lang="en-IN" b="1" u="sng" dirty="0" err="1"/>
              <a:t>Emp</a:t>
            </a:r>
            <a:r>
              <a:rPr lang="en-IN" b="1" u="sng" dirty="0"/>
              <a:t> table</a:t>
            </a:r>
          </a:p>
          <a:p>
            <a:pPr lvl="0"/>
            <a:r>
              <a:rPr lang="en-IN" dirty="0" err="1"/>
              <a:t>Empno</a:t>
            </a:r>
            <a:r>
              <a:rPr lang="en-IN" dirty="0"/>
              <a:t> – primary key</a:t>
            </a:r>
          </a:p>
          <a:p>
            <a:pPr lvl="0"/>
            <a:r>
              <a:rPr lang="en-IN" dirty="0" err="1"/>
              <a:t>Ename</a:t>
            </a:r>
            <a:endParaRPr lang="en-IN" dirty="0"/>
          </a:p>
          <a:p>
            <a:pPr lvl="0"/>
            <a:r>
              <a:rPr lang="en-IN" dirty="0" err="1"/>
              <a:t>Deptno</a:t>
            </a:r>
            <a:r>
              <a:rPr lang="en-IN" dirty="0"/>
              <a:t> – Referential constraint</a:t>
            </a:r>
          </a:p>
          <a:p>
            <a:pPr lvl="0"/>
            <a:r>
              <a:rPr lang="en-IN" dirty="0"/>
              <a:t>Sal</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xmlns="" val="1104560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914400"/>
            <a:ext cx="7391400" cy="16764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xmlns="" val="0"/>
              </a:ext>
            </a:extLst>
          </a:blip>
          <a:srcRect/>
          <a:stretch>
            <a:fillRect/>
          </a:stretch>
        </p:blipFill>
        <p:spPr bwMode="auto">
          <a:xfrm>
            <a:off x="609600" y="3152774"/>
            <a:ext cx="7391399" cy="1571626"/>
          </a:xfrm>
          <a:prstGeom prst="rect">
            <a:avLst/>
          </a:prstGeom>
          <a:noFill/>
          <a:ln>
            <a:noFill/>
          </a:ln>
        </p:spPr>
      </p:pic>
    </p:spTree>
    <p:extLst>
      <p:ext uri="{BB962C8B-B14F-4D97-AF65-F5344CB8AC3E}">
        <p14:creationId xmlns:p14="http://schemas.microsoft.com/office/powerpoint/2010/main" xmlns="" val="33498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DML Commands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DML is short name for Data Manipulation Language which deals with data manipulation and includes most common SQL statements such as SELECT, INSERT, UPDATE, DELETE etc. and used to store, modify, retrieve, delete and update data in database.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7446944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INSERT command</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389120"/>
          </a:xfrm>
        </p:spPr>
        <p:txBody>
          <a:bodyPr>
            <a:normAutofit lnSpcReduction="10000"/>
          </a:bodyPr>
          <a:lstStyle/>
          <a:p>
            <a:pPr marL="0" indent="0">
              <a:buNone/>
            </a:pPr>
            <a:r>
              <a:rPr lang="en-US" dirty="0" smtClean="0">
                <a:latin typeface="Times New Roman" pitchFamily="18" charset="0"/>
                <a:cs typeface="Times New Roman" pitchFamily="18" charset="0"/>
              </a:rPr>
              <a:t>Used to insert data(records) into the table.</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Syntax: </a:t>
            </a:r>
          </a:p>
          <a:p>
            <a:pPr marL="0" indent="0">
              <a:buNone/>
            </a:pPr>
            <a:r>
              <a:rPr lang="en-US" b="1" dirty="0" smtClean="0">
                <a:solidFill>
                  <a:schemeClr val="accent1">
                    <a:lumMod val="75000"/>
                  </a:schemeClr>
                </a:solidFill>
                <a:latin typeface="Times New Roman" pitchFamily="18" charset="0"/>
                <a:cs typeface="Times New Roman" pitchFamily="18" charset="0"/>
              </a:rPr>
              <a:t>INSERT INTO &lt;table-name</a:t>
            </a:r>
            <a:r>
              <a:rPr lang="en-US" b="1" dirty="0">
                <a:solidFill>
                  <a:schemeClr val="accent1">
                    <a:lumMod val="75000"/>
                  </a:schemeClr>
                </a:solidFill>
                <a:latin typeface="Times New Roman" pitchFamily="18" charset="0"/>
                <a:cs typeface="Times New Roman" pitchFamily="18" charset="0"/>
              </a:rPr>
              <a:t>&gt; </a:t>
            </a:r>
            <a:r>
              <a:rPr lang="en-US" b="1" dirty="0" smtClean="0">
                <a:solidFill>
                  <a:schemeClr val="accent1">
                    <a:lumMod val="75000"/>
                  </a:schemeClr>
                </a:solidFill>
                <a:latin typeface="Times New Roman" pitchFamily="18" charset="0"/>
                <a:cs typeface="Times New Roman" pitchFamily="18" charset="0"/>
              </a:rPr>
              <a:t>VALUES(v1,v2,v3…</a:t>
            </a:r>
            <a:r>
              <a:rPr lang="en-US" b="1" dirty="0" err="1" smtClean="0">
                <a:solidFill>
                  <a:schemeClr val="accent1">
                    <a:lumMod val="75000"/>
                  </a:schemeClr>
                </a:solidFill>
                <a:latin typeface="Times New Roman" pitchFamily="18" charset="0"/>
                <a:cs typeface="Times New Roman" pitchFamily="18" charset="0"/>
              </a:rPr>
              <a:t>vn</a:t>
            </a:r>
            <a:r>
              <a:rPr lang="en-US" b="1" dirty="0">
                <a:solidFill>
                  <a:schemeClr val="accent1">
                    <a:lumMod val="75000"/>
                  </a:schemeClr>
                </a:solidFill>
                <a:latin typeface="Times New Roman" pitchFamily="18" charset="0"/>
                <a:cs typeface="Times New Roman" pitchFamily="18" charset="0"/>
              </a:rPr>
              <a:t>);</a:t>
            </a:r>
          </a:p>
          <a:p>
            <a:pPr marL="0" indent="0">
              <a:buNone/>
            </a:pPr>
            <a:endParaRPr lang="en-US" b="1" dirty="0">
              <a:solidFill>
                <a:schemeClr val="accent1">
                  <a:lumMod val="75000"/>
                </a:schemeClr>
              </a:solidFill>
              <a:latin typeface="Times New Roman" pitchFamily="18" charset="0"/>
              <a:cs typeface="Times New Roman" pitchFamily="18" charset="0"/>
            </a:endParaRPr>
          </a:p>
          <a:p>
            <a:pPr marL="0" indent="0">
              <a:buNone/>
            </a:pPr>
            <a:r>
              <a:rPr lang="en-US" b="1" dirty="0" smtClean="0">
                <a:solidFill>
                  <a:schemeClr val="accent1">
                    <a:lumMod val="75000"/>
                  </a:schemeClr>
                </a:solidFill>
                <a:latin typeface="Times New Roman" pitchFamily="18" charset="0"/>
                <a:cs typeface="Times New Roman" pitchFamily="18" charset="0"/>
              </a:rPr>
              <a:t>INSERT INTO &lt;table-name</a:t>
            </a:r>
            <a:r>
              <a:rPr lang="en-US" b="1" dirty="0">
                <a:solidFill>
                  <a:schemeClr val="accent1">
                    <a:lumMod val="75000"/>
                  </a:schemeClr>
                </a:solidFill>
                <a:latin typeface="Times New Roman" pitchFamily="18" charset="0"/>
                <a:cs typeface="Times New Roman" pitchFamily="18" charset="0"/>
              </a:rPr>
              <a:t>&gt; (col1,col2,col3) </a:t>
            </a:r>
            <a:r>
              <a:rPr lang="en-US" b="1" dirty="0" smtClean="0">
                <a:solidFill>
                  <a:schemeClr val="accent1">
                    <a:lumMod val="75000"/>
                  </a:schemeClr>
                </a:solidFill>
                <a:latin typeface="Times New Roman" pitchFamily="18" charset="0"/>
                <a:cs typeface="Times New Roman" pitchFamily="18" charset="0"/>
              </a:rPr>
              <a:t>VALUES (v1,v2,v3);</a:t>
            </a:r>
          </a:p>
          <a:p>
            <a:pPr marL="0" indent="0">
              <a:buNone/>
            </a:pPr>
            <a:endParaRPr lang="en-US" b="1" dirty="0">
              <a:solidFill>
                <a:schemeClr val="accent1">
                  <a:lumMod val="75000"/>
                </a:schemeClr>
              </a:solidFill>
              <a:latin typeface="Times New Roman" pitchFamily="18" charset="0"/>
              <a:cs typeface="Times New Roman" pitchFamily="18" charset="0"/>
            </a:endParaRPr>
          </a:p>
          <a:p>
            <a:pPr marL="0" indent="0">
              <a:buNone/>
            </a:pPr>
            <a:r>
              <a:rPr lang="en-IN" b="1" dirty="0" err="1" smtClean="0">
                <a:latin typeface="Times New Roman" pitchFamily="18" charset="0"/>
                <a:cs typeface="Times New Roman" pitchFamily="18" charset="0"/>
              </a:rPr>
              <a:t>mysql</a:t>
            </a:r>
            <a:r>
              <a:rPr lang="en-IN" b="1" dirty="0" smtClean="0">
                <a:latin typeface="Times New Roman" pitchFamily="18" charset="0"/>
                <a:cs typeface="Times New Roman" pitchFamily="18" charset="0"/>
              </a:rPr>
              <a:t>&gt;</a:t>
            </a:r>
            <a:r>
              <a:rPr lang="en-IN" dirty="0"/>
              <a:t>Insert into Students(</a:t>
            </a:r>
            <a:r>
              <a:rPr lang="en-IN" dirty="0" err="1"/>
              <a:t>roll_no,name</a:t>
            </a:r>
            <a:r>
              <a:rPr lang="en-IN" dirty="0"/>
              <a:t>)values(102,’Ram’);</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406707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UPDATE command</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Update command is used to update existing data in tables.</a:t>
            </a:r>
          </a:p>
          <a:p>
            <a:pPr marL="0" indent="0">
              <a:buNone/>
            </a:pPr>
            <a:r>
              <a:rPr lang="en-IN" dirty="0">
                <a:latin typeface="Times New Roman" pitchFamily="18" charset="0"/>
                <a:cs typeface="Times New Roman" pitchFamily="18" charset="0"/>
              </a:rPr>
              <a:t>It can be used to change column values of a </a:t>
            </a:r>
            <a:r>
              <a:rPr lang="en-IN" b="1" dirty="0">
                <a:latin typeface="Times New Roman" pitchFamily="18" charset="0"/>
                <a:cs typeface="Times New Roman" pitchFamily="18" charset="0"/>
              </a:rPr>
              <a:t>single row, a group of rows or all rows in a table</a:t>
            </a:r>
            <a:r>
              <a:rPr lang="en-IN" dirty="0" smtClean="0">
                <a:latin typeface="Times New Roman" pitchFamily="18" charset="0"/>
                <a:cs typeface="Times New Roman" pitchFamily="18" charset="0"/>
              </a:rPr>
              <a:t>.</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Syntax: UPDATE &lt;table_name&gt; SET &lt;</a:t>
            </a:r>
            <a:r>
              <a:rPr lang="en-US" dirty="0" err="1" smtClean="0">
                <a:latin typeface="Times New Roman" pitchFamily="18" charset="0"/>
                <a:cs typeface="Times New Roman" pitchFamily="18" charset="0"/>
              </a:rPr>
              <a:t>col_name</a:t>
            </a:r>
            <a:r>
              <a:rPr lang="en-US" dirty="0" smtClean="0">
                <a:latin typeface="Times New Roman" pitchFamily="18" charset="0"/>
                <a:cs typeface="Times New Roman" pitchFamily="18" charset="0"/>
              </a:rPr>
              <a:t>&gt;=&lt;value&gt;,&lt;</a:t>
            </a:r>
            <a:r>
              <a:rPr lang="en-US" dirty="0" err="1" smtClean="0">
                <a:latin typeface="Times New Roman" pitchFamily="18" charset="0"/>
                <a:cs typeface="Times New Roman" pitchFamily="18" charset="0"/>
              </a:rPr>
              <a:t>col_name</a:t>
            </a:r>
            <a:r>
              <a:rPr lang="en-US" dirty="0" smtClean="0">
                <a:latin typeface="Times New Roman" pitchFamily="18" charset="0"/>
                <a:cs typeface="Times New Roman" pitchFamily="18" charset="0"/>
              </a:rPr>
              <a:t>&gt;=&lt;value&gt; [WHERE &lt;</a:t>
            </a:r>
            <a:r>
              <a:rPr lang="en-US" dirty="0" err="1" smtClean="0">
                <a:latin typeface="Times New Roman" pitchFamily="18" charset="0"/>
                <a:cs typeface="Times New Roman" pitchFamily="18" charset="0"/>
              </a:rPr>
              <a:t>test_cond</a:t>
            </a:r>
            <a:r>
              <a:rPr lang="en-US" dirty="0" smtClean="0">
                <a:latin typeface="Times New Roman" pitchFamily="18" charset="0"/>
                <a:cs typeface="Times New Roman" pitchFamily="18" charset="0"/>
              </a:rPr>
              <a:t>&gt;];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691224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4800" b="1" dirty="0" smtClean="0">
                <a:latin typeface="Times New Roman" pitchFamily="18" charset="0"/>
                <a:cs typeface="Times New Roman" pitchFamily="18" charset="0"/>
              </a:rPr>
              <a:t>Database Terminologies</a:t>
            </a:r>
            <a:endParaRPr lang="en-IN" sz="4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800" b="1" dirty="0">
                <a:solidFill>
                  <a:schemeClr val="bg2">
                    <a:lumMod val="25000"/>
                  </a:schemeClr>
                </a:solidFill>
                <a:latin typeface="Times New Roman" pitchFamily="18" charset="0"/>
                <a:cs typeface="Times New Roman" pitchFamily="18" charset="0"/>
              </a:rPr>
              <a:t>Database: </a:t>
            </a:r>
            <a:r>
              <a:rPr lang="en-IN" sz="2800" dirty="0">
                <a:latin typeface="Times New Roman" pitchFamily="18" charset="0"/>
                <a:cs typeface="Times New Roman" pitchFamily="18" charset="0"/>
              </a:rPr>
              <a:t>In general, </a:t>
            </a:r>
            <a:r>
              <a:rPr lang="en-IN" sz="2800" b="1" dirty="0">
                <a:solidFill>
                  <a:schemeClr val="bg2">
                    <a:lumMod val="25000"/>
                  </a:schemeClr>
                </a:solidFill>
                <a:latin typeface="Times New Roman" pitchFamily="18" charset="0"/>
                <a:cs typeface="Times New Roman" pitchFamily="18" charset="0"/>
              </a:rPr>
              <a:t>a database is a collection of  logically related files or records</a:t>
            </a:r>
            <a:r>
              <a:rPr lang="en-IN" sz="2800" dirty="0">
                <a:solidFill>
                  <a:schemeClr val="bg2">
                    <a:lumMod val="25000"/>
                  </a:schemeClr>
                </a:solidFill>
                <a:latin typeface="Times New Roman" pitchFamily="18" charset="0"/>
                <a:cs typeface="Times New Roman" pitchFamily="18" charset="0"/>
              </a:rPr>
              <a:t>.</a:t>
            </a:r>
          </a:p>
          <a:p>
            <a:pPr marL="0" indent="0">
              <a:buNone/>
            </a:pPr>
            <a:endParaRPr lang="en-US" sz="2800" dirty="0">
              <a:latin typeface="Times New Roman" pitchFamily="18" charset="0"/>
              <a:cs typeface="Times New Roman" pitchFamily="18" charset="0"/>
            </a:endParaRPr>
          </a:p>
          <a:p>
            <a:pPr lvl="0">
              <a:buClr>
                <a:srgbClr val="F0A22E"/>
              </a:buClr>
            </a:pPr>
            <a:r>
              <a:rPr lang="en-US" sz="2800" b="1" dirty="0">
                <a:solidFill>
                  <a:schemeClr val="bg2">
                    <a:lumMod val="25000"/>
                  </a:schemeClr>
                </a:solidFill>
                <a:latin typeface="Times New Roman" pitchFamily="18" charset="0"/>
                <a:cs typeface="Times New Roman" pitchFamily="18" charset="0"/>
              </a:rPr>
              <a:t>Database Management System: </a:t>
            </a:r>
            <a:r>
              <a:rPr lang="en-IN" sz="2800" b="1" dirty="0">
                <a:solidFill>
                  <a:schemeClr val="bg2">
                    <a:lumMod val="25000"/>
                  </a:schemeClr>
                </a:solidFill>
                <a:latin typeface="Times New Roman" pitchFamily="18" charset="0"/>
                <a:cs typeface="Times New Roman" pitchFamily="18" charset="0"/>
              </a:rPr>
              <a:t> </a:t>
            </a:r>
            <a:r>
              <a:rPr lang="en-IN" sz="2800" dirty="0">
                <a:latin typeface="Times New Roman" pitchFamily="18" charset="0"/>
                <a:cs typeface="Times New Roman" pitchFamily="18" charset="0"/>
              </a:rPr>
              <a:t>A Database Management System is a program(</a:t>
            </a:r>
            <a:r>
              <a:rPr lang="en-IN" sz="2800" dirty="0" err="1">
                <a:latin typeface="Times New Roman" pitchFamily="18" charset="0"/>
                <a:cs typeface="Times New Roman" pitchFamily="18" charset="0"/>
              </a:rPr>
              <a:t>MySQL,Oracle</a:t>
            </a:r>
            <a:r>
              <a:rPr lang="en-IN" sz="2800" dirty="0">
                <a:latin typeface="Times New Roman" pitchFamily="18" charset="0"/>
                <a:cs typeface="Times New Roman" pitchFamily="18" charset="0"/>
              </a:rPr>
              <a:t> </a:t>
            </a:r>
            <a:r>
              <a:rPr lang="en-IN" sz="2800" dirty="0" err="1">
                <a:latin typeface="Times New Roman" pitchFamily="18" charset="0"/>
                <a:cs typeface="Times New Roman" pitchFamily="18" charset="0"/>
              </a:rPr>
              <a:t>etc</a:t>
            </a:r>
            <a:r>
              <a:rPr lang="en-IN" sz="2800" dirty="0">
                <a:latin typeface="Times New Roman" pitchFamily="18" charset="0"/>
                <a:cs typeface="Times New Roman" pitchFamily="18" charset="0"/>
              </a:rPr>
              <a:t>) that can store large amounts of information in an </a:t>
            </a:r>
            <a:r>
              <a:rPr lang="en-IN" sz="2800">
                <a:latin typeface="Times New Roman" pitchFamily="18" charset="0"/>
                <a:cs typeface="Times New Roman" pitchFamily="18" charset="0"/>
              </a:rPr>
              <a:t>organized </a:t>
            </a:r>
            <a:r>
              <a:rPr lang="en-IN" sz="2800" smtClean="0">
                <a:latin typeface="Times New Roman" pitchFamily="18" charset="0"/>
                <a:cs typeface="Times New Roman" pitchFamily="18" charset="0"/>
              </a:rPr>
              <a:t>format.</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494015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5410200"/>
          </a:xfrm>
        </p:spPr>
        <p:txBody>
          <a:bodyPr/>
          <a:lstStyle/>
          <a:p>
            <a:pPr marL="0" indent="0">
              <a:buNone/>
            </a:pPr>
            <a:r>
              <a:rPr lang="en-US" dirty="0" smtClean="0"/>
              <a:t>UPDATE student SET </a:t>
            </a:r>
            <a:r>
              <a:rPr lang="en-US" dirty="0" err="1" smtClean="0"/>
              <a:t>contact_no</a:t>
            </a:r>
            <a:r>
              <a:rPr lang="en-US" dirty="0" smtClean="0"/>
              <a:t>=9865452236 WHERE </a:t>
            </a:r>
            <a:r>
              <a:rPr lang="en-US" dirty="0" err="1" smtClean="0"/>
              <a:t>roll_no</a:t>
            </a:r>
            <a:r>
              <a:rPr lang="en-US" dirty="0" smtClean="0"/>
              <a:t>=121;</a:t>
            </a:r>
          </a:p>
          <a:p>
            <a:pPr marL="0" indent="0">
              <a:buNone/>
            </a:pPr>
            <a:endParaRPr lang="en-US" dirty="0"/>
          </a:p>
          <a:p>
            <a:pPr marL="0" indent="0">
              <a:buNone/>
            </a:pPr>
            <a:r>
              <a:rPr lang="en-US" dirty="0" smtClean="0"/>
              <a:t>UPDATE student SET name=‘Rishi’ where </a:t>
            </a:r>
            <a:r>
              <a:rPr lang="en-US" dirty="0" err="1" smtClean="0"/>
              <a:t>roll_no</a:t>
            </a:r>
            <a:r>
              <a:rPr lang="en-US" dirty="0" smtClean="0"/>
              <a:t>=122;</a:t>
            </a:r>
          </a:p>
          <a:p>
            <a:pPr marL="0" indent="0">
              <a:buNone/>
            </a:pPr>
            <a:endParaRPr lang="en-US" dirty="0"/>
          </a:p>
          <a:p>
            <a:pPr marL="0" indent="0">
              <a:buNone/>
            </a:pPr>
            <a:r>
              <a:rPr lang="en-IN" dirty="0"/>
              <a:t>Update Students set name=’</a:t>
            </a:r>
            <a:r>
              <a:rPr lang="en-IN" dirty="0" err="1"/>
              <a:t>Rajendra</a:t>
            </a:r>
            <a:r>
              <a:rPr lang="en-IN" dirty="0"/>
              <a:t>’ where </a:t>
            </a:r>
            <a:r>
              <a:rPr lang="en-IN" dirty="0" err="1"/>
              <a:t>roll_no</a:t>
            </a:r>
            <a:r>
              <a:rPr lang="en-IN" dirty="0"/>
              <a:t>=104;</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4191000"/>
            <a:ext cx="7543800" cy="1371600"/>
          </a:xfrm>
          <a:prstGeom prst="rect">
            <a:avLst/>
          </a:prstGeom>
          <a:noFill/>
          <a:ln>
            <a:noFill/>
          </a:ln>
        </p:spPr>
      </p:pic>
    </p:spTree>
    <p:extLst>
      <p:ext uri="{BB962C8B-B14F-4D97-AF65-F5344CB8AC3E}">
        <p14:creationId xmlns:p14="http://schemas.microsoft.com/office/powerpoint/2010/main" xmlns="" val="3121210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DELETE command</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Used to remove records from a table.</a:t>
            </a:r>
          </a:p>
          <a:p>
            <a:pPr marL="0" indent="0">
              <a:buNone/>
            </a:pP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Syntax:</a:t>
            </a:r>
          </a:p>
          <a:p>
            <a:pPr marL="0" indent="0">
              <a:buNone/>
            </a:pPr>
            <a:r>
              <a:rPr lang="en-US" dirty="0" smtClean="0">
                <a:latin typeface="Times New Roman" pitchFamily="18" charset="0"/>
                <a:cs typeface="Times New Roman" pitchFamily="18" charset="0"/>
              </a:rPr>
              <a:t>DELETE FROM &lt;table-name&gt; [WHERE&lt;test-</a:t>
            </a:r>
            <a:r>
              <a:rPr lang="en-US" dirty="0" err="1" smtClean="0">
                <a:latin typeface="Times New Roman" pitchFamily="18" charset="0"/>
                <a:cs typeface="Times New Roman" pitchFamily="18" charset="0"/>
              </a:rPr>
              <a:t>cond</a:t>
            </a:r>
            <a:r>
              <a:rPr lang="en-US" dirty="0" smtClean="0">
                <a:latin typeface="Times New Roman" pitchFamily="18" charset="0"/>
                <a:cs typeface="Times New Roman" pitchFamily="18" charset="0"/>
              </a:rPr>
              <a:t>&gt;];</a:t>
            </a:r>
          </a:p>
          <a:p>
            <a:pPr marL="0" indent="0">
              <a:buNone/>
            </a:pPr>
            <a:endParaRPr lang="en-US" dirty="0">
              <a:latin typeface="Times New Roman" pitchFamily="18" charset="0"/>
              <a:cs typeface="Times New Roman" pitchFamily="18" charset="0"/>
            </a:endParaRPr>
          </a:p>
          <a:p>
            <a:pPr marL="0" indent="0">
              <a:buNone/>
            </a:pPr>
            <a:r>
              <a:rPr lang="en-IN" dirty="0"/>
              <a:t>Delete from Students where </a:t>
            </a:r>
            <a:r>
              <a:rPr lang="en-IN" dirty="0" err="1"/>
              <a:t>roll_no</a:t>
            </a:r>
            <a:r>
              <a:rPr lang="en-IN" dirty="0"/>
              <a:t>=103</a:t>
            </a:r>
            <a:r>
              <a:rPr lang="en-IN" dirty="0" smtClean="0"/>
              <a:t>;</a:t>
            </a:r>
          </a:p>
          <a:p>
            <a:pPr marL="0" indent="0">
              <a:buNone/>
            </a:pPr>
            <a:endParaRPr lang="en-IN"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5257800"/>
            <a:ext cx="7620000" cy="838200"/>
          </a:xfrm>
          <a:prstGeom prst="rect">
            <a:avLst/>
          </a:prstGeom>
          <a:noFill/>
          <a:ln>
            <a:noFill/>
          </a:ln>
        </p:spPr>
      </p:pic>
    </p:spTree>
    <p:extLst>
      <p:ext uri="{BB962C8B-B14F-4D97-AF65-F5344CB8AC3E}">
        <p14:creationId xmlns:p14="http://schemas.microsoft.com/office/powerpoint/2010/main" xmlns="" val="996289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To delete all records.</a:t>
            </a:r>
          </a:p>
          <a:p>
            <a:pPr marL="0" indent="0">
              <a:buNone/>
            </a:pPr>
            <a:endParaRPr lang="en-US" dirty="0"/>
          </a:p>
          <a:p>
            <a:pPr marL="0" indent="0">
              <a:buNone/>
            </a:pPr>
            <a:r>
              <a:rPr lang="en-US" dirty="0" smtClean="0"/>
              <a:t>Syntax:</a:t>
            </a:r>
          </a:p>
          <a:p>
            <a:pPr marL="0" indent="0">
              <a:buNone/>
            </a:pPr>
            <a:r>
              <a:rPr lang="en-US" dirty="0" smtClean="0"/>
              <a:t>DELETE </a:t>
            </a:r>
            <a:r>
              <a:rPr lang="en-US" smtClean="0"/>
              <a:t>FROM employee;</a:t>
            </a:r>
            <a:endParaRPr lang="en-IN"/>
          </a:p>
        </p:txBody>
      </p:sp>
    </p:spTree>
    <p:extLst>
      <p:ext uri="{BB962C8B-B14F-4D97-AF65-F5344CB8AC3E}">
        <p14:creationId xmlns:p14="http://schemas.microsoft.com/office/powerpoint/2010/main" xmlns="" val="88687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command</a:t>
            </a:r>
            <a:endParaRPr lang="en-IN" dirty="0"/>
          </a:p>
        </p:txBody>
      </p:sp>
      <p:sp>
        <p:nvSpPr>
          <p:cNvPr id="3" name="Content Placeholder 2"/>
          <p:cNvSpPr>
            <a:spLocks noGrp="1"/>
          </p:cNvSpPr>
          <p:nvPr>
            <p:ph idx="1"/>
          </p:nvPr>
        </p:nvSpPr>
        <p:spPr/>
        <p:txBody>
          <a:bodyPr/>
          <a:lstStyle/>
          <a:p>
            <a:pPr marL="0" indent="0">
              <a:buNone/>
            </a:pPr>
            <a:r>
              <a:rPr lang="en-US" dirty="0" smtClean="0"/>
              <a:t>Used to retrieve data from the database.</a:t>
            </a:r>
          </a:p>
          <a:p>
            <a:pPr marL="0" indent="0">
              <a:buNone/>
            </a:pPr>
            <a:endParaRPr lang="en-IN" dirty="0" smtClean="0"/>
          </a:p>
          <a:p>
            <a:pPr marL="0" indent="0">
              <a:buNone/>
            </a:pPr>
            <a:r>
              <a:rPr lang="en-IN" dirty="0" smtClean="0"/>
              <a:t>The </a:t>
            </a:r>
            <a:r>
              <a:rPr lang="en-IN" dirty="0"/>
              <a:t>SELECT statement returns a result that is a combination of columns and rows, which is also known as a </a:t>
            </a:r>
            <a:r>
              <a:rPr lang="en-IN" b="1" dirty="0">
                <a:solidFill>
                  <a:schemeClr val="bg2">
                    <a:lumMod val="25000"/>
                  </a:schemeClr>
                </a:solidFill>
              </a:rPr>
              <a:t>result set</a:t>
            </a:r>
            <a:r>
              <a:rPr lang="en-IN" dirty="0"/>
              <a:t>.</a:t>
            </a:r>
            <a:endParaRPr lang="en-US" dirty="0" smtClean="0"/>
          </a:p>
          <a:p>
            <a:pPr marL="0" indent="0">
              <a:buNone/>
            </a:pPr>
            <a:endParaRPr lang="en-IN" dirty="0"/>
          </a:p>
        </p:txBody>
      </p:sp>
    </p:spTree>
    <p:extLst>
      <p:ext uri="{BB962C8B-B14F-4D97-AF65-F5344CB8AC3E}">
        <p14:creationId xmlns:p14="http://schemas.microsoft.com/office/powerpoint/2010/main" xmlns="" val="34391050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lstStyle/>
          <a:p>
            <a:pPr marL="0" indent="0">
              <a:buNone/>
            </a:pPr>
            <a:r>
              <a:rPr lang="en-US" dirty="0" smtClean="0"/>
              <a:t>Syntax: SELECT &lt;</a:t>
            </a:r>
            <a:r>
              <a:rPr lang="en-US" dirty="0" err="1" smtClean="0"/>
              <a:t>col_list</a:t>
            </a:r>
            <a:r>
              <a:rPr lang="en-US" dirty="0" smtClean="0"/>
              <a:t>&gt; FROM &lt;table_name&gt;[WHERE </a:t>
            </a:r>
            <a:r>
              <a:rPr lang="en-US" dirty="0" err="1" smtClean="0"/>
              <a:t>test_cond</a:t>
            </a:r>
            <a:r>
              <a:rPr lang="en-US" dirty="0" smtClean="0"/>
              <a:t>];</a:t>
            </a:r>
          </a:p>
          <a:p>
            <a:pPr marL="0" indent="0">
              <a:buNone/>
            </a:pPr>
            <a:endParaRPr lang="en-US" dirty="0"/>
          </a:p>
          <a:p>
            <a:pPr fontAlgn="base"/>
            <a:r>
              <a:rPr lang="en-IN" dirty="0"/>
              <a:t>SELECT chooses which columns of  the table you want to get the data.</a:t>
            </a:r>
          </a:p>
          <a:p>
            <a:pPr fontAlgn="base"/>
            <a:r>
              <a:rPr lang="en-IN" dirty="0"/>
              <a:t>FROM specifies the table from which you get the data</a:t>
            </a:r>
            <a:r>
              <a:rPr lang="en-IN" dirty="0" smtClean="0"/>
              <a:t>.</a:t>
            </a:r>
          </a:p>
          <a:p>
            <a:pPr fontAlgn="base"/>
            <a:r>
              <a:rPr lang="en-US" dirty="0" smtClean="0"/>
              <a:t>WHERE filters rows to select.</a:t>
            </a:r>
            <a:endParaRPr lang="en-IN" dirty="0"/>
          </a:p>
          <a:p>
            <a:pPr marL="0" indent="0">
              <a:buNone/>
            </a:pPr>
            <a:endParaRPr lang="en-IN" dirty="0"/>
          </a:p>
        </p:txBody>
      </p:sp>
    </p:spTree>
    <p:extLst>
      <p:ext uri="{BB962C8B-B14F-4D97-AF65-F5344CB8AC3E}">
        <p14:creationId xmlns:p14="http://schemas.microsoft.com/office/powerpoint/2010/main" xmlns="" val="3621836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marL="0" indent="0">
              <a:buNone/>
            </a:pPr>
            <a:r>
              <a:rPr lang="en-US" b="1" dirty="0" smtClean="0">
                <a:solidFill>
                  <a:schemeClr val="bg2">
                    <a:lumMod val="25000"/>
                  </a:schemeClr>
                </a:solidFill>
              </a:rPr>
              <a:t>To select all rows and columns from the table:</a:t>
            </a:r>
          </a:p>
          <a:p>
            <a:pPr marL="0" indent="0">
              <a:buNone/>
            </a:pPr>
            <a:endParaRPr lang="en-US" dirty="0"/>
          </a:p>
          <a:p>
            <a:pPr marL="0" indent="0">
              <a:buNone/>
            </a:pPr>
            <a:r>
              <a:rPr lang="en-US" dirty="0" smtClean="0"/>
              <a:t>Syntax: SELECT * FROM &lt;table_name&gt;;</a:t>
            </a:r>
          </a:p>
          <a:p>
            <a:pPr marL="0" indent="0">
              <a:buNone/>
            </a:pPr>
            <a:endParaRPr lang="en-US" dirty="0"/>
          </a:p>
          <a:p>
            <a:pPr marL="0" indent="0">
              <a:buNone/>
            </a:pPr>
            <a:r>
              <a:rPr lang="en-US" dirty="0" err="1" smtClean="0"/>
              <a:t>Eg</a:t>
            </a:r>
            <a:r>
              <a:rPr lang="en-US" dirty="0" smtClean="0"/>
              <a:t>: SELECT * FROM student;</a:t>
            </a:r>
          </a:p>
          <a:p>
            <a:pPr marL="0" indent="0">
              <a:buNone/>
            </a:pPr>
            <a:endParaRPr lang="en-US" dirty="0"/>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3352800"/>
            <a:ext cx="7543800" cy="259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86107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WHERE clause</a:t>
            </a:r>
            <a:endParaRPr lang="en-IN" dirty="0"/>
          </a:p>
        </p:txBody>
      </p:sp>
      <p:sp>
        <p:nvSpPr>
          <p:cNvPr id="3" name="Content Placeholder 2"/>
          <p:cNvSpPr>
            <a:spLocks noGrp="1"/>
          </p:cNvSpPr>
          <p:nvPr>
            <p:ph idx="1"/>
          </p:nvPr>
        </p:nvSpPr>
        <p:spPr/>
        <p:txBody>
          <a:bodyPr/>
          <a:lstStyle/>
          <a:p>
            <a:pPr marL="0" indent="0">
              <a:buNone/>
            </a:pPr>
            <a:r>
              <a:rPr lang="en-US" dirty="0" smtClean="0"/>
              <a:t>Filter rows using where clause:</a:t>
            </a:r>
          </a:p>
          <a:p>
            <a:pPr marL="0" indent="0">
              <a:buNone/>
            </a:pPr>
            <a:endParaRPr lang="en-US" dirty="0"/>
          </a:p>
          <a:p>
            <a:pPr marL="0" indent="0">
              <a:buNone/>
            </a:pPr>
            <a:r>
              <a:rPr lang="en-US" dirty="0" smtClean="0"/>
              <a:t>Select name, address from student where </a:t>
            </a:r>
            <a:r>
              <a:rPr lang="en-US" dirty="0" err="1" smtClean="0"/>
              <a:t>tot_marks</a:t>
            </a:r>
            <a:r>
              <a:rPr lang="en-US" dirty="0" smtClean="0"/>
              <a:t>=68;</a:t>
            </a:r>
          </a:p>
          <a:p>
            <a:pPr marL="0" indent="0">
              <a:buNone/>
            </a:pPr>
            <a:endParaRPr lang="en-US" dirty="0"/>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4191000"/>
            <a:ext cx="7467600" cy="182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2841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Times New Roman" pitchFamily="18" charset="0"/>
                <a:cs typeface="Times New Roman" pitchFamily="18" charset="0"/>
              </a:rPr>
              <a:t>Database Terminologies</a:t>
            </a:r>
            <a:endParaRPr lang="en-IN" sz="4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lvl="0" indent="0">
              <a:buNone/>
            </a:pPr>
            <a:endParaRPr lang="en-US" sz="2800" b="1" dirty="0" smtClean="0">
              <a:solidFill>
                <a:schemeClr val="accent2">
                  <a:lumMod val="75000"/>
                </a:schemeClr>
              </a:solidFill>
              <a:latin typeface="Times New Roman" pitchFamily="18" charset="0"/>
              <a:cs typeface="Times New Roman" pitchFamily="18" charset="0"/>
            </a:endParaRPr>
          </a:p>
          <a:p>
            <a:pPr marL="0" lvl="0" indent="0">
              <a:buNone/>
            </a:pPr>
            <a:r>
              <a:rPr lang="en-US" sz="2800" b="1" dirty="0" smtClean="0">
                <a:solidFill>
                  <a:schemeClr val="accent1">
                    <a:lumMod val="75000"/>
                  </a:schemeClr>
                </a:solidFill>
                <a:latin typeface="Times New Roman" pitchFamily="18" charset="0"/>
                <a:cs typeface="Times New Roman" pitchFamily="18" charset="0"/>
              </a:rPr>
              <a:t>Table: </a:t>
            </a:r>
            <a:r>
              <a:rPr lang="en-IN" sz="2800" dirty="0">
                <a:latin typeface="Times New Roman" pitchFamily="18" charset="0"/>
                <a:cs typeface="Times New Roman" pitchFamily="18" charset="0"/>
              </a:rPr>
              <a:t>Table is a collection of rows and columns. Columns keep only one specific (e.g. First-Name, Last-Name, Age etc. ) data where rows are the collection of columns (e.g. </a:t>
            </a:r>
            <a:r>
              <a:rPr lang="en-IN" sz="2800" dirty="0" smtClean="0">
                <a:latin typeface="Times New Roman" pitchFamily="18" charset="0"/>
                <a:cs typeface="Times New Roman" pitchFamily="18" charset="0"/>
              </a:rPr>
              <a:t>Ajay, Sharma, </a:t>
            </a:r>
            <a:r>
              <a:rPr lang="en-IN" sz="2800" dirty="0">
                <a:latin typeface="Times New Roman" pitchFamily="18" charset="0"/>
                <a:cs typeface="Times New Roman" pitchFamily="18" charset="0"/>
              </a:rPr>
              <a:t>37 etc.). Tables store data in a grid like pattern of columns and rows.</a:t>
            </a:r>
          </a:p>
          <a:p>
            <a:pPr marL="0" indent="0">
              <a:buNone/>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48802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Times New Roman" pitchFamily="18" charset="0"/>
                <a:cs typeface="Times New Roman" pitchFamily="18" charset="0"/>
              </a:rPr>
              <a:t>SQL</a:t>
            </a:r>
            <a:endParaRPr lang="en-IN" sz="4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buNone/>
            </a:pPr>
            <a:r>
              <a:rPr lang="en-US" sz="2800" b="1" u="sng" dirty="0">
                <a:latin typeface="Times New Roman" pitchFamily="18" charset="0"/>
                <a:cs typeface="Times New Roman" pitchFamily="18" charset="0"/>
              </a:rPr>
              <a:t>SQL</a:t>
            </a:r>
            <a:r>
              <a:rPr lang="en-US" sz="2800" b="1" u="sng"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Structured </a:t>
            </a:r>
            <a:r>
              <a:rPr lang="en-IN" sz="2800" dirty="0">
                <a:latin typeface="Times New Roman" pitchFamily="18" charset="0"/>
                <a:cs typeface="Times New Roman" pitchFamily="18" charset="0"/>
              </a:rPr>
              <a:t>Query language (SQL) </a:t>
            </a:r>
            <a:r>
              <a:rPr lang="en-IN" sz="2800" b="1" dirty="0">
                <a:latin typeface="Times New Roman" pitchFamily="18" charset="0"/>
                <a:cs typeface="Times New Roman" pitchFamily="18" charset="0"/>
              </a:rPr>
              <a:t>pronounced as “S-Q-L” or sometimes as “See-</a:t>
            </a:r>
            <a:r>
              <a:rPr lang="en-IN" sz="2800" b="1" dirty="0" err="1">
                <a:latin typeface="Times New Roman" pitchFamily="18" charset="0"/>
                <a:cs typeface="Times New Roman" pitchFamily="18" charset="0"/>
              </a:rPr>
              <a:t>Quel</a:t>
            </a:r>
            <a:r>
              <a:rPr lang="en-IN" sz="2800" dirty="0" err="1">
                <a:latin typeface="Times New Roman" pitchFamily="18" charset="0"/>
                <a:cs typeface="Times New Roman" pitchFamily="18" charset="0"/>
              </a:rPr>
              <a:t>”is</a:t>
            </a:r>
            <a:r>
              <a:rPr lang="en-IN" sz="2800" dirty="0">
                <a:latin typeface="Times New Roman" pitchFamily="18" charset="0"/>
                <a:cs typeface="Times New Roman" pitchFamily="18" charset="0"/>
              </a:rPr>
              <a:t> actually the standard language for dealing with Relational Databases. </a:t>
            </a:r>
            <a:r>
              <a:rPr lang="en-IN" sz="2800" b="1" dirty="0">
                <a:latin typeface="Times New Roman" pitchFamily="18" charset="0"/>
                <a:cs typeface="Times New Roman" pitchFamily="18" charset="0"/>
              </a:rPr>
              <a:t>SQL can be effectively used to insert, search, update, delete database records</a:t>
            </a:r>
            <a:r>
              <a:rPr lang="en-IN" sz="2800" dirty="0">
                <a:latin typeface="Times New Roman" pitchFamily="18" charset="0"/>
                <a:cs typeface="Times New Roman" pitchFamily="18" charset="0"/>
              </a:rPr>
              <a:t>. </a:t>
            </a:r>
          </a:p>
          <a:p>
            <a:pPr marL="0" indent="0">
              <a:buNone/>
            </a:pPr>
            <a:r>
              <a:rPr lang="en-IN" sz="2800" dirty="0">
                <a:latin typeface="Times New Roman" pitchFamily="18" charset="0"/>
                <a:cs typeface="Times New Roman" pitchFamily="18" charset="0"/>
              </a:rPr>
              <a:t>Relational databases like </a:t>
            </a:r>
            <a:r>
              <a:rPr lang="en-IN" sz="2800" b="1" dirty="0">
                <a:latin typeface="Times New Roman" pitchFamily="18" charset="0"/>
                <a:cs typeface="Times New Roman" pitchFamily="18" charset="0"/>
              </a:rPr>
              <a:t>MySQL, Oracle, Ms SQL server, Sybase</a:t>
            </a:r>
            <a:r>
              <a:rPr lang="en-IN" sz="2800" dirty="0">
                <a:latin typeface="Times New Roman" pitchFamily="18" charset="0"/>
                <a:cs typeface="Times New Roman" pitchFamily="18" charset="0"/>
              </a:rPr>
              <a:t>, </a:t>
            </a:r>
            <a:r>
              <a:rPr lang="en-IN" sz="2800" dirty="0" err="1">
                <a:latin typeface="Times New Roman" pitchFamily="18" charset="0"/>
                <a:cs typeface="Times New Roman" pitchFamily="18" charset="0"/>
              </a:rPr>
              <a:t>etc</a:t>
            </a:r>
            <a:r>
              <a:rPr lang="en-IN" sz="2800" dirty="0">
                <a:latin typeface="Times New Roman" pitchFamily="18" charset="0"/>
                <a:cs typeface="Times New Roman" pitchFamily="18" charset="0"/>
              </a:rPr>
              <a:t> use SQL !  SQL syntaxes used in these databases are almost similar, except the fact that some are using few different syntaxes and even proprietary SQL syntaxes.</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a:p>
            <a:pPr marL="0" indent="0">
              <a:buNone/>
            </a:pPr>
            <a:endParaRPr lang="en-IN" sz="2800" dirty="0">
              <a:latin typeface="Times New Roman" pitchFamily="18" charset="0"/>
              <a:cs typeface="Times New Roman" pitchFamily="18" charset="0"/>
            </a:endParaRPr>
          </a:p>
          <a:p>
            <a:pPr marL="0" indent="0">
              <a:buNone/>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122096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ORACLE</a:t>
            </a:r>
            <a:endParaRPr lang="en-IN" dirty="0"/>
          </a:p>
        </p:txBody>
      </p:sp>
      <p:sp>
        <p:nvSpPr>
          <p:cNvPr id="3" name="Content Placeholder 2"/>
          <p:cNvSpPr>
            <a:spLocks noGrp="1"/>
          </p:cNvSpPr>
          <p:nvPr>
            <p:ph idx="1"/>
          </p:nvPr>
        </p:nvSpPr>
        <p:spPr/>
        <p:txBody>
          <a:bodyPr/>
          <a:lstStyle/>
          <a:p>
            <a:pPr marL="0" indent="0">
              <a:buNone/>
            </a:pPr>
            <a:r>
              <a:rPr lang="en-IN" dirty="0"/>
              <a:t>Oracle is an OORDBMS(Object Oriented Relational </a:t>
            </a:r>
            <a:r>
              <a:rPr lang="en-IN" dirty="0" err="1" smtClean="0"/>
              <a:t>DataBase</a:t>
            </a:r>
            <a:r>
              <a:rPr lang="en-IN" dirty="0" smtClean="0"/>
              <a:t> </a:t>
            </a:r>
            <a:r>
              <a:rPr lang="en-IN" dirty="0"/>
              <a:t>Management </a:t>
            </a:r>
            <a:r>
              <a:rPr lang="en-IN" dirty="0" smtClean="0"/>
              <a:t>System</a:t>
            </a:r>
          </a:p>
          <a:p>
            <a:pPr marL="0" indent="0">
              <a:buNone/>
            </a:pPr>
            <a:endParaRPr lang="en-US" dirty="0"/>
          </a:p>
          <a:p>
            <a:pPr marL="0" lvl="0" indent="0">
              <a:buNone/>
            </a:pPr>
            <a:r>
              <a:rPr lang="en-IN" dirty="0"/>
              <a:t>In 1979 Relational Software, Inc. (later renamed Oracle) released the first relational DBMS, Oracle.</a:t>
            </a:r>
          </a:p>
          <a:p>
            <a:pPr marL="0" indent="0">
              <a:buNone/>
            </a:pPr>
            <a:endParaRPr lang="en-IN" dirty="0"/>
          </a:p>
        </p:txBody>
      </p:sp>
    </p:spTree>
    <p:extLst>
      <p:ext uri="{BB962C8B-B14F-4D97-AF65-F5344CB8AC3E}">
        <p14:creationId xmlns:p14="http://schemas.microsoft.com/office/powerpoint/2010/main" xmlns="" val="406714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latin typeface="Times New Roman" pitchFamily="18" charset="0"/>
                <a:cs typeface="Times New Roman" pitchFamily="18" charset="0"/>
              </a:rPr>
              <a:t>Data Types in Oracle</a:t>
            </a:r>
            <a:endParaRPr lang="en-IN"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1083716783"/>
              </p:ext>
            </p:extLst>
          </p:nvPr>
        </p:nvGraphicFramePr>
        <p:xfrm>
          <a:off x="304800" y="1752600"/>
          <a:ext cx="8382000" cy="4557871"/>
        </p:xfrm>
        <a:graphic>
          <a:graphicData uri="http://schemas.openxmlformats.org/drawingml/2006/table">
            <a:tbl>
              <a:tblPr firstRow="1" firstCol="1" bandRow="1">
                <a:tableStyleId>{5C22544A-7EE6-4342-B048-85BDC9FD1C3A}</a:tableStyleId>
              </a:tblPr>
              <a:tblGrid>
                <a:gridCol w="2209800"/>
                <a:gridCol w="1676400"/>
                <a:gridCol w="2438400"/>
                <a:gridCol w="2057400"/>
              </a:tblGrid>
              <a:tr h="351631">
                <a:tc>
                  <a:txBody>
                    <a:bodyPr/>
                    <a:lstStyle/>
                    <a:p>
                      <a:pPr marL="457200" algn="just">
                        <a:lnSpc>
                          <a:spcPct val="115000"/>
                        </a:lnSpc>
                        <a:spcAft>
                          <a:spcPts val="0"/>
                        </a:spcAft>
                      </a:pPr>
                      <a:r>
                        <a:rPr lang="en-IN" sz="2000" dirty="0">
                          <a:effectLst/>
                          <a:latin typeface="Times New Roman" pitchFamily="18" charset="0"/>
                          <a:cs typeface="Times New Roman" pitchFamily="18" charset="0"/>
                        </a:rPr>
                        <a:t>Data Type</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dirty="0" smtClean="0">
                          <a:effectLst/>
                          <a:latin typeface="Times New Roman" pitchFamily="18" charset="0"/>
                          <a:cs typeface="Times New Roman" pitchFamily="18" charset="0"/>
                        </a:rPr>
                        <a:t>Range</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a:effectLst/>
                          <a:latin typeface="Times New Roman" pitchFamily="18" charset="0"/>
                          <a:cs typeface="Times New Roman" pitchFamily="18" charset="0"/>
                        </a:rPr>
                        <a:t>Description</a:t>
                      </a:r>
                      <a:endParaRPr lang="en-IN" sz="200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a:effectLst/>
                          <a:latin typeface="Times New Roman" pitchFamily="18" charset="0"/>
                          <a:cs typeface="Times New Roman" pitchFamily="18" charset="0"/>
                        </a:rPr>
                        <a:t>Example</a:t>
                      </a:r>
                      <a:endParaRPr lang="en-IN" sz="2000">
                        <a:effectLst/>
                        <a:latin typeface="Times New Roman" pitchFamily="18" charset="0"/>
                        <a:ea typeface="Calibri"/>
                        <a:cs typeface="Times New Roman" pitchFamily="18" charset="0"/>
                      </a:endParaRPr>
                    </a:p>
                  </a:txBody>
                  <a:tcPr marL="43816" marR="43816" marT="0" marB="0"/>
                </a:tc>
              </a:tr>
              <a:tr h="527447">
                <a:tc>
                  <a:txBody>
                    <a:bodyPr/>
                    <a:lstStyle/>
                    <a:p>
                      <a:pPr marL="457200" algn="just">
                        <a:lnSpc>
                          <a:spcPct val="115000"/>
                        </a:lnSpc>
                        <a:spcAft>
                          <a:spcPts val="0"/>
                        </a:spcAft>
                      </a:pPr>
                      <a:r>
                        <a:rPr lang="en-IN" sz="2000" dirty="0">
                          <a:effectLst/>
                          <a:latin typeface="Times New Roman" pitchFamily="18" charset="0"/>
                          <a:cs typeface="Times New Roman" pitchFamily="18" charset="0"/>
                        </a:rPr>
                        <a:t>Char(size)</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ctr">
                        <a:lnSpc>
                          <a:spcPct val="115000"/>
                        </a:lnSpc>
                        <a:spcAft>
                          <a:spcPts val="0"/>
                        </a:spcAft>
                      </a:pPr>
                      <a:r>
                        <a:rPr lang="en-IN" sz="2000" dirty="0">
                          <a:effectLst/>
                          <a:latin typeface="Times New Roman" pitchFamily="18" charset="0"/>
                          <a:cs typeface="Times New Roman" pitchFamily="18" charset="0"/>
                        </a:rPr>
                        <a:t>1 to 2000 bytes</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a:effectLst/>
                          <a:latin typeface="Times New Roman" pitchFamily="18" charset="0"/>
                          <a:cs typeface="Times New Roman" pitchFamily="18" charset="0"/>
                        </a:rPr>
                        <a:t>Stores Fixed Length character string</a:t>
                      </a:r>
                      <a:endParaRPr lang="en-IN" sz="200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a:effectLst/>
                          <a:latin typeface="Times New Roman" pitchFamily="18" charset="0"/>
                          <a:cs typeface="Times New Roman" pitchFamily="18" charset="0"/>
                        </a:rPr>
                        <a:t>Name char(40)</a:t>
                      </a:r>
                      <a:endParaRPr lang="en-IN" sz="2000">
                        <a:effectLst/>
                        <a:latin typeface="Times New Roman" pitchFamily="18" charset="0"/>
                        <a:ea typeface="Calibri"/>
                        <a:cs typeface="Times New Roman" pitchFamily="18" charset="0"/>
                      </a:endParaRPr>
                    </a:p>
                  </a:txBody>
                  <a:tcPr marL="43816" marR="43816" marT="0" marB="0"/>
                </a:tc>
              </a:tr>
              <a:tr h="527447">
                <a:tc>
                  <a:txBody>
                    <a:bodyPr/>
                    <a:lstStyle/>
                    <a:p>
                      <a:pPr marL="457200" algn="just">
                        <a:lnSpc>
                          <a:spcPct val="115000"/>
                        </a:lnSpc>
                        <a:spcAft>
                          <a:spcPts val="0"/>
                        </a:spcAft>
                      </a:pPr>
                      <a:r>
                        <a:rPr lang="en-IN" sz="2000" dirty="0">
                          <a:effectLst/>
                          <a:latin typeface="Times New Roman" pitchFamily="18" charset="0"/>
                          <a:cs typeface="Times New Roman" pitchFamily="18" charset="0"/>
                        </a:rPr>
                        <a:t>varchar2(size)</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ctr">
                        <a:lnSpc>
                          <a:spcPct val="115000"/>
                        </a:lnSpc>
                        <a:spcAft>
                          <a:spcPts val="0"/>
                        </a:spcAft>
                      </a:pPr>
                      <a:r>
                        <a:rPr lang="en-IN" sz="2000" dirty="0">
                          <a:effectLst/>
                          <a:latin typeface="Times New Roman" pitchFamily="18" charset="0"/>
                          <a:cs typeface="Times New Roman" pitchFamily="18" charset="0"/>
                        </a:rPr>
                        <a:t>1 to 4000 bytes</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dirty="0">
                          <a:effectLst/>
                          <a:latin typeface="Times New Roman" pitchFamily="18" charset="0"/>
                          <a:cs typeface="Times New Roman" pitchFamily="18" charset="0"/>
                        </a:rPr>
                        <a:t>Stores variable length character string</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a:effectLst/>
                          <a:latin typeface="Times New Roman" pitchFamily="18" charset="0"/>
                          <a:cs typeface="Times New Roman" pitchFamily="18" charset="0"/>
                        </a:rPr>
                        <a:t>Name varchar2(40)</a:t>
                      </a:r>
                      <a:endParaRPr lang="en-IN" sz="2000">
                        <a:effectLst/>
                        <a:latin typeface="Times New Roman" pitchFamily="18" charset="0"/>
                        <a:ea typeface="Calibri"/>
                        <a:cs typeface="Times New Roman" pitchFamily="18" charset="0"/>
                      </a:endParaRPr>
                    </a:p>
                  </a:txBody>
                  <a:tcPr marL="43816" marR="43816" marT="0" marB="0"/>
                </a:tc>
              </a:tr>
              <a:tr h="1054894">
                <a:tc>
                  <a:txBody>
                    <a:bodyPr/>
                    <a:lstStyle/>
                    <a:p>
                      <a:pPr marL="457200" algn="just">
                        <a:lnSpc>
                          <a:spcPct val="115000"/>
                        </a:lnSpc>
                        <a:spcAft>
                          <a:spcPts val="0"/>
                        </a:spcAft>
                      </a:pPr>
                      <a:r>
                        <a:rPr lang="en-IN" sz="2000" dirty="0">
                          <a:effectLst/>
                          <a:latin typeface="Times New Roman" pitchFamily="18" charset="0"/>
                          <a:cs typeface="Times New Roman" pitchFamily="18" charset="0"/>
                        </a:rPr>
                        <a:t>number(</a:t>
                      </a:r>
                      <a:r>
                        <a:rPr lang="en-IN" sz="2000" dirty="0" err="1">
                          <a:effectLst/>
                          <a:latin typeface="Times New Roman" pitchFamily="18" charset="0"/>
                          <a:cs typeface="Times New Roman" pitchFamily="18" charset="0"/>
                        </a:rPr>
                        <a:t>l,d</a:t>
                      </a:r>
                      <a:r>
                        <a:rPr lang="en-IN" sz="2000" dirty="0">
                          <a:effectLst/>
                          <a:latin typeface="Times New Roman" pitchFamily="18" charset="0"/>
                          <a:cs typeface="Times New Roman" pitchFamily="18" charset="0"/>
                        </a:rPr>
                        <a:t>)</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ctr">
                        <a:lnSpc>
                          <a:spcPct val="115000"/>
                        </a:lnSpc>
                        <a:spcAft>
                          <a:spcPts val="0"/>
                        </a:spcAft>
                      </a:pPr>
                      <a:r>
                        <a:rPr lang="en-IN" sz="2000" dirty="0">
                          <a:effectLst/>
                          <a:latin typeface="Times New Roman" pitchFamily="18" charset="0"/>
                          <a:cs typeface="Times New Roman" pitchFamily="18" charset="0"/>
                        </a:rPr>
                        <a:t>-1.0x10</a:t>
                      </a:r>
                      <a:r>
                        <a:rPr lang="en-IN" sz="2000" baseline="30000" dirty="0">
                          <a:effectLst/>
                          <a:latin typeface="Times New Roman" pitchFamily="18" charset="0"/>
                          <a:cs typeface="Times New Roman" pitchFamily="18" charset="0"/>
                        </a:rPr>
                        <a:t>130</a:t>
                      </a:r>
                      <a:endParaRPr lang="en-IN" sz="2000" dirty="0">
                        <a:effectLst/>
                        <a:latin typeface="Times New Roman" pitchFamily="18" charset="0"/>
                        <a:cs typeface="Times New Roman" pitchFamily="18" charset="0"/>
                      </a:endParaRPr>
                    </a:p>
                    <a:p>
                      <a:pPr marL="457200" algn="ctr">
                        <a:lnSpc>
                          <a:spcPct val="115000"/>
                        </a:lnSpc>
                        <a:spcAft>
                          <a:spcPts val="0"/>
                        </a:spcAft>
                      </a:pPr>
                      <a:r>
                        <a:rPr lang="en-IN" sz="2000" dirty="0">
                          <a:effectLst/>
                          <a:latin typeface="Times New Roman" pitchFamily="18" charset="0"/>
                          <a:cs typeface="Times New Roman" pitchFamily="18" charset="0"/>
                        </a:rPr>
                        <a:t>to</a:t>
                      </a:r>
                    </a:p>
                    <a:p>
                      <a:pPr marL="457200" algn="ctr">
                        <a:lnSpc>
                          <a:spcPct val="115000"/>
                        </a:lnSpc>
                        <a:spcAft>
                          <a:spcPts val="0"/>
                        </a:spcAft>
                      </a:pPr>
                      <a:r>
                        <a:rPr lang="en-IN" sz="2000" dirty="0">
                          <a:effectLst/>
                          <a:latin typeface="Times New Roman" pitchFamily="18" charset="0"/>
                          <a:cs typeface="Times New Roman" pitchFamily="18" charset="0"/>
                        </a:rPr>
                        <a:t>9.9x10</a:t>
                      </a:r>
                      <a:r>
                        <a:rPr lang="en-IN" sz="2000" baseline="30000" dirty="0">
                          <a:effectLst/>
                          <a:latin typeface="Times New Roman" pitchFamily="18" charset="0"/>
                          <a:cs typeface="Times New Roman" pitchFamily="18" charset="0"/>
                        </a:rPr>
                        <a:t>125</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dirty="0">
                          <a:effectLst/>
                          <a:latin typeface="Times New Roman" pitchFamily="18" charset="0"/>
                          <a:cs typeface="Times New Roman" pitchFamily="18" charset="0"/>
                        </a:rPr>
                        <a:t>Stores fixed and floating point numbers. l stands for length and d stands for number of decimal digits</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dirty="0">
                          <a:effectLst/>
                          <a:latin typeface="Times New Roman" pitchFamily="18" charset="0"/>
                          <a:cs typeface="Times New Roman" pitchFamily="18" charset="0"/>
                        </a:rPr>
                        <a:t>Roll number(4,0)</a:t>
                      </a:r>
                    </a:p>
                    <a:p>
                      <a:pPr marL="457200" algn="just">
                        <a:lnSpc>
                          <a:spcPct val="115000"/>
                        </a:lnSpc>
                        <a:spcAft>
                          <a:spcPts val="0"/>
                        </a:spcAft>
                      </a:pPr>
                      <a:r>
                        <a:rPr lang="en-IN" sz="2000" dirty="0">
                          <a:effectLst/>
                          <a:latin typeface="Times New Roman" pitchFamily="18" charset="0"/>
                          <a:cs typeface="Times New Roman" pitchFamily="18" charset="0"/>
                        </a:rPr>
                        <a:t>Per number(4,2)</a:t>
                      </a:r>
                      <a:endParaRPr lang="en-IN" sz="2000" dirty="0">
                        <a:effectLst/>
                        <a:latin typeface="Times New Roman" pitchFamily="18" charset="0"/>
                        <a:ea typeface="Calibri"/>
                        <a:cs typeface="Times New Roman" pitchFamily="18" charset="0"/>
                      </a:endParaRPr>
                    </a:p>
                  </a:txBody>
                  <a:tcPr marL="43816" marR="43816" marT="0" marB="0"/>
                </a:tc>
              </a:tr>
            </a:tbl>
          </a:graphicData>
        </a:graphic>
      </p:graphicFrame>
    </p:spTree>
    <p:extLst>
      <p:ext uri="{BB962C8B-B14F-4D97-AF65-F5344CB8AC3E}">
        <p14:creationId xmlns:p14="http://schemas.microsoft.com/office/powerpoint/2010/main" xmlns="" val="424283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latin typeface="Times New Roman" pitchFamily="18" charset="0"/>
                <a:cs typeface="Times New Roman" pitchFamily="18" charset="0"/>
              </a:rPr>
              <a:t>Data Types in Oracle</a:t>
            </a:r>
            <a:endParaRPr lang="en-IN"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226119779"/>
              </p:ext>
            </p:extLst>
          </p:nvPr>
        </p:nvGraphicFramePr>
        <p:xfrm>
          <a:off x="381000" y="1905000"/>
          <a:ext cx="8685532" cy="4207351"/>
        </p:xfrm>
        <a:graphic>
          <a:graphicData uri="http://schemas.openxmlformats.org/drawingml/2006/table">
            <a:tbl>
              <a:tblPr firstRow="1" firstCol="1" bandRow="1">
                <a:tableStyleId>{5C22544A-7EE6-4342-B048-85BDC9FD1C3A}</a:tableStyleId>
              </a:tblPr>
              <a:tblGrid>
                <a:gridCol w="1981200"/>
                <a:gridCol w="1524000"/>
                <a:gridCol w="3124200"/>
                <a:gridCol w="2056132"/>
              </a:tblGrid>
              <a:tr h="351631">
                <a:tc>
                  <a:txBody>
                    <a:bodyPr/>
                    <a:lstStyle/>
                    <a:p>
                      <a:pPr marL="457200" algn="just">
                        <a:lnSpc>
                          <a:spcPct val="115000"/>
                        </a:lnSpc>
                        <a:spcAft>
                          <a:spcPts val="0"/>
                        </a:spcAft>
                      </a:pPr>
                      <a:r>
                        <a:rPr lang="en-IN" sz="2000" dirty="0">
                          <a:effectLst/>
                          <a:latin typeface="Times New Roman" pitchFamily="18" charset="0"/>
                          <a:cs typeface="Times New Roman" pitchFamily="18" charset="0"/>
                        </a:rPr>
                        <a:t>Data Type</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dirty="0" smtClean="0">
                          <a:effectLst/>
                          <a:latin typeface="Times New Roman" pitchFamily="18" charset="0"/>
                          <a:cs typeface="Times New Roman" pitchFamily="18" charset="0"/>
                        </a:rPr>
                        <a:t>Range</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a:effectLst/>
                          <a:latin typeface="Times New Roman" pitchFamily="18" charset="0"/>
                          <a:cs typeface="Times New Roman" pitchFamily="18" charset="0"/>
                        </a:rPr>
                        <a:t>Description</a:t>
                      </a:r>
                      <a:endParaRPr lang="en-IN" sz="200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a:effectLst/>
                          <a:latin typeface="Times New Roman" pitchFamily="18" charset="0"/>
                          <a:cs typeface="Times New Roman" pitchFamily="18" charset="0"/>
                        </a:rPr>
                        <a:t>Example</a:t>
                      </a:r>
                      <a:endParaRPr lang="en-IN" sz="2000">
                        <a:effectLst/>
                        <a:latin typeface="Times New Roman" pitchFamily="18" charset="0"/>
                        <a:ea typeface="Calibri"/>
                        <a:cs typeface="Times New Roman" pitchFamily="18" charset="0"/>
                      </a:endParaRPr>
                    </a:p>
                  </a:txBody>
                  <a:tcPr marL="43816" marR="43816" marT="0" marB="0"/>
                </a:tc>
              </a:tr>
              <a:tr h="1406526">
                <a:tc>
                  <a:txBody>
                    <a:bodyPr/>
                    <a:lstStyle/>
                    <a:p>
                      <a:pPr marL="457200" algn="just">
                        <a:lnSpc>
                          <a:spcPct val="115000"/>
                        </a:lnSpc>
                        <a:spcAft>
                          <a:spcPts val="0"/>
                        </a:spcAft>
                      </a:pPr>
                      <a:r>
                        <a:rPr lang="en-IN" sz="2000" dirty="0">
                          <a:effectLst/>
                          <a:latin typeface="Times New Roman" pitchFamily="18" charset="0"/>
                          <a:cs typeface="Times New Roman" pitchFamily="18" charset="0"/>
                        </a:rPr>
                        <a:t>date</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ctr">
                        <a:lnSpc>
                          <a:spcPct val="115000"/>
                        </a:lnSpc>
                        <a:spcAft>
                          <a:spcPts val="0"/>
                        </a:spcAft>
                      </a:pPr>
                      <a:r>
                        <a:rPr lang="en-IN" sz="2000" dirty="0">
                          <a:effectLst/>
                          <a:latin typeface="Times New Roman" pitchFamily="18" charset="0"/>
                          <a:cs typeface="Times New Roman" pitchFamily="18" charset="0"/>
                        </a:rPr>
                        <a:t>1 Jan 4712 BC to </a:t>
                      </a:r>
                    </a:p>
                    <a:p>
                      <a:pPr marL="457200" algn="ctr">
                        <a:lnSpc>
                          <a:spcPct val="115000"/>
                        </a:lnSpc>
                        <a:spcAft>
                          <a:spcPts val="0"/>
                        </a:spcAft>
                      </a:pPr>
                      <a:r>
                        <a:rPr lang="en-IN" sz="2000" dirty="0">
                          <a:effectLst/>
                          <a:latin typeface="Times New Roman" pitchFamily="18" charset="0"/>
                          <a:cs typeface="Times New Roman" pitchFamily="18" charset="0"/>
                        </a:rPr>
                        <a:t>31 Dec 9999 AD</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dirty="0">
                          <a:effectLst/>
                          <a:latin typeface="Times New Roman" pitchFamily="18" charset="0"/>
                          <a:cs typeface="Times New Roman" pitchFamily="18" charset="0"/>
                        </a:rPr>
                        <a:t>Handles date and time</a:t>
                      </a:r>
                    </a:p>
                    <a:p>
                      <a:pPr marL="457200" algn="just">
                        <a:lnSpc>
                          <a:spcPct val="115000"/>
                        </a:lnSpc>
                        <a:spcAft>
                          <a:spcPts val="0"/>
                        </a:spcAft>
                      </a:pPr>
                      <a:r>
                        <a:rPr lang="en-IN" sz="2000" dirty="0">
                          <a:effectLst/>
                          <a:latin typeface="Times New Roman" pitchFamily="18" charset="0"/>
                          <a:cs typeface="Times New Roman" pitchFamily="18" charset="0"/>
                        </a:rPr>
                        <a:t>Date Format : DD-MON-YY</a:t>
                      </a:r>
                    </a:p>
                    <a:p>
                      <a:pPr marL="457200" algn="just">
                        <a:lnSpc>
                          <a:spcPct val="115000"/>
                        </a:lnSpc>
                        <a:spcAft>
                          <a:spcPts val="0"/>
                        </a:spcAft>
                      </a:pPr>
                      <a:r>
                        <a:rPr lang="en-IN" sz="2000" dirty="0">
                          <a:effectLst/>
                          <a:latin typeface="Times New Roman" pitchFamily="18" charset="0"/>
                          <a:cs typeface="Times New Roman" pitchFamily="18" charset="0"/>
                        </a:rPr>
                        <a:t>Time Format : HH:MI:SS</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dirty="0">
                          <a:effectLst/>
                          <a:latin typeface="Times New Roman" pitchFamily="18" charset="0"/>
                          <a:cs typeface="Times New Roman" pitchFamily="18" charset="0"/>
                        </a:rPr>
                        <a:t>DOB date</a:t>
                      </a:r>
                      <a:endParaRPr lang="en-IN" sz="2000" dirty="0">
                        <a:effectLst/>
                        <a:latin typeface="Times New Roman" pitchFamily="18" charset="0"/>
                        <a:ea typeface="Calibri"/>
                        <a:cs typeface="Times New Roman" pitchFamily="18" charset="0"/>
                      </a:endParaRPr>
                    </a:p>
                  </a:txBody>
                  <a:tcPr marL="43816" marR="43816" marT="0" marB="0"/>
                </a:tc>
              </a:tr>
              <a:tr h="527447">
                <a:tc>
                  <a:txBody>
                    <a:bodyPr/>
                    <a:lstStyle/>
                    <a:p>
                      <a:pPr marL="457200" algn="just">
                        <a:lnSpc>
                          <a:spcPct val="115000"/>
                        </a:lnSpc>
                        <a:spcAft>
                          <a:spcPts val="0"/>
                        </a:spcAft>
                      </a:pPr>
                      <a:r>
                        <a:rPr lang="en-IN" sz="2000" dirty="0">
                          <a:effectLst/>
                          <a:latin typeface="Times New Roman" pitchFamily="18" charset="0"/>
                          <a:cs typeface="Times New Roman" pitchFamily="18" charset="0"/>
                        </a:rPr>
                        <a:t>blob</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dirty="0">
                          <a:effectLst/>
                          <a:latin typeface="Times New Roman" pitchFamily="18" charset="0"/>
                          <a:cs typeface="Times New Roman" pitchFamily="18" charset="0"/>
                        </a:rPr>
                        <a:t>Up to 4 GB</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dirty="0">
                          <a:effectLst/>
                          <a:latin typeface="Times New Roman" pitchFamily="18" charset="0"/>
                          <a:cs typeface="Times New Roman" pitchFamily="18" charset="0"/>
                        </a:rPr>
                        <a:t>Stores unstructured binary large objects(</a:t>
                      </a:r>
                      <a:r>
                        <a:rPr lang="en-IN" sz="2000" dirty="0" err="1">
                          <a:effectLst/>
                          <a:latin typeface="Times New Roman" pitchFamily="18" charset="0"/>
                          <a:cs typeface="Times New Roman" pitchFamily="18" charset="0"/>
                        </a:rPr>
                        <a:t>pictures,audio</a:t>
                      </a:r>
                      <a:r>
                        <a:rPr lang="en-IN" sz="2000" dirty="0">
                          <a:effectLst/>
                          <a:latin typeface="Times New Roman" pitchFamily="18" charset="0"/>
                          <a:cs typeface="Times New Roman" pitchFamily="18" charset="0"/>
                        </a:rPr>
                        <a:t>)</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dirty="0" err="1">
                          <a:effectLst/>
                          <a:latin typeface="Times New Roman" pitchFamily="18" charset="0"/>
                          <a:cs typeface="Times New Roman" pitchFamily="18" charset="0"/>
                        </a:rPr>
                        <a:t>Movie_clips</a:t>
                      </a:r>
                      <a:r>
                        <a:rPr lang="en-IN" sz="2000" dirty="0">
                          <a:effectLst/>
                          <a:latin typeface="Times New Roman" pitchFamily="18" charset="0"/>
                          <a:cs typeface="Times New Roman" pitchFamily="18" charset="0"/>
                        </a:rPr>
                        <a:t> blob</a:t>
                      </a:r>
                      <a:endParaRPr lang="en-IN" sz="2000" dirty="0">
                        <a:effectLst/>
                        <a:latin typeface="Times New Roman" pitchFamily="18" charset="0"/>
                        <a:ea typeface="Calibri"/>
                        <a:cs typeface="Times New Roman" pitchFamily="18" charset="0"/>
                      </a:endParaRPr>
                    </a:p>
                  </a:txBody>
                  <a:tcPr marL="43816" marR="43816" marT="0" marB="0"/>
                </a:tc>
              </a:tr>
              <a:tr h="527447">
                <a:tc>
                  <a:txBody>
                    <a:bodyPr/>
                    <a:lstStyle/>
                    <a:p>
                      <a:pPr marL="457200" algn="just">
                        <a:lnSpc>
                          <a:spcPct val="115000"/>
                        </a:lnSpc>
                        <a:spcAft>
                          <a:spcPts val="0"/>
                        </a:spcAft>
                      </a:pPr>
                      <a:r>
                        <a:rPr lang="en-IN" sz="2000">
                          <a:effectLst/>
                          <a:latin typeface="Times New Roman" pitchFamily="18" charset="0"/>
                          <a:cs typeface="Times New Roman" pitchFamily="18" charset="0"/>
                        </a:rPr>
                        <a:t>clob</a:t>
                      </a:r>
                      <a:endParaRPr lang="en-IN" sz="200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a:effectLst/>
                          <a:latin typeface="Times New Roman" pitchFamily="18" charset="0"/>
                          <a:cs typeface="Times New Roman" pitchFamily="18" charset="0"/>
                        </a:rPr>
                        <a:t>Up to 4 GB</a:t>
                      </a:r>
                      <a:endParaRPr lang="en-IN" sz="200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dirty="0">
                          <a:effectLst/>
                          <a:latin typeface="Times New Roman" pitchFamily="18" charset="0"/>
                          <a:cs typeface="Times New Roman" pitchFamily="18" charset="0"/>
                        </a:rPr>
                        <a:t>Stores characters that describe any large paragraph</a:t>
                      </a:r>
                      <a:endParaRPr lang="en-IN" sz="2000" dirty="0">
                        <a:effectLst/>
                        <a:latin typeface="Times New Roman" pitchFamily="18" charset="0"/>
                        <a:ea typeface="Calibri"/>
                        <a:cs typeface="Times New Roman" pitchFamily="18" charset="0"/>
                      </a:endParaRPr>
                    </a:p>
                  </a:txBody>
                  <a:tcPr marL="43816" marR="43816" marT="0" marB="0"/>
                </a:tc>
                <a:tc>
                  <a:txBody>
                    <a:bodyPr/>
                    <a:lstStyle/>
                    <a:p>
                      <a:pPr marL="457200" algn="just">
                        <a:lnSpc>
                          <a:spcPct val="115000"/>
                        </a:lnSpc>
                        <a:spcAft>
                          <a:spcPts val="0"/>
                        </a:spcAft>
                      </a:pPr>
                      <a:r>
                        <a:rPr lang="en-IN" sz="2000" dirty="0">
                          <a:effectLst/>
                          <a:latin typeface="Times New Roman" pitchFamily="18" charset="0"/>
                          <a:cs typeface="Times New Roman" pitchFamily="18" charset="0"/>
                        </a:rPr>
                        <a:t>Description </a:t>
                      </a:r>
                      <a:r>
                        <a:rPr lang="en-IN" sz="2000" dirty="0" err="1">
                          <a:effectLst/>
                          <a:latin typeface="Times New Roman" pitchFamily="18" charset="0"/>
                          <a:cs typeface="Times New Roman" pitchFamily="18" charset="0"/>
                        </a:rPr>
                        <a:t>clob</a:t>
                      </a:r>
                      <a:r>
                        <a:rPr lang="en-IN" sz="2000" dirty="0">
                          <a:effectLst/>
                          <a:latin typeface="Times New Roman" pitchFamily="18" charset="0"/>
                          <a:cs typeface="Times New Roman" pitchFamily="18" charset="0"/>
                        </a:rPr>
                        <a:t> </a:t>
                      </a:r>
                      <a:endParaRPr lang="en-IN" sz="2000" dirty="0">
                        <a:effectLst/>
                        <a:latin typeface="Times New Roman" pitchFamily="18" charset="0"/>
                        <a:ea typeface="Calibri"/>
                        <a:cs typeface="Times New Roman" pitchFamily="18" charset="0"/>
                      </a:endParaRPr>
                    </a:p>
                  </a:txBody>
                  <a:tcPr marL="43816" marR="43816" marT="0" marB="0"/>
                </a:tc>
              </a:tr>
            </a:tbl>
          </a:graphicData>
        </a:graphic>
      </p:graphicFrame>
    </p:spTree>
    <p:extLst>
      <p:ext uri="{BB962C8B-B14F-4D97-AF65-F5344CB8AC3E}">
        <p14:creationId xmlns:p14="http://schemas.microsoft.com/office/powerpoint/2010/main" xmlns="" val="187031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Creating Tables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981200"/>
            <a:ext cx="8229600" cy="4678363"/>
          </a:xfrm>
        </p:spPr>
        <p:txBody>
          <a:bodyPr>
            <a:normAutofit/>
          </a:bodyPr>
          <a:lstStyle/>
          <a:p>
            <a:pPr marL="0" indent="0">
              <a:buNone/>
            </a:pPr>
            <a:r>
              <a:rPr lang="en-US" dirty="0" smtClean="0">
                <a:latin typeface="Times New Roman" pitchFamily="18" charset="0"/>
                <a:cs typeface="Times New Roman" pitchFamily="18" charset="0"/>
              </a:rPr>
              <a:t>Table creation commands require:</a:t>
            </a:r>
          </a:p>
          <a:p>
            <a:pPr>
              <a:buFont typeface="Wingdings" pitchFamily="2" charset="2"/>
              <a:buChar char="§"/>
            </a:pPr>
            <a:r>
              <a:rPr lang="en-US" dirty="0" smtClean="0">
                <a:latin typeface="Times New Roman" pitchFamily="18" charset="0"/>
                <a:cs typeface="Times New Roman" pitchFamily="18" charset="0"/>
              </a:rPr>
              <a:t>Table name</a:t>
            </a:r>
          </a:p>
          <a:p>
            <a:pPr>
              <a:buFont typeface="Wingdings" pitchFamily="2" charset="2"/>
              <a:buChar char="§"/>
            </a:pPr>
            <a:r>
              <a:rPr lang="en-US" dirty="0" smtClean="0">
                <a:latin typeface="Times New Roman" pitchFamily="18" charset="0"/>
                <a:cs typeface="Times New Roman" pitchFamily="18" charset="0"/>
              </a:rPr>
              <a:t>Name of the fields</a:t>
            </a:r>
          </a:p>
          <a:p>
            <a:pPr>
              <a:buFont typeface="Wingdings" pitchFamily="2" charset="2"/>
              <a:buChar char="§"/>
            </a:pPr>
            <a:r>
              <a:rPr lang="en-US" dirty="0" smtClean="0">
                <a:latin typeface="Times New Roman" pitchFamily="18" charset="0"/>
                <a:cs typeface="Times New Roman" pitchFamily="18" charset="0"/>
              </a:rPr>
              <a:t>Definition(Data type) for each field</a:t>
            </a: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863740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Creating Tables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2133600"/>
            <a:ext cx="8229600" cy="4389120"/>
          </a:xfrm>
        </p:spPr>
        <p:txBody>
          <a:bodyPr>
            <a:normAutofit/>
          </a:bodyPr>
          <a:lstStyle/>
          <a:p>
            <a:pPr marL="0" indent="0">
              <a:buNone/>
            </a:pPr>
            <a:r>
              <a:rPr lang="en-US" b="1" u="sng" dirty="0" smtClean="0">
                <a:solidFill>
                  <a:schemeClr val="accent2">
                    <a:lumMod val="75000"/>
                  </a:schemeClr>
                </a:solidFill>
                <a:latin typeface="Times New Roman" pitchFamily="18" charset="0"/>
                <a:cs typeface="Times New Roman" pitchFamily="18" charset="0"/>
              </a:rPr>
              <a:t>Syntax:</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CREATE TABLE &lt;table_name&gt;(column_name1 column_type1(size),column_name2 column_type2(size));</a:t>
            </a:r>
          </a:p>
          <a:p>
            <a:pPr marL="0" indent="0">
              <a:buNone/>
            </a:pPr>
            <a:endParaRPr lang="en-US" b="1" u="sng" dirty="0" smtClean="0">
              <a:solidFill>
                <a:schemeClr val="accent2">
                  <a:lumMod val="75000"/>
                </a:schemeClr>
              </a:solidFill>
              <a:latin typeface="Times New Roman" pitchFamily="18" charset="0"/>
              <a:cs typeface="Times New Roman" pitchFamily="18" charset="0"/>
            </a:endParaRPr>
          </a:p>
          <a:p>
            <a:pPr marL="0" indent="0">
              <a:buNone/>
            </a:pPr>
            <a:r>
              <a:rPr lang="en-US" b="1" u="sng" dirty="0" smtClean="0">
                <a:solidFill>
                  <a:schemeClr val="accent2">
                    <a:lumMod val="75000"/>
                  </a:schemeClr>
                </a:solidFill>
                <a:latin typeface="Times New Roman" pitchFamily="18" charset="0"/>
                <a:cs typeface="Times New Roman" pitchFamily="18" charset="0"/>
              </a:rPr>
              <a:t>Example</a:t>
            </a:r>
            <a:r>
              <a:rPr lang="en-US" b="1" u="sng" dirty="0">
                <a:solidFill>
                  <a:schemeClr val="accent2">
                    <a:lumMod val="75000"/>
                  </a:schemeClr>
                </a:solidFill>
                <a:latin typeface="Times New Roman" pitchFamily="18" charset="0"/>
                <a:cs typeface="Times New Roman" pitchFamily="18" charset="0"/>
              </a:rPr>
              <a:t>:</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CREATE </a:t>
            </a:r>
            <a:r>
              <a:rPr lang="en-US" dirty="0">
                <a:latin typeface="Times New Roman" pitchFamily="18" charset="0"/>
                <a:cs typeface="Times New Roman" pitchFamily="18" charset="0"/>
              </a:rPr>
              <a:t>TABLE Student(</a:t>
            </a:r>
            <a:r>
              <a:rPr lang="en-US" dirty="0" err="1">
                <a:latin typeface="Times New Roman" pitchFamily="18" charset="0"/>
                <a:cs typeface="Times New Roman" pitchFamily="18" charset="0"/>
              </a:rPr>
              <a:t>sid</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number(4),</a:t>
            </a:r>
            <a:r>
              <a:rPr lang="en-US" dirty="0" err="1" smtClean="0">
                <a:latin typeface="Times New Roman" pitchFamily="18" charset="0"/>
                <a:cs typeface="Times New Roman" pitchFamily="18" charset="0"/>
              </a:rPr>
              <a:t>sname</a:t>
            </a:r>
            <a:r>
              <a:rPr lang="en-US" dirty="0" smtClean="0">
                <a:latin typeface="Times New Roman" pitchFamily="18" charset="0"/>
                <a:cs typeface="Times New Roman" pitchFamily="18" charset="0"/>
              </a:rPr>
              <a:t> varchar2(30) per number(4,2));</a:t>
            </a:r>
            <a:endParaRPr lang="en-IN"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3321229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11454</TotalTime>
  <Words>792</Words>
  <Application>Microsoft Office PowerPoint</Application>
  <PresentationFormat>On-screen Show (4:3)</PresentationFormat>
  <Paragraphs>147</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 SQL</vt:lpstr>
      <vt:lpstr>Database Terminologies</vt:lpstr>
      <vt:lpstr>Database Terminologies</vt:lpstr>
      <vt:lpstr>SQL</vt:lpstr>
      <vt:lpstr>ORACLE</vt:lpstr>
      <vt:lpstr>Data Types in Oracle</vt:lpstr>
      <vt:lpstr>Data Types in Oracle</vt:lpstr>
      <vt:lpstr>Creating Tables</vt:lpstr>
      <vt:lpstr>Creating Tables</vt:lpstr>
      <vt:lpstr>Constraint</vt:lpstr>
      <vt:lpstr>Slide 11</vt:lpstr>
      <vt:lpstr>Column Level Constraint</vt:lpstr>
      <vt:lpstr>Slide 13</vt:lpstr>
      <vt:lpstr>Slide 14</vt:lpstr>
      <vt:lpstr>Slide 15</vt:lpstr>
      <vt:lpstr>Slide 16</vt:lpstr>
      <vt:lpstr>DML Commands</vt:lpstr>
      <vt:lpstr>INSERT command</vt:lpstr>
      <vt:lpstr>UPDATE command</vt:lpstr>
      <vt:lpstr>Slide 20</vt:lpstr>
      <vt:lpstr>DELETE command</vt:lpstr>
      <vt:lpstr>Slide 22</vt:lpstr>
      <vt:lpstr>SELECT command</vt:lpstr>
      <vt:lpstr>Slide 24</vt:lpstr>
      <vt:lpstr>Slide 25</vt:lpstr>
      <vt:lpstr>Using WHERE clause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Seema</dc:creator>
  <cp:lastModifiedBy>Windows7</cp:lastModifiedBy>
  <cp:revision>200</cp:revision>
  <dcterms:created xsi:type="dcterms:W3CDTF">2006-08-16T00:00:00Z</dcterms:created>
  <dcterms:modified xsi:type="dcterms:W3CDTF">2018-11-15T12:01:45Z</dcterms:modified>
</cp:coreProperties>
</file>